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7" r:id="rId3"/>
    <p:sldId id="268" r:id="rId4"/>
    <p:sldId id="264" r:id="rId5"/>
    <p:sldId id="265" r:id="rId6"/>
    <p:sldId id="270" r:id="rId7"/>
    <p:sldId id="260"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5"/>
    <p:restoredTop sz="89148" autoAdjust="0"/>
  </p:normalViewPr>
  <p:slideViewPr>
    <p:cSldViewPr>
      <p:cViewPr varScale="1">
        <p:scale>
          <a:sx n="108" d="100"/>
          <a:sy n="108" d="100"/>
        </p:scale>
        <p:origin x="512" y="18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19F31B-378D-4EB5-ACA1-F70A1D31E791}" type="datetimeFigureOut">
              <a:rPr lang="zh-CN" altLang="en-US" smtClean="0"/>
              <a:pPr/>
              <a:t>20/4/8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D0D0D5-670F-41A6-A7D3-0BABDC5192B6}" type="slidenum">
              <a:rPr lang="zh-CN" altLang="en-US" smtClean="0"/>
              <a:pPr/>
              <a:t>‹#›</a:t>
            </a:fld>
            <a:endParaRPr lang="zh-CN" altLang="en-US"/>
          </a:p>
        </p:txBody>
      </p:sp>
    </p:spTree>
    <p:extLst>
      <p:ext uri="{BB962C8B-B14F-4D97-AF65-F5344CB8AC3E}">
        <p14:creationId xmlns:p14="http://schemas.microsoft.com/office/powerpoint/2010/main" val="3000801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t>These are the things to remind participants as the session is starting.</a:t>
            </a:r>
            <a:endParaRPr sz="1400" b="0" i="0" u="none" strike="noStrike" cap="none">
              <a:latin typeface="Arial"/>
              <a:ea typeface="Arial"/>
              <a:cs typeface="Arial"/>
              <a:sym typeface="Arial"/>
            </a:endParaRPr>
          </a:p>
        </p:txBody>
      </p:sp>
    </p:spTree>
    <p:extLst>
      <p:ext uri="{BB962C8B-B14F-4D97-AF65-F5344CB8AC3E}">
        <p14:creationId xmlns:p14="http://schemas.microsoft.com/office/powerpoint/2010/main" val="1110511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endParaRPr sz="1400"/>
          </a:p>
        </p:txBody>
      </p:sp>
    </p:spTree>
    <p:extLst>
      <p:ext uri="{BB962C8B-B14F-4D97-AF65-F5344CB8AC3E}">
        <p14:creationId xmlns:p14="http://schemas.microsoft.com/office/powerpoint/2010/main" val="221963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4</a:t>
            </a:fld>
            <a:endParaRPr lang="zh-CN" altLang="en-US"/>
          </a:p>
        </p:txBody>
      </p:sp>
    </p:spTree>
    <p:extLst>
      <p:ext uri="{BB962C8B-B14F-4D97-AF65-F5344CB8AC3E}">
        <p14:creationId xmlns:p14="http://schemas.microsoft.com/office/powerpoint/2010/main" val="326500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7</a:t>
            </a:fld>
            <a:endParaRPr lang="zh-CN" altLang="en-US"/>
          </a:p>
        </p:txBody>
      </p:sp>
    </p:spTree>
    <p:extLst>
      <p:ext uri="{BB962C8B-B14F-4D97-AF65-F5344CB8AC3E}">
        <p14:creationId xmlns:p14="http://schemas.microsoft.com/office/powerpoint/2010/main" val="186355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CDA1734-9E1D-4246-A4A5-F1499F2940CD}" type="datetime1">
              <a:rPr lang="en-US" altLang="zh-CN" smtClean="0"/>
              <a:t>4/8/20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0ED7EB8-C445-B44A-A40C-349C4904438B}" type="datetime1">
              <a:rPr lang="en-US" altLang="zh-CN" smtClean="0"/>
              <a:t>4/8/20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3A82F75-03DE-964E-9B66-F29E72A64BEC}" type="datetime1">
              <a:rPr lang="en-US" altLang="zh-CN" smtClean="0"/>
              <a:t>4/8/20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24A0BA-F778-3846-ABE8-ECEC4976A6C9}" type="datetime1">
              <a:rPr lang="en-US" altLang="zh-CN" smtClean="0"/>
              <a:t>4/8/20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86EA707-A566-E44E-8C8C-AAF49054F0AE}" type="datetime1">
              <a:rPr lang="en-US" altLang="zh-CN" smtClean="0"/>
              <a:t>4/8/20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9EF376-F8BB-7F48-B937-10164E1D5577}" type="datetime1">
              <a:rPr lang="en-US" altLang="zh-CN" smtClean="0"/>
              <a:t>4/8/20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08A433F-2EF5-7744-81A9-6CB7DB4F822F}" type="datetime1">
              <a:rPr lang="en-US" altLang="zh-CN" smtClean="0"/>
              <a:t>4/8/20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41CFD33-17F3-8943-BC17-E76AFA273314}" type="datetime1">
              <a:rPr lang="en-US" altLang="zh-CN" smtClean="0"/>
              <a:t>4/8/20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AA04F7-1AB2-404A-A2D7-B1BCD106DB60}" type="datetime1">
              <a:rPr lang="en-US" altLang="zh-CN" smtClean="0"/>
              <a:t>4/8/20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A773771-8D2B-754E-AE47-65A6B38560EE}" type="datetime1">
              <a:rPr lang="en-US" altLang="zh-CN" smtClean="0"/>
              <a:t>4/8/20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D05B09A-DD42-454C-9D08-238A4A7089C7}" type="datetime1">
              <a:rPr lang="en-US" altLang="zh-CN" smtClean="0"/>
              <a:t>4/8/20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D48E92-0A45-9F4E-966F-00D905DDE2E7}" type="datetime1">
              <a:rPr lang="en-US" altLang="zh-CN" smtClean="0"/>
              <a:t>4/8/20</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etf.webex.com/ietf/j.php?MTID=m378d8c28c45a9f786868c586138a0450" TargetMode="External"/><Relationship Id="rId4" Type="http://schemas.openxmlformats.org/officeDocument/2006/relationships/hyperlink" Target="https://etherpad.ietf.org:9009/p/notes-ietf-interim-2020-anima-01"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hyperlink" Target="https://www7.ietf.org/contact/ombudsteam/" TargetMode="External"/><Relationship Id="rId4" Type="http://schemas.openxmlformats.org/officeDocument/2006/relationships/hyperlink" Target="https://www.rfc-editor.org/info/bcp9" TargetMode="External"/><Relationship Id="rId5" Type="http://schemas.openxmlformats.org/officeDocument/2006/relationships/hyperlink" Target="https://www.rfc-editor.org/info/bcp25" TargetMode="External"/><Relationship Id="rId6" Type="http://schemas.openxmlformats.org/officeDocument/2006/relationships/hyperlink" Target="https://www.rfc-editor.org/info/bcp54" TargetMode="External"/><Relationship Id="rId7" Type="http://schemas.openxmlformats.org/officeDocument/2006/relationships/hyperlink" Target="https://www.rfc-editor.org/info/bcp78" TargetMode="External"/><Relationship Id="rId8" Type="http://schemas.openxmlformats.org/officeDocument/2006/relationships/hyperlink" Target="https://www.rfc-editor.org/info/bcp79" TargetMode="External"/><Relationship Id="rId9"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hyperlink" Target="mailto:jiangsheng@huawei.com" TargetMode="External"/><Relationship Id="rId4" Type="http://schemas.openxmlformats.org/officeDocument/2006/relationships/hyperlink" Target="mailto:tte@cs.fau.de" TargetMode="External"/><Relationship Id="rId5" Type="http://schemas.openxmlformats.org/officeDocument/2006/relationships/hyperlink" Target="mailto:opsawg@ietf.jabber.org" TargetMode="External"/><Relationship Id="rId6" Type="http://schemas.openxmlformats.org/officeDocument/2006/relationships/hyperlink" Target="https://etherpad.ietf.org:9009/p/notes-ietf-interim-2020-anima-01" TargetMode="External"/><Relationship Id="rId7" Type="http://schemas.openxmlformats.org/officeDocument/2006/relationships/hyperlink" Target="http://tools.ietf.org/wg/anima/minutes" TargetMode="External"/><Relationship Id="rId8" Type="http://schemas.openxmlformats.org/officeDocument/2006/relationships/hyperlink" Target="http://tools.ietf.org/wg/opsawg/minutes" TargetMode="External"/><Relationship Id="rId9" Type="http://schemas.openxmlformats.org/officeDocument/2006/relationships/hyperlink" Target="https://ietf.webex.com/ietf/j.php?MTID=m378d8c28c45a9f786868c586138a0450"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doc/draft-ietf-anima-bootstrapping-keyinfra/" TargetMode="External"/><Relationship Id="rId4" Type="http://schemas.openxmlformats.org/officeDocument/2006/relationships/hyperlink" Target="https://datatracker.ietf.org/doc/draft-ietf-anima-grasp/" TargetMode="External"/><Relationship Id="rId5" Type="http://schemas.openxmlformats.org/officeDocument/2006/relationships/hyperlink" Target="https://datatracker.ietf.org/doc/draft-ietf-anima-prefix-management/" TargetMode="External"/><Relationship Id="rId6" Type="http://schemas.openxmlformats.org/officeDocument/2006/relationships/hyperlink" Target="https://datatracker.ietf.org/doc/draft-ietf-anima-reference-model/" TargetMode="External"/><Relationship Id="rId7" Type="http://schemas.openxmlformats.org/officeDocument/2006/relationships/hyperlink" Target="https://datatracker.ietf.org/doc/draft-ietf-anima-grasp-distribution/" TargetMode="External"/><Relationship Id="rId8" Type="http://schemas.openxmlformats.org/officeDocument/2006/relationships/hyperlink" Target="https://datatracker.ietf.org/doc/draft-ietf-anima-grasp-api/" TargetMode="External"/><Relationship Id="rId9" Type="http://schemas.openxmlformats.org/officeDocument/2006/relationships/hyperlink" Target="https://datatracker.ietf.org/doc/draft-ietf-anima-constrained-voucher/" TargetMode="External"/><Relationship Id="rId1" Type="http://schemas.openxmlformats.org/officeDocument/2006/relationships/slideLayout" Target="../slideLayouts/slideLayout2.xml"/><Relationship Id="rId2" Type="http://schemas.openxmlformats.org/officeDocument/2006/relationships/hyperlink" Target="https://datatracker.ietf.org/doc/draft-ietf-anima-autonomic-control-plan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hub.com/IETF-OPSAWG-WG" TargetMode="Externa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en-US" altLang="zh-CN" sz="4000" dirty="0" smtClean="0"/>
              <a:t>Interim ANIMA WG Meeting</a:t>
            </a:r>
            <a:endParaRPr lang="zh-CN" altLang="en-US" sz="4000" dirty="0"/>
          </a:p>
        </p:txBody>
      </p:sp>
      <p:sp>
        <p:nvSpPr>
          <p:cNvPr id="3" name="副标题 2"/>
          <p:cNvSpPr>
            <a:spLocks noGrp="1"/>
          </p:cNvSpPr>
          <p:nvPr>
            <p:ph type="subTitle" idx="1"/>
          </p:nvPr>
        </p:nvSpPr>
        <p:spPr/>
        <p:txBody>
          <a:bodyPr/>
          <a:lstStyle/>
          <a:p>
            <a:r>
              <a:rPr lang="en-US" altLang="zh-CN" dirty="0"/>
              <a:t>IETF 107, Virtual (</a:t>
            </a:r>
            <a:r>
              <a:rPr lang="en-US" altLang="zh-CN" dirty="0" err="1"/>
              <a:t>Webex</a:t>
            </a:r>
            <a:r>
              <a:rPr lang="en-US" altLang="zh-CN" dirty="0"/>
              <a:t>)</a:t>
            </a:r>
          </a:p>
          <a:p>
            <a:r>
              <a:rPr lang="en-US" altLang="zh-CN" dirty="0"/>
              <a:t>April </a:t>
            </a:r>
            <a:r>
              <a:rPr lang="en-US" altLang="zh-CN" dirty="0" smtClean="0"/>
              <a:t>9, </a:t>
            </a:r>
            <a:r>
              <a:rPr lang="en-US" altLang="zh-CN" dirty="0"/>
              <a:t>2020</a:t>
            </a:r>
            <a:endParaRPr lang="zh-CN" altLang="en-US" dirty="0"/>
          </a:p>
        </p:txBody>
      </p:sp>
      <p:sp>
        <p:nvSpPr>
          <p:cNvPr id="4" name="Slide Number Placeholder 3">
            <a:extLst>
              <a:ext uri="{FF2B5EF4-FFF2-40B4-BE49-F238E27FC236}">
                <a16:creationId xmlns:a16="http://schemas.microsoft.com/office/drawing/2014/main" xmlns="" id="{3C3D96E3-AEC8-C447-B7E7-D3A20AD9B0EE}"/>
              </a:ext>
            </a:extLst>
          </p:cNvPr>
          <p:cNvSpPr>
            <a:spLocks noGrp="1"/>
          </p:cNvSpPr>
          <p:nvPr>
            <p:ph type="sldNum" sz="quarter" idx="12"/>
          </p:nvPr>
        </p:nvSpPr>
        <p:spPr/>
        <p:txBody>
          <a:bodyPr/>
          <a:lstStyle/>
          <a:p>
            <a:fld id="{0C913308-F349-4B6D-A68A-DD1791B4A57B}" type="slidenum">
              <a:rPr lang="zh-CN" altLang="en-US" smtClean="0"/>
              <a:pPr/>
              <a:t>1</a:t>
            </a:fld>
            <a:endParaRPr lang="zh-CN" altLang="en-US"/>
          </a:p>
        </p:txBody>
      </p:sp>
      <p:sp>
        <p:nvSpPr>
          <p:cNvPr id="5" name="TextBox 4"/>
          <p:cNvSpPr txBox="1"/>
          <p:nvPr/>
        </p:nvSpPr>
        <p:spPr>
          <a:xfrm rot="20027276">
            <a:off x="8889925" y="5346240"/>
            <a:ext cx="2713243" cy="738664"/>
          </a:xfrm>
          <a:prstGeom prst="rect">
            <a:avLst/>
          </a:prstGeom>
          <a:noFill/>
        </p:spPr>
        <p:txBody>
          <a:bodyPr wrap="none" rtlCol="0">
            <a:spAutoFit/>
          </a:bodyPr>
          <a:lstStyle/>
          <a:p>
            <a:r>
              <a:rPr lang="en-US" sz="1400" i="1" dirty="0" smtClean="0"/>
              <a:t>Slides taken and adopted</a:t>
            </a:r>
          </a:p>
          <a:p>
            <a:r>
              <a:rPr lang="en-US" sz="1400" i="1" dirty="0" smtClean="0"/>
              <a:t>From OPSAWG, thank you so much</a:t>
            </a:r>
          </a:p>
          <a:p>
            <a:r>
              <a:rPr lang="en-US" sz="1400" i="1" dirty="0" smtClean="0"/>
              <a:t>Joe &amp; </a:t>
            </a:r>
            <a:r>
              <a:rPr lang="en-US" sz="1400" i="1" dirty="0" err="1" smtClean="0"/>
              <a:t>Tianran</a:t>
            </a:r>
            <a:endParaRPr lang="en-US"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609600" y="44624"/>
            <a:ext cx="10972800" cy="850106"/>
          </a:xfrm>
          <a:prstGeom prst="rect">
            <a:avLst/>
          </a:prstGeom>
          <a:noFill/>
          <a:ln>
            <a:noFill/>
          </a:ln>
        </p:spPr>
        <p:txBody>
          <a:bodyPr spcFirstLastPara="1" wrap="square" lIns="121867" tIns="121867" rIns="121867" bIns="121867" anchor="b" anchorCtr="0">
            <a:noAutofit/>
          </a:bodyPr>
          <a:lstStyle/>
          <a:p>
            <a:r>
              <a:rPr lang="en-US" dirty="0"/>
              <a:t>IETF 107 Virtual Meeting </a:t>
            </a:r>
            <a:r>
              <a:rPr lang="en-US" dirty="0" smtClean="0"/>
              <a:t>Logistics</a:t>
            </a:r>
            <a:endParaRPr dirty="0"/>
          </a:p>
        </p:txBody>
      </p:sp>
      <p:sp>
        <p:nvSpPr>
          <p:cNvPr id="125" name="Google Shape;125;p24"/>
          <p:cNvSpPr txBox="1">
            <a:spLocks noGrp="1"/>
          </p:cNvSpPr>
          <p:nvPr>
            <p:ph idx="1"/>
          </p:nvPr>
        </p:nvSpPr>
        <p:spPr>
          <a:xfrm>
            <a:off x="609600" y="908720"/>
            <a:ext cx="10972800" cy="5217445"/>
          </a:xfrm>
          <a:prstGeom prst="rect">
            <a:avLst/>
          </a:prstGeom>
          <a:noFill/>
          <a:ln>
            <a:noFill/>
          </a:ln>
        </p:spPr>
        <p:txBody>
          <a:bodyPr spcFirstLastPara="1" wrap="square" lIns="121867" tIns="121867" rIns="121867" bIns="121867" anchor="t" anchorCtr="0">
            <a:noAutofit/>
          </a:bodyPr>
          <a:lstStyle/>
          <a:p>
            <a:pPr indent="-440256">
              <a:lnSpc>
                <a:spcPct val="110000"/>
              </a:lnSpc>
              <a:spcBef>
                <a:spcPts val="400"/>
              </a:spcBef>
              <a:buClr>
                <a:srgbClr val="000000"/>
              </a:buClr>
              <a:buSzPts val="1600"/>
            </a:pPr>
            <a:r>
              <a:rPr lang="en-US" sz="2133" b="1" dirty="0" err="1" smtClean="0">
                <a:solidFill>
                  <a:srgbClr val="000000"/>
                </a:solidFill>
              </a:rPr>
              <a:t>Webex</a:t>
            </a:r>
            <a:r>
              <a:rPr lang="en-US" sz="2133" b="1" dirty="0" smtClean="0">
                <a:solidFill>
                  <a:srgbClr val="000000"/>
                </a:solidFill>
              </a:rPr>
              <a:t>: </a:t>
            </a:r>
            <a:r>
              <a:rPr lang="en-US" sz="2000" dirty="0" smtClean="0">
                <a:hlinkClick r:id="rId3"/>
              </a:rPr>
              <a:t>https</a:t>
            </a:r>
            <a:r>
              <a:rPr lang="en-US" sz="2000" dirty="0">
                <a:hlinkClick r:id="rId3"/>
              </a:rPr>
              <a:t>://</a:t>
            </a:r>
            <a:r>
              <a:rPr lang="en-US" sz="2000" dirty="0" smtClean="0">
                <a:hlinkClick r:id="rId3"/>
              </a:rPr>
              <a:t>ietf.webex.com/ietf/j.php?MTID=m378d8c28c45a9f786868c586138a0450</a:t>
            </a:r>
            <a:r>
              <a:rPr lang="en-US" sz="2000" dirty="0"/>
              <a:t/>
            </a:r>
            <a:br>
              <a:rPr lang="en-US" sz="2000" dirty="0"/>
            </a:br>
            <a:r>
              <a:rPr lang="en-US" sz="2000" dirty="0" smtClean="0"/>
              <a:t>      </a:t>
            </a:r>
            <a:r>
              <a:rPr lang="de-DE" sz="2133" dirty="0" smtClean="0">
                <a:solidFill>
                  <a:srgbClr val="000000"/>
                </a:solidFill>
              </a:rPr>
              <a:t>Meeting </a:t>
            </a:r>
            <a:r>
              <a:rPr lang="de-DE" sz="2133" dirty="0" err="1">
                <a:solidFill>
                  <a:srgbClr val="000000"/>
                </a:solidFill>
              </a:rPr>
              <a:t>number</a:t>
            </a:r>
            <a:r>
              <a:rPr lang="de-DE" sz="2133" dirty="0">
                <a:solidFill>
                  <a:srgbClr val="000000"/>
                </a:solidFill>
              </a:rPr>
              <a:t> (</a:t>
            </a:r>
            <a:r>
              <a:rPr lang="de-DE" sz="2133" dirty="0" err="1">
                <a:solidFill>
                  <a:srgbClr val="000000"/>
                </a:solidFill>
              </a:rPr>
              <a:t>access</a:t>
            </a:r>
            <a:r>
              <a:rPr lang="de-DE" sz="2133" dirty="0">
                <a:solidFill>
                  <a:srgbClr val="000000"/>
                </a:solidFill>
              </a:rPr>
              <a:t> </a:t>
            </a:r>
            <a:r>
              <a:rPr lang="de-DE" sz="2133" dirty="0" err="1">
                <a:solidFill>
                  <a:srgbClr val="000000"/>
                </a:solidFill>
              </a:rPr>
              <a:t>code</a:t>
            </a:r>
            <a:r>
              <a:rPr lang="de-DE" sz="2133" dirty="0">
                <a:solidFill>
                  <a:srgbClr val="000000"/>
                </a:solidFill>
              </a:rPr>
              <a:t>): 614 444 </a:t>
            </a:r>
            <a:r>
              <a:rPr lang="de-DE" sz="2133" dirty="0" smtClean="0">
                <a:solidFill>
                  <a:srgbClr val="000000"/>
                </a:solidFill>
              </a:rPr>
              <a:t>982 , Meeting </a:t>
            </a:r>
            <a:r>
              <a:rPr lang="de-DE" sz="2133" dirty="0" err="1">
                <a:solidFill>
                  <a:srgbClr val="000000"/>
                </a:solidFill>
              </a:rPr>
              <a:t>password</a:t>
            </a:r>
            <a:r>
              <a:rPr lang="de-DE" sz="2133" dirty="0">
                <a:solidFill>
                  <a:srgbClr val="000000"/>
                </a:solidFill>
              </a:rPr>
              <a:t>: AMvJRJwr392 </a:t>
            </a:r>
            <a:r>
              <a:rPr lang="en-US" dirty="0">
                <a:solidFill>
                  <a:srgbClr val="000000"/>
                </a:solidFill>
              </a:rPr>
              <a:t> </a:t>
            </a:r>
          </a:p>
          <a:p>
            <a:pPr indent="-440256">
              <a:lnSpc>
                <a:spcPct val="110000"/>
              </a:lnSpc>
              <a:spcBef>
                <a:spcPts val="400"/>
              </a:spcBef>
              <a:buClr>
                <a:srgbClr val="000000"/>
              </a:buClr>
              <a:buSzPts val="1600"/>
            </a:pPr>
            <a:r>
              <a:rPr lang="en-US" sz="2133" b="1" dirty="0">
                <a:solidFill>
                  <a:srgbClr val="FF0000"/>
                </a:solidFill>
              </a:rPr>
              <a:t>This session is being </a:t>
            </a:r>
            <a:r>
              <a:rPr lang="en-US" sz="2133" b="1" dirty="0" smtClean="0">
                <a:solidFill>
                  <a:srgbClr val="FF0000"/>
                </a:solidFill>
              </a:rPr>
              <a:t>recorded</a:t>
            </a:r>
            <a:endParaRPr lang="en-US" sz="2133" dirty="0">
              <a:solidFill>
                <a:srgbClr val="000000"/>
              </a:solidFill>
            </a:endParaRPr>
          </a:p>
          <a:p>
            <a:pPr indent="-440256">
              <a:lnSpc>
                <a:spcPct val="110000"/>
              </a:lnSpc>
              <a:spcBef>
                <a:spcPts val="400"/>
              </a:spcBef>
              <a:buClr>
                <a:srgbClr val="000000"/>
              </a:buClr>
              <a:buSzPts val="1600"/>
            </a:pPr>
            <a:r>
              <a:rPr lang="en-US" sz="2133" b="1" u="sng" dirty="0" smtClean="0">
                <a:solidFill>
                  <a:srgbClr val="000000"/>
                </a:solidFill>
              </a:rPr>
              <a:t>If </a:t>
            </a:r>
            <a:r>
              <a:rPr lang="en-US" sz="2133" b="1" u="sng" dirty="0">
                <a:solidFill>
                  <a:srgbClr val="000000"/>
                </a:solidFill>
              </a:rPr>
              <a:t>you </a:t>
            </a:r>
            <a:r>
              <a:rPr lang="en-US" sz="2133" b="1" u="sng" dirty="0" smtClean="0">
                <a:solidFill>
                  <a:srgbClr val="000000"/>
                </a:solidFill>
              </a:rPr>
              <a:t>have difficulties joining </a:t>
            </a:r>
            <a:r>
              <a:rPr lang="en-US" sz="2133" b="1" u="sng" dirty="0">
                <a:solidFill>
                  <a:srgbClr val="000000"/>
                </a:solidFill>
              </a:rPr>
              <a:t>audio by computer audio, try “call in” option</a:t>
            </a:r>
            <a:endParaRPr sz="2133" b="1" u="sng" dirty="0">
              <a:solidFill>
                <a:srgbClr val="000000"/>
              </a:solidFill>
            </a:endParaRPr>
          </a:p>
          <a:p>
            <a:pPr indent="-440256">
              <a:lnSpc>
                <a:spcPct val="110000"/>
              </a:lnSpc>
              <a:buClr>
                <a:srgbClr val="000000"/>
              </a:buClr>
              <a:buSzPts val="1600"/>
            </a:pPr>
            <a:r>
              <a:rPr lang="en-US" sz="2133" b="1" dirty="0">
                <a:solidFill>
                  <a:srgbClr val="000000"/>
                </a:solidFill>
              </a:rPr>
              <a:t>Make sure your video is </a:t>
            </a:r>
            <a:r>
              <a:rPr lang="en-US" sz="2133" dirty="0" smtClean="0">
                <a:solidFill>
                  <a:srgbClr val="000000"/>
                </a:solidFill>
              </a:rPr>
              <a:t>off (feel free to turn it on when you are speaking!)</a:t>
            </a:r>
            <a:endParaRPr sz="2133" dirty="0">
              <a:solidFill>
                <a:srgbClr val="000000"/>
              </a:solidFill>
            </a:endParaRPr>
          </a:p>
          <a:p>
            <a:pPr indent="-440256">
              <a:lnSpc>
                <a:spcPct val="110000"/>
              </a:lnSpc>
              <a:buClr>
                <a:srgbClr val="000000"/>
              </a:buClr>
              <a:buSzPts val="1600"/>
            </a:pPr>
            <a:r>
              <a:rPr lang="en-US" sz="2133" b="1" dirty="0">
                <a:solidFill>
                  <a:srgbClr val="000000"/>
                </a:solidFill>
              </a:rPr>
              <a:t>Mute your microphone unless you are speaking</a:t>
            </a:r>
            <a:r>
              <a:rPr lang="en-US" sz="2133" b="1" dirty="0" smtClean="0">
                <a:solidFill>
                  <a:srgbClr val="000000"/>
                </a:solidFill>
              </a:rPr>
              <a:t>. </a:t>
            </a:r>
            <a:r>
              <a:rPr lang="en-US" sz="2000" dirty="0" smtClean="0">
                <a:solidFill>
                  <a:srgbClr val="000000"/>
                </a:solidFill>
              </a:rPr>
              <a:t>Check you are unmuted when you want to talk</a:t>
            </a:r>
            <a:endParaRPr sz="2000" dirty="0">
              <a:solidFill>
                <a:srgbClr val="000000"/>
              </a:solidFill>
            </a:endParaRPr>
          </a:p>
          <a:p>
            <a:pPr indent="-440256">
              <a:lnSpc>
                <a:spcPct val="110000"/>
              </a:lnSpc>
              <a:buClr>
                <a:srgbClr val="000000"/>
              </a:buClr>
              <a:buSzPts val="1600"/>
            </a:pPr>
            <a:r>
              <a:rPr lang="en-US" sz="2133" b="1" dirty="0">
                <a:solidFill>
                  <a:srgbClr val="000000"/>
                </a:solidFill>
              </a:rPr>
              <a:t>Use </a:t>
            </a:r>
            <a:r>
              <a:rPr lang="en-US" sz="2133" b="1" dirty="0" err="1">
                <a:solidFill>
                  <a:srgbClr val="000000"/>
                </a:solidFill>
              </a:rPr>
              <a:t>Webex</a:t>
            </a:r>
            <a:r>
              <a:rPr lang="en-US" sz="2133" b="1" dirty="0">
                <a:solidFill>
                  <a:srgbClr val="000000"/>
                </a:solidFill>
              </a:rPr>
              <a:t> chat </a:t>
            </a:r>
            <a:r>
              <a:rPr lang="en-US" sz="2133" b="1" u="sng" dirty="0">
                <a:solidFill>
                  <a:srgbClr val="000000"/>
                </a:solidFill>
              </a:rPr>
              <a:t>only</a:t>
            </a:r>
            <a:r>
              <a:rPr lang="en-US" sz="2133" b="1" dirty="0">
                <a:solidFill>
                  <a:srgbClr val="000000"/>
                </a:solidFill>
              </a:rPr>
              <a:t> to join the mic queue</a:t>
            </a:r>
            <a:r>
              <a:rPr lang="en-US" sz="2133" b="1" dirty="0" smtClean="0">
                <a:solidFill>
                  <a:srgbClr val="000000"/>
                </a:solidFill>
              </a:rPr>
              <a:t>. </a:t>
            </a:r>
            <a:r>
              <a:rPr lang="en-US" sz="2133" dirty="0" smtClean="0">
                <a:solidFill>
                  <a:srgbClr val="000000"/>
                </a:solidFill>
              </a:rPr>
              <a:t>(Else use jabber)</a:t>
            </a:r>
            <a:endParaRPr sz="2133" dirty="0">
              <a:solidFill>
                <a:srgbClr val="000000"/>
              </a:solidFill>
            </a:endParaRPr>
          </a:p>
          <a:p>
            <a:pPr lvl="1" indent="-440256">
              <a:lnSpc>
                <a:spcPct val="110000"/>
              </a:lnSpc>
              <a:buClr>
                <a:srgbClr val="000000"/>
              </a:buClr>
              <a:buSzPts val="1600"/>
            </a:pPr>
            <a:r>
              <a:rPr lang="en-US" sz="2133" dirty="0">
                <a:solidFill>
                  <a:srgbClr val="000000"/>
                </a:solidFill>
              </a:rPr>
              <a:t>“+q” adds you to the </a:t>
            </a:r>
            <a:r>
              <a:rPr lang="en-US" sz="2133" dirty="0" smtClean="0">
                <a:solidFill>
                  <a:srgbClr val="000000"/>
                </a:solidFill>
              </a:rPr>
              <a:t>queue, </a:t>
            </a:r>
            <a:r>
              <a:rPr lang="en-US" sz="2133" dirty="0">
                <a:solidFill>
                  <a:srgbClr val="000000"/>
                </a:solidFill>
              </a:rPr>
              <a:t> </a:t>
            </a:r>
            <a:r>
              <a:rPr lang="en-US" sz="2133" dirty="0" smtClean="0">
                <a:solidFill>
                  <a:srgbClr val="000000"/>
                </a:solidFill>
              </a:rPr>
              <a:t>“-</a:t>
            </a:r>
            <a:r>
              <a:rPr lang="en-US" sz="2133" dirty="0">
                <a:solidFill>
                  <a:srgbClr val="000000"/>
                </a:solidFill>
              </a:rPr>
              <a:t>q” removes you from the queue</a:t>
            </a:r>
            <a:endParaRPr sz="2133" dirty="0">
              <a:solidFill>
                <a:srgbClr val="000000"/>
              </a:solidFill>
            </a:endParaRPr>
          </a:p>
          <a:p>
            <a:pPr indent="-440256">
              <a:lnSpc>
                <a:spcPct val="110000"/>
              </a:lnSpc>
              <a:buClr>
                <a:srgbClr val="000000"/>
              </a:buClr>
              <a:buSzPts val="1600"/>
            </a:pPr>
            <a:r>
              <a:rPr lang="en-US" sz="2133" b="1" dirty="0" err="1" smtClean="0">
                <a:solidFill>
                  <a:srgbClr val="000000"/>
                </a:solidFill>
              </a:rPr>
              <a:t>Etherpad</a:t>
            </a:r>
            <a:r>
              <a:rPr lang="en-US" sz="2133" b="1" dirty="0" smtClean="0">
                <a:solidFill>
                  <a:srgbClr val="000000"/>
                </a:solidFill>
              </a:rPr>
              <a:t>: </a:t>
            </a:r>
            <a:r>
              <a:rPr lang="en-US" sz="2400" dirty="0">
                <a:hlinkClick r:id="rId4"/>
              </a:rPr>
              <a:t>https://</a:t>
            </a:r>
            <a:r>
              <a:rPr lang="en-US" sz="2400" dirty="0" smtClean="0">
                <a:hlinkClick r:id="rId4"/>
              </a:rPr>
              <a:t>etherpad.ietf.org:9009/p/notes-ietf-interim-2020-anima-01</a:t>
            </a:r>
            <a:endParaRPr lang="en-US" sz="2400" dirty="0" smtClean="0"/>
          </a:p>
          <a:p>
            <a:pPr lvl="1" indent="-440256">
              <a:lnSpc>
                <a:spcPct val="110000"/>
              </a:lnSpc>
              <a:buClr>
                <a:srgbClr val="000000"/>
              </a:buClr>
              <a:buSzPts val="1600"/>
            </a:pPr>
            <a:r>
              <a:rPr lang="en-US" sz="1733" b="1" dirty="0" smtClean="0">
                <a:solidFill>
                  <a:srgbClr val="FF0000"/>
                </a:solidFill>
              </a:rPr>
              <a:t>Add </a:t>
            </a:r>
            <a:r>
              <a:rPr lang="en-US" sz="1733" b="1" dirty="0">
                <a:solidFill>
                  <a:srgbClr val="FF0000"/>
                </a:solidFill>
              </a:rPr>
              <a:t>your name and affiliation </a:t>
            </a:r>
            <a:r>
              <a:rPr lang="en-US" sz="1733" b="1" dirty="0">
                <a:solidFill>
                  <a:srgbClr val="000000"/>
                </a:solidFill>
              </a:rPr>
              <a:t>to the virtual blue sheet in the session </a:t>
            </a:r>
            <a:r>
              <a:rPr lang="en-US" sz="1733" b="1" dirty="0" err="1">
                <a:solidFill>
                  <a:srgbClr val="000000"/>
                </a:solidFill>
              </a:rPr>
              <a:t>Etherpad</a:t>
            </a:r>
            <a:r>
              <a:rPr lang="en-US" sz="1733" b="1" dirty="0">
                <a:solidFill>
                  <a:srgbClr val="000000"/>
                </a:solidFill>
              </a:rPr>
              <a:t> </a:t>
            </a:r>
            <a:r>
              <a:rPr lang="en-US" sz="1733" b="1" dirty="0" smtClean="0">
                <a:solidFill>
                  <a:srgbClr val="000000"/>
                </a:solidFill>
              </a:rPr>
              <a:t/>
            </a:r>
            <a:br>
              <a:rPr lang="en-US" sz="1733" b="1" dirty="0" smtClean="0">
                <a:solidFill>
                  <a:srgbClr val="000000"/>
                </a:solidFill>
              </a:rPr>
            </a:br>
            <a:r>
              <a:rPr lang="en-US" sz="1733" b="1" dirty="0" smtClean="0">
                <a:solidFill>
                  <a:srgbClr val="000000"/>
                </a:solidFill>
              </a:rPr>
              <a:t>via </a:t>
            </a:r>
            <a:r>
              <a:rPr lang="en-US" sz="1733" b="1" dirty="0">
                <a:solidFill>
                  <a:srgbClr val="000000"/>
                </a:solidFill>
              </a:rPr>
              <a:t>IETF Datatracker Meeting </a:t>
            </a:r>
            <a:r>
              <a:rPr lang="en-US" sz="1733" b="1" dirty="0" smtClean="0">
                <a:solidFill>
                  <a:srgbClr val="000000"/>
                </a:solidFill>
              </a:rPr>
              <a:t>agenda </a:t>
            </a:r>
            <a:r>
              <a:rPr lang="en-US" sz="1733" b="1" i="1" dirty="0" smtClean="0">
                <a:solidFill>
                  <a:srgbClr val="000000"/>
                </a:solidFill>
              </a:rPr>
              <a:t>(otherwise the virtual room will be smaller next time!)</a:t>
            </a:r>
            <a:endParaRPr sz="1733" b="1" i="1" dirty="0">
              <a:solidFill>
                <a:srgbClr val="000000"/>
              </a:solidFill>
            </a:endParaRPr>
          </a:p>
          <a:p>
            <a:pPr indent="-440256">
              <a:lnSpc>
                <a:spcPct val="110000"/>
              </a:lnSpc>
              <a:buClr>
                <a:srgbClr val="000000"/>
              </a:buClr>
              <a:buSzPts val="1600"/>
            </a:pPr>
            <a:r>
              <a:rPr lang="en-US" sz="2133" b="1" dirty="0">
                <a:solidFill>
                  <a:srgbClr val="000000"/>
                </a:solidFill>
              </a:rPr>
              <a:t>Join the session Jabber room via IETF Datatracker Meeting </a:t>
            </a:r>
            <a:r>
              <a:rPr lang="en-US" sz="2133" b="1" dirty="0" smtClean="0">
                <a:solidFill>
                  <a:srgbClr val="000000"/>
                </a:solidFill>
              </a:rPr>
              <a:t>agenda</a:t>
            </a:r>
          </a:p>
          <a:p>
            <a:pPr lvl="1" indent="-440256">
              <a:lnSpc>
                <a:spcPct val="110000"/>
              </a:lnSpc>
              <a:buClr>
                <a:srgbClr val="000000"/>
              </a:buClr>
              <a:buSzPts val="1600"/>
            </a:pPr>
            <a:r>
              <a:rPr lang="en-US" sz="1733" b="1" dirty="0" err="1" smtClean="0">
                <a:solidFill>
                  <a:srgbClr val="000000"/>
                </a:solidFill>
              </a:rPr>
              <a:t>xmpp:anima@jabber.ietf.org</a:t>
            </a:r>
            <a:endParaRPr lang="en-US" sz="1733" b="1" dirty="0" smtClean="0">
              <a:solidFill>
                <a:srgbClr val="000000"/>
              </a:solidFill>
            </a:endParaRPr>
          </a:p>
        </p:txBody>
      </p:sp>
      <p:sp>
        <p:nvSpPr>
          <p:cNvPr id="126" name="Google Shape;126;p24"/>
          <p:cNvSpPr txBox="1">
            <a:spLocks noGrp="1"/>
          </p:cNvSpPr>
          <p:nvPr>
            <p:ph type="sldNum" sz="quarter" idx="12"/>
          </p:nvPr>
        </p:nvSpPr>
        <p:spPr>
          <a:prstGeom prst="rect">
            <a:avLst/>
          </a:prstGeom>
          <a:noFill/>
          <a:ln>
            <a:noFill/>
          </a:ln>
        </p:spPr>
        <p:txBody>
          <a:bodyPr spcFirstLastPara="1" wrap="square" lIns="121867" tIns="121867" rIns="121867" bIns="121867" anchor="ctr" anchorCtr="0">
            <a:noAutofit/>
          </a:bodyPr>
          <a:lstStyle/>
          <a:p>
            <a:pPr defTabSz="1219170"/>
            <a:fld id="{00000000-1234-1234-1234-123412341234}" type="slidenum">
              <a:rPr lang="en-US" kern="0"/>
              <a:pPr defTabSz="1219170"/>
              <a:t>2</a:t>
            </a:fld>
            <a:endParaRPr kern="0"/>
          </a:p>
        </p:txBody>
      </p:sp>
    </p:spTree>
    <p:extLst>
      <p:ext uri="{BB962C8B-B14F-4D97-AF65-F5344CB8AC3E}">
        <p14:creationId xmlns:p14="http://schemas.microsoft.com/office/powerpoint/2010/main" val="334221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623392" y="116632"/>
            <a:ext cx="10972800" cy="778098"/>
          </a:xfrm>
          <a:prstGeom prst="rect">
            <a:avLst/>
          </a:prstGeom>
          <a:noFill/>
          <a:ln>
            <a:noFill/>
          </a:ln>
        </p:spPr>
        <p:txBody>
          <a:bodyPr spcFirstLastPara="1" wrap="square" lIns="121900" tIns="121900" rIns="121900" bIns="121900" anchor="b" anchorCtr="0">
            <a:noAutofit/>
          </a:bodyPr>
          <a:lstStyle/>
          <a:p>
            <a:pPr>
              <a:buSzPts val="3200"/>
            </a:pPr>
            <a:r>
              <a:rPr lang="en-US" sz="3200" dirty="0" smtClean="0"/>
              <a:t>IETF Note </a:t>
            </a:r>
            <a:r>
              <a:rPr lang="en-US" sz="3200" dirty="0"/>
              <a:t>Well</a:t>
            </a:r>
            <a:endParaRPr sz="3200" dirty="0"/>
          </a:p>
        </p:txBody>
      </p:sp>
      <p:sp>
        <p:nvSpPr>
          <p:cNvPr id="132" name="Google Shape;132;p25"/>
          <p:cNvSpPr txBox="1">
            <a:spLocks noGrp="1"/>
          </p:cNvSpPr>
          <p:nvPr>
            <p:ph idx="1"/>
          </p:nvPr>
        </p:nvSpPr>
        <p:spPr>
          <a:xfrm>
            <a:off x="609600" y="692696"/>
            <a:ext cx="10972800" cy="5760639"/>
          </a:xfrm>
          <a:prstGeom prst="rect">
            <a:avLst/>
          </a:prstGeom>
          <a:noFill/>
          <a:ln>
            <a:noFill/>
          </a:ln>
        </p:spPr>
        <p:txBody>
          <a:bodyPr spcFirstLastPara="1" wrap="square" lIns="121900" tIns="121900" rIns="121900" bIns="121900" anchor="t" anchorCtr="0">
            <a:noAutofit/>
          </a:bodyPr>
          <a:lstStyle/>
          <a:p>
            <a:pPr marL="0" indent="0">
              <a:buNone/>
            </a:pPr>
            <a:r>
              <a:rPr lang="en-US" sz="1600" dirty="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600" dirty="0">
              <a:solidFill>
                <a:srgbClr val="434343"/>
              </a:solidFill>
            </a:endParaRPr>
          </a:p>
          <a:p>
            <a:pPr marL="0" indent="0">
              <a:spcBef>
                <a:spcPts val="800"/>
              </a:spcBef>
              <a:buNone/>
            </a:pPr>
            <a:r>
              <a:rPr lang="en-US" sz="1600" dirty="0">
                <a:solidFill>
                  <a:srgbClr val="434343"/>
                </a:solidFill>
              </a:rPr>
              <a:t>As a reminder:</a:t>
            </a:r>
            <a:endParaRPr sz="1600" dirty="0">
              <a:solidFill>
                <a:srgbClr val="434343"/>
              </a:solidFill>
            </a:endParaRPr>
          </a:p>
          <a:p>
            <a:pPr marL="609585" indent="-389457">
              <a:spcBef>
                <a:spcPts val="800"/>
              </a:spcBef>
              <a:buClr>
                <a:srgbClr val="434343"/>
              </a:buClr>
              <a:buSzPts val="1000"/>
            </a:pPr>
            <a:r>
              <a:rPr lang="en-US" sz="1600" dirty="0">
                <a:solidFill>
                  <a:srgbClr val="434343"/>
                </a:solidFill>
              </a:rPr>
              <a:t>By participating in the IETF, you agree to follow IETF processes and policies.</a:t>
            </a:r>
            <a:endParaRPr sz="1600" dirty="0">
              <a:solidFill>
                <a:srgbClr val="434343"/>
              </a:solidFill>
            </a:endParaRPr>
          </a:p>
          <a:p>
            <a:pPr marL="609585" indent="-389457">
              <a:spcBef>
                <a:spcPts val="267"/>
              </a:spcBef>
              <a:buClr>
                <a:srgbClr val="434343"/>
              </a:buClr>
              <a:buSzPts val="1000"/>
            </a:pPr>
            <a:r>
              <a:rPr lang="en-US" sz="1600" dirty="0">
                <a:solidFill>
                  <a:srgbClr val="434343"/>
                </a:solidFill>
              </a:rPr>
              <a:t>If you are aware that any IETF contribution is covered by patents or patent applications that are owned or controlled by you or your sponsor, you must disclose that fact, or not participate in the discussion.</a:t>
            </a:r>
            <a:endParaRPr sz="1600" dirty="0">
              <a:solidFill>
                <a:srgbClr val="434343"/>
              </a:solidFill>
            </a:endParaRPr>
          </a:p>
          <a:p>
            <a:pPr marL="609585" indent="-389457">
              <a:spcBef>
                <a:spcPts val="267"/>
              </a:spcBef>
              <a:buClr>
                <a:srgbClr val="434343"/>
              </a:buClr>
              <a:buSzPts val="1000"/>
            </a:pPr>
            <a:r>
              <a:rPr lang="en-US" sz="1600" dirty="0">
                <a:solidFill>
                  <a:srgbClr val="434343"/>
                </a:solidFill>
              </a:rPr>
              <a:t>As a participant in or attendee to any IETF activity you acknowledge that written, audio, video, and photographic records of meetings may be made public.</a:t>
            </a:r>
            <a:endParaRPr sz="1600" dirty="0">
              <a:solidFill>
                <a:srgbClr val="434343"/>
              </a:solidFill>
            </a:endParaRPr>
          </a:p>
          <a:p>
            <a:pPr marL="609585" indent="-389457">
              <a:spcBef>
                <a:spcPts val="267"/>
              </a:spcBef>
              <a:buClr>
                <a:srgbClr val="434343"/>
              </a:buClr>
              <a:buSzPts val="1000"/>
            </a:pPr>
            <a:r>
              <a:rPr lang="en-US" sz="1600" dirty="0">
                <a:solidFill>
                  <a:srgbClr val="434343"/>
                </a:solidFill>
              </a:rPr>
              <a:t>Personal information that you provide to IETF will be handled in accordance with the IETF Privacy Statement.</a:t>
            </a:r>
            <a:endParaRPr sz="1600" dirty="0">
              <a:solidFill>
                <a:srgbClr val="434343"/>
              </a:solidFill>
            </a:endParaRPr>
          </a:p>
          <a:p>
            <a:pPr marL="609585" indent="-389457">
              <a:spcBef>
                <a:spcPts val="267"/>
              </a:spcBef>
              <a:buClr>
                <a:srgbClr val="434343"/>
              </a:buClr>
              <a:buSzPts val="1000"/>
            </a:pPr>
            <a:r>
              <a:rPr lang="en-US" sz="1600" dirty="0">
                <a:solidFill>
                  <a:srgbClr val="434343"/>
                </a:solidFill>
              </a:rPr>
              <a:t>As a participant or attendee, you agree to work respectfully with other participants; please contact the </a:t>
            </a:r>
            <a:r>
              <a:rPr lang="en-US" sz="1600" dirty="0" err="1">
                <a:solidFill>
                  <a:srgbClr val="434343"/>
                </a:solidFill>
              </a:rPr>
              <a:t>ombudsteam</a:t>
            </a:r>
            <a:r>
              <a:rPr lang="en-US" sz="1600" dirty="0">
                <a:solidFill>
                  <a:srgbClr val="434343"/>
                </a:solidFill>
              </a:rPr>
              <a:t> (</a:t>
            </a:r>
            <a:r>
              <a:rPr lang="en-US" sz="1600" dirty="0">
                <a:solidFill>
                  <a:schemeClr val="hlink"/>
                </a:solidFill>
                <a:uFill>
                  <a:noFill/>
                </a:uFill>
                <a:hlinkClick r:id="rId3"/>
              </a:rPr>
              <a:t>https://www.ietf.org/contact/ombudsteam/</a:t>
            </a:r>
            <a:r>
              <a:rPr lang="en-US" sz="1600" dirty="0">
                <a:solidFill>
                  <a:srgbClr val="434343"/>
                </a:solidFill>
              </a:rPr>
              <a:t>) if you have questions or concerns about this.</a:t>
            </a:r>
            <a:endParaRPr sz="1600" dirty="0">
              <a:solidFill>
                <a:srgbClr val="434343"/>
              </a:solidFill>
            </a:endParaRPr>
          </a:p>
          <a:p>
            <a:pPr marL="0" indent="0">
              <a:lnSpc>
                <a:spcPct val="100000"/>
              </a:lnSpc>
              <a:spcBef>
                <a:spcPts val="267"/>
              </a:spcBef>
              <a:buNone/>
            </a:pPr>
            <a:r>
              <a:rPr lang="en-US" sz="1600" dirty="0">
                <a:solidFill>
                  <a:srgbClr val="434343"/>
                </a:solidFill>
              </a:rPr>
              <a:t/>
            </a:r>
            <a:br>
              <a:rPr lang="en-US" sz="1600" dirty="0">
                <a:solidFill>
                  <a:srgbClr val="434343"/>
                </a:solidFill>
              </a:rPr>
            </a:br>
            <a:r>
              <a:rPr lang="en-US" sz="1600" dirty="0">
                <a:solidFill>
                  <a:srgbClr val="434343"/>
                </a:solidFill>
              </a:rPr>
              <a:t>Definitive information is in the documents listed below and other IETF BCPs. For advice, please talk to WG chairs or ADs:</a:t>
            </a:r>
            <a:endParaRPr sz="1600" dirty="0">
              <a:solidFill>
                <a:srgbClr val="434343"/>
              </a:solidFill>
            </a:endParaRPr>
          </a:p>
          <a:p>
            <a:pPr marL="609585" indent="-389457">
              <a:spcBef>
                <a:spcPts val="800"/>
              </a:spcBef>
              <a:buClr>
                <a:srgbClr val="434343"/>
              </a:buClr>
              <a:buSzPts val="1000"/>
            </a:pPr>
            <a:r>
              <a:rPr lang="en-US" sz="1600" dirty="0">
                <a:solidFill>
                  <a:schemeClr val="hlink"/>
                </a:solidFill>
                <a:uFill>
                  <a:noFill/>
                </a:uFill>
                <a:hlinkClick r:id="rId4"/>
              </a:rPr>
              <a:t>BCP 9</a:t>
            </a:r>
            <a:r>
              <a:rPr lang="en-US" sz="1600" dirty="0">
                <a:solidFill>
                  <a:srgbClr val="434343"/>
                </a:solidFill>
              </a:rPr>
              <a:t> (Internet Standards Process)</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5"/>
              </a:rPr>
              <a:t>BCP 25</a:t>
            </a:r>
            <a:r>
              <a:rPr lang="en-US" sz="1600" dirty="0">
                <a:solidFill>
                  <a:srgbClr val="434343"/>
                </a:solidFill>
              </a:rPr>
              <a:t> (Working Group processes)</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5"/>
              </a:rPr>
              <a:t>BCP 25</a:t>
            </a:r>
            <a:r>
              <a:rPr lang="en-US" sz="1600" dirty="0">
                <a:solidFill>
                  <a:srgbClr val="434343"/>
                </a:solidFill>
              </a:rPr>
              <a:t> (Anti-Harassment Procedures) </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6"/>
              </a:rPr>
              <a:t>BCP 54</a:t>
            </a:r>
            <a:r>
              <a:rPr lang="en-US" sz="1600" dirty="0">
                <a:solidFill>
                  <a:srgbClr val="434343"/>
                </a:solidFill>
              </a:rPr>
              <a:t> (Code of Conduct)</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7"/>
              </a:rPr>
              <a:t>BCP 78</a:t>
            </a:r>
            <a:r>
              <a:rPr lang="en-US" sz="1600" dirty="0">
                <a:solidFill>
                  <a:srgbClr val="434343"/>
                </a:solidFill>
              </a:rPr>
              <a:t> (Copyright)</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8"/>
              </a:rPr>
              <a:t>BCP 79</a:t>
            </a:r>
            <a:r>
              <a:rPr lang="en-US" sz="1600" dirty="0">
                <a:solidFill>
                  <a:srgbClr val="434343"/>
                </a:solidFill>
              </a:rPr>
              <a:t> (Patents, Participation)</a:t>
            </a:r>
            <a:endParaRPr sz="1600" dirty="0">
              <a:solidFill>
                <a:srgbClr val="434343"/>
              </a:solidFill>
            </a:endParaRPr>
          </a:p>
          <a:p>
            <a:pPr marL="609585" indent="-389457">
              <a:buClr>
                <a:srgbClr val="434343"/>
              </a:buClr>
              <a:buSzPts val="1000"/>
            </a:pPr>
            <a:r>
              <a:rPr lang="en-US" sz="1600" dirty="0">
                <a:solidFill>
                  <a:schemeClr val="hlink"/>
                </a:solidFill>
                <a:uFill>
                  <a:noFill/>
                </a:uFill>
                <a:hlinkClick r:id="rId9"/>
              </a:rPr>
              <a:t>https://www.ietf.org/privacy-policy/</a:t>
            </a:r>
            <a:r>
              <a:rPr lang="en-US" sz="1600" dirty="0">
                <a:solidFill>
                  <a:srgbClr val="434343"/>
                </a:solidFill>
              </a:rPr>
              <a:t>(Privacy Policy)</a:t>
            </a:r>
            <a:endParaRPr sz="1600" b="1" dirty="0">
              <a:solidFill>
                <a:srgbClr val="434343"/>
              </a:solidFill>
            </a:endParaRPr>
          </a:p>
        </p:txBody>
      </p:sp>
      <p:sp>
        <p:nvSpPr>
          <p:cNvPr id="133" name="Google Shape;133;p25"/>
          <p:cNvSpPr txBox="1">
            <a:spLocks noGrp="1"/>
          </p:cNvSpPr>
          <p:nvPr>
            <p:ph type="sldNum" sz="quarter" idx="12"/>
          </p:nvPr>
        </p:nvSpPr>
        <p:spPr>
          <a:prstGeom prst="rect">
            <a:avLst/>
          </a:prstGeom>
          <a:noFill/>
          <a:ln>
            <a:noFill/>
          </a:ln>
        </p:spPr>
        <p:txBody>
          <a:bodyPr spcFirstLastPara="1" wrap="square" lIns="121900" tIns="121900" rIns="121900" bIns="121900" anchor="ctr" anchorCtr="0">
            <a:noAutofit/>
          </a:bodyPr>
          <a:lstStyle/>
          <a:p>
            <a:pPr defTabSz="1219170"/>
            <a:fld id="{00000000-1234-1234-1234-123412341234}" type="slidenum">
              <a:rPr lang="en-US" kern="0">
                <a:solidFill>
                  <a:srgbClr val="737373"/>
                </a:solidFill>
              </a:rPr>
              <a:pPr defTabSz="1219170"/>
              <a:t>3</a:t>
            </a:fld>
            <a:endParaRPr kern="0">
              <a:solidFill>
                <a:srgbClr val="737373"/>
              </a:solidFill>
            </a:endParaRPr>
          </a:p>
        </p:txBody>
      </p:sp>
    </p:spTree>
    <p:extLst>
      <p:ext uri="{BB962C8B-B14F-4D97-AF65-F5344CB8AC3E}">
        <p14:creationId xmlns:p14="http://schemas.microsoft.com/office/powerpoint/2010/main" val="320661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Welcome to </a:t>
            </a:r>
            <a:r>
              <a:rPr lang="en-US" altLang="zh-CN" dirty="0" smtClean="0"/>
              <a:t>ANIMA</a:t>
            </a:r>
            <a:endParaRPr lang="zh-CN" altLang="en-US" dirty="0"/>
          </a:p>
        </p:txBody>
      </p:sp>
      <p:sp>
        <p:nvSpPr>
          <p:cNvPr id="3" name="内容占位符 2"/>
          <p:cNvSpPr>
            <a:spLocks noGrp="1"/>
          </p:cNvSpPr>
          <p:nvPr>
            <p:ph idx="1"/>
          </p:nvPr>
        </p:nvSpPr>
        <p:spPr>
          <a:xfrm>
            <a:off x="767408" y="1484784"/>
            <a:ext cx="10513168" cy="4968552"/>
          </a:xfrm>
        </p:spPr>
        <p:txBody>
          <a:bodyPr>
            <a:normAutofit fontScale="62500" lnSpcReduction="20000"/>
          </a:bodyPr>
          <a:lstStyle/>
          <a:p>
            <a:r>
              <a:rPr lang="en-US" altLang="zh-CN" dirty="0"/>
              <a:t>Chairs</a:t>
            </a:r>
          </a:p>
          <a:p>
            <a:pPr lvl="1"/>
            <a:r>
              <a:rPr lang="en-US" altLang="zh-CN" dirty="0" smtClean="0"/>
              <a:t>Sheng Jiang  </a:t>
            </a:r>
            <a:r>
              <a:rPr lang="en-US" altLang="zh-CN" dirty="0" smtClean="0">
                <a:hlinkClick r:id="rId3"/>
              </a:rPr>
              <a:t>jiangsheng@huawei.com</a:t>
            </a:r>
            <a:endParaRPr lang="en-US" altLang="zh-CN" dirty="0"/>
          </a:p>
          <a:p>
            <a:pPr lvl="1"/>
            <a:r>
              <a:rPr lang="en-US" altLang="zh-CN" dirty="0" smtClean="0"/>
              <a:t>Toerless Eckert </a:t>
            </a:r>
            <a:r>
              <a:rPr lang="en-US" altLang="zh-CN" dirty="0" smtClean="0">
                <a:hlinkClick r:id="rId4"/>
              </a:rPr>
              <a:t>tte@cs.fau.de</a:t>
            </a:r>
            <a:r>
              <a:rPr lang="en-US" altLang="zh-CN" dirty="0" smtClean="0"/>
              <a:t> (Futurewei USA)</a:t>
            </a:r>
          </a:p>
          <a:p>
            <a:r>
              <a:rPr lang="en-US" altLang="zh-CN" dirty="0" smtClean="0"/>
              <a:t>Note </a:t>
            </a:r>
            <a:r>
              <a:rPr lang="en-US" altLang="zh-CN" dirty="0"/>
              <a:t>Well</a:t>
            </a:r>
          </a:p>
          <a:p>
            <a:r>
              <a:rPr lang="en-US" altLang="zh-CN" dirty="0"/>
              <a:t>Blue sheets</a:t>
            </a:r>
          </a:p>
          <a:p>
            <a:pPr lvl="1"/>
            <a:r>
              <a:rPr lang="en-US" altLang="zh-CN" dirty="0"/>
              <a:t>Bottom of the page in </a:t>
            </a:r>
            <a:r>
              <a:rPr lang="en-US" altLang="zh-CN" dirty="0" err="1"/>
              <a:t>Etherpad</a:t>
            </a:r>
            <a:endParaRPr lang="en-US" altLang="zh-CN" dirty="0"/>
          </a:p>
          <a:p>
            <a:r>
              <a:rPr lang="en-US" altLang="zh-CN" dirty="0"/>
              <a:t>Jabber Scribe: </a:t>
            </a:r>
          </a:p>
          <a:p>
            <a:pPr lvl="1"/>
            <a:r>
              <a:rPr lang="en-US" altLang="zh-CN" dirty="0">
                <a:hlinkClick r:id="rId5"/>
              </a:rPr>
              <a:t>a</a:t>
            </a:r>
            <a:r>
              <a:rPr lang="en-US" altLang="zh-CN" dirty="0" smtClean="0">
                <a:hlinkClick r:id="rId5"/>
              </a:rPr>
              <a:t>mpp:anima@ietf.jabber.org</a:t>
            </a:r>
            <a:endParaRPr lang="en-US" altLang="zh-CN" dirty="0"/>
          </a:p>
          <a:p>
            <a:r>
              <a:rPr lang="en-US" altLang="zh-CN" dirty="0" smtClean="0"/>
              <a:t>Minute taker (</a:t>
            </a:r>
            <a:r>
              <a:rPr lang="en-US" altLang="zh-CN" dirty="0" err="1" smtClean="0"/>
              <a:t>etherpad</a:t>
            </a:r>
            <a:r>
              <a:rPr lang="en-US" altLang="zh-CN" dirty="0" smtClean="0"/>
              <a:t>):</a:t>
            </a:r>
            <a:endParaRPr lang="en-US" altLang="zh-CN" dirty="0"/>
          </a:p>
          <a:p>
            <a:pPr lvl="1"/>
            <a:r>
              <a:rPr lang="en-US" dirty="0">
                <a:hlinkClick r:id="rId6"/>
              </a:rPr>
              <a:t>https://etherpad.ietf.org:9009/p/notes-ietf-interim-2020-anima-01 </a:t>
            </a:r>
            <a:endParaRPr lang="en-US" dirty="0" smtClean="0"/>
          </a:p>
          <a:p>
            <a:r>
              <a:rPr lang="en-US" altLang="zh-CN" dirty="0" smtClean="0"/>
              <a:t>Slides</a:t>
            </a:r>
            <a:r>
              <a:rPr lang="en-US" altLang="zh-CN" dirty="0"/>
              <a:t>:</a:t>
            </a:r>
          </a:p>
          <a:p>
            <a:pPr lvl="1"/>
            <a:r>
              <a:rPr lang="en-US" altLang="zh-CN" dirty="0">
                <a:hlinkClick r:id="rId7"/>
              </a:rPr>
              <a:t>https://</a:t>
            </a:r>
            <a:r>
              <a:rPr lang="en-US" altLang="zh-CN" dirty="0" smtClean="0">
                <a:hlinkClick r:id="rId7"/>
              </a:rPr>
              <a:t>datatracker.ietf.org/meeting/107/session/anima</a:t>
            </a:r>
            <a:endParaRPr lang="en-US" altLang="zh-CN" dirty="0">
              <a:hlinkClick r:id="rId8"/>
            </a:endParaRPr>
          </a:p>
          <a:p>
            <a:r>
              <a:rPr lang="en-US" altLang="zh-CN" dirty="0" err="1"/>
              <a:t>Webex</a:t>
            </a:r>
            <a:r>
              <a:rPr lang="en-US" altLang="zh-CN" dirty="0"/>
              <a:t>:</a:t>
            </a:r>
          </a:p>
          <a:p>
            <a:pPr lvl="1"/>
            <a:r>
              <a:rPr lang="en-US" sz="3200" b="1" dirty="0" smtClean="0">
                <a:solidFill>
                  <a:srgbClr val="000000"/>
                </a:solidFill>
              </a:rPr>
              <a:t>:</a:t>
            </a:r>
            <a:r>
              <a:rPr lang="en-US" dirty="0" smtClean="0">
                <a:hlinkClick r:id="rId9"/>
              </a:rPr>
              <a:t>https</a:t>
            </a:r>
            <a:r>
              <a:rPr lang="en-US" dirty="0">
                <a:hlinkClick r:id="rId9"/>
              </a:rPr>
              <a:t>://</a:t>
            </a:r>
            <a:r>
              <a:rPr lang="en-US" dirty="0" smtClean="0">
                <a:hlinkClick r:id="rId9"/>
              </a:rPr>
              <a:t>ietf.webex.com/ietf/j.php?MTID=m378d8c28c45a9f786868c586138a0450</a:t>
            </a:r>
            <a:endParaRPr lang="en-US" dirty="0"/>
          </a:p>
          <a:p>
            <a:pPr lvl="1"/>
            <a:r>
              <a:rPr lang="de-DE" sz="3200" dirty="0" smtClean="0">
                <a:solidFill>
                  <a:srgbClr val="000000"/>
                </a:solidFill>
              </a:rPr>
              <a:t>Meeting </a:t>
            </a:r>
            <a:r>
              <a:rPr lang="de-DE" sz="3200" dirty="0" err="1">
                <a:solidFill>
                  <a:srgbClr val="000000"/>
                </a:solidFill>
              </a:rPr>
              <a:t>number</a:t>
            </a:r>
            <a:r>
              <a:rPr lang="de-DE" sz="3200" dirty="0">
                <a:solidFill>
                  <a:srgbClr val="000000"/>
                </a:solidFill>
              </a:rPr>
              <a:t> (</a:t>
            </a:r>
            <a:r>
              <a:rPr lang="de-DE" sz="3200" dirty="0" err="1">
                <a:solidFill>
                  <a:srgbClr val="000000"/>
                </a:solidFill>
              </a:rPr>
              <a:t>access</a:t>
            </a:r>
            <a:r>
              <a:rPr lang="de-DE" sz="3200" dirty="0">
                <a:solidFill>
                  <a:srgbClr val="000000"/>
                </a:solidFill>
              </a:rPr>
              <a:t> </a:t>
            </a:r>
            <a:r>
              <a:rPr lang="de-DE" sz="3200" dirty="0" err="1">
                <a:solidFill>
                  <a:srgbClr val="000000"/>
                </a:solidFill>
              </a:rPr>
              <a:t>code</a:t>
            </a:r>
            <a:r>
              <a:rPr lang="de-DE" sz="3200" dirty="0">
                <a:solidFill>
                  <a:srgbClr val="000000"/>
                </a:solidFill>
              </a:rPr>
              <a:t>): 614 444 </a:t>
            </a:r>
            <a:r>
              <a:rPr lang="de-DE" sz="3200" dirty="0" smtClean="0">
                <a:solidFill>
                  <a:srgbClr val="000000"/>
                </a:solidFill>
              </a:rPr>
              <a:t>982</a:t>
            </a:r>
          </a:p>
          <a:p>
            <a:pPr lvl="1"/>
            <a:r>
              <a:rPr lang="de-DE" sz="3200" dirty="0" smtClean="0">
                <a:solidFill>
                  <a:srgbClr val="000000"/>
                </a:solidFill>
              </a:rPr>
              <a:t>Meeting </a:t>
            </a:r>
            <a:r>
              <a:rPr lang="de-DE" sz="3200" dirty="0" err="1">
                <a:solidFill>
                  <a:srgbClr val="000000"/>
                </a:solidFill>
              </a:rPr>
              <a:t>password</a:t>
            </a:r>
            <a:r>
              <a:rPr lang="de-DE" sz="3200" dirty="0">
                <a:solidFill>
                  <a:srgbClr val="000000"/>
                </a:solidFill>
              </a:rPr>
              <a:t>: AMvJRJwr392</a:t>
            </a:r>
            <a:endParaRPr lang="en-US" altLang="zh-CN" dirty="0">
              <a:hlinkClick r:id="rId8"/>
            </a:endParaRPr>
          </a:p>
        </p:txBody>
      </p:sp>
      <p:sp>
        <p:nvSpPr>
          <p:cNvPr id="4" name="Slide Number Placeholder 3">
            <a:extLst>
              <a:ext uri="{FF2B5EF4-FFF2-40B4-BE49-F238E27FC236}">
                <a16:creationId xmlns:a16="http://schemas.microsoft.com/office/drawing/2014/main" xmlns="" id="{E0070220-341E-7348-B4D9-16A67EAB8745}"/>
              </a:ext>
            </a:extLst>
          </p:cNvPr>
          <p:cNvSpPr>
            <a:spLocks noGrp="1"/>
          </p:cNvSpPr>
          <p:nvPr>
            <p:ph type="sldNum" sz="quarter" idx="12"/>
          </p:nvPr>
        </p:nvSpPr>
        <p:spPr/>
        <p:txBody>
          <a:bodyPr/>
          <a:lstStyle/>
          <a:p>
            <a:fld id="{0C913308-F349-4B6D-A68A-DD1791B4A57B}" type="slidenum">
              <a:rPr lang="zh-CN" altLang="en-US" smtClean="0"/>
              <a:pPr/>
              <a:t>4</a:t>
            </a:fld>
            <a:endParaRPr lang="zh-CN" altLang="en-US"/>
          </a:p>
        </p:txBody>
      </p:sp>
    </p:spTree>
    <p:extLst>
      <p:ext uri="{BB962C8B-B14F-4D97-AF65-F5344CB8AC3E}">
        <p14:creationId xmlns:p14="http://schemas.microsoft.com/office/powerpoint/2010/main" val="1104243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850106"/>
          </a:xfrm>
        </p:spPr>
        <p:txBody>
          <a:bodyPr/>
          <a:lstStyle/>
          <a:p>
            <a:r>
              <a:rPr lang="en-US" altLang="zh-CN" dirty="0"/>
              <a:t>WG </a:t>
            </a:r>
            <a:r>
              <a:rPr lang="en-US" altLang="zh-CN" dirty="0" smtClean="0"/>
              <a:t>Document</a:t>
            </a:r>
            <a:endParaRPr lang="zh-CN" altLang="en-US" dirty="0"/>
          </a:p>
        </p:txBody>
      </p:sp>
      <p:sp>
        <p:nvSpPr>
          <p:cNvPr id="3" name="内容占位符 2"/>
          <p:cNvSpPr>
            <a:spLocks noGrp="1"/>
          </p:cNvSpPr>
          <p:nvPr>
            <p:ph idx="1"/>
          </p:nvPr>
        </p:nvSpPr>
        <p:spPr>
          <a:xfrm>
            <a:off x="479376" y="1196752"/>
            <a:ext cx="11305256" cy="5544616"/>
          </a:xfrm>
        </p:spPr>
        <p:txBody>
          <a:bodyPr>
            <a:normAutofit/>
          </a:bodyPr>
          <a:lstStyle/>
          <a:p>
            <a:r>
              <a:rPr lang="en-US" sz="2000" u="sng" dirty="0" smtClean="0">
                <a:hlinkClick r:id="rId2"/>
              </a:rPr>
              <a:t>draft-ietf-anima-autonomic-control-plane-24 </a:t>
            </a:r>
            <a:endParaRPr lang="en-US" sz="2000" u="sng" dirty="0" smtClean="0"/>
          </a:p>
          <a:p>
            <a:pPr lvl="1"/>
            <a:r>
              <a:rPr lang="en-US" altLang="zh-CN" sz="2000" dirty="0" smtClean="0"/>
              <a:t>Since IETF106 update from -22 to -24, </a:t>
            </a:r>
            <a:r>
              <a:rPr lang="en-US" altLang="zh-CN" sz="2000" dirty="0" err="1" smtClean="0"/>
              <a:t>adress</a:t>
            </a:r>
            <a:r>
              <a:rPr lang="en-US" altLang="zh-CN" sz="2000" dirty="0" smtClean="0"/>
              <a:t> mostly </a:t>
            </a:r>
            <a:r>
              <a:rPr lang="en-US" altLang="zh-CN" sz="2000" dirty="0" err="1" smtClean="0"/>
              <a:t>Evyncke</a:t>
            </a:r>
            <a:r>
              <a:rPr lang="en-US" altLang="zh-CN" sz="2000" dirty="0" smtClean="0"/>
              <a:t> (responsible AD)</a:t>
            </a:r>
          </a:p>
          <a:p>
            <a:pPr lvl="1"/>
            <a:r>
              <a:rPr lang="en-US" altLang="zh-CN" sz="2000" dirty="0" smtClean="0"/>
              <a:t>IETF last call by IETF delayed due to Corona, but now in 2</a:t>
            </a:r>
            <a:r>
              <a:rPr lang="en-US" altLang="zh-CN" sz="2000" baseline="30000" dirty="0" smtClean="0"/>
              <a:t>nd</a:t>
            </a:r>
            <a:r>
              <a:rPr lang="en-US" altLang="zh-CN" sz="2000" dirty="0" smtClean="0"/>
              <a:t> IETF last call.</a:t>
            </a:r>
          </a:p>
          <a:p>
            <a:r>
              <a:rPr lang="en-US" sz="2000" u="sng" dirty="0" smtClean="0">
                <a:hlinkClick r:id="rId3"/>
              </a:rPr>
              <a:t>draft-ietf-anima-bootstrapping-keyinfra-40 </a:t>
            </a:r>
            <a:endParaRPr lang="en-US" sz="2000" u="sng" dirty="0" smtClean="0"/>
          </a:p>
          <a:p>
            <a:pPr lvl="1"/>
            <a:r>
              <a:rPr lang="en-US" altLang="zh-CN" sz="2000" dirty="0" smtClean="0"/>
              <a:t>Michael reporting (IESG last call finishing)</a:t>
            </a:r>
          </a:p>
          <a:p>
            <a:r>
              <a:rPr lang="en-US" altLang="zh-CN" sz="2000" dirty="0" smtClean="0"/>
              <a:t> </a:t>
            </a:r>
            <a:r>
              <a:rPr lang="en-US" sz="2000" u="sng" dirty="0" smtClean="0">
                <a:hlinkClick r:id="rId4"/>
              </a:rPr>
              <a:t>draft-ietf-anima-grasp-15 </a:t>
            </a:r>
            <a:endParaRPr lang="en-US" sz="2000" u="sng" dirty="0" smtClean="0"/>
          </a:p>
          <a:p>
            <a:pPr lvl="1"/>
            <a:r>
              <a:rPr lang="en-US" sz="2000" dirty="0" smtClean="0"/>
              <a:t>MISSREF for 993 days</a:t>
            </a:r>
          </a:p>
          <a:p>
            <a:r>
              <a:rPr lang="en-US" sz="2000" u="sng" dirty="0" smtClean="0">
                <a:hlinkClick r:id="rId5"/>
              </a:rPr>
              <a:t>draft-ietf-anima-prefix-management-07 </a:t>
            </a:r>
            <a:endParaRPr lang="en-US" sz="2000" u="sng" dirty="0" smtClean="0"/>
          </a:p>
          <a:p>
            <a:pPr lvl="1"/>
            <a:r>
              <a:rPr lang="en-US" sz="2000" dirty="0" smtClean="0"/>
              <a:t>MISSREF for 839 days</a:t>
            </a:r>
          </a:p>
          <a:p>
            <a:r>
              <a:rPr lang="en-US" sz="2000" u="sng" dirty="0">
                <a:hlinkClick r:id="rId6"/>
              </a:rPr>
              <a:t>draft-ietf-anima-reference-model-10 </a:t>
            </a:r>
            <a:endParaRPr lang="en-US" sz="2000" u="sng" dirty="0" smtClean="0"/>
          </a:p>
          <a:p>
            <a:pPr lvl="1"/>
            <a:r>
              <a:rPr lang="en-US" sz="2000" dirty="0" smtClean="0"/>
              <a:t>MISSREF for 498 days</a:t>
            </a:r>
          </a:p>
          <a:p>
            <a:r>
              <a:rPr lang="en-US" sz="2000" u="sng" dirty="0" smtClean="0">
                <a:hlinkClick r:id="rId7"/>
              </a:rPr>
              <a:t>draft-ietf-anima-grasp-distribution-00 </a:t>
            </a:r>
            <a:endParaRPr lang="en-US" sz="2000" u="sng" dirty="0" smtClean="0"/>
          </a:p>
          <a:p>
            <a:r>
              <a:rPr lang="en-US" sz="2000" u="sng" dirty="0">
                <a:hlinkClick r:id="rId8"/>
              </a:rPr>
              <a:t>draft-ietf-anima-grasp-api-04 </a:t>
            </a:r>
            <a:endParaRPr lang="en-US" sz="2000" u="sng" dirty="0" smtClean="0"/>
          </a:p>
          <a:p>
            <a:r>
              <a:rPr lang="en-US" sz="2000" u="sng" dirty="0">
                <a:hlinkClick r:id="rId9"/>
              </a:rPr>
              <a:t>draft-ietf-anima-constrained-voucher-07 </a:t>
            </a:r>
            <a:endParaRPr lang="en-US" sz="2000" u="sng" dirty="0" smtClean="0"/>
          </a:p>
        </p:txBody>
      </p:sp>
      <p:sp>
        <p:nvSpPr>
          <p:cNvPr id="4" name="Slide Number Placeholder 3">
            <a:extLst>
              <a:ext uri="{FF2B5EF4-FFF2-40B4-BE49-F238E27FC236}">
                <a16:creationId xmlns:a16="http://schemas.microsoft.com/office/drawing/2014/main" xmlns="" id="{DFA8230D-D07F-1F41-82B4-846693A59F01}"/>
              </a:ext>
            </a:extLst>
          </p:cNvPr>
          <p:cNvSpPr>
            <a:spLocks noGrp="1"/>
          </p:cNvSpPr>
          <p:nvPr>
            <p:ph type="sldNum" sz="quarter" idx="12"/>
          </p:nvPr>
        </p:nvSpPr>
        <p:spPr/>
        <p:txBody>
          <a:bodyPr/>
          <a:lstStyle/>
          <a:p>
            <a:fld id="{0C913308-F349-4B6D-A68A-DD1791B4A57B}" type="slidenum">
              <a:rPr lang="zh-CN" altLang="en-US" smtClean="0"/>
              <a:pPr/>
              <a:t>5</a:t>
            </a:fld>
            <a:endParaRPr lang="zh-CN" altLang="en-US"/>
          </a:p>
        </p:txBody>
      </p:sp>
    </p:spTree>
    <p:extLst>
      <p:ext uri="{BB962C8B-B14F-4D97-AF65-F5344CB8AC3E}">
        <p14:creationId xmlns:p14="http://schemas.microsoft.com/office/powerpoint/2010/main" val="3311237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WG Status (cont.)</a:t>
            </a:r>
            <a:endParaRPr lang="zh-CN" altLang="en-US" dirty="0"/>
          </a:p>
        </p:txBody>
      </p:sp>
      <p:sp>
        <p:nvSpPr>
          <p:cNvPr id="3" name="内容占位符 2"/>
          <p:cNvSpPr>
            <a:spLocks noGrp="1"/>
          </p:cNvSpPr>
          <p:nvPr>
            <p:ph idx="1"/>
          </p:nvPr>
        </p:nvSpPr>
        <p:spPr>
          <a:xfrm>
            <a:off x="479376" y="1196752"/>
            <a:ext cx="11305256" cy="5400600"/>
          </a:xfrm>
        </p:spPr>
        <p:txBody>
          <a:bodyPr>
            <a:normAutofit/>
          </a:bodyPr>
          <a:lstStyle/>
          <a:p>
            <a:r>
              <a:rPr lang="en-US" altLang="zh-CN" sz="2000" dirty="0" smtClean="0"/>
              <a:t>For newcomers to anima:</a:t>
            </a:r>
          </a:p>
          <a:p>
            <a:r>
              <a:rPr lang="en-US" altLang="zh-CN" sz="2000" dirty="0" smtClean="0"/>
              <a:t>GitHub </a:t>
            </a:r>
            <a:r>
              <a:rPr lang="en-US" altLang="zh-CN" sz="2000" dirty="0" err="1" smtClean="0"/>
              <a:t>organinization</a:t>
            </a:r>
            <a:r>
              <a:rPr lang="en-US" altLang="zh-CN" sz="2000" dirty="0" smtClean="0"/>
              <a:t> used for ANIMA (long time)</a:t>
            </a:r>
            <a:endParaRPr lang="en-US" altLang="zh-CN" sz="2000" dirty="0"/>
          </a:p>
          <a:p>
            <a:r>
              <a:rPr lang="en-US" altLang="zh-CN" sz="2000" dirty="0"/>
              <a:t>Collaborative work and issue tracking can be </a:t>
            </a:r>
            <a:r>
              <a:rPr lang="en-US" altLang="zh-CN" sz="2000" dirty="0" smtClean="0"/>
              <a:t>done</a:t>
            </a:r>
          </a:p>
          <a:p>
            <a:r>
              <a:rPr lang="en-US" altLang="zh-CN" sz="2000" dirty="0" smtClean="0"/>
              <a:t>For WG and non-WG (not-yet-WG) documents</a:t>
            </a:r>
            <a:endParaRPr lang="en-US" altLang="zh-CN" sz="2000" dirty="0"/>
          </a:p>
          <a:p>
            <a:r>
              <a:rPr lang="en-US" altLang="zh-CN" sz="2000" dirty="0" smtClean="0"/>
              <a:t>Members (chairs and others) can </a:t>
            </a:r>
            <a:r>
              <a:rPr lang="en-US" altLang="zh-CN" sz="2000" dirty="0"/>
              <a:t>add members for </a:t>
            </a:r>
            <a:r>
              <a:rPr lang="en-US" altLang="zh-CN" sz="2000" dirty="0" smtClean="0"/>
              <a:t>for </a:t>
            </a:r>
            <a:r>
              <a:rPr lang="en-US" altLang="zh-CN" sz="2000" dirty="0" err="1" smtClean="0"/>
              <a:t>collab</a:t>
            </a:r>
            <a:r>
              <a:rPr lang="en-US" altLang="zh-CN" sz="2000" dirty="0" smtClean="0"/>
              <a:t> / project / doc creation</a:t>
            </a:r>
            <a:endParaRPr lang="en-US" altLang="zh-CN" sz="2000" dirty="0"/>
          </a:p>
          <a:p>
            <a:r>
              <a:rPr lang="en-US" altLang="zh-CN" sz="2000" dirty="0">
                <a:hlinkClick r:id="rId2"/>
              </a:rPr>
              <a:t>https://</a:t>
            </a:r>
            <a:r>
              <a:rPr lang="en-US" altLang="zh-CN" sz="2000" dirty="0" smtClean="0">
                <a:hlinkClick r:id="rId2"/>
              </a:rPr>
              <a:t>github.com/anima-wg</a:t>
            </a:r>
            <a:endParaRPr lang="en-US" altLang="zh-CN" sz="2000" dirty="0"/>
          </a:p>
        </p:txBody>
      </p:sp>
      <p:sp>
        <p:nvSpPr>
          <p:cNvPr id="4" name="Slide Number Placeholder 3">
            <a:extLst>
              <a:ext uri="{FF2B5EF4-FFF2-40B4-BE49-F238E27FC236}">
                <a16:creationId xmlns:a16="http://schemas.microsoft.com/office/drawing/2014/main" xmlns="" id="{DFA8230D-D07F-1F41-82B4-846693A59F01}"/>
              </a:ext>
            </a:extLst>
          </p:cNvPr>
          <p:cNvSpPr>
            <a:spLocks noGrp="1"/>
          </p:cNvSpPr>
          <p:nvPr>
            <p:ph type="sldNum" sz="quarter" idx="12"/>
          </p:nvPr>
        </p:nvSpPr>
        <p:spPr/>
        <p:txBody>
          <a:bodyPr/>
          <a:lstStyle/>
          <a:p>
            <a:fld id="{0C913308-F349-4B6D-A68A-DD1791B4A57B}" type="slidenum">
              <a:rPr lang="zh-CN" altLang="en-US" smtClean="0"/>
              <a:pPr/>
              <a:t>6</a:t>
            </a:fld>
            <a:endParaRPr lang="zh-CN"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7608" y="3645024"/>
            <a:ext cx="6888088" cy="3026758"/>
          </a:xfrm>
          <a:prstGeom prst="rect">
            <a:avLst/>
          </a:prstGeom>
        </p:spPr>
      </p:pic>
    </p:spTree>
    <p:extLst>
      <p:ext uri="{BB962C8B-B14F-4D97-AF65-F5344CB8AC3E}">
        <p14:creationId xmlns:p14="http://schemas.microsoft.com/office/powerpoint/2010/main" val="2751471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922114"/>
          </a:xfrm>
        </p:spPr>
        <p:txBody>
          <a:bodyPr/>
          <a:lstStyle/>
          <a:p>
            <a:r>
              <a:rPr lang="en-US" altLang="zh-CN" smtClean="0"/>
              <a:t>ANIMA Meeting Agenda</a:t>
            </a:r>
            <a:endParaRPr lang="zh-CN" altLang="en-US" dirty="0"/>
          </a:p>
        </p:txBody>
      </p:sp>
      <p:sp>
        <p:nvSpPr>
          <p:cNvPr id="3" name="内容占位符 2"/>
          <p:cNvSpPr>
            <a:spLocks noGrp="1"/>
          </p:cNvSpPr>
          <p:nvPr>
            <p:ph idx="1"/>
          </p:nvPr>
        </p:nvSpPr>
        <p:spPr>
          <a:xfrm>
            <a:off x="695400" y="1340768"/>
            <a:ext cx="9515400" cy="5328592"/>
          </a:xfrm>
        </p:spPr>
        <p:txBody>
          <a:bodyPr>
            <a:normAutofit fontScale="62500" lnSpcReduction="20000"/>
          </a:bodyPr>
          <a:lstStyle/>
          <a:p>
            <a:pPr marL="0" indent="0">
              <a:buNone/>
            </a:pPr>
            <a:r>
              <a:rPr lang="en-US" altLang="zh-CN" sz="2000" b="1" dirty="0" smtClean="0"/>
              <a:t>Chair Slides (you are here)</a:t>
            </a:r>
          </a:p>
          <a:p>
            <a:pPr marL="0" indent="0">
              <a:buNone/>
            </a:pPr>
            <a:r>
              <a:rPr lang="en-US" altLang="zh-CN" sz="2000" b="1" dirty="0" smtClean="0"/>
              <a:t>Agenda Bash, additional items  / discuss ?</a:t>
            </a:r>
          </a:p>
          <a:p>
            <a:pPr marL="0" indent="0">
              <a:buNone/>
            </a:pPr>
            <a:endParaRPr lang="en-US" sz="2000" dirty="0" smtClean="0"/>
          </a:p>
          <a:p>
            <a:pPr marL="0" indent="0">
              <a:buNone/>
            </a:pPr>
            <a:r>
              <a:rPr lang="en-US" sz="2000" b="1" dirty="0" smtClean="0"/>
              <a:t>Support </a:t>
            </a:r>
            <a:r>
              <a:rPr lang="en-US" sz="2000" b="1" dirty="0"/>
              <a:t>of asynchronous Enrollment in BRSKI</a:t>
            </a:r>
          </a:p>
          <a:p>
            <a:pPr marL="0" indent="0">
              <a:buNone/>
            </a:pPr>
            <a:r>
              <a:rPr lang="en-US" sz="2000" dirty="0" smtClean="0"/>
              <a:t>draft-fries-anima-brski-async-enroll-03, Steffen Fries, </a:t>
            </a:r>
            <a:r>
              <a:rPr lang="en-US" sz="2000" dirty="0"/>
              <a:t> </a:t>
            </a:r>
            <a:r>
              <a:rPr lang="en-US" sz="2000" dirty="0" smtClean="0"/>
              <a:t>15 </a:t>
            </a:r>
            <a:r>
              <a:rPr lang="en-US" sz="2000" dirty="0"/>
              <a:t>minutes</a:t>
            </a:r>
          </a:p>
          <a:p>
            <a:pPr marL="0" indent="0">
              <a:buNone/>
            </a:pPr>
            <a:endParaRPr lang="en-US" sz="2000" dirty="0"/>
          </a:p>
          <a:p>
            <a:pPr marL="0" indent="0">
              <a:buNone/>
            </a:pPr>
            <a:r>
              <a:rPr lang="en-US" sz="2000" b="1" dirty="0"/>
              <a:t>Intent Distribution</a:t>
            </a:r>
          </a:p>
          <a:p>
            <a:pPr marL="0" indent="0">
              <a:buNone/>
            </a:pPr>
            <a:r>
              <a:rPr lang="en-US" sz="2000" dirty="0" smtClean="0"/>
              <a:t>draft-ietf-anima-grasp-distribution-00, </a:t>
            </a:r>
            <a:r>
              <a:rPr lang="en-US" sz="2000" dirty="0" err="1" smtClean="0"/>
              <a:t>Xun</a:t>
            </a:r>
            <a:r>
              <a:rPr lang="en-US" sz="2000" dirty="0" smtClean="0"/>
              <a:t> Xiao, 15 </a:t>
            </a:r>
            <a:r>
              <a:rPr lang="en-US" sz="2000" dirty="0"/>
              <a:t>min</a:t>
            </a:r>
          </a:p>
          <a:p>
            <a:pPr marL="0" indent="0">
              <a:buNone/>
            </a:pPr>
            <a:endParaRPr lang="en-US" sz="2000" dirty="0"/>
          </a:p>
          <a:p>
            <a:pPr marL="0" indent="0">
              <a:buNone/>
            </a:pPr>
            <a:r>
              <a:rPr lang="en-US" sz="2000" b="1" dirty="0"/>
              <a:t>IPv6 over Link-Local Discovery Protocol</a:t>
            </a:r>
          </a:p>
          <a:p>
            <a:pPr marL="0" indent="0">
              <a:buNone/>
            </a:pPr>
            <a:r>
              <a:rPr lang="en-US" sz="2000" dirty="0" smtClean="0"/>
              <a:t>draft-richardson-anima-ipv6-lldp-03, </a:t>
            </a:r>
            <a:r>
              <a:rPr lang="en-US" sz="2000" dirty="0" err="1" smtClean="0"/>
              <a:t>Jie</a:t>
            </a:r>
            <a:r>
              <a:rPr lang="en-US" sz="2000" dirty="0" smtClean="0"/>
              <a:t> Yang, 10 </a:t>
            </a:r>
            <a:r>
              <a:rPr lang="en-US" sz="2000" dirty="0"/>
              <a:t>minutes</a:t>
            </a:r>
          </a:p>
          <a:p>
            <a:pPr marL="0" indent="0">
              <a:buNone/>
            </a:pPr>
            <a:endParaRPr lang="en-US" sz="2000" dirty="0"/>
          </a:p>
          <a:p>
            <a:pPr marL="0" indent="0">
              <a:buNone/>
            </a:pPr>
            <a:r>
              <a:rPr lang="en-US" sz="2000" b="1" dirty="0"/>
              <a:t>Delegated Authority for Bootstrap Voucher Artifacts</a:t>
            </a:r>
          </a:p>
          <a:p>
            <a:pPr marL="0" indent="0">
              <a:buNone/>
            </a:pPr>
            <a:r>
              <a:rPr lang="en-US" sz="2000" dirty="0" smtClean="0"/>
              <a:t>draft-richardson-anima-voucher-delegation-01, </a:t>
            </a:r>
            <a:r>
              <a:rPr lang="en-US" sz="2000" dirty="0" err="1" smtClean="0"/>
              <a:t>Jie</a:t>
            </a:r>
            <a:r>
              <a:rPr lang="en-US" sz="2000" dirty="0" smtClean="0"/>
              <a:t> Yang, 10 </a:t>
            </a:r>
            <a:r>
              <a:rPr lang="en-US" sz="2000" dirty="0"/>
              <a:t>minutes</a:t>
            </a:r>
          </a:p>
          <a:p>
            <a:pPr marL="0" indent="0">
              <a:buNone/>
            </a:pPr>
            <a:endParaRPr lang="en-US" sz="2000" dirty="0"/>
          </a:p>
          <a:p>
            <a:pPr marL="0" indent="0">
              <a:buNone/>
            </a:pPr>
            <a:r>
              <a:rPr lang="en-US" sz="2000" b="1" dirty="0"/>
              <a:t>Operational Considerations for BRSKI Registrar</a:t>
            </a:r>
          </a:p>
          <a:p>
            <a:pPr marL="0" indent="0">
              <a:buNone/>
            </a:pPr>
            <a:r>
              <a:rPr lang="en-US" sz="2000" dirty="0" smtClean="0"/>
              <a:t>draft-richardson-anima-registrar-considerations-03,Jie Yang, 10 </a:t>
            </a:r>
            <a:r>
              <a:rPr lang="en-US" sz="2000" dirty="0"/>
              <a:t>minutes</a:t>
            </a:r>
          </a:p>
          <a:p>
            <a:pPr marL="0" indent="0">
              <a:buNone/>
            </a:pPr>
            <a:endParaRPr lang="en-US" sz="2000" dirty="0"/>
          </a:p>
          <a:p>
            <a:pPr marL="0" indent="0">
              <a:buNone/>
            </a:pPr>
            <a:r>
              <a:rPr lang="en-US" sz="2000" b="1" dirty="0"/>
              <a:t>Operational Considerations for Manufacturer Authorized Signing Authority</a:t>
            </a:r>
          </a:p>
          <a:p>
            <a:pPr marL="0" indent="0">
              <a:buNone/>
            </a:pPr>
            <a:r>
              <a:rPr lang="en-US" sz="2000" dirty="0" smtClean="0"/>
              <a:t>draft-richardson-anima-masa-considerations-03, William </a:t>
            </a:r>
            <a:r>
              <a:rPr lang="en-US" sz="2000" dirty="0" err="1" smtClean="0"/>
              <a:t>Panwei</a:t>
            </a:r>
            <a:r>
              <a:rPr lang="en-US" sz="2000" dirty="0" smtClean="0"/>
              <a:t>, 10 </a:t>
            </a:r>
            <a:r>
              <a:rPr lang="en-US" sz="2000" dirty="0"/>
              <a:t>minutes</a:t>
            </a:r>
          </a:p>
          <a:p>
            <a:pPr marL="0" indent="0">
              <a:buNone/>
            </a:pPr>
            <a:endParaRPr lang="en-US" sz="2000" dirty="0"/>
          </a:p>
          <a:p>
            <a:pPr marL="0" indent="0">
              <a:buNone/>
            </a:pPr>
            <a:r>
              <a:rPr lang="en-US" sz="2000" b="1" dirty="0"/>
              <a:t>ACP status / update</a:t>
            </a:r>
          </a:p>
          <a:p>
            <a:pPr marL="0" indent="0">
              <a:buNone/>
            </a:pPr>
            <a:r>
              <a:rPr lang="en-US" sz="2000" dirty="0"/>
              <a:t>Toerless Eckert</a:t>
            </a:r>
          </a:p>
          <a:p>
            <a:pPr marL="0" indent="0">
              <a:buNone/>
            </a:pPr>
            <a:r>
              <a:rPr lang="en-US" sz="2000" dirty="0" smtClean="0"/>
              <a:t>draft-ietf-anima-autonomic-control-plane-24, 10 </a:t>
            </a:r>
            <a:r>
              <a:rPr lang="en-US" sz="2000" dirty="0"/>
              <a:t>minutes</a:t>
            </a:r>
          </a:p>
          <a:p>
            <a:pPr marL="0" indent="0">
              <a:buNone/>
            </a:pPr>
            <a:endParaRPr lang="en-US" altLang="zh-CN" sz="2000" b="1" smtClean="0"/>
          </a:p>
          <a:p>
            <a:pPr marL="0" indent="0">
              <a:buNone/>
            </a:pPr>
            <a:r>
              <a:rPr lang="en-US" altLang="zh-CN" sz="2000" b="1" smtClean="0"/>
              <a:t>Anything </a:t>
            </a:r>
            <a:r>
              <a:rPr lang="en-US" altLang="zh-CN" sz="2000" b="1" dirty="0" smtClean="0"/>
              <a:t>else / Open Mic ?</a:t>
            </a:r>
            <a:endParaRPr lang="en-US" altLang="zh-CN" sz="2000" b="1" dirty="0"/>
          </a:p>
        </p:txBody>
      </p:sp>
      <p:sp>
        <p:nvSpPr>
          <p:cNvPr id="4" name="Slide Number Placeholder 3">
            <a:extLst>
              <a:ext uri="{FF2B5EF4-FFF2-40B4-BE49-F238E27FC236}">
                <a16:creationId xmlns:a16="http://schemas.microsoft.com/office/drawing/2014/main" xmlns="" id="{8AEE6911-07D6-514F-86EC-92982055F4D2}"/>
              </a:ext>
            </a:extLst>
          </p:cNvPr>
          <p:cNvSpPr>
            <a:spLocks noGrp="1"/>
          </p:cNvSpPr>
          <p:nvPr>
            <p:ph type="sldNum" sz="quarter" idx="12"/>
          </p:nvPr>
        </p:nvSpPr>
        <p:spPr/>
        <p:txBody>
          <a:bodyPr/>
          <a:lstStyle/>
          <a:p>
            <a:fld id="{0C913308-F349-4B6D-A68A-DD1791B4A57B}" type="slidenum">
              <a:rPr lang="zh-CN" altLang="en-US" smtClean="0"/>
              <a:pPr/>
              <a:t>7</a:t>
            </a:fld>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7207</TotalTime>
  <Words>553</Words>
  <Application>Microsoft Macintosh PowerPoint</Application>
  <PresentationFormat>Widescreen</PresentationFormat>
  <Paragraphs>110</Paragraphs>
  <Slides>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vt:lpstr>
      <vt:lpstr>宋体</vt:lpstr>
      <vt:lpstr>Arial</vt:lpstr>
      <vt:lpstr>Office 主题</vt:lpstr>
      <vt:lpstr>Interim ANIMA WG Meeting</vt:lpstr>
      <vt:lpstr>IETF 107 Virtual Meeting Logistics</vt:lpstr>
      <vt:lpstr>IETF Note Well</vt:lpstr>
      <vt:lpstr>Welcome to ANIMA</vt:lpstr>
      <vt:lpstr>WG Document</vt:lpstr>
      <vt:lpstr>WG Status (cont.)</vt:lpstr>
      <vt:lpstr>ANIMA Meeting Agenda</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Zhoutianran</dc:creator>
  <cp:lastModifiedBy>Toerless Eckert</cp:lastModifiedBy>
  <cp:revision>118</cp:revision>
  <dcterms:created xsi:type="dcterms:W3CDTF">2016-11-07T07:24:12Z</dcterms:created>
  <dcterms:modified xsi:type="dcterms:W3CDTF">2020-04-09T00:57:30Z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(3)nEgyEJhfbemRpIAyKCH0POeb6c53YgM6PTvqBEtNW2f/8rg7L9I65g9E4brui/aFnCe8twnn
2hlx2rdUSgjDthPdghmGh/gUg31VKDQZhtxOqvvtacfOQzUJolQ+UGXTVsDNoVoYMJY5qkKx
hNkuWpt2/+BoJcsNL85shMuEEbwaTuKd++NJO4j979i5zlylfzL66M8P2DOj4CPmcWHhJkpb
dclD4yL9PxyoCWvU2X</vt:lpwstr>
  </property>
  <property fmtid="{D5CDD505-2E9C-101B-9397-08002B2CF9AE}" pid="3" name="_2015_ms_pID_7253431">
    <vt:lpwstr>s2oI7Bqms30ovdpLYXkxc5Ycs1zXLZHXuRwXX8+UV1MZBGq01FM0CE
aIhdbeTBq6S6UsCd5Tf316dihhK9H3rdg0A48xKB+uIzK32Pp/XUkdxSaDIlB1XmIMngBj6v
1/iqlW8c8+n/Nsie133UEspDm75ETabfxjJfC3aEnJjPPrhjS2eIcCEH8JnnKq0Q6lWTsljE
Vy3ctR7al/9+ZmHZKFJZyaRhSXY/1IMVmdmc</vt:lpwstr>
  </property>
  <property fmtid="{D5CDD505-2E9C-101B-9397-08002B2CF9AE}" pid="4" name="_2015_ms_pID_7253432">
    <vt:lpwstr>jypwU8HvSzPxiWLipaMFXxA=</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1563152545</vt:lpwstr>
  </property>
</Properties>
</file>