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68" r:id="rId3"/>
    <p:sldId id="262" r:id="rId4"/>
    <p:sldId id="269" r:id="rId5"/>
    <p:sldId id="27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4822" autoAdjust="0"/>
  </p:normalViewPr>
  <p:slideViewPr>
    <p:cSldViewPr snapToGrid="0">
      <p:cViewPr varScale="1">
        <p:scale>
          <a:sx n="73" d="100"/>
          <a:sy n="73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8C343-8B6B-48A0-9FCF-71CCCFC238B6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2492B-FB71-4DC9-BA7D-3B80C4B9C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2492B-FB71-4DC9-BA7D-3B80C4B9CA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5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732B9-CE55-4CAD-8490-A6F50A1B6FCB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996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62B84-4769-4D88-8E21-C02A5F76BE41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22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AB77-AAA7-4A3F-BB36-9AD14E456D8F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36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90450"/>
            <a:ext cx="7886700" cy="501969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18796"/>
            <a:ext cx="7886700" cy="4351338"/>
          </a:xfr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n"/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3A614-A890-4606-ADD0-6ABFBE50E1F3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8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598C-030C-4B4A-A405-4B9F3C1E04BE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C298B-3A14-4A71-8A2E-4B98DC27B51E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16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DBA8D-33DA-4944-8E68-7657108FB59B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82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6C111-B02C-4792-AB6D-7F9B1044DDC0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08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FC3F-3F90-4DF4-A5EF-77B7F35DAB6A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68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3D0F-134C-46C0-953B-693F5F3E11D4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02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9DC8-FC0B-413B-BAA0-D6EA428CEA1A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5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5ABF7-49B4-4376-8A12-772D54EF3277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517CC-310E-4992-A88E-1AE4E8BF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114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Updates</a:t>
            </a:r>
            <a:r>
              <a:rPr lang="en-US" altLang="zh-CN" dirty="0" smtClean="0"/>
              <a:t>: Information </a:t>
            </a:r>
            <a:r>
              <a:rPr lang="en-US" altLang="zh-CN" dirty="0"/>
              <a:t>Distribution in </a:t>
            </a:r>
            <a:r>
              <a:rPr lang="en-US" altLang="zh-CN" dirty="0" smtClean="0"/>
              <a:t>Autonomic Networking</a:t>
            </a:r>
            <a:br>
              <a:rPr lang="en-US" altLang="zh-CN" dirty="0" smtClean="0"/>
            </a:br>
            <a:r>
              <a:rPr lang="en-US" altLang="zh-CN" sz="2400" i="1" dirty="0" smtClean="0"/>
              <a:t>draft-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ietf</a:t>
            </a:r>
            <a:r>
              <a:rPr lang="en-US" altLang="zh-CN" sz="2400" i="1" dirty="0" smtClean="0"/>
              <a:t>-anima-grasp-distribution-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00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1600" smtClean="0"/>
              <a:t>Bing </a:t>
            </a:r>
            <a:r>
              <a:rPr lang="en-US" altLang="zh-CN" sz="1600" smtClean="0"/>
              <a:t>Liu, </a:t>
            </a:r>
            <a:r>
              <a:rPr lang="en-US" altLang="zh-CN" sz="1600" dirty="0" smtClean="0"/>
              <a:t>Xun Xiao (Ed.), </a:t>
            </a:r>
            <a:r>
              <a:rPr lang="en-US" altLang="zh-CN" sz="1600" dirty="0"/>
              <a:t>Sheng Jiang, Artur </a:t>
            </a:r>
            <a:r>
              <a:rPr lang="en-US" altLang="zh-CN" sz="1600" dirty="0" smtClean="0"/>
              <a:t>Hecker and Zoran Despotovic</a:t>
            </a:r>
          </a:p>
          <a:p>
            <a:r>
              <a:rPr lang="en-US" altLang="zh-CN" sz="1600" dirty="0" smtClean="0"/>
              <a:t>Huawei Technologies</a:t>
            </a:r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April, 2020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190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10018" y="5489141"/>
            <a:ext cx="4949504" cy="3565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GRASP Basic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r>
              <a:rPr lang="en-US" altLang="zh-CN" dirty="0" smtClean="0">
                <a:solidFill>
                  <a:schemeClr val="tx1"/>
                </a:solidFill>
              </a:rPr>
              <a:t>Discovery/Negotiation/Sync</a:t>
            </a:r>
          </a:p>
        </p:txBody>
      </p:sp>
      <p:sp>
        <p:nvSpPr>
          <p:cNvPr id="5" name="矩形 4"/>
          <p:cNvSpPr/>
          <p:nvPr/>
        </p:nvSpPr>
        <p:spPr>
          <a:xfrm>
            <a:off x="1510019" y="4826412"/>
            <a:ext cx="4949504" cy="3565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GRASP Extension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r>
              <a:rPr lang="en-US" altLang="zh-CN" dirty="0" smtClean="0">
                <a:solidFill>
                  <a:schemeClr val="tx1"/>
                </a:solidFill>
              </a:rPr>
              <a:t>Un-solicited Sync/Sub-Pub</a:t>
            </a:r>
          </a:p>
        </p:txBody>
      </p:sp>
      <p:sp>
        <p:nvSpPr>
          <p:cNvPr id="8" name="矩形 7"/>
          <p:cNvSpPr/>
          <p:nvPr/>
        </p:nvSpPr>
        <p:spPr>
          <a:xfrm>
            <a:off x="964735" y="1035213"/>
            <a:ext cx="5838736" cy="57421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Specific ASAs</a:t>
            </a:r>
          </a:p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(IGP-</a:t>
            </a:r>
            <a:r>
              <a:rPr lang="en-US" altLang="zh-CN" sz="1600" dirty="0" err="1" smtClean="0">
                <a:solidFill>
                  <a:schemeClr val="tx1"/>
                </a:solidFill>
              </a:rPr>
              <a:t>conifg</a:t>
            </a:r>
            <a:r>
              <a:rPr lang="en-US" altLang="zh-CN" sz="1600" dirty="0" smtClean="0">
                <a:solidFill>
                  <a:schemeClr val="tx1"/>
                </a:solidFill>
              </a:rPr>
              <a:t>/VPN-</a:t>
            </a:r>
            <a:r>
              <a:rPr lang="en-US" altLang="zh-CN" sz="1600" dirty="0" err="1" smtClean="0">
                <a:solidFill>
                  <a:schemeClr val="tx1"/>
                </a:solidFill>
              </a:rPr>
              <a:t>config</a:t>
            </a:r>
            <a:r>
              <a:rPr lang="en-US" altLang="zh-CN" sz="1600" dirty="0" smtClean="0">
                <a:solidFill>
                  <a:schemeClr val="tx1"/>
                </a:solidFill>
              </a:rPr>
              <a:t>/Slicing etc.)</a:t>
            </a:r>
          </a:p>
        </p:txBody>
      </p:sp>
      <p:sp>
        <p:nvSpPr>
          <p:cNvPr id="9" name="矩形 8"/>
          <p:cNvSpPr/>
          <p:nvPr/>
        </p:nvSpPr>
        <p:spPr>
          <a:xfrm>
            <a:off x="964735" y="2215747"/>
            <a:ext cx="4639111" cy="184557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Infrastructure ASAs</a:t>
            </a:r>
          </a:p>
        </p:txBody>
      </p:sp>
      <p:sp>
        <p:nvSpPr>
          <p:cNvPr id="10" name="矩形 9"/>
          <p:cNvSpPr/>
          <p:nvPr/>
        </p:nvSpPr>
        <p:spPr>
          <a:xfrm>
            <a:off x="1197533" y="2717204"/>
            <a:ext cx="1312874" cy="54528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ASA Lifecycle Management</a:t>
            </a:r>
          </a:p>
        </p:txBody>
      </p:sp>
      <p:sp>
        <p:nvSpPr>
          <p:cNvPr id="11" name="矩形 10"/>
          <p:cNvSpPr/>
          <p:nvPr/>
        </p:nvSpPr>
        <p:spPr>
          <a:xfrm>
            <a:off x="1197533" y="3493187"/>
            <a:ext cx="1312874" cy="36492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ASA Conflict</a:t>
            </a:r>
          </a:p>
        </p:txBody>
      </p:sp>
      <p:sp>
        <p:nvSpPr>
          <p:cNvPr id="12" name="矩形 11"/>
          <p:cNvSpPr/>
          <p:nvPr/>
        </p:nvSpPr>
        <p:spPr>
          <a:xfrm>
            <a:off x="2744788" y="2742371"/>
            <a:ext cx="2676088" cy="11157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Information Distribution</a:t>
            </a:r>
          </a:p>
        </p:txBody>
      </p:sp>
      <p:sp>
        <p:nvSpPr>
          <p:cNvPr id="13" name="矩形 12"/>
          <p:cNvSpPr/>
          <p:nvPr/>
        </p:nvSpPr>
        <p:spPr>
          <a:xfrm>
            <a:off x="2866429" y="3228935"/>
            <a:ext cx="773878" cy="4991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Selective Flooding</a:t>
            </a:r>
          </a:p>
        </p:txBody>
      </p:sp>
      <p:sp>
        <p:nvSpPr>
          <p:cNvPr id="14" name="矩形 13"/>
          <p:cNvSpPr/>
          <p:nvPr/>
        </p:nvSpPr>
        <p:spPr>
          <a:xfrm>
            <a:off x="3689601" y="3228935"/>
            <a:ext cx="773878" cy="4991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Event</a:t>
            </a:r>
          </a:p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5" name="矩形 14"/>
          <p:cNvSpPr/>
          <p:nvPr/>
        </p:nvSpPr>
        <p:spPr>
          <a:xfrm>
            <a:off x="4537420" y="3228934"/>
            <a:ext cx="773878" cy="4991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Storage</a:t>
            </a:r>
          </a:p>
        </p:txBody>
      </p:sp>
      <p:sp>
        <p:nvSpPr>
          <p:cNvPr id="16" name="矩形 15"/>
          <p:cNvSpPr/>
          <p:nvPr/>
        </p:nvSpPr>
        <p:spPr>
          <a:xfrm>
            <a:off x="964734" y="4599910"/>
            <a:ext cx="5732399" cy="17491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3117163" y="4164305"/>
            <a:ext cx="1533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GRASP APIs</a:t>
            </a:r>
            <a:endParaRPr lang="en-US" sz="1600" i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2266333" y="5979681"/>
            <a:ext cx="343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GRASP Protocol Stack</a:t>
            </a:r>
            <a:endParaRPr lang="en-US" dirty="0"/>
          </a:p>
        </p:txBody>
      </p:sp>
      <p:sp>
        <p:nvSpPr>
          <p:cNvPr id="19" name="下箭头 18"/>
          <p:cNvSpPr/>
          <p:nvPr/>
        </p:nvSpPr>
        <p:spPr>
          <a:xfrm>
            <a:off x="2944536" y="4172482"/>
            <a:ext cx="352337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文本框 19"/>
          <p:cNvSpPr txBox="1"/>
          <p:nvPr/>
        </p:nvSpPr>
        <p:spPr>
          <a:xfrm>
            <a:off x="6323167" y="3093212"/>
            <a:ext cx="1140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GRASP APIs</a:t>
            </a:r>
            <a:endParaRPr lang="en-US" sz="1600" i="1" dirty="0"/>
          </a:p>
        </p:txBody>
      </p:sp>
      <p:sp>
        <p:nvSpPr>
          <p:cNvPr id="21" name="下箭头 20"/>
          <p:cNvSpPr/>
          <p:nvPr/>
        </p:nvSpPr>
        <p:spPr>
          <a:xfrm>
            <a:off x="6035784" y="1974779"/>
            <a:ext cx="282205" cy="2528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文本框 21"/>
          <p:cNvSpPr txBox="1"/>
          <p:nvPr/>
        </p:nvSpPr>
        <p:spPr>
          <a:xfrm>
            <a:off x="3117163" y="1762526"/>
            <a:ext cx="1533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ASA APIs</a:t>
            </a:r>
            <a:endParaRPr lang="en-US" sz="1600" i="1" dirty="0"/>
          </a:p>
        </p:txBody>
      </p:sp>
      <p:sp>
        <p:nvSpPr>
          <p:cNvPr id="23" name="下箭头 22"/>
          <p:cNvSpPr/>
          <p:nvPr/>
        </p:nvSpPr>
        <p:spPr>
          <a:xfrm>
            <a:off x="2944536" y="1770703"/>
            <a:ext cx="352337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直接箭头连接符 2"/>
          <p:cNvCxnSpPr>
            <a:stCxn id="12" idx="3"/>
          </p:cNvCxnSpPr>
          <p:nvPr/>
        </p:nvCxnSpPr>
        <p:spPr>
          <a:xfrm>
            <a:off x="5420876" y="3300240"/>
            <a:ext cx="2540276" cy="557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6459522" y="4038087"/>
            <a:ext cx="1501630" cy="1015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916237" y="3664291"/>
            <a:ext cx="1140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i="1" dirty="0" smtClean="0"/>
              <a:t>Our draft</a:t>
            </a:r>
            <a:endParaRPr lang="en-US" sz="16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DC9B9-F1C2-43B1-9971-22B8B90EB53D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draft-ietf-anima-grasp-distribution-00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28650" y="237737"/>
            <a:ext cx="7886700" cy="501969"/>
          </a:xfrm>
        </p:spPr>
        <p:txBody>
          <a:bodyPr/>
          <a:lstStyle/>
          <a:p>
            <a:r>
              <a:rPr lang="en-US" dirty="0" smtClean="0"/>
              <a:t>Recall: Draft Content and 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8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Major Changes (since IETF’106)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75657"/>
            <a:ext cx="7886700" cy="51806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zh-CN" sz="2400" dirty="0" smtClean="0"/>
              <a:t>Adopted as a working group document in Feb. 2020</a:t>
            </a:r>
          </a:p>
          <a:p>
            <a:pPr marL="457200" lvl="2"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A “version-00” was uploaded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zh-CN" sz="2400" dirty="0" smtClean="0"/>
              <a:t>Collected all comments in the mailing list</a:t>
            </a:r>
            <a:r>
              <a:rPr lang="en-US" altLang="zh-CN" sz="2400" dirty="0" smtClean="0"/>
              <a:t>, included in version-00 as open issues in Appendix A:</a:t>
            </a:r>
          </a:p>
          <a:p>
            <a:pPr marL="914400" lvl="2">
              <a:buFont typeface="Wingdings" panose="05000000000000000000" pitchFamily="2" charset="2"/>
              <a:buChar char="§"/>
            </a:pPr>
            <a:r>
              <a:rPr lang="en-US" altLang="zh-CN" sz="2000" dirty="0" smtClean="0"/>
              <a:t>More reference to the use cases in the introduction</a:t>
            </a:r>
          </a:p>
          <a:p>
            <a:pPr marL="1371600" lvl="3"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Better </a:t>
            </a:r>
            <a:r>
              <a:rPr lang="en-US" altLang="zh-CN" sz="1800" dirty="0"/>
              <a:t>explanation of the required context of the </a:t>
            </a:r>
            <a:r>
              <a:rPr lang="en-US" altLang="zh-CN" sz="1800" dirty="0" smtClean="0"/>
              <a:t>Connected-Car</a:t>
            </a:r>
          </a:p>
          <a:p>
            <a:pPr marL="1371600" lvl="3">
              <a:buFont typeface="Wingdings" panose="05000000000000000000" pitchFamily="2" charset="2"/>
              <a:buChar char="§"/>
            </a:pPr>
            <a:r>
              <a:rPr lang="en-US" altLang="zh-CN" sz="1800" dirty="0"/>
              <a:t>Consider use-case/example of firmware update</a:t>
            </a:r>
          </a:p>
          <a:p>
            <a:pPr marL="914400" lvl="2">
              <a:buFont typeface="Wingdings" panose="05000000000000000000" pitchFamily="2" charset="2"/>
              <a:buChar char="§"/>
            </a:pPr>
            <a:r>
              <a:rPr lang="en-US" altLang="zh-CN" sz="2000" dirty="0" smtClean="0"/>
              <a:t>Rethink/refine </a:t>
            </a:r>
            <a:r>
              <a:rPr lang="en-US" altLang="zh-CN" sz="2000" dirty="0"/>
              <a:t>terminology</a:t>
            </a:r>
            <a:r>
              <a:rPr lang="en-US" altLang="zh-CN" sz="2000" dirty="0" smtClean="0"/>
              <a:t>,</a:t>
            </a:r>
          </a:p>
          <a:p>
            <a:pPr marL="1371600" lvl="3"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 </a:t>
            </a:r>
            <a:r>
              <a:rPr lang="en-US" altLang="zh-CN" sz="1800" dirty="0"/>
              <a:t>e.g.: "</a:t>
            </a:r>
            <a:r>
              <a:rPr lang="en-US" altLang="zh-CN" sz="1800" dirty="0" smtClean="0"/>
              <a:t>module“ seems to be too prescriptive</a:t>
            </a:r>
          </a:p>
          <a:p>
            <a:pPr marL="1371600" lvl="3"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better </a:t>
            </a:r>
            <a:r>
              <a:rPr lang="en-US" altLang="zh-CN" sz="1800" dirty="0"/>
              <a:t>match/reuse-the </a:t>
            </a:r>
            <a:r>
              <a:rPr lang="en-US" altLang="zh-CN" sz="1800" dirty="0" smtClean="0"/>
              <a:t>established </a:t>
            </a:r>
            <a:r>
              <a:rPr lang="en-US" altLang="zh-CN" sz="1800" dirty="0"/>
              <a:t>terminology from the pre-existing ANIMA documents</a:t>
            </a:r>
            <a:endParaRPr lang="en-US" altLang="zh-CN" sz="1800" dirty="0" smtClean="0"/>
          </a:p>
          <a:p>
            <a:pPr marL="914400" lvl="2">
              <a:buFont typeface="Wingdings" panose="05000000000000000000" pitchFamily="2" charset="2"/>
              <a:buChar char="§"/>
            </a:pPr>
            <a:r>
              <a:rPr lang="en-US" altLang="zh-CN" sz="2000" dirty="0"/>
              <a:t>Provide more protocol behavior description instead of </a:t>
            </a:r>
            <a:r>
              <a:rPr lang="en-US" altLang="zh-CN" sz="2000" dirty="0" smtClean="0"/>
              <a:t>only implementation </a:t>
            </a:r>
            <a:r>
              <a:rPr lang="en-US" altLang="zh-CN" sz="2000" dirty="0"/>
              <a:t>/ software module architecture </a:t>
            </a:r>
            <a:r>
              <a:rPr lang="en-US" altLang="zh-CN" sz="2000" dirty="0" smtClean="0"/>
              <a:t>description</a:t>
            </a:r>
          </a:p>
          <a:p>
            <a:pPr marL="914400" lvl="2">
              <a:buFont typeface="Wingdings" panose="05000000000000000000" pitchFamily="2" charset="2"/>
              <a:buChar char="§"/>
            </a:pPr>
            <a:r>
              <a:rPr lang="en-US" altLang="zh-CN" sz="2000" dirty="0"/>
              <a:t>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0C3D-2B73-4247-81C8-C2249BBE8EDD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86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We will gradually address the collected comments and provide a new version before the next IETF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93DD-558D-473E-9946-A301DAC54202}" type="datetime1">
              <a:rPr lang="en-US" altLang="zh-CN" smtClean="0"/>
              <a:t>4/9/2020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draft-ietf-anima-grasp-distribution-00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17CC-310E-4992-A88E-1AE4E8BFF8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50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Thank You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IETF107-Virtual from Munich,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2126</TotalTime>
  <Words>212</Words>
  <Application>Microsoft Office PowerPoint</Application>
  <PresentationFormat>全屏显示(4:3)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宋体</vt:lpstr>
      <vt:lpstr>Arial</vt:lpstr>
      <vt:lpstr>Calibri</vt:lpstr>
      <vt:lpstr>Wingdings</vt:lpstr>
      <vt:lpstr>Office Theme</vt:lpstr>
      <vt:lpstr>Updates: Information Distribution in Autonomic Networking draft-ietf-anima-grasp-distribution-00</vt:lpstr>
      <vt:lpstr>Recall: Draft Content and Scope</vt:lpstr>
      <vt:lpstr>Major Changes (since IETF’106)</vt:lpstr>
      <vt:lpstr>Future Work</vt:lpstr>
      <vt:lpstr>Thank You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Xun Xiao</dc:creator>
  <cp:lastModifiedBy>Liubing (Leo)</cp:lastModifiedBy>
  <cp:revision>479</cp:revision>
  <dcterms:created xsi:type="dcterms:W3CDTF">2018-10-17T08:58:30Z</dcterms:created>
  <dcterms:modified xsi:type="dcterms:W3CDTF">2020-04-09T06:23:38Z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(3)8MlAAcHgKTX1QaAECfBcpstLDBQVgV4PVnyTTYF7N7oCFct+3ltMbn4aTvxYzbZC4xAsrpQ7
leqnZ47RpqYMuyQILvhm3nuszTMY6//zO+RsXP2HCqXMVSPj4Vj5eqPnmGjM7dFGS61MgARa
CwuEmA2hAUatfIpX4NJ0q3+yqRQGK5007qeJFLHJ9kxIgh97sKRmBL44pZfAylET2vXBD2p/
lvC5YG2XMC2j+lUS54</vt:lpwstr>
  </property>
  <property fmtid="{D5CDD505-2E9C-101B-9397-08002B2CF9AE}" pid="3" name="_2015_ms_pID_7253431">
    <vt:lpwstr>Hx4TTDWkaClyBde75Nsu2YI71ClEyPAlSUvWpOVm3SyOY+yuCAdGaN
LLPFrsbQKsogGnTkwUGv0r+OgyoL1pKWCt+ekuHlhGjRSoZ2x88Kji20HMgEXlzbgxs29zMQ
0+qL1Qy/wm/A+udqcImVIW+vEDQo+nAJGr2mWtlqvyjTI8O30raITUdHOHM+lF68OOeJGXyP
xYzhNP+6Pkivkk/jbu/UpgriOWBBGXAIFqO0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1573630957</vt:lpwstr>
  </property>
  <property fmtid="{D5CDD505-2E9C-101B-9397-08002B2CF9AE}" pid="8" name="_2015_ms_pID_7253432">
    <vt:lpwstr>Qg==</vt:lpwstr>
  </property>
</Properties>
</file>