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4" r:id="rId3"/>
    <p:sldId id="265" r:id="rId4"/>
    <p:sldId id="273" r:id="rId5"/>
    <p:sldId id="258" r:id="rId6"/>
    <p:sldId id="277" r:id="rId7"/>
    <p:sldId id="275" r:id="rId8"/>
    <p:sldId id="276" r:id="rId9"/>
    <p:sldId id="261" r:id="rId10"/>
    <p:sldId id="262" r:id="rId11"/>
    <p:sldId id="26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p:restoredTop sz="94643"/>
  </p:normalViewPr>
  <p:slideViewPr>
    <p:cSldViewPr snapToGrid="0" snapToObjects="1">
      <p:cViewPr varScale="1">
        <p:scale>
          <a:sx n="128" d="100"/>
          <a:sy n="128" d="100"/>
        </p:scale>
        <p:origin x="113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CB217-B307-B24A-A9E7-37AE83460B2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4136A4-15C7-5443-9F18-5C7E7890F5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81BAEE9-009B-C448-8C7D-A9E9DEA273F5}"/>
              </a:ext>
            </a:extLst>
          </p:cNvPr>
          <p:cNvSpPr>
            <a:spLocks noGrp="1"/>
          </p:cNvSpPr>
          <p:nvPr>
            <p:ph type="dt" sz="half" idx="10"/>
          </p:nvPr>
        </p:nvSpPr>
        <p:spPr/>
        <p:txBody>
          <a:bodyPr/>
          <a:lstStyle/>
          <a:p>
            <a:fld id="{79BD724A-96BE-4846-8432-CABA63FB7AF0}" type="datetimeFigureOut">
              <a:rPr lang="en-US" smtClean="0"/>
              <a:t>4/28/20</a:t>
            </a:fld>
            <a:endParaRPr lang="en-US"/>
          </a:p>
        </p:txBody>
      </p:sp>
      <p:sp>
        <p:nvSpPr>
          <p:cNvPr id="5" name="Footer Placeholder 4">
            <a:extLst>
              <a:ext uri="{FF2B5EF4-FFF2-40B4-BE49-F238E27FC236}">
                <a16:creationId xmlns:a16="http://schemas.microsoft.com/office/drawing/2014/main" id="{2808C293-72B0-4644-A9CD-AAEB9452AB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67D59B-262E-D54D-8A51-AA06E3C4DF01}"/>
              </a:ext>
            </a:extLst>
          </p:cNvPr>
          <p:cNvSpPr>
            <a:spLocks noGrp="1"/>
          </p:cNvSpPr>
          <p:nvPr>
            <p:ph type="sldNum" sz="quarter" idx="12"/>
          </p:nvPr>
        </p:nvSpPr>
        <p:spPr/>
        <p:txBody>
          <a:bodyPr/>
          <a:lstStyle/>
          <a:p>
            <a:fld id="{23E57937-62AE-F04E-A937-A28736556DDE}" type="slidenum">
              <a:rPr lang="en-US" smtClean="0"/>
              <a:t>‹#›</a:t>
            </a:fld>
            <a:endParaRPr lang="en-US"/>
          </a:p>
        </p:txBody>
      </p:sp>
    </p:spTree>
    <p:extLst>
      <p:ext uri="{BB962C8B-B14F-4D97-AF65-F5344CB8AC3E}">
        <p14:creationId xmlns:p14="http://schemas.microsoft.com/office/powerpoint/2010/main" val="1577977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94741-31FE-0149-8F10-9C254B84DE2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B0796A3-F631-FB43-8B83-F2542DCF856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316997-1FDD-384E-9ACA-C74EC05339BB}"/>
              </a:ext>
            </a:extLst>
          </p:cNvPr>
          <p:cNvSpPr>
            <a:spLocks noGrp="1"/>
          </p:cNvSpPr>
          <p:nvPr>
            <p:ph type="dt" sz="half" idx="10"/>
          </p:nvPr>
        </p:nvSpPr>
        <p:spPr/>
        <p:txBody>
          <a:bodyPr/>
          <a:lstStyle/>
          <a:p>
            <a:fld id="{79BD724A-96BE-4846-8432-CABA63FB7AF0}" type="datetimeFigureOut">
              <a:rPr lang="en-US" smtClean="0"/>
              <a:t>4/28/20</a:t>
            </a:fld>
            <a:endParaRPr lang="en-US"/>
          </a:p>
        </p:txBody>
      </p:sp>
      <p:sp>
        <p:nvSpPr>
          <p:cNvPr id="5" name="Footer Placeholder 4">
            <a:extLst>
              <a:ext uri="{FF2B5EF4-FFF2-40B4-BE49-F238E27FC236}">
                <a16:creationId xmlns:a16="http://schemas.microsoft.com/office/drawing/2014/main" id="{898B09CD-1963-764B-9D35-19F520A81B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12C4A9-EA1B-C540-B555-7FADA90312B7}"/>
              </a:ext>
            </a:extLst>
          </p:cNvPr>
          <p:cNvSpPr>
            <a:spLocks noGrp="1"/>
          </p:cNvSpPr>
          <p:nvPr>
            <p:ph type="sldNum" sz="quarter" idx="12"/>
          </p:nvPr>
        </p:nvSpPr>
        <p:spPr/>
        <p:txBody>
          <a:bodyPr/>
          <a:lstStyle/>
          <a:p>
            <a:fld id="{23E57937-62AE-F04E-A937-A28736556DDE}" type="slidenum">
              <a:rPr lang="en-US" smtClean="0"/>
              <a:t>‹#›</a:t>
            </a:fld>
            <a:endParaRPr lang="en-US"/>
          </a:p>
        </p:txBody>
      </p:sp>
    </p:spTree>
    <p:extLst>
      <p:ext uri="{BB962C8B-B14F-4D97-AF65-F5344CB8AC3E}">
        <p14:creationId xmlns:p14="http://schemas.microsoft.com/office/powerpoint/2010/main" val="2400120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3535E86-9559-F64D-B2CA-9B8A135EA1A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4F97419-82BD-9C40-A132-F7CEC3CA89B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187CF6-64D1-014A-86EB-EE7B2CEF93F5}"/>
              </a:ext>
            </a:extLst>
          </p:cNvPr>
          <p:cNvSpPr>
            <a:spLocks noGrp="1"/>
          </p:cNvSpPr>
          <p:nvPr>
            <p:ph type="dt" sz="half" idx="10"/>
          </p:nvPr>
        </p:nvSpPr>
        <p:spPr/>
        <p:txBody>
          <a:bodyPr/>
          <a:lstStyle/>
          <a:p>
            <a:fld id="{79BD724A-96BE-4846-8432-CABA63FB7AF0}" type="datetimeFigureOut">
              <a:rPr lang="en-US" smtClean="0"/>
              <a:t>4/28/20</a:t>
            </a:fld>
            <a:endParaRPr lang="en-US"/>
          </a:p>
        </p:txBody>
      </p:sp>
      <p:sp>
        <p:nvSpPr>
          <p:cNvPr id="5" name="Footer Placeholder 4">
            <a:extLst>
              <a:ext uri="{FF2B5EF4-FFF2-40B4-BE49-F238E27FC236}">
                <a16:creationId xmlns:a16="http://schemas.microsoft.com/office/drawing/2014/main" id="{4D91CF16-6973-2B4A-BACC-E1A2C0D530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C6A4A0-6BCD-B44A-A99A-D15A9468AC52}"/>
              </a:ext>
            </a:extLst>
          </p:cNvPr>
          <p:cNvSpPr>
            <a:spLocks noGrp="1"/>
          </p:cNvSpPr>
          <p:nvPr>
            <p:ph type="sldNum" sz="quarter" idx="12"/>
          </p:nvPr>
        </p:nvSpPr>
        <p:spPr/>
        <p:txBody>
          <a:bodyPr/>
          <a:lstStyle/>
          <a:p>
            <a:fld id="{23E57937-62AE-F04E-A937-A28736556DDE}" type="slidenum">
              <a:rPr lang="en-US" smtClean="0"/>
              <a:t>‹#›</a:t>
            </a:fld>
            <a:endParaRPr lang="en-US"/>
          </a:p>
        </p:txBody>
      </p:sp>
    </p:spTree>
    <p:extLst>
      <p:ext uri="{BB962C8B-B14F-4D97-AF65-F5344CB8AC3E}">
        <p14:creationId xmlns:p14="http://schemas.microsoft.com/office/powerpoint/2010/main" val="2216792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26C75-2F0F-9A41-8732-CA1F2648BB7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AF946F-DAF5-874F-929B-798433B263C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88355C-FCCC-884C-AA98-20ED181039C0}"/>
              </a:ext>
            </a:extLst>
          </p:cNvPr>
          <p:cNvSpPr>
            <a:spLocks noGrp="1"/>
          </p:cNvSpPr>
          <p:nvPr>
            <p:ph type="dt" sz="half" idx="10"/>
          </p:nvPr>
        </p:nvSpPr>
        <p:spPr/>
        <p:txBody>
          <a:bodyPr/>
          <a:lstStyle/>
          <a:p>
            <a:fld id="{79BD724A-96BE-4846-8432-CABA63FB7AF0}" type="datetimeFigureOut">
              <a:rPr lang="en-US" smtClean="0"/>
              <a:t>4/28/20</a:t>
            </a:fld>
            <a:endParaRPr lang="en-US"/>
          </a:p>
        </p:txBody>
      </p:sp>
      <p:sp>
        <p:nvSpPr>
          <p:cNvPr id="5" name="Footer Placeholder 4">
            <a:extLst>
              <a:ext uri="{FF2B5EF4-FFF2-40B4-BE49-F238E27FC236}">
                <a16:creationId xmlns:a16="http://schemas.microsoft.com/office/drawing/2014/main" id="{A434A1DD-37D8-9E4A-9D36-6B239AA12C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86525D-9A0F-C44C-9434-B8937CE36FA9}"/>
              </a:ext>
            </a:extLst>
          </p:cNvPr>
          <p:cNvSpPr>
            <a:spLocks noGrp="1"/>
          </p:cNvSpPr>
          <p:nvPr>
            <p:ph type="sldNum" sz="quarter" idx="12"/>
          </p:nvPr>
        </p:nvSpPr>
        <p:spPr/>
        <p:txBody>
          <a:bodyPr/>
          <a:lstStyle/>
          <a:p>
            <a:fld id="{23E57937-62AE-F04E-A937-A28736556DDE}" type="slidenum">
              <a:rPr lang="en-US" smtClean="0"/>
              <a:t>‹#›</a:t>
            </a:fld>
            <a:endParaRPr lang="en-US"/>
          </a:p>
        </p:txBody>
      </p:sp>
    </p:spTree>
    <p:extLst>
      <p:ext uri="{BB962C8B-B14F-4D97-AF65-F5344CB8AC3E}">
        <p14:creationId xmlns:p14="http://schemas.microsoft.com/office/powerpoint/2010/main" val="2473435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498B5-0623-2047-8BAC-9B6CE901DD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1C78D11-C2CA-5948-9268-37452A4779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550B4E7-EFD9-6547-891E-2E5115CFB1BB}"/>
              </a:ext>
            </a:extLst>
          </p:cNvPr>
          <p:cNvSpPr>
            <a:spLocks noGrp="1"/>
          </p:cNvSpPr>
          <p:nvPr>
            <p:ph type="dt" sz="half" idx="10"/>
          </p:nvPr>
        </p:nvSpPr>
        <p:spPr/>
        <p:txBody>
          <a:bodyPr/>
          <a:lstStyle/>
          <a:p>
            <a:fld id="{79BD724A-96BE-4846-8432-CABA63FB7AF0}" type="datetimeFigureOut">
              <a:rPr lang="en-US" smtClean="0"/>
              <a:t>4/28/20</a:t>
            </a:fld>
            <a:endParaRPr lang="en-US"/>
          </a:p>
        </p:txBody>
      </p:sp>
      <p:sp>
        <p:nvSpPr>
          <p:cNvPr id="5" name="Footer Placeholder 4">
            <a:extLst>
              <a:ext uri="{FF2B5EF4-FFF2-40B4-BE49-F238E27FC236}">
                <a16:creationId xmlns:a16="http://schemas.microsoft.com/office/drawing/2014/main" id="{0747B90B-FF0B-1848-BB40-BBE8CE0A4A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E18940-EA01-F245-8C85-FFE172E24E77}"/>
              </a:ext>
            </a:extLst>
          </p:cNvPr>
          <p:cNvSpPr>
            <a:spLocks noGrp="1"/>
          </p:cNvSpPr>
          <p:nvPr>
            <p:ph type="sldNum" sz="quarter" idx="12"/>
          </p:nvPr>
        </p:nvSpPr>
        <p:spPr/>
        <p:txBody>
          <a:bodyPr/>
          <a:lstStyle/>
          <a:p>
            <a:fld id="{23E57937-62AE-F04E-A937-A28736556DDE}" type="slidenum">
              <a:rPr lang="en-US" smtClean="0"/>
              <a:t>‹#›</a:t>
            </a:fld>
            <a:endParaRPr lang="en-US"/>
          </a:p>
        </p:txBody>
      </p:sp>
    </p:spTree>
    <p:extLst>
      <p:ext uri="{BB962C8B-B14F-4D97-AF65-F5344CB8AC3E}">
        <p14:creationId xmlns:p14="http://schemas.microsoft.com/office/powerpoint/2010/main" val="4022842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7A5AC-554C-EC42-A90B-5BBF934CA6C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2F5532-E5AA-AC48-8AD7-BE23DF17C53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2B82D87-5714-7740-B5FE-C535E0AE753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1ACEC55-6489-1943-94EF-ACB0B600BD32}"/>
              </a:ext>
            </a:extLst>
          </p:cNvPr>
          <p:cNvSpPr>
            <a:spLocks noGrp="1"/>
          </p:cNvSpPr>
          <p:nvPr>
            <p:ph type="dt" sz="half" idx="10"/>
          </p:nvPr>
        </p:nvSpPr>
        <p:spPr/>
        <p:txBody>
          <a:bodyPr/>
          <a:lstStyle/>
          <a:p>
            <a:fld id="{79BD724A-96BE-4846-8432-CABA63FB7AF0}" type="datetimeFigureOut">
              <a:rPr lang="en-US" smtClean="0"/>
              <a:t>4/28/20</a:t>
            </a:fld>
            <a:endParaRPr lang="en-US"/>
          </a:p>
        </p:txBody>
      </p:sp>
      <p:sp>
        <p:nvSpPr>
          <p:cNvPr id="6" name="Footer Placeholder 5">
            <a:extLst>
              <a:ext uri="{FF2B5EF4-FFF2-40B4-BE49-F238E27FC236}">
                <a16:creationId xmlns:a16="http://schemas.microsoft.com/office/drawing/2014/main" id="{0B3D51F7-F88E-2D4A-96E5-45C8D0BF3F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589707-06DF-BF44-9B2E-7DE374E58504}"/>
              </a:ext>
            </a:extLst>
          </p:cNvPr>
          <p:cNvSpPr>
            <a:spLocks noGrp="1"/>
          </p:cNvSpPr>
          <p:nvPr>
            <p:ph type="sldNum" sz="quarter" idx="12"/>
          </p:nvPr>
        </p:nvSpPr>
        <p:spPr/>
        <p:txBody>
          <a:bodyPr/>
          <a:lstStyle/>
          <a:p>
            <a:fld id="{23E57937-62AE-F04E-A937-A28736556DDE}" type="slidenum">
              <a:rPr lang="en-US" smtClean="0"/>
              <a:t>‹#›</a:t>
            </a:fld>
            <a:endParaRPr lang="en-US"/>
          </a:p>
        </p:txBody>
      </p:sp>
    </p:spTree>
    <p:extLst>
      <p:ext uri="{BB962C8B-B14F-4D97-AF65-F5344CB8AC3E}">
        <p14:creationId xmlns:p14="http://schemas.microsoft.com/office/powerpoint/2010/main" val="2583096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DD99E-7EB8-964D-9E19-C09F6F08FD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7AA00C3-A8B2-7E4D-883C-8C4879831C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9F7FC82-E824-EB4C-A45A-E1A3C774411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ABB567A-73B8-154E-9217-42F8921CF2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3798C1D-AE16-E84D-BD4C-6CDF8F10628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11216D4-83BA-0943-9BBB-0CF6D0522DC4}"/>
              </a:ext>
            </a:extLst>
          </p:cNvPr>
          <p:cNvSpPr>
            <a:spLocks noGrp="1"/>
          </p:cNvSpPr>
          <p:nvPr>
            <p:ph type="dt" sz="half" idx="10"/>
          </p:nvPr>
        </p:nvSpPr>
        <p:spPr/>
        <p:txBody>
          <a:bodyPr/>
          <a:lstStyle/>
          <a:p>
            <a:fld id="{79BD724A-96BE-4846-8432-CABA63FB7AF0}" type="datetimeFigureOut">
              <a:rPr lang="en-US" smtClean="0"/>
              <a:t>4/28/20</a:t>
            </a:fld>
            <a:endParaRPr lang="en-US"/>
          </a:p>
        </p:txBody>
      </p:sp>
      <p:sp>
        <p:nvSpPr>
          <p:cNvPr id="8" name="Footer Placeholder 7">
            <a:extLst>
              <a:ext uri="{FF2B5EF4-FFF2-40B4-BE49-F238E27FC236}">
                <a16:creationId xmlns:a16="http://schemas.microsoft.com/office/drawing/2014/main" id="{D57E40C3-472A-8945-B1DE-1967A6E2710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34A19CD-DD34-3A4A-9849-CEE28F17F3B5}"/>
              </a:ext>
            </a:extLst>
          </p:cNvPr>
          <p:cNvSpPr>
            <a:spLocks noGrp="1"/>
          </p:cNvSpPr>
          <p:nvPr>
            <p:ph type="sldNum" sz="quarter" idx="12"/>
          </p:nvPr>
        </p:nvSpPr>
        <p:spPr/>
        <p:txBody>
          <a:bodyPr/>
          <a:lstStyle/>
          <a:p>
            <a:fld id="{23E57937-62AE-F04E-A937-A28736556DDE}" type="slidenum">
              <a:rPr lang="en-US" smtClean="0"/>
              <a:t>‹#›</a:t>
            </a:fld>
            <a:endParaRPr lang="en-US"/>
          </a:p>
        </p:txBody>
      </p:sp>
    </p:spTree>
    <p:extLst>
      <p:ext uri="{BB962C8B-B14F-4D97-AF65-F5344CB8AC3E}">
        <p14:creationId xmlns:p14="http://schemas.microsoft.com/office/powerpoint/2010/main" val="3216517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08BAE-8D9D-A648-9555-E3835205D8C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FEB7230-7A2A-DB4C-9AFE-5368B87C0B89}"/>
              </a:ext>
            </a:extLst>
          </p:cNvPr>
          <p:cNvSpPr>
            <a:spLocks noGrp="1"/>
          </p:cNvSpPr>
          <p:nvPr>
            <p:ph type="dt" sz="half" idx="10"/>
          </p:nvPr>
        </p:nvSpPr>
        <p:spPr/>
        <p:txBody>
          <a:bodyPr/>
          <a:lstStyle/>
          <a:p>
            <a:fld id="{79BD724A-96BE-4846-8432-CABA63FB7AF0}" type="datetimeFigureOut">
              <a:rPr lang="en-US" smtClean="0"/>
              <a:t>4/28/20</a:t>
            </a:fld>
            <a:endParaRPr lang="en-US"/>
          </a:p>
        </p:txBody>
      </p:sp>
      <p:sp>
        <p:nvSpPr>
          <p:cNvPr id="4" name="Footer Placeholder 3">
            <a:extLst>
              <a:ext uri="{FF2B5EF4-FFF2-40B4-BE49-F238E27FC236}">
                <a16:creationId xmlns:a16="http://schemas.microsoft.com/office/drawing/2014/main" id="{54285C29-4F7F-9546-BB81-4CFA953210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B965E09-2264-7148-8274-182361BB8D61}"/>
              </a:ext>
            </a:extLst>
          </p:cNvPr>
          <p:cNvSpPr>
            <a:spLocks noGrp="1"/>
          </p:cNvSpPr>
          <p:nvPr>
            <p:ph type="sldNum" sz="quarter" idx="12"/>
          </p:nvPr>
        </p:nvSpPr>
        <p:spPr/>
        <p:txBody>
          <a:bodyPr/>
          <a:lstStyle/>
          <a:p>
            <a:fld id="{23E57937-62AE-F04E-A937-A28736556DDE}" type="slidenum">
              <a:rPr lang="en-US" smtClean="0"/>
              <a:t>‹#›</a:t>
            </a:fld>
            <a:endParaRPr lang="en-US"/>
          </a:p>
        </p:txBody>
      </p:sp>
    </p:spTree>
    <p:extLst>
      <p:ext uri="{BB962C8B-B14F-4D97-AF65-F5344CB8AC3E}">
        <p14:creationId xmlns:p14="http://schemas.microsoft.com/office/powerpoint/2010/main" val="2941976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D6FBE5-6A71-9948-9E78-DA5C66D1BCC2}"/>
              </a:ext>
            </a:extLst>
          </p:cNvPr>
          <p:cNvSpPr>
            <a:spLocks noGrp="1"/>
          </p:cNvSpPr>
          <p:nvPr>
            <p:ph type="dt" sz="half" idx="10"/>
          </p:nvPr>
        </p:nvSpPr>
        <p:spPr/>
        <p:txBody>
          <a:bodyPr/>
          <a:lstStyle/>
          <a:p>
            <a:fld id="{79BD724A-96BE-4846-8432-CABA63FB7AF0}" type="datetimeFigureOut">
              <a:rPr lang="en-US" smtClean="0"/>
              <a:t>4/28/20</a:t>
            </a:fld>
            <a:endParaRPr lang="en-US"/>
          </a:p>
        </p:txBody>
      </p:sp>
      <p:sp>
        <p:nvSpPr>
          <p:cNvPr id="3" name="Footer Placeholder 2">
            <a:extLst>
              <a:ext uri="{FF2B5EF4-FFF2-40B4-BE49-F238E27FC236}">
                <a16:creationId xmlns:a16="http://schemas.microsoft.com/office/drawing/2014/main" id="{DE937A00-0D52-A543-A1BC-16087D1BB01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4E30652-35D4-BE4A-B469-3EBE53DD0076}"/>
              </a:ext>
            </a:extLst>
          </p:cNvPr>
          <p:cNvSpPr>
            <a:spLocks noGrp="1"/>
          </p:cNvSpPr>
          <p:nvPr>
            <p:ph type="sldNum" sz="quarter" idx="12"/>
          </p:nvPr>
        </p:nvSpPr>
        <p:spPr/>
        <p:txBody>
          <a:bodyPr/>
          <a:lstStyle/>
          <a:p>
            <a:fld id="{23E57937-62AE-F04E-A937-A28736556DDE}" type="slidenum">
              <a:rPr lang="en-US" smtClean="0"/>
              <a:t>‹#›</a:t>
            </a:fld>
            <a:endParaRPr lang="en-US"/>
          </a:p>
        </p:txBody>
      </p:sp>
    </p:spTree>
    <p:extLst>
      <p:ext uri="{BB962C8B-B14F-4D97-AF65-F5344CB8AC3E}">
        <p14:creationId xmlns:p14="http://schemas.microsoft.com/office/powerpoint/2010/main" val="3082308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1E9D9-C54A-AC48-9ED7-57F933BD1C1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0FEAEC3-8C73-3046-A683-9ACD405733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827B2E7-A93C-1A48-8EF9-1ECE52CC50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E4D5E8C-2C92-BC47-A4F6-D24E86BC1DFC}"/>
              </a:ext>
            </a:extLst>
          </p:cNvPr>
          <p:cNvSpPr>
            <a:spLocks noGrp="1"/>
          </p:cNvSpPr>
          <p:nvPr>
            <p:ph type="dt" sz="half" idx="10"/>
          </p:nvPr>
        </p:nvSpPr>
        <p:spPr/>
        <p:txBody>
          <a:bodyPr/>
          <a:lstStyle/>
          <a:p>
            <a:fld id="{79BD724A-96BE-4846-8432-CABA63FB7AF0}" type="datetimeFigureOut">
              <a:rPr lang="en-US" smtClean="0"/>
              <a:t>4/28/20</a:t>
            </a:fld>
            <a:endParaRPr lang="en-US"/>
          </a:p>
        </p:txBody>
      </p:sp>
      <p:sp>
        <p:nvSpPr>
          <p:cNvPr id="6" name="Footer Placeholder 5">
            <a:extLst>
              <a:ext uri="{FF2B5EF4-FFF2-40B4-BE49-F238E27FC236}">
                <a16:creationId xmlns:a16="http://schemas.microsoft.com/office/drawing/2014/main" id="{4DEADDBD-924D-AC4B-B780-01765B95E9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95E908-6F48-8142-9B8D-5D35003D90A6}"/>
              </a:ext>
            </a:extLst>
          </p:cNvPr>
          <p:cNvSpPr>
            <a:spLocks noGrp="1"/>
          </p:cNvSpPr>
          <p:nvPr>
            <p:ph type="sldNum" sz="quarter" idx="12"/>
          </p:nvPr>
        </p:nvSpPr>
        <p:spPr/>
        <p:txBody>
          <a:bodyPr/>
          <a:lstStyle/>
          <a:p>
            <a:fld id="{23E57937-62AE-F04E-A937-A28736556DDE}" type="slidenum">
              <a:rPr lang="en-US" smtClean="0"/>
              <a:t>‹#›</a:t>
            </a:fld>
            <a:endParaRPr lang="en-US"/>
          </a:p>
        </p:txBody>
      </p:sp>
    </p:spTree>
    <p:extLst>
      <p:ext uri="{BB962C8B-B14F-4D97-AF65-F5344CB8AC3E}">
        <p14:creationId xmlns:p14="http://schemas.microsoft.com/office/powerpoint/2010/main" val="376045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E968E-6C8B-7547-A405-7D81350FA5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D33AE8D-C20A-B74D-AB2E-9E8E94E814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0808456-375D-4B41-9166-B088B6C2AB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53C0B02-CEBF-C047-9B68-7AA7AF6FC99A}"/>
              </a:ext>
            </a:extLst>
          </p:cNvPr>
          <p:cNvSpPr>
            <a:spLocks noGrp="1"/>
          </p:cNvSpPr>
          <p:nvPr>
            <p:ph type="dt" sz="half" idx="10"/>
          </p:nvPr>
        </p:nvSpPr>
        <p:spPr/>
        <p:txBody>
          <a:bodyPr/>
          <a:lstStyle/>
          <a:p>
            <a:fld id="{79BD724A-96BE-4846-8432-CABA63FB7AF0}" type="datetimeFigureOut">
              <a:rPr lang="en-US" smtClean="0"/>
              <a:t>4/28/20</a:t>
            </a:fld>
            <a:endParaRPr lang="en-US"/>
          </a:p>
        </p:txBody>
      </p:sp>
      <p:sp>
        <p:nvSpPr>
          <p:cNvPr id="6" name="Footer Placeholder 5">
            <a:extLst>
              <a:ext uri="{FF2B5EF4-FFF2-40B4-BE49-F238E27FC236}">
                <a16:creationId xmlns:a16="http://schemas.microsoft.com/office/drawing/2014/main" id="{F1F627E2-CDB0-E84A-B083-CB1C8A6D42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38F5A3-C7F9-9E4E-BA08-37A2ECEC9E49}"/>
              </a:ext>
            </a:extLst>
          </p:cNvPr>
          <p:cNvSpPr>
            <a:spLocks noGrp="1"/>
          </p:cNvSpPr>
          <p:nvPr>
            <p:ph type="sldNum" sz="quarter" idx="12"/>
          </p:nvPr>
        </p:nvSpPr>
        <p:spPr/>
        <p:txBody>
          <a:bodyPr/>
          <a:lstStyle/>
          <a:p>
            <a:fld id="{23E57937-62AE-F04E-A937-A28736556DDE}" type="slidenum">
              <a:rPr lang="en-US" smtClean="0"/>
              <a:t>‹#›</a:t>
            </a:fld>
            <a:endParaRPr lang="en-US"/>
          </a:p>
        </p:txBody>
      </p:sp>
    </p:spTree>
    <p:extLst>
      <p:ext uri="{BB962C8B-B14F-4D97-AF65-F5344CB8AC3E}">
        <p14:creationId xmlns:p14="http://schemas.microsoft.com/office/powerpoint/2010/main" val="1549884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E1523A-B133-5C47-8988-3E2AE26274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B42E531-BE9D-8545-90EA-10E2CF8808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620299-7588-704C-8930-ED270B8E3C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BD724A-96BE-4846-8432-CABA63FB7AF0}" type="datetimeFigureOut">
              <a:rPr lang="en-US" smtClean="0"/>
              <a:t>4/28/20</a:t>
            </a:fld>
            <a:endParaRPr lang="en-US"/>
          </a:p>
        </p:txBody>
      </p:sp>
      <p:sp>
        <p:nvSpPr>
          <p:cNvPr id="5" name="Footer Placeholder 4">
            <a:extLst>
              <a:ext uri="{FF2B5EF4-FFF2-40B4-BE49-F238E27FC236}">
                <a16:creationId xmlns:a16="http://schemas.microsoft.com/office/drawing/2014/main" id="{3B6B047E-0EEB-7C45-81B0-4BD2E55FB1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4F21BAC-2822-5949-8103-0C9B0161D4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E57937-62AE-F04E-A937-A28736556DDE}" type="slidenum">
              <a:rPr lang="en-US" smtClean="0"/>
              <a:t>‹#›</a:t>
            </a:fld>
            <a:endParaRPr lang="en-US"/>
          </a:p>
        </p:txBody>
      </p:sp>
    </p:spTree>
    <p:extLst>
      <p:ext uri="{BB962C8B-B14F-4D97-AF65-F5344CB8AC3E}">
        <p14:creationId xmlns:p14="http://schemas.microsoft.com/office/powerpoint/2010/main" val="6814073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hew.bocci@nokia.com" TargetMode="External"/><Relationship Id="rId2" Type="http://schemas.openxmlformats.org/officeDocument/2006/relationships/hyperlink" Target="mailto:slitkows.ietf@gmail.com" TargetMode="External"/><Relationship Id="rId1" Type="http://schemas.openxmlformats.org/officeDocument/2006/relationships/slideLayout" Target="../slideLayouts/slideLayout1.xml"/><Relationship Id="rId4" Type="http://schemas.openxmlformats.org/officeDocument/2006/relationships/hyperlink" Target="mailto:mankamis@cisco.com"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tools.ietf.org/html/draft-zzhang-bess-bgp-multicast-controller" TargetMode="External"/><Relationship Id="rId2" Type="http://schemas.openxmlformats.org/officeDocument/2006/relationships/hyperlink" Target="http://tools.ietf.org/html/draft-zzhang-bess-bgp-multicast" TargetMode="External"/><Relationship Id="rId1" Type="http://schemas.openxmlformats.org/officeDocument/2006/relationships/slideLayout" Target="../slideLayouts/slideLayout2.xml"/><Relationship Id="rId6" Type="http://schemas.openxmlformats.org/officeDocument/2006/relationships/hyperlink" Target="http://tools.ietf.org/html/draft-gmsm-bess-evpn-bfd" TargetMode="External"/><Relationship Id="rId5" Type="http://schemas.openxmlformats.org/officeDocument/2006/relationships/hyperlink" Target="http://tools.ietf.org/html/draft-wsv-bess-extended-evpn-optimized-ir" TargetMode="External"/><Relationship Id="rId4" Type="http://schemas.openxmlformats.org/officeDocument/2006/relationships/hyperlink" Target="http://tools.ietf.org/html/draft-brissette-bess-evpn-mh-pa"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tools.ietf.org/html/draft-dunbar-bess-bgp-sdwan-usage" TargetMode="External"/><Relationship Id="rId2" Type="http://schemas.openxmlformats.org/officeDocument/2006/relationships/hyperlink" Target="http://tools.ietf.org/html/draft-brissette-bess-evpn-l2gw-proto" TargetMode="External"/><Relationship Id="rId1" Type="http://schemas.openxmlformats.org/officeDocument/2006/relationships/slideLayout" Target="../slideLayouts/slideLayout2.xml"/><Relationship Id="rId4" Type="http://schemas.openxmlformats.org/officeDocument/2006/relationships/hyperlink" Target="http://tools.ietf.org/html/draft-nr-bess-evpn-mh-split-horizon-02"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privacy-policy/"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tools.ietf.org/html/draft-ietf-bess-srv6-services-0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atatracker.ietf.org/doc/draft-ietf-bess-vpls-multihoming/" TargetMode="External"/><Relationship Id="rId2" Type="http://schemas.openxmlformats.org/officeDocument/2006/relationships/hyperlink" Target="https://datatracker.ietf.org/doc/draft-ietf-bess-nsh-bgp-control-plane/" TargetMode="External"/><Relationship Id="rId1" Type="http://schemas.openxmlformats.org/officeDocument/2006/relationships/slideLayout" Target="../slideLayouts/slideLayout2.xml"/><Relationship Id="rId4" Type="http://schemas.openxmlformats.org/officeDocument/2006/relationships/hyperlink" Target="http://tools.ietf.org/html/draft-ietf-bess-rfc5549revision"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tools.ietf.org/html/draft-ietf-bess-evpn-unequal-lb" TargetMode="External"/><Relationship Id="rId2" Type="http://schemas.openxmlformats.org/officeDocument/2006/relationships/hyperlink" Target="http://tools.ietf.org/html/draft-ietf-bess-evpn-irb-mcast" TargetMode="External"/><Relationship Id="rId1" Type="http://schemas.openxmlformats.org/officeDocument/2006/relationships/slideLayout" Target="../slideLayouts/slideLayout2.xml"/><Relationship Id="rId5" Type="http://schemas.openxmlformats.org/officeDocument/2006/relationships/hyperlink" Target="http://tools.ietf.org/html/draft-ietf-bess-evpn-pref-df" TargetMode="External"/><Relationship Id="rId4" Type="http://schemas.openxmlformats.org/officeDocument/2006/relationships/hyperlink" Target="http://tools.ietf.org/html/draft-ietf-bess-mvpn-msdp-sa-interoperation"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tools.ietf.org/html/draft-ietf-bess-evpn-geneve-00"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tools.ietf.org/html/draft-ietf-bess-evpn-fast-df-recovery" TargetMode="External"/><Relationship Id="rId2" Type="http://schemas.openxmlformats.org/officeDocument/2006/relationships/hyperlink" Target="http://tools.ietf.org/html/draft-ietf-bess-evpn-per-mcast-flow-df-election"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tools.ietf.org/wg/bess/draft-ietf-bess-l2vpn-yang/" TargetMode="External"/><Relationship Id="rId2" Type="http://schemas.openxmlformats.org/officeDocument/2006/relationships/hyperlink" Target="https://tools.ietf.org/wg/bess/draft-ietf-bess-evpn-vpws-fxc/" TargetMode="External"/><Relationship Id="rId1" Type="http://schemas.openxmlformats.org/officeDocument/2006/relationships/slideLayout" Target="../slideLayouts/slideLayout2.xml"/><Relationship Id="rId6" Type="http://schemas.openxmlformats.org/officeDocument/2006/relationships/hyperlink" Target="https://tools.ietf.org/wg/bess/draft-ietf-bess-l3vpn-yang/" TargetMode="External"/><Relationship Id="rId5" Type="http://schemas.openxmlformats.org/officeDocument/2006/relationships/hyperlink" Target="https://tools.ietf.org/wg/bess/draft-ietf-bess-mvpn-yang/" TargetMode="External"/><Relationship Id="rId4" Type="http://schemas.openxmlformats.org/officeDocument/2006/relationships/hyperlink" Target="https://tools.ietf.org/wg/bess/draft-ietf-bess-evpn-ya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2095C-341A-8C4E-9469-3C3AA30DBD3A}"/>
              </a:ext>
            </a:extLst>
          </p:cNvPr>
          <p:cNvSpPr>
            <a:spLocks noGrp="1"/>
          </p:cNvSpPr>
          <p:nvPr>
            <p:ph type="ctrTitle"/>
          </p:nvPr>
        </p:nvSpPr>
        <p:spPr/>
        <p:txBody>
          <a:bodyPr/>
          <a:lstStyle/>
          <a:p>
            <a:r>
              <a:rPr lang="en-US" dirty="0"/>
              <a:t>BESS WG</a:t>
            </a:r>
          </a:p>
        </p:txBody>
      </p:sp>
      <p:sp>
        <p:nvSpPr>
          <p:cNvPr id="3" name="Subtitle 2">
            <a:extLst>
              <a:ext uri="{FF2B5EF4-FFF2-40B4-BE49-F238E27FC236}">
                <a16:creationId xmlns:a16="http://schemas.microsoft.com/office/drawing/2014/main" id="{08506652-0079-634F-BB92-9CD300109792}"/>
              </a:ext>
            </a:extLst>
          </p:cNvPr>
          <p:cNvSpPr>
            <a:spLocks noGrp="1"/>
          </p:cNvSpPr>
          <p:nvPr>
            <p:ph type="subTitle" idx="1"/>
          </p:nvPr>
        </p:nvSpPr>
        <p:spPr>
          <a:xfrm>
            <a:off x="1524000" y="3602038"/>
            <a:ext cx="9144000" cy="627062"/>
          </a:xfrm>
        </p:spPr>
        <p:txBody>
          <a:bodyPr/>
          <a:lstStyle/>
          <a:p>
            <a:r>
              <a:rPr lang="en-US" dirty="0"/>
              <a:t>Interim meeting Apr 2020</a:t>
            </a:r>
          </a:p>
          <a:p>
            <a:endParaRPr lang="en-US" dirty="0"/>
          </a:p>
        </p:txBody>
      </p:sp>
      <p:sp>
        <p:nvSpPr>
          <p:cNvPr id="4" name="TextBox 3">
            <a:extLst>
              <a:ext uri="{FF2B5EF4-FFF2-40B4-BE49-F238E27FC236}">
                <a16:creationId xmlns:a16="http://schemas.microsoft.com/office/drawing/2014/main" id="{919274CA-12C2-1247-8A67-AADF5E25942F}"/>
              </a:ext>
            </a:extLst>
          </p:cNvPr>
          <p:cNvSpPr txBox="1"/>
          <p:nvPr/>
        </p:nvSpPr>
        <p:spPr>
          <a:xfrm>
            <a:off x="1143000" y="4603173"/>
            <a:ext cx="10577945" cy="1846659"/>
          </a:xfrm>
          <a:prstGeom prst="rect">
            <a:avLst/>
          </a:prstGeom>
          <a:noFill/>
        </p:spPr>
        <p:txBody>
          <a:bodyPr wrap="square" rtlCol="0">
            <a:spAutoFit/>
          </a:bodyPr>
          <a:lstStyle/>
          <a:p>
            <a:r>
              <a:rPr lang="en-US" altLang="en-US" sz="2400" b="1" dirty="0">
                <a:latin typeface="Dual 400" charset="0"/>
              </a:rPr>
              <a:t>Chairs</a:t>
            </a:r>
            <a:r>
              <a:rPr lang="en-US" altLang="en-US" sz="2400" dirty="0">
                <a:latin typeface="Dual 400" charset="0"/>
              </a:rPr>
              <a:t>: Stephane </a:t>
            </a:r>
            <a:r>
              <a:rPr lang="en-US" altLang="en-US" sz="2400" dirty="0" err="1">
                <a:latin typeface="Dual 400" charset="0"/>
              </a:rPr>
              <a:t>Litkowski</a:t>
            </a:r>
            <a:r>
              <a:rPr lang="en-US" altLang="en-US" sz="2400" dirty="0">
                <a:latin typeface="Dual 400" charset="0"/>
              </a:rPr>
              <a:t>  </a:t>
            </a:r>
            <a:r>
              <a:rPr lang="en-US" altLang="en-US" sz="2400" dirty="0">
                <a:latin typeface="Dual 400" charset="0"/>
                <a:hlinkClick r:id="rId2"/>
              </a:rPr>
              <a:t>slitkows.ietf@gmail.com</a:t>
            </a:r>
            <a:r>
              <a:rPr lang="en-US" altLang="en-US" sz="2400" dirty="0">
                <a:latin typeface="Dual 400" charset="0"/>
              </a:rPr>
              <a:t> </a:t>
            </a:r>
          </a:p>
          <a:p>
            <a:r>
              <a:rPr lang="en-US" altLang="en-US" sz="2400" dirty="0">
                <a:latin typeface="Dual 400" charset="0"/>
              </a:rPr>
              <a:t>              Matthew </a:t>
            </a:r>
            <a:r>
              <a:rPr lang="en-US" altLang="en-US" sz="2400" dirty="0" err="1">
                <a:latin typeface="Dual 400" charset="0"/>
              </a:rPr>
              <a:t>Bocci</a:t>
            </a:r>
            <a:r>
              <a:rPr lang="en-US" altLang="en-US" sz="2400" dirty="0">
                <a:latin typeface="Dual 400" charset="0"/>
              </a:rPr>
              <a:t> </a:t>
            </a:r>
            <a:r>
              <a:rPr lang="en-US" altLang="en-US" sz="2400" dirty="0">
                <a:latin typeface="Dual 400" charset="0"/>
                <a:hlinkClick r:id="rId3"/>
              </a:rPr>
              <a:t>matthew.bocci@nokia.com</a:t>
            </a:r>
            <a:endParaRPr lang="en-US" altLang="en-US" sz="2400" dirty="0">
              <a:latin typeface="Dual 400" charset="0"/>
            </a:endParaRPr>
          </a:p>
          <a:p>
            <a:endParaRPr lang="en-US" altLang="en-US" sz="2400" dirty="0">
              <a:latin typeface="Dual 400" charset="0"/>
            </a:endParaRPr>
          </a:p>
          <a:p>
            <a:r>
              <a:rPr lang="en-US" altLang="en-US" sz="2400" b="1" dirty="0">
                <a:latin typeface="Dual 400" charset="0"/>
              </a:rPr>
              <a:t>Secretary</a:t>
            </a:r>
            <a:r>
              <a:rPr lang="en-US" altLang="en-US" sz="2400" dirty="0">
                <a:latin typeface="Dual 400" charset="0"/>
              </a:rPr>
              <a:t>: </a:t>
            </a:r>
            <a:r>
              <a:rPr lang="en-US" altLang="en-US" dirty="0">
                <a:latin typeface="Dual 400" charset="0"/>
              </a:rPr>
              <a:t>Mankamana Mishra </a:t>
            </a:r>
            <a:r>
              <a:rPr lang="en-US" altLang="en-US" dirty="0">
                <a:latin typeface="Dual 400" charset="0"/>
                <a:hlinkClick r:id="rId4"/>
              </a:rPr>
              <a:t>mankamis@cisco.com</a:t>
            </a:r>
            <a:endParaRPr lang="en-US" altLang="en-US" sz="2400" dirty="0">
              <a:latin typeface="Dual 400" charset="0"/>
            </a:endParaRPr>
          </a:p>
          <a:p>
            <a:endParaRPr lang="en-US" dirty="0"/>
          </a:p>
        </p:txBody>
      </p:sp>
    </p:spTree>
    <p:extLst>
      <p:ext uri="{BB962C8B-B14F-4D97-AF65-F5344CB8AC3E}">
        <p14:creationId xmlns:p14="http://schemas.microsoft.com/office/powerpoint/2010/main" val="887550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6752C-B6FE-DF44-90AB-EA6C8FEB866C}"/>
              </a:ext>
            </a:extLst>
          </p:cNvPr>
          <p:cNvSpPr>
            <a:spLocks noGrp="1"/>
          </p:cNvSpPr>
          <p:nvPr>
            <p:ph type="title"/>
          </p:nvPr>
        </p:nvSpPr>
        <p:spPr/>
        <p:txBody>
          <a:bodyPr/>
          <a:lstStyle/>
          <a:p>
            <a:r>
              <a:rPr lang="en-GB" b="1" dirty="0"/>
              <a:t>New WG documents</a:t>
            </a:r>
            <a:br>
              <a:rPr lang="en-GB" b="1" dirty="0"/>
            </a:br>
            <a:endParaRPr lang="en-US" dirty="0"/>
          </a:p>
        </p:txBody>
      </p:sp>
      <p:sp>
        <p:nvSpPr>
          <p:cNvPr id="3" name="Content Placeholder 2">
            <a:extLst>
              <a:ext uri="{FF2B5EF4-FFF2-40B4-BE49-F238E27FC236}">
                <a16:creationId xmlns:a16="http://schemas.microsoft.com/office/drawing/2014/main" id="{D79E424E-8295-7A46-8D95-3DFEB93407C3}"/>
              </a:ext>
            </a:extLst>
          </p:cNvPr>
          <p:cNvSpPr>
            <a:spLocks noGrp="1"/>
          </p:cNvSpPr>
          <p:nvPr>
            <p:ph idx="1"/>
          </p:nvPr>
        </p:nvSpPr>
        <p:spPr/>
        <p:txBody>
          <a:bodyPr/>
          <a:lstStyle/>
          <a:p>
            <a:pPr lvl="1"/>
            <a:endParaRPr lang="en-GB" dirty="0"/>
          </a:p>
          <a:p>
            <a:r>
              <a:rPr lang="en-US" dirty="0">
                <a:hlinkClick r:id="rId2"/>
              </a:rPr>
              <a:t>draft-zzhang-bess-bgp-multicast</a:t>
            </a:r>
            <a:r>
              <a:rPr lang="en-US" dirty="0"/>
              <a:t> adopted on 01/23/20</a:t>
            </a:r>
          </a:p>
          <a:p>
            <a:r>
              <a:rPr lang="en-US" dirty="0">
                <a:hlinkClick r:id="rId3"/>
              </a:rPr>
              <a:t>draft-zzhang-bess-bgp-multicast-controller</a:t>
            </a:r>
            <a:r>
              <a:rPr lang="en-US" dirty="0"/>
              <a:t> adopted on 01/23/20</a:t>
            </a:r>
          </a:p>
          <a:p>
            <a:r>
              <a:rPr lang="en-US" dirty="0">
                <a:hlinkClick r:id="rId4"/>
              </a:rPr>
              <a:t>draft-brissette-bess-evpn-mh-pa</a:t>
            </a:r>
            <a:r>
              <a:rPr lang="en-US" dirty="0"/>
              <a:t> adopted on 2/7/20</a:t>
            </a:r>
          </a:p>
          <a:p>
            <a:r>
              <a:rPr lang="en-US" dirty="0">
                <a:hlinkClick r:id="rId5"/>
              </a:rPr>
              <a:t>draft-wsv-bess-extended-evpn-optimized-ir</a:t>
            </a:r>
            <a:r>
              <a:rPr lang="en-US" dirty="0"/>
              <a:t> adopted on 02/19/20</a:t>
            </a:r>
          </a:p>
          <a:p>
            <a:r>
              <a:rPr lang="en-US" dirty="0">
                <a:hlinkClick r:id="rId6"/>
              </a:rPr>
              <a:t>draft-gmsm-bess-evpn-bfd</a:t>
            </a:r>
            <a:r>
              <a:rPr lang="en-US" dirty="0"/>
              <a:t>  “Consensus to adopt” </a:t>
            </a:r>
            <a:endParaRPr lang="en-US" dirty="0">
              <a:highlight>
                <a:srgbClr val="FFFF00"/>
              </a:highlight>
            </a:endParaRPr>
          </a:p>
          <a:p>
            <a:pPr lvl="1"/>
            <a:endParaRPr lang="en-US" dirty="0"/>
          </a:p>
          <a:p>
            <a:pPr marL="457200" lvl="1" indent="0">
              <a:buNone/>
            </a:pPr>
            <a:endParaRPr lang="en-US" dirty="0"/>
          </a:p>
          <a:p>
            <a:pPr lvl="1"/>
            <a:endParaRPr lang="en-US" b="1" dirty="0"/>
          </a:p>
          <a:p>
            <a:pPr lvl="1"/>
            <a:endParaRPr lang="en-US" dirty="0"/>
          </a:p>
          <a:p>
            <a:pPr lvl="1"/>
            <a:endParaRPr lang="en-US" dirty="0"/>
          </a:p>
        </p:txBody>
      </p:sp>
    </p:spTree>
    <p:extLst>
      <p:ext uri="{BB962C8B-B14F-4D97-AF65-F5344CB8AC3E}">
        <p14:creationId xmlns:p14="http://schemas.microsoft.com/office/powerpoint/2010/main" val="1668527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A3A66-6FF9-464E-ABF1-432AC0CD30C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515F1FE-F8B0-6246-866E-5061B0CDF819}"/>
              </a:ext>
            </a:extLst>
          </p:cNvPr>
          <p:cNvSpPr>
            <a:spLocks noGrp="1"/>
          </p:cNvSpPr>
          <p:nvPr>
            <p:ph idx="1"/>
          </p:nvPr>
        </p:nvSpPr>
        <p:spPr/>
        <p:txBody>
          <a:bodyPr>
            <a:normAutofit/>
          </a:bodyPr>
          <a:lstStyle/>
          <a:p>
            <a:r>
              <a:rPr lang="en-GB" dirty="0"/>
              <a:t>Documents ready for WG adoption:</a:t>
            </a:r>
            <a:r>
              <a:rPr lang="en-US" dirty="0"/>
              <a:t>	</a:t>
            </a:r>
          </a:p>
          <a:p>
            <a:r>
              <a:rPr lang="en-US" dirty="0">
                <a:hlinkClick r:id="rId2"/>
              </a:rPr>
              <a:t>draft-brissette-bess-evpn-l2gw-proto</a:t>
            </a:r>
            <a:endParaRPr lang="en-US" dirty="0"/>
          </a:p>
          <a:p>
            <a:r>
              <a:rPr lang="en-US" dirty="0">
                <a:hlinkClick r:id="rId3"/>
              </a:rPr>
              <a:t>draft-dunbar-bess-bgp-sdwan-usage</a:t>
            </a:r>
            <a:endParaRPr lang="en-US" dirty="0"/>
          </a:p>
          <a:p>
            <a:r>
              <a:rPr lang="en-US" dirty="0">
                <a:hlinkClick r:id="rId4"/>
              </a:rPr>
              <a:t>draft-nr-bess-evpn-mh-split-horizon-02</a:t>
            </a:r>
            <a:br>
              <a:rPr lang="en-US" dirty="0"/>
            </a:br>
            <a:endParaRPr lang="en-GB" dirty="0"/>
          </a:p>
          <a:p>
            <a:endParaRPr lang="en-US" dirty="0"/>
          </a:p>
        </p:txBody>
      </p:sp>
    </p:spTree>
    <p:extLst>
      <p:ext uri="{BB962C8B-B14F-4D97-AF65-F5344CB8AC3E}">
        <p14:creationId xmlns:p14="http://schemas.microsoft.com/office/powerpoint/2010/main" val="1795767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41887-0096-4D43-9FE3-E8493C8AB3C2}"/>
              </a:ext>
            </a:extLst>
          </p:cNvPr>
          <p:cNvSpPr>
            <a:spLocks noGrp="1"/>
          </p:cNvSpPr>
          <p:nvPr>
            <p:ph type="title"/>
          </p:nvPr>
        </p:nvSpPr>
        <p:spPr>
          <a:xfrm>
            <a:off x="838200" y="64325"/>
            <a:ext cx="10515600" cy="1325563"/>
          </a:xfrm>
        </p:spPr>
        <p:txBody>
          <a:bodyPr/>
          <a:lstStyle/>
          <a:p>
            <a:r>
              <a:rPr lang="en-GB"/>
              <a:t>Note Well</a:t>
            </a:r>
          </a:p>
        </p:txBody>
      </p:sp>
      <p:sp>
        <p:nvSpPr>
          <p:cNvPr id="5" name="Rectangle 6"/>
          <p:cNvSpPr txBox="1">
            <a:spLocks noChangeArrowheads="1"/>
          </p:cNvSpPr>
          <p:nvPr/>
        </p:nvSpPr>
        <p:spPr>
          <a:xfrm>
            <a:off x="1231232" y="1235242"/>
            <a:ext cx="8839200" cy="46482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1400">
                <a:ea typeface="ＭＳ Ｐゴシック" pitchFamily="34" charset="-128"/>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buNone/>
            </a:pPr>
            <a:r>
              <a:rPr lang="en-US" altLang="en-US" sz="1400">
                <a:ea typeface="ＭＳ Ｐゴシック" pitchFamily="34" charset="-128"/>
              </a:rPr>
              <a:t>As a reminder:</a:t>
            </a:r>
          </a:p>
          <a:p>
            <a:pPr marL="0" indent="0">
              <a:buFontTx/>
              <a:buChar char="•"/>
            </a:pPr>
            <a:r>
              <a:rPr lang="en-US" altLang="en-US" sz="1400">
                <a:ea typeface="ＭＳ Ｐゴシック" pitchFamily="34" charset="-128"/>
              </a:rPr>
              <a:t>By participating in the IETF, you agree to follow IETF processes and policies.</a:t>
            </a:r>
          </a:p>
          <a:p>
            <a:pPr marL="0" indent="0">
              <a:buFontTx/>
              <a:buChar char="•"/>
            </a:pPr>
            <a:r>
              <a:rPr lang="en-US" altLang="en-US" sz="1400">
                <a:ea typeface="ＭＳ Ｐゴシック" pitchFamily="34" charset="-128"/>
              </a:rPr>
              <a:t>If you are aware that any IETF contribution is covered by patents or patent applications that are owned or controlled by you or your sponsor, you must disclose that fact, or not participate in the discussion.</a:t>
            </a:r>
          </a:p>
          <a:p>
            <a:pPr marL="0" indent="0">
              <a:buFontTx/>
              <a:buChar char="•"/>
            </a:pPr>
            <a:r>
              <a:rPr lang="en-US" altLang="en-US" sz="1400">
                <a:ea typeface="ＭＳ Ｐゴシック" pitchFamily="34" charset="-128"/>
              </a:rPr>
              <a:t>As a participant in or attendee to any IETF activity you acknowledge that written, audio, video, and photographic records of meetings may be made public.</a:t>
            </a:r>
          </a:p>
          <a:p>
            <a:pPr marL="0" indent="0">
              <a:buFontTx/>
              <a:buChar char="•"/>
            </a:pPr>
            <a:r>
              <a:rPr lang="en-US" altLang="en-US" sz="1400">
                <a:ea typeface="ＭＳ Ｐゴシック" pitchFamily="34" charset="-128"/>
              </a:rPr>
              <a:t>Personal information that you provide to IETF will be handled in accordance with the IETF Privacy Statement.</a:t>
            </a:r>
          </a:p>
          <a:p>
            <a:pPr marL="0" indent="0">
              <a:buFontTx/>
              <a:buChar char="•"/>
            </a:pPr>
            <a:r>
              <a:rPr lang="en-US" altLang="en-US" sz="1400">
                <a:ea typeface="ＭＳ Ｐゴシック" pitchFamily="34" charset="-128"/>
              </a:rPr>
              <a:t>As a participant or attendee, you agree to work respectfully with other participants; please contact the </a:t>
            </a:r>
            <a:r>
              <a:rPr lang="en-US" altLang="en-US" sz="1400" err="1">
                <a:ea typeface="ＭＳ Ｐゴシック" pitchFamily="34" charset="-128"/>
              </a:rPr>
              <a:t>ombudsteam</a:t>
            </a:r>
            <a:r>
              <a:rPr lang="en-US" altLang="en-US" sz="1400">
                <a:ea typeface="ＭＳ Ｐゴシック" pitchFamily="34" charset="-128"/>
              </a:rPr>
              <a:t> </a:t>
            </a:r>
            <a:br>
              <a:rPr lang="en-US" altLang="en-US" sz="1400">
                <a:ea typeface="ＭＳ Ｐゴシック" pitchFamily="34" charset="-128"/>
              </a:rPr>
            </a:br>
            <a:r>
              <a:rPr lang="en-US" altLang="en-US" sz="1400">
                <a:ea typeface="ＭＳ Ｐゴシック" pitchFamily="34" charset="-128"/>
              </a:rPr>
              <a:t>(</a:t>
            </a:r>
            <a:r>
              <a:rPr lang="en-US" altLang="en-US" sz="1400" u="sng">
                <a:ea typeface="ＭＳ Ｐゴシック" pitchFamily="34" charset="-128"/>
                <a:hlinkClick r:id="rId2"/>
              </a:rPr>
              <a:t>https://www.ietf.org/contact/ombudsteam/</a:t>
            </a:r>
            <a:r>
              <a:rPr lang="en-US" altLang="en-US" sz="1400">
                <a:ea typeface="ＭＳ Ｐゴシック" pitchFamily="34" charset="-128"/>
              </a:rPr>
              <a:t>) if you have questions or concerns about this.</a:t>
            </a:r>
          </a:p>
          <a:p>
            <a:pPr marL="0" indent="0">
              <a:buNone/>
            </a:pPr>
            <a:r>
              <a:rPr lang="en-US" altLang="en-US" sz="1400">
                <a:ea typeface="ＭＳ Ｐゴシック" pitchFamily="34" charset="-128"/>
              </a:rPr>
              <a:t>Definitive information is in the documents listed below and other IETF BCPs. For advice, please talk to WG chairs or ADs:</a:t>
            </a:r>
          </a:p>
          <a:p>
            <a:pPr marL="0" indent="0"/>
            <a:endParaRPr lang="en-US" altLang="en-US" sz="1400">
              <a:ea typeface="ＭＳ Ｐゴシック" pitchFamily="34" charset="-128"/>
            </a:endParaRPr>
          </a:p>
          <a:p>
            <a:pPr marL="0" indent="0">
              <a:spcBef>
                <a:spcPct val="0"/>
              </a:spcBef>
              <a:buFontTx/>
              <a:buChar char="•"/>
            </a:pPr>
            <a:r>
              <a:rPr lang="en-US" altLang="en-US" sz="1400">
                <a:ea typeface="ＭＳ Ｐゴシック" pitchFamily="34" charset="-128"/>
              </a:rPr>
              <a:t>BCP 9 (Internet Standards Process)</a:t>
            </a:r>
          </a:p>
          <a:p>
            <a:pPr marL="0" indent="0">
              <a:spcBef>
                <a:spcPct val="0"/>
              </a:spcBef>
              <a:buFontTx/>
              <a:buChar char="•"/>
            </a:pPr>
            <a:r>
              <a:rPr lang="en-US" altLang="en-US" sz="1400">
                <a:ea typeface="ＭＳ Ｐゴシック" pitchFamily="34" charset="-128"/>
              </a:rPr>
              <a:t>BCP 25 (Working Group processes)</a:t>
            </a:r>
          </a:p>
          <a:p>
            <a:pPr marL="0" indent="0">
              <a:spcBef>
                <a:spcPct val="0"/>
              </a:spcBef>
              <a:buFontTx/>
              <a:buChar char="•"/>
            </a:pPr>
            <a:r>
              <a:rPr lang="en-US" altLang="en-US" sz="1400">
                <a:ea typeface="ＭＳ Ｐゴシック" pitchFamily="34" charset="-128"/>
              </a:rPr>
              <a:t>BCP 25 (Anti-Harassment Procedures) </a:t>
            </a:r>
          </a:p>
          <a:p>
            <a:pPr marL="0" indent="0">
              <a:spcBef>
                <a:spcPct val="0"/>
              </a:spcBef>
              <a:buFontTx/>
              <a:buChar char="•"/>
            </a:pPr>
            <a:r>
              <a:rPr lang="en-US" altLang="en-US" sz="1400">
                <a:ea typeface="ＭＳ Ｐゴシック" pitchFamily="34" charset="-128"/>
              </a:rPr>
              <a:t>BCP 54 (Code of Conduct)</a:t>
            </a:r>
          </a:p>
          <a:p>
            <a:pPr marL="0" indent="0">
              <a:spcBef>
                <a:spcPct val="0"/>
              </a:spcBef>
              <a:buFontTx/>
              <a:buChar char="•"/>
            </a:pPr>
            <a:r>
              <a:rPr lang="en-US" altLang="en-US" sz="1400">
                <a:ea typeface="ＭＳ Ｐゴシック" pitchFamily="34" charset="-128"/>
              </a:rPr>
              <a:t>BCP 78 (Copyright)</a:t>
            </a:r>
          </a:p>
          <a:p>
            <a:pPr marL="0" indent="0">
              <a:spcBef>
                <a:spcPct val="0"/>
              </a:spcBef>
              <a:buFontTx/>
              <a:buChar char="•"/>
            </a:pPr>
            <a:r>
              <a:rPr lang="en-US" altLang="en-US" sz="1400">
                <a:ea typeface="ＭＳ Ｐゴシック" pitchFamily="34" charset="-128"/>
              </a:rPr>
              <a:t>BCP 79 (Patents, Participation)</a:t>
            </a:r>
          </a:p>
          <a:p>
            <a:pPr marL="0" indent="0">
              <a:spcBef>
                <a:spcPct val="0"/>
              </a:spcBef>
              <a:buFontTx/>
              <a:buChar char="•"/>
            </a:pPr>
            <a:r>
              <a:rPr lang="en-US" altLang="en-US" sz="1400" u="sng">
                <a:ea typeface="ＭＳ Ｐゴシック" pitchFamily="34" charset="-128"/>
                <a:hlinkClick r:id="rId3"/>
              </a:rPr>
              <a:t>https://www.ietf.org/privacy-policy/</a:t>
            </a:r>
            <a:r>
              <a:rPr lang="en-US" altLang="en-US" sz="1400">
                <a:ea typeface="ＭＳ Ｐゴシック" pitchFamily="34" charset="-128"/>
              </a:rPr>
              <a:t> (Privacy Policy)</a:t>
            </a:r>
          </a:p>
        </p:txBody>
      </p:sp>
      <p:sp>
        <p:nvSpPr>
          <p:cNvPr id="3" name="Slide Number Placeholder 2">
            <a:extLst>
              <a:ext uri="{FF2B5EF4-FFF2-40B4-BE49-F238E27FC236}">
                <a16:creationId xmlns:a16="http://schemas.microsoft.com/office/drawing/2014/main" id="{E0BDFBA6-64DD-5643-BB1E-DEE9DEDC4923}"/>
              </a:ext>
            </a:extLst>
          </p:cNvPr>
          <p:cNvSpPr>
            <a:spLocks noGrp="1"/>
          </p:cNvSpPr>
          <p:nvPr>
            <p:ph type="sldNum" sz="quarter" idx="12"/>
          </p:nvPr>
        </p:nvSpPr>
        <p:spPr/>
        <p:txBody>
          <a:bodyPr/>
          <a:lstStyle/>
          <a:p>
            <a:fld id="{E9B060D9-20AB-489D-8750-35DE4BB7F920}" type="slidenum">
              <a:rPr lang="en-GB" smtClean="0"/>
              <a:t>2</a:t>
            </a:fld>
            <a:endParaRPr lang="en-GB" dirty="0"/>
          </a:p>
        </p:txBody>
      </p:sp>
    </p:spTree>
    <p:extLst>
      <p:ext uri="{BB962C8B-B14F-4D97-AF65-F5344CB8AC3E}">
        <p14:creationId xmlns:p14="http://schemas.microsoft.com/office/powerpoint/2010/main" val="3087281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2694A-AA72-412D-A7C3-647D0589DBA3}"/>
              </a:ext>
            </a:extLst>
          </p:cNvPr>
          <p:cNvSpPr>
            <a:spLocks noGrp="1"/>
          </p:cNvSpPr>
          <p:nvPr>
            <p:ph type="title"/>
          </p:nvPr>
        </p:nvSpPr>
        <p:spPr/>
        <p:txBody>
          <a:bodyPr/>
          <a:lstStyle/>
          <a:p>
            <a:r>
              <a:rPr lang="en-GB"/>
              <a:t>Admin</a:t>
            </a:r>
          </a:p>
        </p:txBody>
      </p:sp>
      <p:sp>
        <p:nvSpPr>
          <p:cNvPr id="3" name="Content Placeholder 2">
            <a:extLst>
              <a:ext uri="{FF2B5EF4-FFF2-40B4-BE49-F238E27FC236}">
                <a16:creationId xmlns:a16="http://schemas.microsoft.com/office/drawing/2014/main" id="{E90F79D8-260F-4037-83D1-A72B8FD01399}"/>
              </a:ext>
            </a:extLst>
          </p:cNvPr>
          <p:cNvSpPr>
            <a:spLocks noGrp="1"/>
          </p:cNvSpPr>
          <p:nvPr>
            <p:ph idx="1"/>
          </p:nvPr>
        </p:nvSpPr>
        <p:spPr/>
        <p:txBody>
          <a:bodyPr/>
          <a:lstStyle/>
          <a:p>
            <a:r>
              <a:rPr lang="en-GB" dirty="0"/>
              <a:t>Blue Sheets (</a:t>
            </a:r>
            <a:r>
              <a:rPr lang="en-GB" dirty="0" err="1"/>
              <a:t>Etherpad</a:t>
            </a:r>
            <a:r>
              <a:rPr lang="en-GB" dirty="0"/>
              <a:t>)</a:t>
            </a:r>
          </a:p>
        </p:txBody>
      </p:sp>
      <p:sp>
        <p:nvSpPr>
          <p:cNvPr id="6" name="Slide Number Placeholder 5">
            <a:extLst>
              <a:ext uri="{FF2B5EF4-FFF2-40B4-BE49-F238E27FC236}">
                <a16:creationId xmlns:a16="http://schemas.microsoft.com/office/drawing/2014/main" id="{C559C4F3-BAE1-CA46-AC69-1B21B1BEED06}"/>
              </a:ext>
            </a:extLst>
          </p:cNvPr>
          <p:cNvSpPr>
            <a:spLocks noGrp="1"/>
          </p:cNvSpPr>
          <p:nvPr>
            <p:ph type="sldNum" sz="quarter" idx="12"/>
          </p:nvPr>
        </p:nvSpPr>
        <p:spPr/>
        <p:txBody>
          <a:bodyPr/>
          <a:lstStyle/>
          <a:p>
            <a:fld id="{E9B060D9-20AB-489D-8750-35DE4BB7F920}" type="slidenum">
              <a:rPr lang="en-GB" smtClean="0"/>
              <a:t>3</a:t>
            </a:fld>
            <a:endParaRPr lang="en-GB" dirty="0"/>
          </a:p>
        </p:txBody>
      </p:sp>
    </p:spTree>
    <p:extLst>
      <p:ext uri="{BB962C8B-B14F-4D97-AF65-F5344CB8AC3E}">
        <p14:creationId xmlns:p14="http://schemas.microsoft.com/office/powerpoint/2010/main" val="297115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7BCCB-BE64-5541-B11C-80C27F8DDB28}"/>
              </a:ext>
            </a:extLst>
          </p:cNvPr>
          <p:cNvSpPr>
            <a:spLocks noGrp="1"/>
          </p:cNvSpPr>
          <p:nvPr>
            <p:ph type="title"/>
          </p:nvPr>
        </p:nvSpPr>
        <p:spPr/>
        <p:txBody>
          <a:bodyPr/>
          <a:lstStyle/>
          <a:p>
            <a:r>
              <a:rPr lang="en-US" dirty="0"/>
              <a:t>Agenda</a:t>
            </a:r>
            <a:br>
              <a:rPr lang="en-US" dirty="0"/>
            </a:br>
            <a:endParaRPr lang="en-US" dirty="0"/>
          </a:p>
        </p:txBody>
      </p:sp>
      <p:sp>
        <p:nvSpPr>
          <p:cNvPr id="6" name="Slide Number Placeholder 5">
            <a:extLst>
              <a:ext uri="{FF2B5EF4-FFF2-40B4-BE49-F238E27FC236}">
                <a16:creationId xmlns:a16="http://schemas.microsoft.com/office/drawing/2014/main" id="{143FCE7F-AC05-CF4B-8AEB-C34A2C44CB49}"/>
              </a:ext>
            </a:extLst>
          </p:cNvPr>
          <p:cNvSpPr>
            <a:spLocks noGrp="1"/>
          </p:cNvSpPr>
          <p:nvPr>
            <p:ph type="sldNum" sz="quarter" idx="12"/>
          </p:nvPr>
        </p:nvSpPr>
        <p:spPr/>
        <p:txBody>
          <a:bodyPr/>
          <a:lstStyle/>
          <a:p>
            <a:fld id="{E9B060D9-20AB-489D-8750-35DE4BB7F920}" type="slidenum">
              <a:rPr lang="en-GB" smtClean="0"/>
              <a:t>4</a:t>
            </a:fld>
            <a:endParaRPr lang="en-GB" dirty="0"/>
          </a:p>
        </p:txBody>
      </p:sp>
      <p:sp>
        <p:nvSpPr>
          <p:cNvPr id="5" name="Content Placeholder 4">
            <a:extLst>
              <a:ext uri="{FF2B5EF4-FFF2-40B4-BE49-F238E27FC236}">
                <a16:creationId xmlns:a16="http://schemas.microsoft.com/office/drawing/2014/main" id="{76B75B5E-020B-3C4B-B691-AEA122A36D91}"/>
              </a:ext>
            </a:extLst>
          </p:cNvPr>
          <p:cNvSpPr>
            <a:spLocks noGrp="1"/>
          </p:cNvSpPr>
          <p:nvPr>
            <p:ph idx="1"/>
          </p:nvPr>
        </p:nvSpPr>
        <p:spPr/>
        <p:txBody>
          <a:bodyPr>
            <a:normAutofit/>
          </a:bodyPr>
          <a:lstStyle/>
          <a:p>
            <a:pPr marL="0" indent="0">
              <a:buNone/>
            </a:pPr>
            <a:r>
              <a:rPr lang="en-US" sz="1500" dirty="0"/>
              <a:t>BESS Working Group Agenda</a:t>
            </a:r>
          </a:p>
          <a:p>
            <a:pPr marL="0" indent="0">
              <a:buNone/>
            </a:pPr>
            <a:r>
              <a:rPr lang="en-US" sz="1500" dirty="0"/>
              <a:t>----------------------------------------------------------------------------------------------------------------------------------------</a:t>
            </a:r>
          </a:p>
          <a:p>
            <a:pPr marL="0" indent="0">
              <a:buNone/>
            </a:pPr>
            <a:r>
              <a:rPr lang="en-US" sz="1500" dirty="0"/>
              <a:t>----------------------------------------------------------------------------------------------------------------------------------------</a:t>
            </a:r>
          </a:p>
          <a:p>
            <a:pPr marL="342900" indent="-342900">
              <a:buAutoNum type="arabicPeriod"/>
            </a:pPr>
            <a:r>
              <a:rPr lang="en-US" sz="1500" dirty="0"/>
              <a:t>Working Group Status                                                                                   Chairs                              15 min</a:t>
            </a:r>
          </a:p>
          <a:p>
            <a:pPr marL="342900" indent="-342900">
              <a:buFont typeface="Arial" panose="020B0604020202020204" pitchFamily="34" charset="0"/>
              <a:buAutoNum type="arabicPeriod"/>
            </a:pPr>
            <a:r>
              <a:rPr lang="en-US" sz="1600" u="sng" dirty="0">
                <a:hlinkClick r:id="rId2" tooltip="https://tools.ietf.org/html/draft-ietf-bess-srv6-services-01"/>
              </a:rPr>
              <a:t>draft-ietf-bess-srv6-services</a:t>
            </a:r>
            <a:r>
              <a:rPr lang="en-US" sz="1600" dirty="0"/>
              <a:t>.                                                                Gaurav                          10 min </a:t>
            </a:r>
          </a:p>
          <a:p>
            <a:pPr marL="342900" indent="-342900">
              <a:buFont typeface="Arial" panose="020B0604020202020204" pitchFamily="34" charset="0"/>
              <a:buAutoNum type="arabicPeriod"/>
            </a:pPr>
            <a:r>
              <a:rPr lang="en-US" sz="1600" dirty="0">
                <a:solidFill>
                  <a:srgbClr val="000000"/>
                </a:solidFill>
                <a:latin typeface="Calibri" panose="020F0502020204030204" pitchFamily="34" charset="0"/>
              </a:rPr>
              <a:t>draft-ietf-rtgwg-net2cloud-problem-statement-09</a:t>
            </a:r>
            <a:r>
              <a:rPr lang="en-US" sz="1500" dirty="0"/>
              <a:t>                            Linda Dunbar                  15 min</a:t>
            </a:r>
          </a:p>
          <a:p>
            <a:pPr marL="342900" indent="-342900">
              <a:buFont typeface="Arial" panose="020B0604020202020204" pitchFamily="34" charset="0"/>
              <a:buAutoNum type="arabicPeriod"/>
            </a:pPr>
            <a:r>
              <a:rPr lang="en-US" sz="1600" dirty="0">
                <a:solidFill>
                  <a:srgbClr val="000000"/>
                </a:solidFill>
                <a:latin typeface="Calibri" panose="020F0502020204030204" pitchFamily="34" charset="0"/>
              </a:rPr>
              <a:t>draft-ietf-rtgwg-net2cloud-gap-analysis-05</a:t>
            </a:r>
            <a:endParaRPr lang="en-US" sz="1500" dirty="0"/>
          </a:p>
          <a:p>
            <a:pPr marL="342900" indent="-342900">
              <a:buFont typeface="Arial" panose="020B0604020202020204" pitchFamily="34" charset="0"/>
              <a:buAutoNum type="arabicPeriod"/>
            </a:pPr>
            <a:r>
              <a:rPr lang="en-US" sz="1600" dirty="0">
                <a:solidFill>
                  <a:srgbClr val="1F497D"/>
                </a:solidFill>
                <a:latin typeface="Calibri" panose="020F0502020204030204" pitchFamily="34" charset="0"/>
              </a:rPr>
              <a:t>draft-www-</a:t>
            </a:r>
            <a:r>
              <a:rPr lang="en-US" sz="1600" dirty="0" err="1">
                <a:solidFill>
                  <a:srgbClr val="1F497D"/>
                </a:solidFill>
                <a:latin typeface="Calibri" panose="020F0502020204030204" pitchFamily="34" charset="0"/>
              </a:rPr>
              <a:t>bess</a:t>
            </a:r>
            <a:r>
              <a:rPr lang="en-US" sz="1600" dirty="0">
                <a:solidFill>
                  <a:srgbClr val="1F497D"/>
                </a:solidFill>
                <a:latin typeface="Calibri" panose="020F0502020204030204" pitchFamily="34" charset="0"/>
              </a:rPr>
              <a:t>-yang-</a:t>
            </a:r>
            <a:r>
              <a:rPr lang="en-US" sz="1600" dirty="0" err="1">
                <a:solidFill>
                  <a:srgbClr val="1F497D"/>
                </a:solidFill>
                <a:latin typeface="Calibri" panose="020F0502020204030204" pitchFamily="34" charset="0"/>
              </a:rPr>
              <a:t>vpn</a:t>
            </a:r>
            <a:r>
              <a:rPr lang="en-US" sz="1600" dirty="0">
                <a:solidFill>
                  <a:srgbClr val="1F497D"/>
                </a:solidFill>
                <a:latin typeface="Calibri" panose="020F0502020204030204" pitchFamily="34" charset="0"/>
              </a:rPr>
              <a:t>-service-pm.                                               Qin Wu                       10 min </a:t>
            </a:r>
          </a:p>
          <a:p>
            <a:pPr marL="342900" indent="-342900">
              <a:buFont typeface="Arial" panose="020B0604020202020204" pitchFamily="34" charset="0"/>
              <a:buAutoNum type="arabicPeriod"/>
            </a:pPr>
            <a:r>
              <a:rPr lang="en-US" sz="1600">
                <a:solidFill>
                  <a:srgbClr val="1F497D"/>
                </a:solidFill>
                <a:latin typeface="Calibri" panose="020F0502020204030204" pitchFamily="34" charset="0"/>
              </a:rPr>
              <a:t>Draft-mishra-ipv4nlri-ipv6nh-use-cases                                              Gyan </a:t>
            </a:r>
            <a:r>
              <a:rPr lang="en-US" sz="1600" dirty="0">
                <a:solidFill>
                  <a:srgbClr val="1F497D"/>
                </a:solidFill>
                <a:latin typeface="Calibri" panose="020F0502020204030204" pitchFamily="34" charset="0"/>
              </a:rPr>
              <a:t>Mishra              10 min </a:t>
            </a:r>
          </a:p>
          <a:p>
            <a:pPr marL="342900" indent="-342900">
              <a:buFont typeface="Arial" panose="020B0604020202020204" pitchFamily="34" charset="0"/>
              <a:buAutoNum type="arabicPeriod"/>
            </a:pPr>
            <a:r>
              <a:rPr lang="en-US" sz="1400" b="1" dirty="0">
                <a:latin typeface="Courier New" panose="02070309020205020404" pitchFamily="49" charset="0"/>
              </a:rPr>
              <a:t>draft-ietf-bess-evpn-igmp-mld-proxy-04            Mankamana.     10 min </a:t>
            </a:r>
            <a:endParaRPr lang="en-US" sz="1500" dirty="0"/>
          </a:p>
          <a:p>
            <a:pPr marL="0" indent="0">
              <a:buNone/>
            </a:pPr>
            <a:endParaRPr lang="en-US" sz="1500" dirty="0"/>
          </a:p>
          <a:p>
            <a:pPr marL="0" indent="0">
              <a:buNone/>
            </a:pPr>
            <a:r>
              <a:rPr lang="en-US" sz="1500" dirty="0"/>
              <a:t>---------------------------------------------------------------------------------------------------------------------------------------</a:t>
            </a:r>
          </a:p>
        </p:txBody>
      </p:sp>
    </p:spTree>
    <p:extLst>
      <p:ext uri="{BB962C8B-B14F-4D97-AF65-F5344CB8AC3E}">
        <p14:creationId xmlns:p14="http://schemas.microsoft.com/office/powerpoint/2010/main" val="4133763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2C3D7-EFB0-8347-98F0-8A7BF0B32E83}"/>
              </a:ext>
            </a:extLst>
          </p:cNvPr>
          <p:cNvSpPr>
            <a:spLocks noGrp="1"/>
          </p:cNvSpPr>
          <p:nvPr>
            <p:ph type="title"/>
          </p:nvPr>
        </p:nvSpPr>
        <p:spPr/>
        <p:txBody>
          <a:bodyPr/>
          <a:lstStyle/>
          <a:p>
            <a:r>
              <a:rPr lang="en-US" dirty="0"/>
              <a:t>Status Update </a:t>
            </a:r>
          </a:p>
        </p:txBody>
      </p:sp>
      <p:sp>
        <p:nvSpPr>
          <p:cNvPr id="3" name="Content Placeholder 2">
            <a:extLst>
              <a:ext uri="{FF2B5EF4-FFF2-40B4-BE49-F238E27FC236}">
                <a16:creationId xmlns:a16="http://schemas.microsoft.com/office/drawing/2014/main" id="{E08A4A5A-FFAF-6442-81A0-852A0A7FC433}"/>
              </a:ext>
            </a:extLst>
          </p:cNvPr>
          <p:cNvSpPr>
            <a:spLocks noGrp="1"/>
          </p:cNvSpPr>
          <p:nvPr>
            <p:ph idx="1"/>
          </p:nvPr>
        </p:nvSpPr>
        <p:spPr/>
        <p:txBody>
          <a:bodyPr>
            <a:normAutofit fontScale="92500" lnSpcReduction="20000"/>
          </a:bodyPr>
          <a:lstStyle/>
          <a:p>
            <a:r>
              <a:rPr lang="en-US" b="1" dirty="0"/>
              <a:t>RFC Published since last IETF</a:t>
            </a:r>
          </a:p>
          <a:p>
            <a:pPr lvl="1"/>
            <a:r>
              <a:rPr lang="en-US" dirty="0"/>
              <a:t>None</a:t>
            </a:r>
          </a:p>
          <a:p>
            <a:r>
              <a:rPr lang="en-GB" b="1" dirty="0"/>
              <a:t>Documents in RFC Ed Queue</a:t>
            </a:r>
            <a:r>
              <a:rPr lang="en-GB" dirty="0"/>
              <a:t>:</a:t>
            </a:r>
          </a:p>
          <a:p>
            <a:pPr lvl="1"/>
            <a:r>
              <a:rPr lang="en-US" dirty="0"/>
              <a:t>draft-ietf-bess-dci-evpn-overlay-10</a:t>
            </a:r>
          </a:p>
          <a:p>
            <a:pPr lvl="1"/>
            <a:r>
              <a:rPr lang="en-US" dirty="0"/>
              <a:t>draft-ietf-bess-evpn-prefix-advertisement-11</a:t>
            </a:r>
            <a:endParaRPr lang="en-GB" dirty="0"/>
          </a:p>
          <a:p>
            <a:r>
              <a:rPr lang="en-GB" b="1" dirty="0"/>
              <a:t>AD (Martin) &amp; IESG Review</a:t>
            </a:r>
            <a:r>
              <a:rPr lang="en-GB" dirty="0"/>
              <a:t>:</a:t>
            </a:r>
          </a:p>
          <a:p>
            <a:pPr lvl="1"/>
            <a:r>
              <a:rPr lang="en-US" sz="1800" dirty="0"/>
              <a:t>draft-ietf-bess-evpn-inter-subnet-forwarding-08</a:t>
            </a:r>
            <a:r>
              <a:rPr lang="en-US" dirty="0"/>
              <a:t>  (Ali to update)</a:t>
            </a:r>
          </a:p>
          <a:p>
            <a:pPr lvl="1"/>
            <a:r>
              <a:rPr lang="en-US" sz="2000" dirty="0"/>
              <a:t>draft-ietf-bess-evpn-na-flags-04 </a:t>
            </a:r>
          </a:p>
          <a:p>
            <a:pPr lvl="1"/>
            <a:r>
              <a:rPr lang="en-US" sz="2000" dirty="0"/>
              <a:t>draft-ietf-bess-evpn-optimized-ir-06 </a:t>
            </a:r>
          </a:p>
          <a:p>
            <a:pPr lvl="1"/>
            <a:r>
              <a:rPr lang="en-US" sz="2000" dirty="0"/>
              <a:t>draft-ietf-bess-evpn-proxy-arp-nd-08 </a:t>
            </a:r>
          </a:p>
          <a:p>
            <a:pPr lvl="1"/>
            <a:r>
              <a:rPr lang="en-US" u="sng" dirty="0">
                <a:hlinkClick r:id="rId2"/>
              </a:rPr>
              <a:t>draft-ietf-bess-nsh-bgp-control-plane-12</a:t>
            </a:r>
            <a:r>
              <a:rPr lang="en-US" u="sng" dirty="0"/>
              <a:t> </a:t>
            </a:r>
            <a:r>
              <a:rPr lang="en-US" dirty="0"/>
              <a:t>(pending update from authors)</a:t>
            </a:r>
          </a:p>
          <a:p>
            <a:pPr lvl="1"/>
            <a:r>
              <a:rPr lang="en-US" u="sng" dirty="0">
                <a:hlinkClick r:id="rId3"/>
              </a:rPr>
              <a:t>draft-ietf-bess-vpls-multihoming-05</a:t>
            </a:r>
            <a:endParaRPr lang="en-US" u="sng" dirty="0"/>
          </a:p>
          <a:p>
            <a:pPr lvl="1"/>
            <a:r>
              <a:rPr lang="en-GB" sz="2000" dirty="0"/>
              <a:t>draft-</a:t>
            </a:r>
            <a:r>
              <a:rPr lang="en-GB" sz="2000" dirty="0" err="1"/>
              <a:t>ietf</a:t>
            </a:r>
            <a:r>
              <a:rPr lang="en-GB" sz="2000" dirty="0"/>
              <a:t>-</a:t>
            </a:r>
            <a:r>
              <a:rPr lang="en-GB" sz="2000" dirty="0" err="1"/>
              <a:t>bess</a:t>
            </a:r>
            <a:r>
              <a:rPr lang="en-GB" sz="2000" dirty="0"/>
              <a:t>-bum-procedure-updates</a:t>
            </a:r>
          </a:p>
          <a:p>
            <a:pPr lvl="1"/>
            <a:r>
              <a:rPr lang="en-US" dirty="0">
                <a:hlinkClick r:id="rId4"/>
              </a:rPr>
              <a:t>draft-ietf-bess-rfc5549revision</a:t>
            </a:r>
            <a:r>
              <a:rPr lang="en-US" dirty="0"/>
              <a:t> </a:t>
            </a:r>
            <a:endParaRPr lang="en-GB" sz="2000" dirty="0"/>
          </a:p>
          <a:p>
            <a:pPr lvl="1"/>
            <a:endParaRPr lang="en-US" sz="2000" dirty="0"/>
          </a:p>
          <a:p>
            <a:pPr lvl="1"/>
            <a:endParaRPr lang="en-US" sz="2000" dirty="0"/>
          </a:p>
          <a:p>
            <a:pPr lvl="1"/>
            <a:endParaRPr lang="en-US" sz="2000" dirty="0"/>
          </a:p>
          <a:p>
            <a:endParaRPr lang="en-US" dirty="0"/>
          </a:p>
          <a:p>
            <a:endParaRPr lang="en-US" dirty="0"/>
          </a:p>
        </p:txBody>
      </p:sp>
    </p:spTree>
    <p:extLst>
      <p:ext uri="{BB962C8B-B14F-4D97-AF65-F5344CB8AC3E}">
        <p14:creationId xmlns:p14="http://schemas.microsoft.com/office/powerpoint/2010/main" val="4207781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ABE7B-970E-DB43-AC67-04AFE15BDCC6}"/>
              </a:ext>
            </a:extLst>
          </p:cNvPr>
          <p:cNvSpPr>
            <a:spLocks noGrp="1"/>
          </p:cNvSpPr>
          <p:nvPr>
            <p:ph type="title"/>
          </p:nvPr>
        </p:nvSpPr>
        <p:spPr/>
        <p:txBody>
          <a:bodyPr/>
          <a:lstStyle/>
          <a:p>
            <a:r>
              <a:rPr lang="en-US" b="1" dirty="0"/>
              <a:t>Documents under Shepherd's review</a:t>
            </a:r>
          </a:p>
        </p:txBody>
      </p:sp>
      <p:sp>
        <p:nvSpPr>
          <p:cNvPr id="3" name="Content Placeholder 2">
            <a:extLst>
              <a:ext uri="{FF2B5EF4-FFF2-40B4-BE49-F238E27FC236}">
                <a16:creationId xmlns:a16="http://schemas.microsoft.com/office/drawing/2014/main" id="{AD76C135-2899-6341-8012-2658F9F462C4}"/>
              </a:ext>
            </a:extLst>
          </p:cNvPr>
          <p:cNvSpPr>
            <a:spLocks noGrp="1"/>
          </p:cNvSpPr>
          <p:nvPr>
            <p:ph idx="1"/>
          </p:nvPr>
        </p:nvSpPr>
        <p:spPr/>
        <p:txBody>
          <a:bodyPr/>
          <a:lstStyle/>
          <a:p>
            <a:r>
              <a:rPr lang="en-US" dirty="0">
                <a:hlinkClick r:id="rId2"/>
              </a:rPr>
              <a:t>draft-ietf-bess-evpn-irb-mcast</a:t>
            </a:r>
            <a:r>
              <a:rPr lang="en-US" dirty="0"/>
              <a:t> – Mankamana reviewing it. </a:t>
            </a:r>
          </a:p>
          <a:p>
            <a:r>
              <a:rPr lang="en-US" dirty="0">
                <a:hlinkClick r:id="rId3"/>
              </a:rPr>
              <a:t>draft-ietf-bess-evpn-unequal-lb</a:t>
            </a:r>
            <a:r>
              <a:rPr lang="en-US" dirty="0"/>
              <a:t> - Stephane, review done.</a:t>
            </a:r>
          </a:p>
          <a:p>
            <a:r>
              <a:rPr lang="en-US" u="sng" dirty="0"/>
              <a:t>draft-</a:t>
            </a:r>
            <a:r>
              <a:rPr lang="en-US" u="sng" dirty="0" err="1"/>
              <a:t>ietf</a:t>
            </a:r>
            <a:r>
              <a:rPr lang="en-US" u="sng" dirty="0"/>
              <a:t>-</a:t>
            </a:r>
            <a:r>
              <a:rPr lang="en-US" u="sng" dirty="0" err="1"/>
              <a:t>bess</a:t>
            </a:r>
            <a:r>
              <a:rPr lang="en-US" u="sng" dirty="0"/>
              <a:t>-</a:t>
            </a:r>
            <a:r>
              <a:rPr lang="en-US" u="sng" dirty="0" err="1"/>
              <a:t>evpn</a:t>
            </a:r>
            <a:r>
              <a:rPr lang="en-US" u="sng" dirty="0"/>
              <a:t>-virtual-eth-segment</a:t>
            </a:r>
            <a:r>
              <a:rPr lang="en-US" dirty="0"/>
              <a:t>- Initial review done, with new revision of draft needs to be reviewed again </a:t>
            </a:r>
          </a:p>
          <a:p>
            <a:r>
              <a:rPr lang="en-US" dirty="0">
                <a:hlinkClick r:id="rId4"/>
              </a:rPr>
              <a:t>draft-ietf-bess-mvpn-msdp-sa-interoperation</a:t>
            </a:r>
            <a:r>
              <a:rPr lang="en-US" dirty="0"/>
              <a:t> – Mankamana review completed, ready to move . </a:t>
            </a:r>
          </a:p>
          <a:p>
            <a:r>
              <a:rPr lang="en-US" dirty="0">
                <a:hlinkClick r:id="rId5"/>
              </a:rPr>
              <a:t>draft-ietf-bess-evpn-pref-df</a:t>
            </a:r>
            <a:r>
              <a:rPr lang="en-US" dirty="0"/>
              <a:t>  - review comment provided, waiting for update in document   </a:t>
            </a:r>
          </a:p>
          <a:p>
            <a:endParaRPr lang="en-US" dirty="0"/>
          </a:p>
        </p:txBody>
      </p:sp>
    </p:spTree>
    <p:extLst>
      <p:ext uri="{BB962C8B-B14F-4D97-AF65-F5344CB8AC3E}">
        <p14:creationId xmlns:p14="http://schemas.microsoft.com/office/powerpoint/2010/main" val="2921837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0AA93-D1CB-7341-9061-108E0830A103}"/>
              </a:ext>
            </a:extLst>
          </p:cNvPr>
          <p:cNvSpPr>
            <a:spLocks noGrp="1"/>
          </p:cNvSpPr>
          <p:nvPr>
            <p:ph type="title"/>
          </p:nvPr>
        </p:nvSpPr>
        <p:spPr/>
        <p:txBody>
          <a:bodyPr/>
          <a:lstStyle/>
          <a:p>
            <a:r>
              <a:rPr lang="en-GB" b="1" dirty="0"/>
              <a:t>Ready for WG LC</a:t>
            </a:r>
            <a:endParaRPr lang="en-US" dirty="0"/>
          </a:p>
        </p:txBody>
      </p:sp>
      <p:sp>
        <p:nvSpPr>
          <p:cNvPr id="3" name="Content Placeholder 2">
            <a:extLst>
              <a:ext uri="{FF2B5EF4-FFF2-40B4-BE49-F238E27FC236}">
                <a16:creationId xmlns:a16="http://schemas.microsoft.com/office/drawing/2014/main" id="{51C27FC8-1F00-1448-A2AD-1CA9543D651D}"/>
              </a:ext>
            </a:extLst>
          </p:cNvPr>
          <p:cNvSpPr>
            <a:spLocks noGrp="1"/>
          </p:cNvSpPr>
          <p:nvPr>
            <p:ph idx="1"/>
          </p:nvPr>
        </p:nvSpPr>
        <p:spPr/>
        <p:txBody>
          <a:bodyPr/>
          <a:lstStyle/>
          <a:p>
            <a:pPr marL="0" indent="0">
              <a:buNone/>
            </a:pPr>
            <a:endParaRPr lang="en-GB" b="1" dirty="0"/>
          </a:p>
          <a:p>
            <a:pPr lvl="1"/>
            <a:r>
              <a:rPr lang="en-US" dirty="0"/>
              <a:t>draft-</a:t>
            </a:r>
            <a:r>
              <a:rPr lang="en-US" dirty="0" err="1"/>
              <a:t>ietf</a:t>
            </a:r>
            <a:r>
              <a:rPr lang="en-US" dirty="0"/>
              <a:t>-</a:t>
            </a:r>
            <a:r>
              <a:rPr lang="en-US" dirty="0" err="1"/>
              <a:t>bess</a:t>
            </a:r>
            <a:r>
              <a:rPr lang="en-US" dirty="0"/>
              <a:t>-</a:t>
            </a:r>
            <a:r>
              <a:rPr lang="en-US" dirty="0" err="1"/>
              <a:t>mvpn</a:t>
            </a:r>
            <a:r>
              <a:rPr lang="en-US" dirty="0"/>
              <a:t>-</a:t>
            </a:r>
            <a:r>
              <a:rPr lang="en-US" dirty="0" err="1"/>
              <a:t>evpn</a:t>
            </a:r>
            <a:r>
              <a:rPr lang="en-US" dirty="0"/>
              <a:t>-aggregation-label</a:t>
            </a:r>
          </a:p>
          <a:p>
            <a:pPr lvl="1"/>
            <a:r>
              <a:rPr lang="en-US" dirty="0"/>
              <a:t>draft-</a:t>
            </a:r>
            <a:r>
              <a:rPr lang="en-US" dirty="0" err="1"/>
              <a:t>ietf</a:t>
            </a:r>
            <a:r>
              <a:rPr lang="en-US" dirty="0"/>
              <a:t>-</a:t>
            </a:r>
            <a:r>
              <a:rPr lang="en-US" dirty="0" err="1"/>
              <a:t>bess</a:t>
            </a:r>
            <a:r>
              <a:rPr lang="en-US" dirty="0"/>
              <a:t>-</a:t>
            </a:r>
            <a:r>
              <a:rPr lang="en-US" dirty="0" err="1"/>
              <a:t>evpn</a:t>
            </a:r>
            <a:r>
              <a:rPr lang="en-US" dirty="0"/>
              <a:t>-</a:t>
            </a:r>
            <a:r>
              <a:rPr lang="en-US" dirty="0" err="1"/>
              <a:t>oam</a:t>
            </a:r>
            <a:r>
              <a:rPr lang="en-US" dirty="0"/>
              <a:t>-req-</a:t>
            </a:r>
            <a:r>
              <a:rPr lang="en-US" dirty="0" err="1"/>
              <a:t>frmwk</a:t>
            </a:r>
            <a:endParaRPr lang="en-US" dirty="0"/>
          </a:p>
          <a:p>
            <a:pPr lvl="1"/>
            <a:r>
              <a:rPr lang="en-US" dirty="0"/>
              <a:t>draft-</a:t>
            </a:r>
            <a:r>
              <a:rPr lang="en-US" dirty="0" err="1"/>
              <a:t>ietf</a:t>
            </a:r>
            <a:r>
              <a:rPr lang="en-US" dirty="0"/>
              <a:t>-</a:t>
            </a:r>
            <a:r>
              <a:rPr lang="en-US" dirty="0" err="1"/>
              <a:t>bess</a:t>
            </a:r>
            <a:r>
              <a:rPr lang="en-US" dirty="0"/>
              <a:t>-</a:t>
            </a:r>
            <a:r>
              <a:rPr lang="en-US" dirty="0" err="1"/>
              <a:t>evpn</a:t>
            </a:r>
            <a:r>
              <a:rPr lang="en-US" dirty="0"/>
              <a:t>-</a:t>
            </a:r>
            <a:r>
              <a:rPr lang="en-US" dirty="0" err="1"/>
              <a:t>ipvpn</a:t>
            </a:r>
            <a:r>
              <a:rPr lang="en-US" dirty="0"/>
              <a:t>-interworking</a:t>
            </a:r>
          </a:p>
          <a:p>
            <a:pPr lvl="1"/>
            <a:r>
              <a:rPr lang="en-US" dirty="0">
                <a:solidFill>
                  <a:srgbClr val="FF0000"/>
                </a:solidFill>
              </a:rPr>
              <a:t>Draft-</a:t>
            </a:r>
            <a:r>
              <a:rPr lang="en-US" dirty="0" err="1">
                <a:solidFill>
                  <a:srgbClr val="FF0000"/>
                </a:solidFill>
              </a:rPr>
              <a:t>ietf</a:t>
            </a:r>
            <a:r>
              <a:rPr lang="en-US" dirty="0">
                <a:solidFill>
                  <a:srgbClr val="FF0000"/>
                </a:solidFill>
              </a:rPr>
              <a:t>-</a:t>
            </a:r>
            <a:r>
              <a:rPr lang="en-US" dirty="0" err="1">
                <a:solidFill>
                  <a:srgbClr val="FF0000"/>
                </a:solidFill>
              </a:rPr>
              <a:t>bess</a:t>
            </a:r>
            <a:r>
              <a:rPr lang="en-US" dirty="0">
                <a:solidFill>
                  <a:srgbClr val="FF0000"/>
                </a:solidFill>
              </a:rPr>
              <a:t>-</a:t>
            </a:r>
            <a:r>
              <a:rPr lang="en-US" dirty="0" err="1">
                <a:solidFill>
                  <a:srgbClr val="FF0000"/>
                </a:solidFill>
              </a:rPr>
              <a:t>evpn</a:t>
            </a:r>
            <a:r>
              <a:rPr lang="en-US" dirty="0">
                <a:solidFill>
                  <a:srgbClr val="FF0000"/>
                </a:solidFill>
              </a:rPr>
              <a:t>-</a:t>
            </a:r>
            <a:r>
              <a:rPr lang="en-US" dirty="0" err="1">
                <a:solidFill>
                  <a:srgbClr val="FF0000"/>
                </a:solidFill>
              </a:rPr>
              <a:t>irb</a:t>
            </a:r>
            <a:r>
              <a:rPr lang="en-US" dirty="0">
                <a:solidFill>
                  <a:srgbClr val="FF0000"/>
                </a:solidFill>
              </a:rPr>
              <a:t>-extended-mobility</a:t>
            </a:r>
          </a:p>
          <a:p>
            <a:pPr lvl="1"/>
            <a:r>
              <a:rPr lang="en-US" dirty="0">
                <a:solidFill>
                  <a:srgbClr val="FF0000"/>
                </a:solidFill>
              </a:rPr>
              <a:t>Draft-</a:t>
            </a:r>
            <a:r>
              <a:rPr lang="en-US" dirty="0" err="1">
                <a:solidFill>
                  <a:srgbClr val="FF0000"/>
                </a:solidFill>
              </a:rPr>
              <a:t>ietf</a:t>
            </a:r>
            <a:r>
              <a:rPr lang="en-US" dirty="0">
                <a:solidFill>
                  <a:srgbClr val="FF0000"/>
                </a:solidFill>
              </a:rPr>
              <a:t>-</a:t>
            </a:r>
            <a:r>
              <a:rPr lang="en-US" dirty="0" err="1">
                <a:solidFill>
                  <a:srgbClr val="FF0000"/>
                </a:solidFill>
              </a:rPr>
              <a:t>bess</a:t>
            </a:r>
            <a:r>
              <a:rPr lang="en-US" dirty="0">
                <a:solidFill>
                  <a:srgbClr val="FF0000"/>
                </a:solidFill>
              </a:rPr>
              <a:t>-</a:t>
            </a:r>
            <a:r>
              <a:rPr lang="en-US" dirty="0" err="1">
                <a:solidFill>
                  <a:srgbClr val="FF0000"/>
                </a:solidFill>
              </a:rPr>
              <a:t>evpn</a:t>
            </a:r>
            <a:r>
              <a:rPr lang="en-US" dirty="0">
                <a:solidFill>
                  <a:srgbClr val="FF0000"/>
                </a:solidFill>
              </a:rPr>
              <a:t>-</a:t>
            </a:r>
            <a:r>
              <a:rPr lang="en-US" dirty="0" err="1">
                <a:solidFill>
                  <a:srgbClr val="FF0000"/>
                </a:solidFill>
              </a:rPr>
              <a:t>lsp</a:t>
            </a:r>
            <a:r>
              <a:rPr lang="en-US" dirty="0">
                <a:solidFill>
                  <a:srgbClr val="FF0000"/>
                </a:solidFill>
              </a:rPr>
              <a:t>-ping</a:t>
            </a:r>
          </a:p>
          <a:p>
            <a:pPr lvl="1"/>
            <a:r>
              <a:rPr lang="en-US" dirty="0">
                <a:hlinkClick r:id="rId2"/>
              </a:rPr>
              <a:t>draft-ietf-bess-evpn-geneve-00</a:t>
            </a:r>
            <a:endParaRPr lang="en-US" dirty="0">
              <a:solidFill>
                <a:srgbClr val="FF0000"/>
              </a:solidFill>
            </a:endParaRPr>
          </a:p>
        </p:txBody>
      </p:sp>
    </p:spTree>
    <p:extLst>
      <p:ext uri="{BB962C8B-B14F-4D97-AF65-F5344CB8AC3E}">
        <p14:creationId xmlns:p14="http://schemas.microsoft.com/office/powerpoint/2010/main" val="4105093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F38A5-0930-4A49-99CC-D4ECD42E2D1F}"/>
              </a:ext>
            </a:extLst>
          </p:cNvPr>
          <p:cNvSpPr>
            <a:spLocks noGrp="1"/>
          </p:cNvSpPr>
          <p:nvPr>
            <p:ph type="title"/>
          </p:nvPr>
        </p:nvSpPr>
        <p:spPr/>
        <p:txBody>
          <a:bodyPr/>
          <a:lstStyle/>
          <a:p>
            <a:r>
              <a:rPr lang="en-US" dirty="0"/>
              <a:t>WG Document update </a:t>
            </a:r>
          </a:p>
        </p:txBody>
      </p:sp>
      <p:sp>
        <p:nvSpPr>
          <p:cNvPr id="3" name="Content Placeholder 2">
            <a:extLst>
              <a:ext uri="{FF2B5EF4-FFF2-40B4-BE49-F238E27FC236}">
                <a16:creationId xmlns:a16="http://schemas.microsoft.com/office/drawing/2014/main" id="{25B3097A-63B2-E541-9ABF-26154A5201A4}"/>
              </a:ext>
            </a:extLst>
          </p:cNvPr>
          <p:cNvSpPr>
            <a:spLocks noGrp="1"/>
          </p:cNvSpPr>
          <p:nvPr>
            <p:ph idx="1"/>
          </p:nvPr>
        </p:nvSpPr>
        <p:spPr/>
        <p:txBody>
          <a:bodyPr/>
          <a:lstStyle/>
          <a:p>
            <a:r>
              <a:rPr lang="en-US" b="1" u="sng" dirty="0">
                <a:hlinkClick r:id="rId2"/>
              </a:rPr>
              <a:t>draft-ietf-bess-evpn-per-mcast-flow-df-election</a:t>
            </a:r>
            <a:r>
              <a:rPr lang="en-US" dirty="0"/>
              <a:t> : After IETF 107, closing on IGMP proxy first. </a:t>
            </a:r>
          </a:p>
          <a:p>
            <a:r>
              <a:rPr lang="en-US" b="1" dirty="0">
                <a:hlinkClick r:id="rId3"/>
              </a:rPr>
              <a:t>draft-ietf-bess-evpn-fast-df-recovery</a:t>
            </a:r>
            <a:r>
              <a:rPr lang="en-US" dirty="0"/>
              <a:t>: Expected to refresh updated before next IETF.</a:t>
            </a:r>
          </a:p>
          <a:p>
            <a:r>
              <a:rPr lang="en-US" u="sng" dirty="0"/>
              <a:t>draft-</a:t>
            </a:r>
            <a:r>
              <a:rPr lang="en-US" u="sng" dirty="0" err="1"/>
              <a:t>ietf</a:t>
            </a:r>
            <a:r>
              <a:rPr lang="en-US" u="sng" dirty="0"/>
              <a:t>-</a:t>
            </a:r>
            <a:r>
              <a:rPr lang="en-US" u="sng" dirty="0" err="1"/>
              <a:t>bess</a:t>
            </a:r>
            <a:r>
              <a:rPr lang="en-US" u="sng" dirty="0"/>
              <a:t>-datacenter-gateway</a:t>
            </a:r>
            <a:r>
              <a:rPr lang="en-US" dirty="0"/>
              <a:t>: Only one set of comments received to WG last call, and no response seen from the authors. More discussion required in list, and goes to WGLC queue. </a:t>
            </a:r>
          </a:p>
        </p:txBody>
      </p:sp>
    </p:spTree>
    <p:extLst>
      <p:ext uri="{BB962C8B-B14F-4D97-AF65-F5344CB8AC3E}">
        <p14:creationId xmlns:p14="http://schemas.microsoft.com/office/powerpoint/2010/main" val="1111632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1F0EF-E1A6-F945-870C-CE1D407763F5}"/>
              </a:ext>
            </a:extLst>
          </p:cNvPr>
          <p:cNvSpPr>
            <a:spLocks noGrp="1"/>
          </p:cNvSpPr>
          <p:nvPr>
            <p:ph type="title"/>
          </p:nvPr>
        </p:nvSpPr>
        <p:spPr/>
        <p:txBody>
          <a:bodyPr/>
          <a:lstStyle/>
          <a:p>
            <a:r>
              <a:rPr lang="en-US" dirty="0"/>
              <a:t>WG Document status </a:t>
            </a:r>
          </a:p>
        </p:txBody>
      </p:sp>
      <p:sp>
        <p:nvSpPr>
          <p:cNvPr id="3" name="Content Placeholder 2">
            <a:extLst>
              <a:ext uri="{FF2B5EF4-FFF2-40B4-BE49-F238E27FC236}">
                <a16:creationId xmlns:a16="http://schemas.microsoft.com/office/drawing/2014/main" id="{1AFFEA61-469E-5C41-B555-FAA9C1D2077E}"/>
              </a:ext>
            </a:extLst>
          </p:cNvPr>
          <p:cNvSpPr>
            <a:spLocks noGrp="1"/>
          </p:cNvSpPr>
          <p:nvPr>
            <p:ph idx="1"/>
          </p:nvPr>
        </p:nvSpPr>
        <p:spPr/>
        <p:txBody>
          <a:bodyPr>
            <a:normAutofit/>
          </a:bodyPr>
          <a:lstStyle/>
          <a:p>
            <a:pPr marL="0" indent="0">
              <a:buNone/>
            </a:pPr>
            <a:r>
              <a:rPr lang="fr-FR" u="sng" dirty="0">
                <a:hlinkClick r:id="rId2"/>
              </a:rPr>
              <a:t>draft-ietf-bess-evpn-vpws-fxc</a:t>
            </a:r>
            <a:r>
              <a:rPr lang="fr-FR" u="sng" dirty="0"/>
              <a:t> – </a:t>
            </a:r>
            <a:r>
              <a:rPr lang="fr-FR" dirty="0" err="1"/>
              <a:t>Authors</a:t>
            </a:r>
            <a:r>
              <a:rPr lang="fr-FR" dirty="0"/>
              <a:t> in </a:t>
            </a:r>
            <a:r>
              <a:rPr lang="fr-FR" dirty="0" err="1"/>
              <a:t>process</a:t>
            </a:r>
            <a:r>
              <a:rPr lang="fr-FR" dirty="0"/>
              <a:t> of </a:t>
            </a:r>
            <a:r>
              <a:rPr lang="fr-FR" dirty="0" err="1"/>
              <a:t>refreshing</a:t>
            </a:r>
            <a:r>
              <a:rPr lang="fr-FR" dirty="0"/>
              <a:t> document.  </a:t>
            </a:r>
          </a:p>
          <a:p>
            <a:pPr marL="0" indent="0">
              <a:buNone/>
            </a:pPr>
            <a:r>
              <a:rPr lang="fr-FR" u="sng" dirty="0">
                <a:hlinkClick r:id="rId3"/>
              </a:rPr>
              <a:t>draft-ietf-bess-l2vpn-yang</a:t>
            </a:r>
            <a:r>
              <a:rPr lang="fr-FR" u="sng" dirty="0"/>
              <a:t> – </a:t>
            </a:r>
            <a:r>
              <a:rPr lang="fr-FR" dirty="0"/>
              <a:t>No update as of </a:t>
            </a:r>
            <a:r>
              <a:rPr lang="fr-FR" dirty="0" err="1"/>
              <a:t>now</a:t>
            </a:r>
            <a:r>
              <a:rPr lang="fr-FR" dirty="0"/>
              <a:t>..  </a:t>
            </a:r>
          </a:p>
          <a:p>
            <a:pPr marL="0" indent="0">
              <a:buNone/>
            </a:pPr>
            <a:r>
              <a:rPr lang="fr-FR" u="sng" dirty="0">
                <a:hlinkClick r:id="rId4"/>
              </a:rPr>
              <a:t>draft-ietf-bess-evpn-yang</a:t>
            </a:r>
            <a:r>
              <a:rPr lang="fr-FR" u="sng" dirty="0"/>
              <a:t> – </a:t>
            </a:r>
            <a:r>
              <a:rPr lang="fr-FR" dirty="0"/>
              <a:t>No update as of </a:t>
            </a:r>
            <a:r>
              <a:rPr lang="fr-FR" dirty="0" err="1"/>
              <a:t>now</a:t>
            </a:r>
            <a:r>
              <a:rPr lang="fr-FR" dirty="0"/>
              <a:t>. </a:t>
            </a:r>
          </a:p>
          <a:p>
            <a:pPr marL="0" indent="0">
              <a:buNone/>
            </a:pPr>
            <a:r>
              <a:rPr lang="fr-FR" u="sng" dirty="0">
                <a:hlinkClick r:id="rId5"/>
              </a:rPr>
              <a:t>draft-ietf-bess-mvpn-yang</a:t>
            </a:r>
            <a:r>
              <a:rPr lang="fr-FR" u="sng" dirty="0"/>
              <a:t> </a:t>
            </a:r>
            <a:r>
              <a:rPr lang="fr-FR" dirty="0"/>
              <a:t>– </a:t>
            </a:r>
            <a:r>
              <a:rPr lang="en-US" dirty="0"/>
              <a:t>No response from authors after multiple reminders</a:t>
            </a:r>
            <a:endParaRPr lang="fr-FR" dirty="0"/>
          </a:p>
          <a:p>
            <a:pPr marL="0" indent="0">
              <a:buNone/>
            </a:pPr>
            <a:r>
              <a:rPr lang="fr-FR" u="sng" dirty="0">
                <a:hlinkClick r:id="rId6"/>
              </a:rPr>
              <a:t>draft-ietf-bess-l3vpn-yang</a:t>
            </a:r>
            <a:r>
              <a:rPr lang="fr-FR" u="sng" dirty="0"/>
              <a:t> – </a:t>
            </a:r>
            <a:r>
              <a:rPr lang="fr-FR" dirty="0"/>
              <a:t>No update as of </a:t>
            </a:r>
            <a:r>
              <a:rPr lang="fr-FR" dirty="0" err="1"/>
              <a:t>now</a:t>
            </a:r>
            <a:r>
              <a:rPr lang="fr-FR" dirty="0"/>
              <a:t>. </a:t>
            </a:r>
          </a:p>
          <a:p>
            <a:pPr marL="0" indent="0">
              <a:buNone/>
            </a:pPr>
            <a:endParaRPr lang="fr-FR" u="sng" dirty="0"/>
          </a:p>
          <a:p>
            <a:pPr marL="0" indent="0">
              <a:buNone/>
            </a:pPr>
            <a:endParaRPr lang="en-US" dirty="0"/>
          </a:p>
        </p:txBody>
      </p:sp>
    </p:spTree>
    <p:extLst>
      <p:ext uri="{BB962C8B-B14F-4D97-AF65-F5344CB8AC3E}">
        <p14:creationId xmlns:p14="http://schemas.microsoft.com/office/powerpoint/2010/main" val="24801678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7129</TotalTime>
  <Words>624</Words>
  <Application>Microsoft Macintosh PowerPoint</Application>
  <PresentationFormat>Widescreen</PresentationFormat>
  <Paragraphs>97</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Courier New</vt:lpstr>
      <vt:lpstr>Dual 400</vt:lpstr>
      <vt:lpstr>Office Theme</vt:lpstr>
      <vt:lpstr>BESS WG</vt:lpstr>
      <vt:lpstr>Note Well</vt:lpstr>
      <vt:lpstr>Admin</vt:lpstr>
      <vt:lpstr>Agenda </vt:lpstr>
      <vt:lpstr>Status Update </vt:lpstr>
      <vt:lpstr>Documents under Shepherd's review</vt:lpstr>
      <vt:lpstr>Ready for WG LC</vt:lpstr>
      <vt:lpstr>WG Document update </vt:lpstr>
      <vt:lpstr>WG Document status </vt:lpstr>
      <vt:lpstr>New WG documents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 IETF-104 Meeting </dc:title>
  <dc:creator>Mankamana Mishra (mankamis)</dc:creator>
  <cp:lastModifiedBy>Mankamana Mishra (mankamis)</cp:lastModifiedBy>
  <cp:revision>58</cp:revision>
  <dcterms:created xsi:type="dcterms:W3CDTF">2019-03-09T03:03:18Z</dcterms:created>
  <dcterms:modified xsi:type="dcterms:W3CDTF">2020-04-28T13:14:52Z</dcterms:modified>
</cp:coreProperties>
</file>