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6" r:id="rId3"/>
    <p:sldId id="285" r:id="rId4"/>
    <p:sldId id="284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4A7EBB"/>
    <a:srgbClr val="C358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3782" autoAdjust="0"/>
  </p:normalViewPr>
  <p:slideViewPr>
    <p:cSldViewPr>
      <p:cViewPr varScale="1">
        <p:scale>
          <a:sx n="75" d="100"/>
          <a:sy n="75" d="100"/>
        </p:scale>
        <p:origin x="30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012A1-740E-4F05-9FEE-99F23BBBCA4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3FEC3-1363-4664-B716-87D6C92652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41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3FEC3-1363-4664-B716-87D6C92652B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35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3FEC3-1363-4664-B716-87D6C92652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712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ools.ietf.org/html/draft-ietf-ccamp-client-signal-yang-0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5025"/>
            <a:ext cx="8077200" cy="1222375"/>
          </a:xfrm>
        </p:spPr>
        <p:txBody>
          <a:bodyPr>
            <a:normAutofit/>
          </a:bodyPr>
          <a:lstStyle/>
          <a:p>
            <a:r>
              <a:rPr lang="en-US" altLang="zh-CN" sz="3600" b="1" dirty="0"/>
              <a:t> A YANG Data Model for Client Signal Performance Monitoring</a:t>
            </a:r>
            <a:endParaRPr lang="en-US" altLang="zh-CN" sz="3600" b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209800"/>
            <a:ext cx="6400800" cy="609600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zh-CN" sz="2800" dirty="0" smtClean="0">
                <a:solidFill>
                  <a:schemeClr val="accent2"/>
                </a:solidFill>
                <a:cs typeface="Times New Roman" pitchFamily="18" charset="0"/>
              </a:rPr>
              <a:t>CCAMP </a:t>
            </a:r>
            <a:r>
              <a:rPr lang="zh-CN" altLang="en-US" sz="2800" dirty="0" smtClean="0">
                <a:solidFill>
                  <a:schemeClr val="accent2"/>
                </a:solidFill>
                <a:cs typeface="Times New Roman" pitchFamily="18" charset="0"/>
              </a:rPr>
              <a:t>WG</a:t>
            </a:r>
            <a:r>
              <a:rPr lang="en-US" altLang="zh-CN" sz="28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chemeClr val="accent2"/>
                </a:solidFill>
                <a:cs typeface="Times New Roman" pitchFamily="18" charset="0"/>
              </a:rPr>
              <a:t>virtual interim</a:t>
            </a:r>
            <a:endParaRPr lang="fr-FR" altLang="en-US" sz="2800" dirty="0" smtClean="0">
              <a:cs typeface="Times New Roman" pitchFamily="18" charset="0"/>
            </a:endParaRPr>
          </a:p>
        </p:txBody>
      </p:sp>
      <p:sp>
        <p:nvSpPr>
          <p:cNvPr id="2052" name="DtsShapeName" descr="74B42E09C7E05E1@98993D11B7311431096D;f96I?cM26022!!!!!!BIHO@]m26022!!!!@575E28111B67D140@C111B67D140@C!!!!!!!!!!!!!!!!!!!!!!!!!!!!!!!!!!!!!!!!!!!!!!!!!!!!9:2:89:=?W[50073@!!!!!BIHO@]{50073!!!!@575BC711004C4G903B11004C4G903B!!!!!!!!!!!!!!!!!!!!!!!!!!!!!!!!!!!!!!!!!!!!!!!!!!!!824?B8;NAQ[50073C!!!!!BIHO@]{50073!!!1@575B6111004C4G903BNRQG!ho!Rtqqnsu!ng!SV@!ho!VRNO/qqu!!!!!!!!!!!!!!!!!!!!!!!!!!!!!!86A9F86@8eI23997@!!!!!BIHO@]i23997!!!1@575B591130865D538B1130865D538B!!!!!!!!!!!!!!!!!!!!!!!!!!!!!!!!!!!!!!!!!!!!!!!!!!!!86ECd86H3LKXR,20181714BIHO@]{50073!!!B1@910511135D9@9@58B1135D9@9@58B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1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文本框 5"/>
          <p:cNvSpPr txBox="1"/>
          <p:nvPr/>
        </p:nvSpPr>
        <p:spPr>
          <a:xfrm>
            <a:off x="1219200" y="3041650"/>
            <a:ext cx="7010400" cy="2022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Bef>
                <a:spcPct val="0"/>
              </a:spcBef>
              <a:defRPr/>
            </a:pPr>
            <a:r>
              <a:rPr lang="en-US" altLang="zh-CN" sz="2000" b="1" smtClean="0">
                <a:solidFill>
                  <a:srgbClr val="C358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draft-zheng-ccamp-client-pm-yang-01</a:t>
            </a:r>
            <a:endParaRPr lang="en-US" altLang="zh-CN" sz="2000" b="1" dirty="0" smtClean="0">
              <a:solidFill>
                <a:srgbClr val="C358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4000"/>
              </a:lnSpc>
              <a:spcBef>
                <a:spcPct val="0"/>
              </a:spcBef>
              <a:defRPr/>
            </a:pPr>
            <a:endParaRPr lang="fr-FR" altLang="en-US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  <a:p>
            <a:pPr>
              <a:lnSpc>
                <a:spcPct val="114000"/>
              </a:lnSpc>
              <a:spcBef>
                <a:spcPct val="0"/>
              </a:spcBef>
              <a:defRPr/>
            </a:pPr>
            <a:r>
              <a:rPr lang="fr-FR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Authors</a:t>
            </a:r>
            <a:r>
              <a:rPr lang="fr-FR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:  </a:t>
            </a:r>
          </a:p>
          <a:p>
            <a:pPr>
              <a:lnSpc>
                <a:spcPct val="114000"/>
              </a:lnSpc>
              <a:spcBef>
                <a:spcPct val="0"/>
              </a:spcBef>
              <a:defRPr/>
            </a:pPr>
            <a:r>
              <a:rPr lang="fr-FR" altLang="en-US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Haomian Zheng (zhenghaomian@huawei.com)</a:t>
            </a:r>
          </a:p>
          <a:p>
            <a:pPr>
              <a:lnSpc>
                <a:spcPct val="114000"/>
              </a:lnSpc>
              <a:spcBef>
                <a:spcPct val="0"/>
              </a:spcBef>
              <a:defRPr/>
            </a:pPr>
            <a:r>
              <a:rPr lang="fr-FR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Italo </a:t>
            </a:r>
            <a:r>
              <a:rPr lang="fr-FR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Busi  (Italo.Busi@huawei.com</a:t>
            </a:r>
            <a:r>
              <a:rPr lang="fr-FR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)</a:t>
            </a:r>
          </a:p>
          <a:p>
            <a:pPr>
              <a:lnSpc>
                <a:spcPct val="114000"/>
              </a:lnSpc>
              <a:spcBef>
                <a:spcPct val="0"/>
              </a:spcBef>
              <a:defRPr/>
            </a:pPr>
            <a:r>
              <a:rPr lang="fr-FR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Yanlei Zheng (zhengyanlei@chinaunicom.cn)</a:t>
            </a:r>
            <a:endParaRPr lang="fr-FR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Why the model is needed?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228600" y="1524000"/>
            <a:ext cx="8763000" cy="4602163"/>
          </a:xfrm>
        </p:spPr>
        <p:txBody>
          <a:bodyPr>
            <a:no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Motivation: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Performance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need to be monitored for operation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need for the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client signal in in </a:t>
            </a:r>
            <a:r>
              <a:rPr lang="en-US" altLang="zh-CN" sz="2000" dirty="0">
                <a:hlinkClick r:id="rId2"/>
              </a:rPr>
              <a:t>draft-ietf-ccamp-client-signal-yang-01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Ethernet Client Signal; </a:t>
            </a:r>
          </a:p>
          <a:p>
            <a:pPr lvl="2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Transparent Client Signal;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2607434" y="4715973"/>
            <a:ext cx="3213824" cy="1295400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013244" y="5149169"/>
            <a:ext cx="96301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PE(OTN)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726258" y="4385350"/>
            <a:ext cx="83431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CE(Eth)</a:t>
            </a:r>
            <a:endParaRPr lang="zh-CN" altLang="en-US" dirty="0"/>
          </a:p>
        </p:txBody>
      </p:sp>
      <p:cxnSp>
        <p:nvCxnSpPr>
          <p:cNvPr id="12" name="直接连接符 11"/>
          <p:cNvCxnSpPr>
            <a:stCxn id="11" idx="3"/>
            <a:endCxn id="9" idx="1"/>
          </p:cNvCxnSpPr>
          <p:nvPr/>
        </p:nvCxnSpPr>
        <p:spPr>
          <a:xfrm>
            <a:off x="2560571" y="4539239"/>
            <a:ext cx="452673" cy="763819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9" idx="3"/>
            <a:endCxn id="14" idx="1"/>
          </p:cNvCxnSpPr>
          <p:nvPr/>
        </p:nvCxnSpPr>
        <p:spPr>
          <a:xfrm>
            <a:off x="3976258" y="5303058"/>
            <a:ext cx="900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876259" y="5149169"/>
            <a:ext cx="93828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PE(OTN)</a:t>
            </a:r>
            <a:endParaRPr lang="zh-CN" altLang="en-US" dirty="0"/>
          </a:p>
        </p:txBody>
      </p:sp>
      <p:cxnSp>
        <p:nvCxnSpPr>
          <p:cNvPr id="15" name="直接连接符 14"/>
          <p:cNvCxnSpPr>
            <a:endCxn id="14" idx="1"/>
          </p:cNvCxnSpPr>
          <p:nvPr/>
        </p:nvCxnSpPr>
        <p:spPr>
          <a:xfrm>
            <a:off x="4799548" y="5303057"/>
            <a:ext cx="7671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674235" y="3972494"/>
            <a:ext cx="1410725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Controller</a:t>
            </a:r>
            <a:endParaRPr lang="zh-CN" altLang="en-US" dirty="0"/>
          </a:p>
        </p:txBody>
      </p:sp>
      <p:cxnSp>
        <p:nvCxnSpPr>
          <p:cNvPr id="17" name="直接连接符 16"/>
          <p:cNvCxnSpPr>
            <a:stCxn id="18" idx="1"/>
            <a:endCxn id="14" idx="3"/>
          </p:cNvCxnSpPr>
          <p:nvPr/>
        </p:nvCxnSpPr>
        <p:spPr>
          <a:xfrm flipH="1">
            <a:off x="5814541" y="4556323"/>
            <a:ext cx="574298" cy="746735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388839" y="4402434"/>
            <a:ext cx="83431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CE(Eth)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1827576" y="3581400"/>
            <a:ext cx="2521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Performance Monitoring</a:t>
            </a:r>
            <a:endParaRPr lang="zh-CN" altLang="en-US" dirty="0" err="1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5" name="曲线连接符 24"/>
          <p:cNvCxnSpPr>
            <a:stCxn id="16" idx="1"/>
            <a:endCxn id="9" idx="1"/>
          </p:cNvCxnSpPr>
          <p:nvPr/>
        </p:nvCxnSpPr>
        <p:spPr bwMode="auto">
          <a:xfrm rot="10800000" flipV="1">
            <a:off x="3013245" y="4157160"/>
            <a:ext cx="660991" cy="1145898"/>
          </a:xfrm>
          <a:prstGeom prst="curvedConnector3">
            <a:avLst>
              <a:gd name="adj1" fmla="val 97438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直接箭头连接符 26"/>
          <p:cNvCxnSpPr/>
          <p:nvPr/>
        </p:nvCxnSpPr>
        <p:spPr>
          <a:xfrm>
            <a:off x="4379597" y="3598347"/>
            <a:ext cx="1660" cy="3741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013244" y="6248400"/>
            <a:ext cx="28080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98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Changes since -00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4754563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state which are usually associated with PM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</a:p>
          <a:p>
            <a:pPr lvl="1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Monitor-state; </a:t>
            </a:r>
          </a:p>
          <a:p>
            <a:pPr lvl="1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Alarm; </a:t>
            </a: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a generic grouping for parameter representation:</a:t>
            </a:r>
          </a:p>
          <a:p>
            <a:pPr lvl="1"/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/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276600"/>
            <a:ext cx="6748462" cy="171779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9621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Example on the grouping usage</a:t>
            </a:r>
            <a:endParaRPr lang="zh-CN" altLang="en-US" dirty="0"/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4754563"/>
          </a:xfrm>
        </p:spPr>
        <p:txBody>
          <a:bodyPr>
            <a:normAutofit lnSpcReduction="10000"/>
          </a:bodyPr>
          <a:lstStyle/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 monitor a list of performance parameters: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E.g.,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BER,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latency, bandwidth, etc… </a:t>
            </a:r>
          </a:p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For each parameter (BER as example)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Parameter-name: BER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Parameter-value: represented by [value, value-description]</a:t>
            </a:r>
          </a:p>
          <a:p>
            <a:pPr lvl="2"/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Union structure is applied to allow multiple types for value: 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Including decimal64, uint32/64, string…; 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600862"/>
              </p:ext>
            </p:extLst>
          </p:nvPr>
        </p:nvGraphicFramePr>
        <p:xfrm>
          <a:off x="1371600" y="3429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3505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value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value</a:t>
                      </a:r>
                      <a:r>
                        <a:rPr lang="en-US" altLang="zh-CN" baseline="0" dirty="0" smtClean="0"/>
                        <a:t>-description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3x10^(-9)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Real-time</a:t>
                      </a:r>
                      <a:r>
                        <a:rPr lang="en-US" altLang="zh-CN" baseline="0" dirty="0" smtClean="0"/>
                        <a:t> BER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4x10^(-9)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BER statistics in last 15 minutes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5x10^(-9)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BER statistics in last 24 hours</a:t>
                      </a:r>
                      <a:endParaRPr lang="zh-CN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Next Steps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1676400"/>
            <a:ext cx="8458200" cy="4525963"/>
          </a:xfrm>
        </p:spPr>
        <p:txBody>
          <a:bodyPr>
            <a:normAutofit/>
          </a:bodyPr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Open to review &amp; Discussion:</a:t>
            </a:r>
          </a:p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May need to coordinate:</a:t>
            </a:r>
          </a:p>
          <a:p>
            <a:pPr lvl="1"/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Extract common identities/types for the performance monitoring; </a:t>
            </a:r>
          </a:p>
          <a:p>
            <a:pPr lvl="1"/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Restructure the models for Ethernet and Transparent client signals;</a:t>
            </a:r>
          </a:p>
          <a:p>
            <a:pPr lvl="1"/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Coordinate with other existing models about the parameters; </a:t>
            </a:r>
          </a:p>
          <a:p>
            <a:pPr marL="457200" lvl="1" indent="0">
              <a:buNone/>
            </a:pP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285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16193</TotalTime>
  <Words>230</Words>
  <Application>Microsoft Office PowerPoint</Application>
  <PresentationFormat>全屏显示(4:3)</PresentationFormat>
  <Paragraphs>57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宋体</vt:lpstr>
      <vt:lpstr>微软雅黑</vt:lpstr>
      <vt:lpstr>Arial</vt:lpstr>
      <vt:lpstr>Calibri</vt:lpstr>
      <vt:lpstr>Times New Roman</vt:lpstr>
      <vt:lpstr>Office Theme</vt:lpstr>
      <vt:lpstr> A YANG Data Model for Client Signal Performance Monitoring</vt:lpstr>
      <vt:lpstr>Why the model is needed?</vt:lpstr>
      <vt:lpstr>Changes since -00</vt:lpstr>
      <vt:lpstr>Example on the grouping usage</vt:lpstr>
      <vt:lpstr>Next Steps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YANG Data Models for OTN Topology &amp; OTN Tunnel</dc:title>
  <dc:creator>Haomian Zheng</dc:creator>
  <cp:lastModifiedBy>Zhenghaomian</cp:lastModifiedBy>
  <cp:revision>404</cp:revision>
  <dcterms:created xsi:type="dcterms:W3CDTF">2006-08-16T00:00:00Z</dcterms:created>
  <dcterms:modified xsi:type="dcterms:W3CDTF">2020-05-12T14:42:18Z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_ms_pID_72543">
    <vt:lpwstr>(3)CxFJ6RVMKBm78SZ4gOKMzNJHO3dSC0qAotyfKja5wj9lNVeEOMW230FxjNxFVOWAOYkFChig
Csr+I0tI1FpmikvsjWPfLZBXIjp5VVaJMzFMsYw4qy9ChpzPOG6nvCK4gUdrQU/KzkvepUWp
l1v5WU3KkPqoX/bfSkoDb7So+1s83YpgA9lPQ6bdraiOx6NVO8J7BNesl9nPC+4yYBozFnYO
st0CYpcPu3XY2QRBwE</vt:lpwstr>
  </property>
  <property fmtid="{D5CDD505-2E9C-101B-9397-08002B2CF9AE}" pid="3" name="_new_ms_pID_725431">
    <vt:lpwstr>Ohl6uQxeFXamXODPO2hBBeT6yPLQnQXA8adNonQ0AifDPmlTrOHzCy
X9tasjD87gZpteoriAwYBa9jCG0Zl5cUs+q2qTPX9La2Vd62CUk2UXBNhO3+9SnioP7m/Eom
J6aOEX/NsNNqEmvxLI6eQ/aFYjOJ6pnOUZH5nCRB3PVuhFjhAf0xJE8dbruhC25SkUOZf/Qd
6DjtXZHZn+kdXgPtuAtGI3JUShppwvIrotOr</vt:lpwstr>
  </property>
  <property fmtid="{D5CDD505-2E9C-101B-9397-08002B2CF9AE}" pid="4" name="_new_ms_pID_725432">
    <vt:lpwstr>2QyCDPeyP+8i+XPzhfnQD+OLT2OguCS3PVTI
Lr/H2DBxp5SKN+uOfldvz5/wqFDW438x6P2G0OJjF5rQ+FQXkIQ=</vt:lpwstr>
  </property>
  <property fmtid="{D5CDD505-2E9C-101B-9397-08002B2CF9AE}" pid="5" name="_2015_ms_pID_725343">
    <vt:lpwstr>(3)FUsgdajdPVgVI66criLeWfuaN/RX0Zdehq8tE+tlVO6YBhpyUDoOVVO2eVvnAjtViL1QMyQi
9zAEYDPCxZYxKkglyaXdPzxmTuy4GGUXfDVeZwKZxaL7y2swHVU89iIlRhX40DEsvDoeAAsf
+guqvEyzZACBuTGI4yW0aQrBsjGKa79OwtuMtZo5HA3T/7lvxvgCS8DTea7v/yOboXwkM9W+
HWig6H9lpSmiJaTTGh</vt:lpwstr>
  </property>
  <property fmtid="{D5CDD505-2E9C-101B-9397-08002B2CF9AE}" pid="6" name="_2015_ms_pID_7253431">
    <vt:lpwstr>gGW0eLOTJd7QfcKynw5rAsEQCUqEl1/S6bCQdKuwpNl/hojYIf494R
Acj+Zf4VmaEXIpLr2aRJ/EiwHzcRvQX7yzkA/BUwvHVDamfdY+EOw2KLVUYqPA0BJfM/w5+X
SQY4VMQ6R9TRPUF/TFS9n1E9N2zXJSOUxz9GU5C/wrKgTYHlUGUmSR03vZ0NPT6zV1vZ9j3Q
pkmCoVBh/WW2M2zW3qT+XWQ1JCZgbE5qMFqN</vt:lpwstr>
  </property>
  <property fmtid="{D5CDD505-2E9C-101B-9397-08002B2CF9AE}" pid="7" name="_2015_ms_pID_7253432">
    <vt:lpwstr>ByA7kkNTGLywuqocan5GJ2U=</vt:lpwstr>
  </property>
  <property fmtid="{D5CDD505-2E9C-101B-9397-08002B2CF9AE}" pid="8" name="_readonly">
    <vt:lpwstr/>
  </property>
  <property fmtid="{D5CDD505-2E9C-101B-9397-08002B2CF9AE}" pid="9" name="_change">
    <vt:lpwstr/>
  </property>
  <property fmtid="{D5CDD505-2E9C-101B-9397-08002B2CF9AE}" pid="10" name="_full-control">
    <vt:lpwstr/>
  </property>
  <property fmtid="{D5CDD505-2E9C-101B-9397-08002B2CF9AE}" pid="11" name="sflag">
    <vt:lpwstr>1551660198</vt:lpwstr>
  </property>
</Properties>
</file>