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83" r:id="rId2"/>
    <p:sldId id="296" r:id="rId3"/>
    <p:sldId id="267" r:id="rId4"/>
    <p:sldId id="279" r:id="rId5"/>
    <p:sldId id="272" r:id="rId6"/>
    <p:sldId id="297" r:id="rId7"/>
    <p:sldId id="298" r:id="rId8"/>
    <p:sldId id="28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35855"/>
    <a:srgbClr val="4A7E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588" y="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A012A1-740E-4F05-9FEE-99F23BBBCA45}" type="datetimeFigureOut">
              <a:rPr lang="zh-CN" altLang="en-US" smtClean="0"/>
              <a:t>2020/9/22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E3FEC3-1363-4664-B716-87D6C92652B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24168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E3FEC3-1363-4664-B716-87D6C92652B0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85012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E3FEC3-1363-4664-B716-87D6C92652B0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30759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jorge.lopez_vergara@uam.es" TargetMode="External"/><Relationship Id="rId7" Type="http://schemas.openxmlformats.org/officeDocument/2006/relationships/hyperlink" Target="mailto:zhenghaomian@huawei.co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younglee.tx@gmail.com" TargetMode="External"/><Relationship Id="rId5" Type="http://schemas.openxmlformats.org/officeDocument/2006/relationships/hyperlink" Target="mailto:d.king@lancaster.ac.uk" TargetMode="External"/><Relationship Id="rId4" Type="http://schemas.openxmlformats.org/officeDocument/2006/relationships/hyperlink" Target="mailto:daniel.perdices@naudit.es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mailarchive.ietf.org/arch/msg/ccamp/UVY4lcLZuVAvLCBBEOk5Gud-S8U/" TargetMode="External"/><Relationship Id="rId2" Type="http://schemas.openxmlformats.org/officeDocument/2006/relationships/hyperlink" Target="https://mailarchive.ietf.org/arch/msg/ccamp/4VqonlTD7eFVH60dtgrV0VxKZvQ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ietf-ccamp-wg/draft-ietf-ccamp-flexigrid-yan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ietf-ccamp-wg/draft-ietf-ccamp-flexigrid-media-channel-yang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457200" y="609600"/>
            <a:ext cx="7772400" cy="2438400"/>
          </a:xfrm>
        </p:spPr>
        <p:txBody>
          <a:bodyPr>
            <a:normAutofit/>
          </a:bodyPr>
          <a:lstStyle/>
          <a:p>
            <a:r>
              <a:rPr lang="en-US" altLang="zh-CN" dirty="0"/>
              <a:t>YANG data model for Flexi-Grid Optical Networks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sz="3600" dirty="0" smtClean="0">
                <a:solidFill>
                  <a:srgbClr val="C00000"/>
                </a:solidFill>
              </a:rPr>
              <a:t>CCAMP WG interim, September, 2020</a:t>
            </a:r>
            <a:r>
              <a:rPr lang="en-US" altLang="zh-CN" dirty="0"/>
              <a:t/>
            </a:r>
            <a:br>
              <a:rPr lang="en-US" altLang="zh-CN" dirty="0"/>
            </a:br>
            <a:r>
              <a:rPr lang="en-US" altLang="zh-CN" sz="2400" dirty="0" smtClean="0"/>
              <a:t>draft-ietf-ccamp-flexigrid-yang-07</a:t>
            </a:r>
            <a:endParaRPr lang="zh-CN" altLang="en-US" dirty="0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762000" y="4648200"/>
            <a:ext cx="7772400" cy="1828800"/>
          </a:xfrm>
        </p:spPr>
        <p:txBody>
          <a:bodyPr>
            <a:normAutofit lnSpcReduction="10000"/>
          </a:bodyPr>
          <a:lstStyle/>
          <a:p>
            <a:r>
              <a:rPr lang="pt-BR" altLang="zh-CN" sz="2000" dirty="0" smtClean="0">
                <a:solidFill>
                  <a:schemeClr val="tx1"/>
                </a:solidFill>
              </a:rPr>
              <a:t>Jorge </a:t>
            </a:r>
            <a:r>
              <a:rPr lang="pt-BR" altLang="zh-CN" sz="2000" dirty="0">
                <a:solidFill>
                  <a:schemeClr val="tx1"/>
                </a:solidFill>
              </a:rPr>
              <a:t>E. Lopez de Vergara </a:t>
            </a:r>
            <a:r>
              <a:rPr lang="pt-BR" altLang="zh-CN" sz="2000" dirty="0" smtClean="0">
                <a:solidFill>
                  <a:schemeClr val="tx1"/>
                </a:solidFill>
              </a:rPr>
              <a:t>Mendez</a:t>
            </a:r>
            <a:r>
              <a:rPr lang="en-US" altLang="zh-CN" sz="2000" dirty="0" smtClean="0">
                <a:solidFill>
                  <a:schemeClr val="tx1"/>
                </a:solidFill>
              </a:rPr>
              <a:t>, </a:t>
            </a:r>
            <a:r>
              <a:rPr lang="en-US" altLang="zh-CN" sz="2000" dirty="0" smtClean="0">
                <a:solidFill>
                  <a:schemeClr val="tx1"/>
                </a:solidFill>
                <a:hlinkClick r:id="rId3"/>
              </a:rPr>
              <a:t>jorge.lopez_vergara@uam.es</a:t>
            </a:r>
            <a:endParaRPr lang="en-US" altLang="zh-CN" sz="2000" dirty="0" smtClean="0">
              <a:solidFill>
                <a:schemeClr val="tx1"/>
              </a:solidFill>
            </a:endParaRPr>
          </a:p>
          <a:p>
            <a:r>
              <a:rPr lang="en-US" altLang="zh-CN" sz="2000" dirty="0">
                <a:solidFill>
                  <a:schemeClr val="tx1"/>
                </a:solidFill>
              </a:rPr>
              <a:t> Daniel </a:t>
            </a:r>
            <a:r>
              <a:rPr lang="en-US" altLang="zh-CN" sz="2000" dirty="0" err="1">
                <a:solidFill>
                  <a:schemeClr val="tx1"/>
                </a:solidFill>
              </a:rPr>
              <a:t>Perdices</a:t>
            </a:r>
            <a:r>
              <a:rPr lang="en-US" altLang="zh-CN" sz="2000" dirty="0">
                <a:solidFill>
                  <a:schemeClr val="tx1"/>
                </a:solidFill>
              </a:rPr>
              <a:t> </a:t>
            </a:r>
            <a:r>
              <a:rPr lang="en-US" altLang="zh-CN" sz="2000" dirty="0" err="1" smtClean="0">
                <a:solidFill>
                  <a:schemeClr val="tx1"/>
                </a:solidFill>
              </a:rPr>
              <a:t>Burrero</a:t>
            </a:r>
            <a:r>
              <a:rPr lang="en-US" altLang="zh-CN" sz="2000" dirty="0" smtClean="0">
                <a:solidFill>
                  <a:schemeClr val="tx1"/>
                </a:solidFill>
              </a:rPr>
              <a:t>, </a:t>
            </a:r>
            <a:r>
              <a:rPr lang="en-US" altLang="zh-CN" sz="2000" dirty="0" smtClean="0">
                <a:solidFill>
                  <a:schemeClr val="tx1"/>
                </a:solidFill>
                <a:hlinkClick r:id="rId4"/>
              </a:rPr>
              <a:t>daniel.perdices@naudit.es</a:t>
            </a:r>
            <a:endParaRPr lang="en-US" altLang="zh-CN" sz="2000" dirty="0" smtClean="0">
              <a:solidFill>
                <a:schemeClr val="tx1"/>
              </a:solidFill>
            </a:endParaRPr>
          </a:p>
          <a:p>
            <a:r>
              <a:rPr lang="en-US" altLang="zh-CN" sz="2000" dirty="0">
                <a:solidFill>
                  <a:schemeClr val="tx1"/>
                </a:solidFill>
              </a:rPr>
              <a:t>Daniel </a:t>
            </a:r>
            <a:r>
              <a:rPr lang="en-US" altLang="zh-CN" sz="2000" dirty="0" smtClean="0">
                <a:solidFill>
                  <a:schemeClr val="tx1"/>
                </a:solidFill>
              </a:rPr>
              <a:t>King</a:t>
            </a:r>
            <a:r>
              <a:rPr lang="en-US" altLang="zh-CN" sz="2000" dirty="0">
                <a:solidFill>
                  <a:schemeClr val="tx1"/>
                </a:solidFill>
              </a:rPr>
              <a:t>, </a:t>
            </a:r>
            <a:r>
              <a:rPr lang="en-US" altLang="zh-CN" sz="2000" dirty="0" smtClean="0">
                <a:solidFill>
                  <a:schemeClr val="tx1"/>
                </a:solidFill>
                <a:hlinkClick r:id="rId5"/>
              </a:rPr>
              <a:t>d.king@lancaster.ac.uk</a:t>
            </a:r>
            <a:r>
              <a:rPr lang="en-US" altLang="zh-CN" sz="2000" dirty="0" smtClean="0">
                <a:solidFill>
                  <a:schemeClr val="tx1"/>
                </a:solidFill>
              </a:rPr>
              <a:t> </a:t>
            </a:r>
          </a:p>
          <a:p>
            <a:r>
              <a:rPr lang="en-US" altLang="zh-CN" sz="2000" dirty="0" smtClean="0">
                <a:solidFill>
                  <a:schemeClr val="tx1"/>
                </a:solidFill>
              </a:rPr>
              <a:t>Young Lee</a:t>
            </a:r>
            <a:r>
              <a:rPr lang="en-US" altLang="zh-CN" sz="2000" dirty="0">
                <a:solidFill>
                  <a:schemeClr val="tx1"/>
                </a:solidFill>
              </a:rPr>
              <a:t>, </a:t>
            </a:r>
            <a:r>
              <a:rPr lang="en-US" altLang="zh-CN" sz="2000" dirty="0" smtClean="0">
                <a:solidFill>
                  <a:schemeClr val="tx1"/>
                </a:solidFill>
                <a:hlinkClick r:id="rId6"/>
              </a:rPr>
              <a:t>younglee.tx@gmail.com</a:t>
            </a:r>
            <a:r>
              <a:rPr lang="en-US" altLang="zh-CN" sz="2000" dirty="0" smtClean="0">
                <a:solidFill>
                  <a:schemeClr val="tx1"/>
                </a:solidFill>
              </a:rPr>
              <a:t> </a:t>
            </a:r>
            <a:endParaRPr lang="en-US" altLang="zh-CN" sz="2000" dirty="0">
              <a:solidFill>
                <a:schemeClr val="tx1"/>
              </a:solidFill>
            </a:endParaRPr>
          </a:p>
          <a:p>
            <a:r>
              <a:rPr lang="pt-BR" altLang="zh-CN" sz="2000" dirty="0" smtClean="0">
                <a:solidFill>
                  <a:srgbClr val="0000FF"/>
                </a:solidFill>
              </a:rPr>
              <a:t>Haomian Zheng</a:t>
            </a:r>
            <a:r>
              <a:rPr lang="en-US" altLang="zh-CN" sz="2000" dirty="0" smtClean="0">
                <a:solidFill>
                  <a:schemeClr val="tx1"/>
                </a:solidFill>
              </a:rPr>
              <a:t>,  </a:t>
            </a:r>
            <a:r>
              <a:rPr lang="en-US" altLang="zh-CN" sz="2000" dirty="0" smtClean="0">
                <a:solidFill>
                  <a:schemeClr val="tx1"/>
                </a:solidFill>
                <a:hlinkClick r:id="rId7"/>
              </a:rPr>
              <a:t>zhenghaomian@huawei.com</a:t>
            </a:r>
            <a:r>
              <a:rPr lang="en-US" altLang="zh-CN" sz="2000" dirty="0" smtClean="0">
                <a:solidFill>
                  <a:schemeClr val="tx1"/>
                </a:solidFill>
              </a:rPr>
              <a:t> </a:t>
            </a:r>
            <a:endParaRPr lang="en-US" altLang="zh-CN" sz="2000" dirty="0">
              <a:solidFill>
                <a:schemeClr val="tx1"/>
              </a:solidFill>
            </a:endParaRPr>
          </a:p>
          <a:p>
            <a:endParaRPr lang="en-US" altLang="zh-CN" sz="20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989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altLang="zh-CN" dirty="0" smtClean="0"/>
              <a:t>Model Relationship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52400" y="3809999"/>
            <a:ext cx="8229600" cy="2971800"/>
          </a:xfrm>
        </p:spPr>
        <p:txBody>
          <a:bodyPr>
            <a:normAutofit fontScale="92500" lnSpcReduction="10000"/>
          </a:bodyPr>
          <a:lstStyle/>
          <a:p>
            <a:r>
              <a:rPr lang="en-US" altLang="zh-CN" dirty="0" smtClean="0"/>
              <a:t>Background</a:t>
            </a:r>
          </a:p>
          <a:p>
            <a:pPr lvl="1"/>
            <a:r>
              <a:rPr lang="en-US" altLang="zh-CN" dirty="0" smtClean="0"/>
              <a:t>The </a:t>
            </a:r>
            <a:r>
              <a:rPr lang="en-US" altLang="zh-CN" dirty="0" err="1" smtClean="0"/>
              <a:t>ietf</a:t>
            </a:r>
            <a:r>
              <a:rPr lang="en-US" altLang="zh-CN" dirty="0" smtClean="0"/>
              <a:t>-</a:t>
            </a:r>
            <a:r>
              <a:rPr lang="en-US" altLang="zh-CN" dirty="0" err="1" smtClean="0"/>
              <a:t>te</a:t>
            </a:r>
            <a:r>
              <a:rPr lang="en-US" altLang="zh-CN" dirty="0" smtClean="0"/>
              <a:t>-topology is published as RFC in August; </a:t>
            </a:r>
          </a:p>
          <a:p>
            <a:pPr lvl="2"/>
            <a:r>
              <a:rPr lang="en-US" altLang="zh-CN" dirty="0"/>
              <a:t>This model follows the approach that augmenting the </a:t>
            </a:r>
            <a:r>
              <a:rPr lang="en-US" altLang="zh-CN" dirty="0" err="1" smtClean="0"/>
              <a:t>ietf</a:t>
            </a:r>
            <a:r>
              <a:rPr lang="en-US" altLang="zh-CN" dirty="0" smtClean="0"/>
              <a:t>-</a:t>
            </a:r>
            <a:r>
              <a:rPr lang="en-US" altLang="zh-CN" dirty="0" err="1" smtClean="0"/>
              <a:t>te</a:t>
            </a:r>
            <a:r>
              <a:rPr lang="en-US" altLang="zh-CN" dirty="0" smtClean="0"/>
              <a:t>-topology;</a:t>
            </a:r>
          </a:p>
          <a:p>
            <a:pPr lvl="1"/>
            <a:r>
              <a:rPr lang="en-US" altLang="zh-CN" dirty="0" smtClean="0"/>
              <a:t>The ietf-layer0-types and </a:t>
            </a:r>
            <a:r>
              <a:rPr lang="en-US" altLang="zh-CN" dirty="0" err="1" smtClean="0"/>
              <a:t>ietf</a:t>
            </a:r>
            <a:r>
              <a:rPr lang="en-US" altLang="zh-CN" dirty="0" smtClean="0"/>
              <a:t>-</a:t>
            </a:r>
            <a:r>
              <a:rPr lang="en-US" altLang="zh-CN" dirty="0" err="1" smtClean="0"/>
              <a:t>wson</a:t>
            </a:r>
            <a:r>
              <a:rPr lang="en-US" altLang="zh-CN" dirty="0" smtClean="0"/>
              <a:t>-topology are under IESG processing; </a:t>
            </a:r>
          </a:p>
          <a:p>
            <a:pPr lvl="2"/>
            <a:r>
              <a:rPr lang="en-US" altLang="zh-CN" dirty="0" smtClean="0"/>
              <a:t>All the supporting models are now ready; 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228600" y="2286000"/>
            <a:ext cx="24384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err="1" smtClean="0"/>
              <a:t>ietf</a:t>
            </a:r>
            <a:r>
              <a:rPr lang="en-US" altLang="zh-CN" dirty="0" smtClean="0"/>
              <a:t>-</a:t>
            </a:r>
            <a:r>
              <a:rPr lang="en-US" altLang="zh-CN" dirty="0" err="1" smtClean="0"/>
              <a:t>wson</a:t>
            </a:r>
            <a:r>
              <a:rPr lang="en-US" altLang="zh-CN" dirty="0" smtClean="0"/>
              <a:t>-topology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3048000" y="2286000"/>
            <a:ext cx="2286000" cy="381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err="1" smtClean="0"/>
              <a:t>ietf</a:t>
            </a:r>
            <a:r>
              <a:rPr lang="en-US" altLang="zh-CN" dirty="0" smtClean="0"/>
              <a:t>-flexi-grid-topology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1790700" y="3364468"/>
            <a:ext cx="28194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/>
              <a:t>ietf-layer0-types</a:t>
            </a:r>
            <a:endParaRPr lang="zh-CN" altLang="en-US" dirty="0"/>
          </a:p>
        </p:txBody>
      </p:sp>
      <p:cxnSp>
        <p:nvCxnSpPr>
          <p:cNvPr id="8" name="肘形连接符 7"/>
          <p:cNvCxnSpPr>
            <a:stCxn id="6" idx="0"/>
            <a:endCxn id="4" idx="2"/>
          </p:cNvCxnSpPr>
          <p:nvPr/>
        </p:nvCxnSpPr>
        <p:spPr>
          <a:xfrm rot="16200000" flipV="1">
            <a:off x="1969532" y="2133600"/>
            <a:ext cx="709136" cy="175260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肘形连接符 9"/>
          <p:cNvCxnSpPr>
            <a:stCxn id="6" idx="0"/>
            <a:endCxn id="5" idx="2"/>
          </p:cNvCxnSpPr>
          <p:nvPr/>
        </p:nvCxnSpPr>
        <p:spPr>
          <a:xfrm rot="5400000" flipH="1" flipV="1">
            <a:off x="3346966" y="2520434"/>
            <a:ext cx="697468" cy="99060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1562100" y="3100862"/>
            <a:ext cx="2209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i="1" dirty="0" smtClean="0">
                <a:solidFill>
                  <a:srgbClr val="FF0000"/>
                </a:solidFill>
              </a:rPr>
              <a:t>IESG Processing</a:t>
            </a:r>
            <a:endParaRPr lang="zh-CN" altLang="en-US" sz="1600" i="1" dirty="0">
              <a:solidFill>
                <a:srgbClr val="FF0000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-31898" y="2037241"/>
            <a:ext cx="1600200" cy="3451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i="1" dirty="0" smtClean="0">
                <a:solidFill>
                  <a:srgbClr val="FF0000"/>
                </a:solidFill>
              </a:rPr>
              <a:t>IESG Processing</a:t>
            </a:r>
            <a:endParaRPr lang="zh-CN" altLang="en-US" sz="1600" i="1" dirty="0">
              <a:solidFill>
                <a:srgbClr val="FF0000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352800" y="1219200"/>
            <a:ext cx="28194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err="1" smtClean="0"/>
              <a:t>Ietf</a:t>
            </a:r>
            <a:r>
              <a:rPr lang="en-US" altLang="zh-CN" dirty="0" smtClean="0"/>
              <a:t>-</a:t>
            </a:r>
            <a:r>
              <a:rPr lang="en-US" altLang="zh-CN" dirty="0" err="1" smtClean="0"/>
              <a:t>te</a:t>
            </a:r>
            <a:r>
              <a:rPr lang="en-US" altLang="zh-CN" dirty="0" smtClean="0"/>
              <a:t>-topology(</a:t>
            </a:r>
            <a:r>
              <a:rPr lang="en-US" altLang="zh-CN" i="1" dirty="0" smtClean="0">
                <a:solidFill>
                  <a:srgbClr val="FF0000"/>
                </a:solidFill>
              </a:rPr>
              <a:t>RFC8795</a:t>
            </a:r>
            <a:r>
              <a:rPr lang="en-US" altLang="zh-CN" dirty="0" smtClean="0"/>
              <a:t>)</a:t>
            </a:r>
            <a:endParaRPr lang="zh-CN" altLang="en-US" dirty="0"/>
          </a:p>
        </p:txBody>
      </p:sp>
      <p:cxnSp>
        <p:nvCxnSpPr>
          <p:cNvPr id="15" name="肘形连接符 14"/>
          <p:cNvCxnSpPr>
            <a:stCxn id="13" idx="2"/>
            <a:endCxn id="5" idx="0"/>
          </p:cNvCxnSpPr>
          <p:nvPr/>
        </p:nvCxnSpPr>
        <p:spPr>
          <a:xfrm rot="5400000">
            <a:off x="4128016" y="1651516"/>
            <a:ext cx="697468" cy="57150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肘形连接符 16"/>
          <p:cNvCxnSpPr>
            <a:stCxn id="13" idx="2"/>
            <a:endCxn id="4" idx="0"/>
          </p:cNvCxnSpPr>
          <p:nvPr/>
        </p:nvCxnSpPr>
        <p:spPr>
          <a:xfrm rot="5400000">
            <a:off x="2756416" y="279916"/>
            <a:ext cx="697468" cy="331470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文本框 35"/>
          <p:cNvSpPr txBox="1"/>
          <p:nvPr/>
        </p:nvSpPr>
        <p:spPr>
          <a:xfrm>
            <a:off x="6113721" y="2286000"/>
            <a:ext cx="2286000" cy="381000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err="1" smtClean="0">
                <a:solidFill>
                  <a:schemeClr val="bg1">
                    <a:lumMod val="75000"/>
                  </a:schemeClr>
                </a:solidFill>
              </a:rPr>
              <a:t>ietf</a:t>
            </a:r>
            <a:r>
              <a:rPr lang="en-US" altLang="zh-CN" dirty="0" smtClean="0">
                <a:solidFill>
                  <a:schemeClr val="bg1">
                    <a:lumMod val="75000"/>
                  </a:schemeClr>
                </a:solidFill>
              </a:rPr>
              <a:t>-</a:t>
            </a:r>
            <a:r>
              <a:rPr lang="en-US" altLang="zh-CN" dirty="0" err="1" smtClean="0">
                <a:solidFill>
                  <a:schemeClr val="bg1">
                    <a:lumMod val="75000"/>
                  </a:schemeClr>
                </a:solidFill>
              </a:rPr>
              <a:t>otn</a:t>
            </a:r>
            <a:r>
              <a:rPr lang="en-US" altLang="zh-CN" dirty="0" smtClean="0">
                <a:solidFill>
                  <a:schemeClr val="bg1">
                    <a:lumMod val="75000"/>
                  </a:schemeClr>
                </a:solidFill>
              </a:rPr>
              <a:t>-topology</a:t>
            </a:r>
            <a:endParaRPr lang="zh-CN" alt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cxnSp>
        <p:nvCxnSpPr>
          <p:cNvPr id="38" name="肘形连接符 37"/>
          <p:cNvCxnSpPr>
            <a:stCxn id="13" idx="2"/>
            <a:endCxn id="36" idx="0"/>
          </p:cNvCxnSpPr>
          <p:nvPr/>
        </p:nvCxnSpPr>
        <p:spPr>
          <a:xfrm rot="16200000" flipH="1">
            <a:off x="5660876" y="690155"/>
            <a:ext cx="697468" cy="249422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文本框 40"/>
          <p:cNvSpPr txBox="1"/>
          <p:nvPr/>
        </p:nvSpPr>
        <p:spPr>
          <a:xfrm>
            <a:off x="6113720" y="3364467"/>
            <a:ext cx="2286001" cy="369332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>
                    <a:lumMod val="75000"/>
                  </a:schemeClr>
                </a:solidFill>
              </a:rPr>
              <a:t>ietf-layer1-types</a:t>
            </a:r>
            <a:endParaRPr lang="zh-CN" alt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cxnSp>
        <p:nvCxnSpPr>
          <p:cNvPr id="43" name="直接箭头连接符 42"/>
          <p:cNvCxnSpPr>
            <a:stCxn id="41" idx="0"/>
            <a:endCxn id="36" idx="2"/>
          </p:cNvCxnSpPr>
          <p:nvPr/>
        </p:nvCxnSpPr>
        <p:spPr>
          <a:xfrm flipV="1">
            <a:off x="7256721" y="2667000"/>
            <a:ext cx="0" cy="697467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文本框 43"/>
          <p:cNvSpPr txBox="1"/>
          <p:nvPr/>
        </p:nvSpPr>
        <p:spPr>
          <a:xfrm>
            <a:off x="4333211" y="2043805"/>
            <a:ext cx="2209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i="1" dirty="0" smtClean="0">
                <a:solidFill>
                  <a:srgbClr val="FF0000"/>
                </a:solidFill>
              </a:rPr>
              <a:t>This draft</a:t>
            </a:r>
            <a:endParaRPr lang="zh-CN" altLang="en-US" sz="1600" i="1" dirty="0">
              <a:solidFill>
                <a:srgbClr val="FF0000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313926" y="1720334"/>
            <a:ext cx="1295400" cy="369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Augment</a:t>
            </a:r>
            <a:endParaRPr lang="zh-CN" altLang="en-US" dirty="0"/>
          </a:p>
        </p:txBody>
      </p:sp>
      <p:sp>
        <p:nvSpPr>
          <p:cNvPr id="22" name="文本框 21"/>
          <p:cNvSpPr txBox="1"/>
          <p:nvPr/>
        </p:nvSpPr>
        <p:spPr>
          <a:xfrm>
            <a:off x="2014220" y="2783840"/>
            <a:ext cx="1295400" cy="369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Import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27099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pPr algn="l"/>
            <a:r>
              <a:rPr lang="en-US" altLang="zh-CN" sz="3600" dirty="0" smtClean="0"/>
              <a:t>Summary of Changes (with -</a:t>
            </a:r>
            <a:r>
              <a:rPr lang="en-US" altLang="zh-CN" sz="3600" dirty="0" smtClean="0"/>
              <a:t>05); </a:t>
            </a:r>
            <a:endParaRPr lang="zh-CN" alt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800" y="1178560"/>
            <a:ext cx="8229600" cy="4708525"/>
          </a:xfrm>
        </p:spPr>
        <p:txBody>
          <a:bodyPr>
            <a:noAutofit/>
          </a:bodyPr>
          <a:lstStyle/>
          <a:p>
            <a:pPr marL="342900" lvl="1" indent="-342900">
              <a:spcAft>
                <a:spcPts val="600"/>
              </a:spcAft>
              <a:buFont typeface="Arial" pitchFamily="34" charset="0"/>
              <a:buChar char="•"/>
            </a:pPr>
            <a:r>
              <a:rPr lang="en-US" altLang="zh-CN" sz="2400" dirty="0" smtClean="0"/>
              <a:t>Draft Changes:</a:t>
            </a:r>
          </a:p>
          <a:p>
            <a:pPr marL="742950" lvl="2" indent="-342900">
              <a:spcAft>
                <a:spcPts val="600"/>
              </a:spcAft>
            </a:pPr>
            <a:r>
              <a:rPr lang="en-US" altLang="zh-CN" sz="2000" dirty="0" smtClean="0"/>
              <a:t>Addressed the following editorial comments on the list: </a:t>
            </a:r>
          </a:p>
          <a:p>
            <a:pPr marL="1200150" lvl="3" indent="-342900">
              <a:spcAft>
                <a:spcPts val="600"/>
              </a:spcAft>
            </a:pPr>
            <a:r>
              <a:rPr lang="en-US" altLang="zh-CN" sz="1800" dirty="0" smtClean="0">
                <a:hlinkClick r:id="rId2"/>
              </a:rPr>
              <a:t>https</a:t>
            </a:r>
            <a:r>
              <a:rPr lang="en-US" altLang="zh-CN" sz="1800" dirty="0">
                <a:hlinkClick r:id="rId2"/>
              </a:rPr>
              <a:t>://mailarchive.ietf.org/arch/msg/ccamp/4VqonlTD7eFVH60dtgrV0VxKZvQ</a:t>
            </a:r>
            <a:r>
              <a:rPr lang="en-US" altLang="zh-CN" sz="1800" dirty="0" smtClean="0">
                <a:hlinkClick r:id="rId2"/>
              </a:rPr>
              <a:t>/</a:t>
            </a:r>
            <a:r>
              <a:rPr lang="en-US" altLang="zh-CN" sz="1800" dirty="0" smtClean="0"/>
              <a:t>  from Haomian Zheng</a:t>
            </a:r>
          </a:p>
          <a:p>
            <a:pPr marL="1200150" lvl="3" indent="-342900">
              <a:spcAft>
                <a:spcPts val="600"/>
              </a:spcAft>
            </a:pPr>
            <a:r>
              <a:rPr lang="en-US" altLang="zh-CN" sz="1800" dirty="0">
                <a:hlinkClick r:id="rId3"/>
              </a:rPr>
              <a:t>https://mailarchive.ietf.org/arch/msg/ccamp/UVY4lcLZuVAvLCBBEOk5Gud-S8U</a:t>
            </a:r>
            <a:r>
              <a:rPr lang="en-US" altLang="zh-CN" sz="1800" dirty="0" smtClean="0">
                <a:hlinkClick r:id="rId3"/>
              </a:rPr>
              <a:t>/</a:t>
            </a:r>
            <a:r>
              <a:rPr lang="en-US" altLang="zh-CN" sz="1800" dirty="0" smtClean="0"/>
              <a:t>  from Adrian </a:t>
            </a:r>
            <a:r>
              <a:rPr lang="en-US" altLang="zh-CN" sz="1800" dirty="0" err="1" smtClean="0"/>
              <a:t>Farrel</a:t>
            </a:r>
            <a:r>
              <a:rPr lang="en-US" altLang="zh-CN" sz="1800" dirty="0" smtClean="0"/>
              <a:t>; </a:t>
            </a:r>
            <a:endParaRPr lang="en-US" altLang="zh-CN" sz="1800" dirty="0" smtClean="0"/>
          </a:p>
          <a:p>
            <a:pPr marL="342900" lvl="1" indent="-342900">
              <a:spcAft>
                <a:spcPts val="600"/>
              </a:spcAft>
              <a:buFont typeface="Arial" pitchFamily="34" charset="0"/>
              <a:buChar char="•"/>
            </a:pPr>
            <a:r>
              <a:rPr lang="en-US" altLang="zh-CN" sz="2400" dirty="0" smtClean="0"/>
              <a:t>YANG model Changes:</a:t>
            </a:r>
          </a:p>
          <a:p>
            <a:pPr marL="742950" lvl="2" indent="-342900">
              <a:spcAft>
                <a:spcPts val="600"/>
              </a:spcAft>
            </a:pPr>
            <a:r>
              <a:rPr lang="en-US" altLang="zh-CN" sz="2000" dirty="0" smtClean="0"/>
              <a:t>Harmonized with TE generic model: </a:t>
            </a:r>
          </a:p>
          <a:p>
            <a:pPr marL="1200150" lvl="3" indent="-342900">
              <a:spcAft>
                <a:spcPts val="600"/>
              </a:spcAft>
            </a:pPr>
            <a:r>
              <a:rPr lang="en-US" altLang="zh-CN" sz="1800" dirty="0" smtClean="0"/>
              <a:t>Made the augmented path consistent with RFC8795; </a:t>
            </a:r>
          </a:p>
          <a:p>
            <a:pPr marL="742950" lvl="2" indent="-342900">
              <a:spcAft>
                <a:spcPts val="600"/>
              </a:spcAft>
            </a:pPr>
            <a:r>
              <a:rPr lang="en-US" altLang="zh-CN" sz="2000" dirty="0" smtClean="0"/>
              <a:t>Harmonized ietf-layer0-types:</a:t>
            </a:r>
            <a:endParaRPr lang="en-US" altLang="zh-CN" sz="2000" dirty="0"/>
          </a:p>
          <a:p>
            <a:pPr marL="1200150" lvl="3" indent="-342900">
              <a:spcAft>
                <a:spcPts val="600"/>
              </a:spcAft>
            </a:pPr>
            <a:r>
              <a:rPr lang="en-US" altLang="zh-CN" sz="1800" dirty="0" smtClean="0"/>
              <a:t>Uses the groupings ‘flexi-grid-’ for label-hop, label-range-info and label-start-end; </a:t>
            </a:r>
          </a:p>
          <a:p>
            <a:pPr marL="742950" lvl="2" indent="-342900">
              <a:spcAft>
                <a:spcPts val="600"/>
              </a:spcAft>
            </a:pPr>
            <a:r>
              <a:rPr lang="en-US" altLang="zh-CN" sz="2000" dirty="0" smtClean="0"/>
              <a:t>Description text tweaked to be more explicit; </a:t>
            </a:r>
          </a:p>
        </p:txBody>
      </p:sp>
    </p:spTree>
    <p:extLst>
      <p:ext uri="{BB962C8B-B14F-4D97-AF65-F5344CB8AC3E}">
        <p14:creationId xmlns:p14="http://schemas.microsoft.com/office/powerpoint/2010/main" val="3534885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527"/>
          </a:xfrm>
        </p:spPr>
        <p:txBody>
          <a:bodyPr>
            <a:normAutofit/>
          </a:bodyPr>
          <a:lstStyle/>
          <a:p>
            <a:pPr algn="l"/>
            <a:r>
              <a:rPr lang="en-US" altLang="zh-CN" sz="3600" dirty="0" smtClean="0"/>
              <a:t>YANG </a:t>
            </a:r>
            <a:r>
              <a:rPr lang="en-US" altLang="zh-CN" sz="3600" dirty="0" smtClean="0"/>
              <a:t>Augmentations</a:t>
            </a:r>
            <a:endParaRPr lang="zh-CN" altLang="en-US" sz="3600" dirty="0"/>
          </a:p>
        </p:txBody>
      </p:sp>
      <p:sp>
        <p:nvSpPr>
          <p:cNvPr id="12" name="文本框 11"/>
          <p:cNvSpPr txBox="1"/>
          <p:nvPr/>
        </p:nvSpPr>
        <p:spPr>
          <a:xfrm>
            <a:off x="1857108" y="5345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dirty="0" smtClean="0"/>
              <a:t>For label-step:</a:t>
            </a:r>
            <a:endParaRPr lang="zh-CN" altLang="en-US" dirty="0"/>
          </a:p>
        </p:txBody>
      </p:sp>
      <p:sp>
        <p:nvSpPr>
          <p:cNvPr id="16" name="文本框 15"/>
          <p:cNvSpPr txBox="1"/>
          <p:nvPr/>
        </p:nvSpPr>
        <p:spPr>
          <a:xfrm>
            <a:off x="1546315" y="4286145"/>
            <a:ext cx="20633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dirty="0" smtClean="0"/>
              <a:t>For </a:t>
            </a:r>
            <a:r>
              <a:rPr lang="en-US" altLang="zh-CN" dirty="0" smtClean="0"/>
              <a:t>label-hop: </a:t>
            </a:r>
            <a:endParaRPr lang="zh-CN" altLang="en-US" dirty="0"/>
          </a:p>
        </p:txBody>
      </p:sp>
      <p:sp>
        <p:nvSpPr>
          <p:cNvPr id="17" name="文本框 16"/>
          <p:cNvSpPr txBox="1"/>
          <p:nvPr/>
        </p:nvSpPr>
        <p:spPr>
          <a:xfrm>
            <a:off x="1025436" y="2845244"/>
            <a:ext cx="2584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dirty="0" smtClean="0"/>
              <a:t>For </a:t>
            </a:r>
            <a:r>
              <a:rPr lang="en-US" altLang="zh-CN" dirty="0" smtClean="0"/>
              <a:t>label-start/label-end: </a:t>
            </a:r>
            <a:endParaRPr lang="zh-CN" altLang="en-US" dirty="0"/>
          </a:p>
        </p:txBody>
      </p:sp>
      <p:sp>
        <p:nvSpPr>
          <p:cNvPr id="19" name="文本框 18"/>
          <p:cNvSpPr txBox="1"/>
          <p:nvPr/>
        </p:nvSpPr>
        <p:spPr>
          <a:xfrm>
            <a:off x="1546315" y="1715531"/>
            <a:ext cx="20633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dirty="0" smtClean="0"/>
              <a:t>For </a:t>
            </a:r>
            <a:r>
              <a:rPr lang="en-US" altLang="zh-CN" dirty="0" smtClean="0"/>
              <a:t>label-restriction: </a:t>
            </a:r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5188" y="1290243"/>
            <a:ext cx="4978213" cy="115488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5189" y="2830143"/>
            <a:ext cx="3781425" cy="38443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85189" y="3519245"/>
            <a:ext cx="5034384" cy="153634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85189" y="5257800"/>
            <a:ext cx="5034384" cy="54258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8" name="文本框 17"/>
          <p:cNvSpPr txBox="1"/>
          <p:nvPr/>
        </p:nvSpPr>
        <p:spPr>
          <a:xfrm>
            <a:off x="-606080" y="1003184"/>
            <a:ext cx="41912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/>
              <a:t>Label Augmentation: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08582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CN" sz="3600" dirty="0" smtClean="0"/>
              <a:t>Open </a:t>
            </a:r>
            <a:r>
              <a:rPr lang="en-US" altLang="zh-CN" sz="3600" dirty="0" smtClean="0"/>
              <a:t>issues</a:t>
            </a:r>
            <a:endParaRPr lang="zh-CN" altLang="en-US" sz="36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189038"/>
            <a:ext cx="8229600" cy="1477962"/>
          </a:xfrm>
        </p:spPr>
        <p:txBody>
          <a:bodyPr>
            <a:normAutofit fontScale="85000" lnSpcReduction="20000"/>
          </a:bodyPr>
          <a:lstStyle/>
          <a:p>
            <a:r>
              <a:rPr lang="en-US" altLang="zh-CN" sz="2800" dirty="0" smtClean="0"/>
              <a:t>No open issues on the YANG model; </a:t>
            </a:r>
          </a:p>
          <a:p>
            <a:r>
              <a:rPr lang="en-US" altLang="zh-CN" sz="2800" dirty="0" smtClean="0"/>
              <a:t>Transponder is now separating with nodes:</a:t>
            </a:r>
          </a:p>
          <a:p>
            <a:pPr lvl="1"/>
            <a:r>
              <a:rPr lang="en-US" altLang="zh-CN" sz="2400" dirty="0" smtClean="0"/>
              <a:t>Should be integrated as a part of node; </a:t>
            </a:r>
            <a:r>
              <a:rPr lang="en-US" altLang="zh-CN" sz="2400" dirty="0" smtClean="0"/>
              <a:t> </a:t>
            </a:r>
          </a:p>
          <a:p>
            <a:pPr lvl="1"/>
            <a:r>
              <a:rPr lang="en-US" altLang="zh-CN" sz="2400" dirty="0" smtClean="0"/>
              <a:t>Already agreed to move this scenario to optical impairment.</a:t>
            </a:r>
            <a:endParaRPr lang="en-US" altLang="zh-CN" sz="2400" dirty="0" smtClean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2579512"/>
            <a:ext cx="4953000" cy="3898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30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CN" sz="3600" dirty="0" smtClean="0"/>
              <a:t>Next Step</a:t>
            </a:r>
            <a:endParaRPr lang="zh-CN" altLang="en-US" sz="36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 lnSpcReduction="10000"/>
          </a:bodyPr>
          <a:lstStyle/>
          <a:p>
            <a:r>
              <a:rPr lang="en-US" altLang="zh-CN" sz="2800" dirty="0" smtClean="0"/>
              <a:t>This work should be in similar format with </a:t>
            </a:r>
            <a:r>
              <a:rPr lang="en-US" altLang="zh-CN" sz="2800" dirty="0" err="1" smtClean="0"/>
              <a:t>ietf</a:t>
            </a:r>
            <a:r>
              <a:rPr lang="en-US" altLang="zh-CN" sz="2800" dirty="0" smtClean="0"/>
              <a:t>-</a:t>
            </a:r>
            <a:r>
              <a:rPr lang="en-US" altLang="zh-CN" sz="2800" dirty="0" err="1" smtClean="0"/>
              <a:t>wson</a:t>
            </a:r>
            <a:r>
              <a:rPr lang="en-US" altLang="zh-CN" sz="2800" dirty="0" smtClean="0"/>
              <a:t>-topology; </a:t>
            </a:r>
          </a:p>
          <a:p>
            <a:r>
              <a:rPr lang="en-US" altLang="zh-CN" sz="2800" dirty="0" smtClean="0"/>
              <a:t>The module is stable, it is possible to join the cluster;</a:t>
            </a:r>
          </a:p>
          <a:p>
            <a:pPr lvl="1"/>
            <a:r>
              <a:rPr lang="en-US" altLang="zh-CN" sz="2400" dirty="0"/>
              <a:t>With ietf-layer0-types and </a:t>
            </a:r>
            <a:r>
              <a:rPr lang="en-US" altLang="zh-CN" sz="2400" dirty="0" err="1"/>
              <a:t>ietf</a:t>
            </a:r>
            <a:r>
              <a:rPr lang="en-US" altLang="zh-CN" sz="2400" dirty="0"/>
              <a:t>-</a:t>
            </a:r>
            <a:r>
              <a:rPr lang="en-US" altLang="zh-CN" sz="2400" dirty="0" err="1"/>
              <a:t>wson</a:t>
            </a:r>
            <a:r>
              <a:rPr lang="en-US" altLang="zh-CN" sz="2400" dirty="0"/>
              <a:t>-topology</a:t>
            </a:r>
            <a:r>
              <a:rPr lang="en-US" altLang="zh-CN" sz="2400" dirty="0" smtClean="0"/>
              <a:t>;</a:t>
            </a:r>
          </a:p>
          <a:p>
            <a:pPr lvl="1"/>
            <a:r>
              <a:rPr lang="en-US" altLang="zh-CN" sz="2400" dirty="0"/>
              <a:t>Propose to initiate the YANG doctor review; </a:t>
            </a:r>
          </a:p>
          <a:p>
            <a:r>
              <a:rPr lang="en-US" altLang="zh-CN" sz="2800" dirty="0" smtClean="0"/>
              <a:t>The draft text still needs more work; </a:t>
            </a:r>
          </a:p>
          <a:p>
            <a:pPr lvl="1"/>
            <a:r>
              <a:rPr lang="en-US" altLang="zh-CN" sz="2400" dirty="0" smtClean="0"/>
              <a:t>Compliance with RFC8407; </a:t>
            </a:r>
          </a:p>
          <a:p>
            <a:pPr lvl="1"/>
            <a:r>
              <a:rPr lang="en-US" altLang="zh-CN" sz="2400" dirty="0"/>
              <a:t>Proposal to proceed without </a:t>
            </a:r>
            <a:r>
              <a:rPr lang="en-US" altLang="zh-CN" sz="2400" dirty="0" smtClean="0"/>
              <a:t>RBNF </a:t>
            </a:r>
            <a:r>
              <a:rPr lang="en-US" altLang="zh-CN" sz="2400" dirty="0"/>
              <a:t>and </a:t>
            </a:r>
            <a:r>
              <a:rPr lang="en-US" altLang="zh-CN" sz="2400" dirty="0" smtClean="0"/>
              <a:t>impairment;</a:t>
            </a:r>
          </a:p>
          <a:p>
            <a:endParaRPr lang="en-US" altLang="zh-CN" sz="2800" dirty="0" smtClean="0"/>
          </a:p>
          <a:p>
            <a:r>
              <a:rPr lang="en-US" altLang="zh-CN" sz="2800" dirty="0" smtClean="0"/>
              <a:t>WG </a:t>
            </a:r>
            <a:r>
              <a:rPr lang="en-US" altLang="zh-CN" sz="2800" dirty="0" err="1" smtClean="0"/>
              <a:t>Github</a:t>
            </a:r>
            <a:r>
              <a:rPr lang="en-US" altLang="zh-CN" sz="2800" dirty="0" smtClean="0"/>
              <a:t> at</a:t>
            </a:r>
            <a:r>
              <a:rPr lang="en-US" altLang="zh-CN" sz="2800" dirty="0"/>
              <a:t>: </a:t>
            </a:r>
            <a:r>
              <a:rPr lang="en-US" altLang="zh-CN" sz="2800" dirty="0">
                <a:hlinkClick r:id="rId2"/>
              </a:rPr>
              <a:t>https://</a:t>
            </a:r>
            <a:r>
              <a:rPr lang="en-US" altLang="zh-CN" sz="2800" dirty="0" smtClean="0">
                <a:hlinkClick r:id="rId2"/>
              </a:rPr>
              <a:t>github.com/ietf-ccamp-wg/draft-ietf-ccamp-flexigrid-yang</a:t>
            </a:r>
            <a:r>
              <a:rPr lang="en-US" altLang="zh-CN" sz="2800" dirty="0" smtClean="0"/>
              <a:t> </a:t>
            </a:r>
            <a:endParaRPr lang="en-US" altLang="zh-CN" sz="2800" dirty="0" smtClean="0"/>
          </a:p>
        </p:txBody>
      </p:sp>
    </p:spTree>
    <p:extLst>
      <p:ext uri="{BB962C8B-B14F-4D97-AF65-F5344CB8AC3E}">
        <p14:creationId xmlns:p14="http://schemas.microsoft.com/office/powerpoint/2010/main" val="1897703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CN" sz="3600" dirty="0" smtClean="0"/>
              <a:t>Next Step</a:t>
            </a:r>
            <a:endParaRPr lang="zh-CN" altLang="en-US" sz="36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/>
          </a:bodyPr>
          <a:lstStyle/>
          <a:p>
            <a:r>
              <a:rPr lang="en-US" altLang="zh-CN" sz="2800" dirty="0" smtClean="0"/>
              <a:t>Need </a:t>
            </a:r>
            <a:r>
              <a:rPr lang="en-US" altLang="zh-CN" sz="2800" dirty="0"/>
              <a:t>to re-activate the </a:t>
            </a:r>
            <a:r>
              <a:rPr lang="en-US" altLang="zh-CN" sz="2800" dirty="0" smtClean="0"/>
              <a:t>draft-</a:t>
            </a:r>
            <a:r>
              <a:rPr lang="en-US" altLang="zh-CN" sz="2800" dirty="0" err="1" smtClean="0"/>
              <a:t>ietf</a:t>
            </a:r>
            <a:r>
              <a:rPr lang="en-US" altLang="zh-CN" sz="2800" dirty="0" smtClean="0"/>
              <a:t>-</a:t>
            </a:r>
            <a:r>
              <a:rPr lang="en-US" altLang="zh-CN" sz="2800" dirty="0" err="1" smtClean="0"/>
              <a:t>ccamp</a:t>
            </a:r>
            <a:r>
              <a:rPr lang="en-US" altLang="zh-CN" sz="2800" dirty="0" smtClean="0"/>
              <a:t>-</a:t>
            </a:r>
            <a:r>
              <a:rPr lang="en-US" altLang="zh-CN" sz="2800" dirty="0" err="1" smtClean="0"/>
              <a:t>flexigrid</a:t>
            </a:r>
            <a:r>
              <a:rPr lang="en-US" altLang="zh-CN" sz="2800" dirty="0" smtClean="0"/>
              <a:t>-media-channel-yang;</a:t>
            </a:r>
          </a:p>
          <a:p>
            <a:pPr lvl="1"/>
            <a:r>
              <a:rPr lang="en-US" altLang="zh-CN" sz="2400" dirty="0" smtClean="0"/>
              <a:t>After the generic TE tunnel is stable; </a:t>
            </a:r>
          </a:p>
          <a:p>
            <a:endParaRPr lang="en-US" altLang="zh-CN" sz="2800" dirty="0"/>
          </a:p>
          <a:p>
            <a:r>
              <a:rPr lang="en-US" altLang="zh-CN" sz="2800" dirty="0" smtClean="0"/>
              <a:t>WG </a:t>
            </a:r>
            <a:r>
              <a:rPr lang="en-US" altLang="zh-CN" sz="2800" dirty="0" err="1" smtClean="0"/>
              <a:t>Github</a:t>
            </a:r>
            <a:r>
              <a:rPr lang="en-US" altLang="zh-CN" sz="2800" dirty="0"/>
              <a:t>: </a:t>
            </a:r>
            <a:r>
              <a:rPr lang="en-US" altLang="zh-CN" sz="2800" dirty="0">
                <a:hlinkClick r:id="rId2"/>
              </a:rPr>
              <a:t>https://</a:t>
            </a:r>
            <a:r>
              <a:rPr lang="en-US" altLang="zh-CN" sz="2800" dirty="0" smtClean="0">
                <a:hlinkClick r:id="rId2"/>
              </a:rPr>
              <a:t>github.com/ietf-ccamp-wg/draft-ietf-ccamp-flexigrid-media-channel-yang</a:t>
            </a:r>
            <a:r>
              <a:rPr lang="en-US" altLang="zh-CN" sz="2800" dirty="0" smtClean="0"/>
              <a:t> </a:t>
            </a:r>
            <a:endParaRPr lang="en-US" altLang="zh-CN" sz="2800" dirty="0"/>
          </a:p>
          <a:p>
            <a:endParaRPr lang="en-US" altLang="zh-CN" sz="2800" dirty="0" smtClean="0"/>
          </a:p>
        </p:txBody>
      </p:sp>
    </p:spTree>
    <p:extLst>
      <p:ext uri="{BB962C8B-B14F-4D97-AF65-F5344CB8AC3E}">
        <p14:creationId xmlns:p14="http://schemas.microsoft.com/office/powerpoint/2010/main" val="3202469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22107" y="2721114"/>
            <a:ext cx="24997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/>
              <a:t>Thank you!</a:t>
            </a:r>
            <a:endParaRPr lang="zh-CN" altLang="en-US" sz="4000" dirty="0"/>
          </a:p>
        </p:txBody>
      </p:sp>
    </p:spTree>
    <p:extLst>
      <p:ext uri="{BB962C8B-B14F-4D97-AF65-F5344CB8AC3E}">
        <p14:creationId xmlns:p14="http://schemas.microsoft.com/office/powerpoint/2010/main" val="1212059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11511</TotalTime>
  <Words>310</Words>
  <Application>Microsoft Office PowerPoint</Application>
  <PresentationFormat>全屏显示(4:3)</PresentationFormat>
  <Paragraphs>63</Paragraphs>
  <Slides>8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2" baseType="lpstr">
      <vt:lpstr>宋体</vt:lpstr>
      <vt:lpstr>Arial</vt:lpstr>
      <vt:lpstr>Calibri</vt:lpstr>
      <vt:lpstr>Office Theme</vt:lpstr>
      <vt:lpstr>YANG data model for Flexi-Grid Optical Networks CCAMP WG interim, September, 2020 draft-ietf-ccamp-flexigrid-yang-07</vt:lpstr>
      <vt:lpstr>Model Relationship</vt:lpstr>
      <vt:lpstr>Summary of Changes (with -05); </vt:lpstr>
      <vt:lpstr>YANG Augmentations</vt:lpstr>
      <vt:lpstr>Open issues</vt:lpstr>
      <vt:lpstr>Next Step</vt:lpstr>
      <vt:lpstr>Next Step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YANG Model for OTN Topology draft-ietf-ccamp-otn-topo-yang-02</dc:title>
  <dc:creator>Zhenghaomian (Zhenghaomian, Optical &amp;Microwave Technology Research Dept)</dc:creator>
  <cp:lastModifiedBy>Haomian Zheng</cp:lastModifiedBy>
  <cp:revision>135</cp:revision>
  <dcterms:created xsi:type="dcterms:W3CDTF">2006-08-16T00:00:00Z</dcterms:created>
  <dcterms:modified xsi:type="dcterms:W3CDTF">2020-09-22T15:22:45Z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_ms_pID_72543">
    <vt:lpwstr>(3)CxFJ6RVMKBm78SZ4gOKMzNJHO3dSC0qAotyfKja5wj9lNVeEOMW230FxjNxFVOWAOYkFChig
Csr+I0tI1FpmikvsjWPfLZBXIjp5VVaJMzFMsYw4qy9ChpzPOG6nvCK4gUdrQU/KzkvepUWp
l1v5WU3KkPqoX/bfSkoDb7So+1s83YpgA9lPQ6bdraiOx6NVO8J7BNesl9nPC+4yYBozFnYO
st0CYpcPu3XY2QRBwE</vt:lpwstr>
  </property>
  <property fmtid="{D5CDD505-2E9C-101B-9397-08002B2CF9AE}" pid="3" name="_new_ms_pID_725431">
    <vt:lpwstr>Ohl6uQxeFXamXODPO2hBBeT6yPLQnQXA8adNonQ0AifDPmlTrOHzCy
X9tasjD87gZpteoriAwYBa9jCG0Zl5cUs+q2qTPX9La2Vd62CUk2UXBNhO3+9SnioP7m/Eom
J6aOEX/NsNNqEmvxLI6eQ/aFYjOJ6pnOUZH5nCRB3PVuhFjhAf0xJE8dbruhC25SkUOZf/Qd
6DjtXZHZn+kdXgPtuAtGI3JUShppwvIrotOr</vt:lpwstr>
  </property>
  <property fmtid="{D5CDD505-2E9C-101B-9397-08002B2CF9AE}" pid="4" name="_new_ms_pID_725432">
    <vt:lpwstr>2QyCDPeyP+8i+XPzhfnQD+OLT2OguCS3PVTI
Lr/H2DBxp5SKN+uOfldvz5/wqFDW438x6P2G0OJjF5rQ+FQXkIQ=</vt:lpwstr>
  </property>
  <property fmtid="{D5CDD505-2E9C-101B-9397-08002B2CF9AE}" pid="5" name="_2015_ms_pID_725343">
    <vt:lpwstr>(3)VMpsvpL2UQUTqy+0+NPXr2xtvN9eLhvmT2wdqlQwvj2w4aTT1MDMj1sL1Jeh+gJlI/tnjEat
SUFz90GyPFhhh2HVfkljH4XIj+D9FgMU45ajjh8aVpo3bXVUj64ptWQWNR971Z53bfvg1ipD
K5LGa09yQpGM5INLDU0cMHyIGY87WOO8BBmxxBbxIJuWOqqX3sTpzpiWlWnqycUiCFwSj8EX
ixSWThE7X36GnplAMG</vt:lpwstr>
  </property>
  <property fmtid="{D5CDD505-2E9C-101B-9397-08002B2CF9AE}" pid="6" name="_2015_ms_pID_7253431">
    <vt:lpwstr>StEaJl7Lx8+WA7hBNVtBW7WgDfg2RjtiTO6+tcHpr6m8WeLxyVVk4n
jmIxEz/BKcwvwjczL9iGaq2GXqe8l00I3wqVBKHXShnOkKLv9jyqfIpdQodN8dyaZtxCVfvd
U1ZoPcjyU+5ymu1K0r5Sw+HbiXxWiQXbdr3eS/GLjluSUmVfRe2pZWd/uFgkSyhSRcW2TQA2
KwDTfcRS6jYjhDk7DIIPn2egeW2Htf2vgkzK</vt:lpwstr>
  </property>
  <property fmtid="{D5CDD505-2E9C-101B-9397-08002B2CF9AE}" pid="7" name="_2015_ms_pID_7253432">
    <vt:lpwstr>pjzRqV0fS5hKFroPjb8xjz4=</vt:lpwstr>
  </property>
  <property fmtid="{D5CDD505-2E9C-101B-9397-08002B2CF9AE}" pid="8" name="_readonly">
    <vt:lpwstr/>
  </property>
  <property fmtid="{D5CDD505-2E9C-101B-9397-08002B2CF9AE}" pid="9" name="_change">
    <vt:lpwstr/>
  </property>
  <property fmtid="{D5CDD505-2E9C-101B-9397-08002B2CF9AE}" pid="10" name="_full-control">
    <vt:lpwstr/>
  </property>
  <property fmtid="{D5CDD505-2E9C-101B-9397-08002B2CF9AE}" pid="11" name="sflag">
    <vt:lpwstr>1563155239</vt:lpwstr>
  </property>
</Properties>
</file>