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6"/>
  </p:sldMasterIdLst>
  <p:notesMasterIdLst>
    <p:notesMasterId r:id="rId18"/>
  </p:notesMasterIdLst>
  <p:sldIdLst>
    <p:sldId id="256" r:id="rId7"/>
    <p:sldId id="257" r:id="rId8"/>
    <p:sldId id="269" r:id="rId9"/>
    <p:sldId id="273" r:id="rId10"/>
    <p:sldId id="274" r:id="rId11"/>
    <p:sldId id="275" r:id="rId12"/>
    <p:sldId id="512" r:id="rId13"/>
    <p:sldId id="515" r:id="rId14"/>
    <p:sldId id="259" r:id="rId15"/>
    <p:sldId id="258" r:id="rId16"/>
    <p:sldId id="26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072" y="32"/>
      </p:cViewPr>
      <p:guideLst>
        <p:guide orient="horz" pos="16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11742-25F0-43F6-882D-B8403339F2D1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6C2EC-F3B6-4CF7-8A67-99EC2A32E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42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6F70F-C36D-483B-A71E-3CE7D1294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7BBED8-1641-49D3-AE18-73C243B3C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D893F-194C-4FF4-B5AB-6C4451672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EB99-81C0-480D-A327-A23F520A6708}" type="datetime1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44E4B-E2F8-432A-BF65-4B1D4F60B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57B7B-E4FA-4168-B890-885510F84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8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1744E-C5CC-433D-BC59-08747CC08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26A685-8D45-4AE8-A436-80CEC3CB9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04DA6-02C2-4232-AA35-6C6326775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B57E-7A1D-4391-815E-864B8B6389B6}" type="datetime1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D90AE-1FCA-4D19-A901-53A6D429B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F0AA5-D7F4-4DDE-AE62-D39D808E3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7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1D45A1-B848-4F0A-A111-0471ADDF5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86741C-A0E2-4271-95E4-9F68AD864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D4C10-76A8-4708-8997-C1FEB99B2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1C7F-57A6-416E-94A5-985E9394EFD2}" type="datetime1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4B1F7-A30B-4632-8901-5AF691375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9D563F-3764-4CAA-9B40-9A10FC22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33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DBE4D-E613-43DD-A6B2-85D234F12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8EDF5-8775-4D37-8BA6-6B05CD86F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DD1F9-0CC1-46BD-80EA-032EFE2EA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A2D8-110C-448B-8D22-04129E86DB4A}" type="datetime1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48F2B-FBF0-4DD3-BC64-6E8C5B410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4DDCE-377F-490B-9F66-2FCFAE7CD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3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F7EAE-26F7-4F91-BCE2-D07C906B9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D8774-D4D5-43AF-87A1-D8665498F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32657-B26C-473C-88A7-772FA2CDB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C4BF-DBF0-4575-AB59-D7FA02613C36}" type="datetime1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D0D81-1E0A-47CD-92A4-5E1171C6A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F3D07-BB30-4067-94E3-33D2DE362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B1312-A27D-43A7-9134-1372A391F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64446-AD39-4608-9403-BC5FBE4DE6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5FB136-4A35-4C88-9E2B-DC562E5F0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D5133C-C0C8-462E-9E8D-367F44F3E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7B27-706D-459A-A3D3-F88405527CDC}" type="datetime1">
              <a:rPr lang="en-US" smtClean="0"/>
              <a:t>9/23/2020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CA0FC7-850E-4FE6-9D6F-05155ECA1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FE713-1D7D-4705-BF14-3DF626528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5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484AB-3862-4C30-AAB5-B8B8BDC49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846EF-F83F-4684-B45D-F7A2ECE84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051F9-60E0-4E64-B66C-DC817F9313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560DFF-87BC-43C4-8119-530EC412CC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FB5A7F-DE6C-4E81-9CBC-8D5EF03BB1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B1FC2D-06AA-4DB6-90EF-3D874477E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354A-E220-4C95-8EFC-A3C4766A4AF9}" type="datetime1">
              <a:rPr lang="en-US" smtClean="0"/>
              <a:t>9/23/2020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860ED0-7AF3-47B5-AFD9-0B219ADEE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1BC4CC-408F-4ECE-B7DD-D7C11477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9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F2245-E251-4030-8C6B-27B27481B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349A23-CC8C-400E-BF73-1FE15B3F6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71F7-F241-437D-B16E-2DDE997A5ACA}" type="datetime1">
              <a:rPr lang="en-US" smtClean="0"/>
              <a:t>9/23/2020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70AB06-AE52-4E29-BFE8-EB8CAA06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F4D89-3784-4036-9A00-E28A74AA6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777CF1-7199-4CFF-B5A5-7410597E2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60D0-4247-4CC1-8C85-EEE24B39EC9A}" type="datetime1">
              <a:rPr lang="en-US" smtClean="0"/>
              <a:t>9/23/2020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5B3890-1DEE-4B5F-91FA-904D4ECBA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77738-57AE-490B-AA3B-850D15137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8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BC349-53F3-4740-93C6-6E31DFF9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7B1AB-D28C-44E0-A470-D76859C3F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73F70-471F-4F95-85E6-12BA8F2C2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230FA-9E80-4190-80C6-10B1DB5F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694-304E-4ED4-B1C4-221C25289EC8}" type="datetime1">
              <a:rPr lang="en-US" smtClean="0"/>
              <a:t>9/23/2020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DDBA77-A567-4E0B-B956-C5E5AA19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E78477-7046-43DB-A2BD-7B40CDA07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43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F29A2-7198-4C85-9684-7AB7E5B5C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BDA2B8-1988-4398-9533-242CB40C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FCD29D-523A-464C-964D-498C96C814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8AB2A-5EA4-41E1-813D-E130F9CD6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DACE0-66D0-40F3-9935-C89704C8D91F}" type="datetime1">
              <a:rPr lang="en-US" smtClean="0"/>
              <a:t>9/23/2020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FE246-9575-4020-8AC5-AA6979EC3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3D70EF-222D-482A-9962-A3E75824A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93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3A70B3-5ECB-40A8-A49F-16541EDE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850A9-87D7-4ED5-8243-D4529ACDF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1B68C-3A53-4D83-98BD-820DCB90D3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06F6F-E68F-41C5-800C-8621C327D8DA}" type="datetime1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0814F-F9BA-41A0-9BBB-B2F597BFD5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IETF CCAMP WG Interim Meeting - September 23,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5CE73-9D13-44B7-94CC-97CBF98F2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E8D9F-EE5F-4C6A-B9D9-EDFB82C38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8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draft-ietf-ccamp-optical-impairment-topology-yang-0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tf-ccamp-wg/ietf-ccamp-layer0-types-ext/blob/transponder-model-types/modes-definitions.m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etf-ccamp-wg/draft-ietf-ccamp-optical-impairment-topology-yang/issues/25" TargetMode="External"/><Relationship Id="rId2" Type="http://schemas.openxmlformats.org/officeDocument/2006/relationships/hyperlink" Target="https://github.com/ietf-ccamp-wg/draft-ietf-ccamp-optical-impairment-topology-yang/issu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ietf-ccamp-w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B14AC5-E6AF-4C76-9CB3-949ACC0FE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48859"/>
            <a:ext cx="9144000" cy="1645330"/>
          </a:xfrm>
        </p:spPr>
        <p:txBody>
          <a:bodyPr anchor="t" anchorCtr="1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/>
              <a:t>A Yang Data Model for Optical Impairment-aware Topology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E12729-D209-49D9-9E7C-3590C68E9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1343" y="3250140"/>
            <a:ext cx="4572000" cy="2076224"/>
          </a:xfrm>
        </p:spPr>
        <p:txBody>
          <a:bodyPr>
            <a:normAutofit/>
          </a:bodyPr>
          <a:lstStyle/>
          <a:p>
            <a:pPr algn="l">
              <a:spcBef>
                <a:spcPts val="300"/>
              </a:spcBef>
            </a:pPr>
            <a:r>
              <a:rPr lang="en-US" sz="1800"/>
              <a:t>Co-authors (editors):</a:t>
            </a:r>
            <a:br>
              <a:rPr lang="en-US" sz="1800"/>
            </a:br>
            <a:endParaRPr lang="en-US" sz="1800"/>
          </a:p>
          <a:p>
            <a:pPr marL="252000" indent="-252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/>
              <a:t>Young Lee (SKKU)</a:t>
            </a:r>
          </a:p>
          <a:p>
            <a:pPr marL="252000" indent="-252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/>
              <a:t>Jean Luc </a:t>
            </a:r>
            <a:r>
              <a:rPr lang="en-US" sz="1800" err="1"/>
              <a:t>Auge</a:t>
            </a:r>
            <a:r>
              <a:rPr lang="en-US" sz="1800"/>
              <a:t> (Orange)</a:t>
            </a:r>
          </a:p>
          <a:p>
            <a:pPr marL="252000" indent="-252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/>
              <a:t>Victor Lopez (Telefonica)</a:t>
            </a:r>
          </a:p>
          <a:p>
            <a:pPr marL="252000" indent="-252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/>
              <a:t>Gabriele Galimberti  (Cisco)</a:t>
            </a:r>
          </a:p>
          <a:p>
            <a:pPr marL="252000" indent="-25200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800"/>
              <a:t>Dieter Beller (Nokia)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F90E6944-AE24-4A35-BF3D-794B7CBD074F}"/>
              </a:ext>
            </a:extLst>
          </p:cNvPr>
          <p:cNvSpPr txBox="1">
            <a:spLocks/>
          </p:cNvSpPr>
          <p:nvPr/>
        </p:nvSpPr>
        <p:spPr>
          <a:xfrm>
            <a:off x="6063343" y="3236459"/>
            <a:ext cx="4572000" cy="3290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sz="2000"/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n-US" sz="1800" dirty="0"/>
              <a:t>Co-authors/contributors:</a:t>
            </a: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 err="1"/>
              <a:t>Haomian</a:t>
            </a:r>
            <a:r>
              <a:rPr lang="en-US" sz="1800" dirty="0"/>
              <a:t> Zheng (Huawei)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/>
              <a:t>Italo Busi (Huawei)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/>
              <a:t>Nicola Sambo (</a:t>
            </a:r>
            <a:r>
              <a:rPr lang="en-US" sz="1800" dirty="0" err="1"/>
              <a:t>Scuola</a:t>
            </a:r>
            <a:r>
              <a:rPr lang="en-US" sz="1800" dirty="0"/>
              <a:t> superior </a:t>
            </a:r>
            <a:r>
              <a:rPr lang="en-US" sz="1800" dirty="0" err="1"/>
              <a:t>S.Anna</a:t>
            </a:r>
            <a:r>
              <a:rPr lang="en-US" sz="1800" dirty="0"/>
              <a:t>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/>
              <a:t>Julien Meuric (Orange)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/>
              <a:t>Esther Le </a:t>
            </a:r>
            <a:r>
              <a:rPr lang="en-US" sz="1800" dirty="0" err="1"/>
              <a:t>Rouzic</a:t>
            </a:r>
            <a:r>
              <a:rPr lang="en-US" sz="1800" dirty="0"/>
              <a:t> (Orange)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/>
              <a:t>Sergio Belotti (Nokia)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/>
              <a:t>Enrico Griseri (Nokia)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/>
              <a:t>Gert Grammel (Juniper)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/>
              <a:t>Jonas </a:t>
            </a:r>
            <a:r>
              <a:rPr lang="en-US" sz="1800" dirty="0" err="1"/>
              <a:t>Martenson</a:t>
            </a:r>
            <a:r>
              <a:rPr lang="en-US" sz="1800" dirty="0"/>
              <a:t> (RISE)</a:t>
            </a:r>
            <a:endParaRPr lang="en-US" sz="1800" dirty="0">
              <a:cs typeface="Calibri" panose="020F0502020204030204"/>
            </a:endParaRP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en-US" sz="1800" dirty="0" err="1"/>
              <a:t>Aihua</a:t>
            </a:r>
            <a:r>
              <a:rPr lang="en-US" sz="1800" dirty="0"/>
              <a:t> Guo (</a:t>
            </a:r>
            <a:r>
              <a:rPr lang="en-US" sz="1800" dirty="0" err="1"/>
              <a:t>Futurewei</a:t>
            </a:r>
            <a:r>
              <a:rPr lang="en-US" sz="1800" dirty="0"/>
              <a:t>)</a:t>
            </a:r>
            <a:endParaRPr lang="en-US" sz="1800" dirty="0">
              <a:cs typeface="Calibri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E2F80EB8-8DC8-4CA5-8090-B8E097E5008E}"/>
              </a:ext>
            </a:extLst>
          </p:cNvPr>
          <p:cNvSpPr txBox="1">
            <a:spLocks/>
          </p:cNvSpPr>
          <p:nvPr/>
        </p:nvSpPr>
        <p:spPr>
          <a:xfrm>
            <a:off x="1524000" y="2507870"/>
            <a:ext cx="9144000" cy="600076"/>
          </a:xfrm>
          <a:prstGeom prst="rect">
            <a:avLst/>
          </a:prstGeom>
        </p:spPr>
        <p:txBody>
          <a:bodyPr vert="horz" lIns="91440" tIns="45720" rIns="91440" bIns="45720" rtlCol="0" anchor="t" anchorCtr="1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600" dirty="0">
                <a:hlinkClick r:id="rId2"/>
              </a:rPr>
              <a:t>draft-ietf-ccamp-optical-impairment-topology-yang-03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547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35417-59C5-4071-859D-2092D6DD8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31DE9-787D-4075-99FF-D58879BF2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Completion of review of layer0-types-ext for transponders</a:t>
            </a:r>
          </a:p>
          <a:p>
            <a:pPr lvl="1"/>
            <a:r>
              <a:rPr lang="en-US" dirty="0"/>
              <a:t>Joint effort with authors of draft-ietf-</a:t>
            </a:r>
            <a:r>
              <a:rPr lang="en-US" dirty="0" err="1"/>
              <a:t>ccamp</a:t>
            </a:r>
            <a:r>
              <a:rPr lang="en-US" dirty="0"/>
              <a:t>-</a:t>
            </a:r>
            <a:r>
              <a:rPr lang="en-US" dirty="0" err="1"/>
              <a:t>dwdm</a:t>
            </a:r>
            <a:r>
              <a:rPr lang="en-US" dirty="0"/>
              <a:t>-if-param-yang</a:t>
            </a:r>
          </a:p>
          <a:p>
            <a:r>
              <a:rPr lang="en-US" dirty="0"/>
              <a:t>Completion of configuration part of optical transponder model revision.</a:t>
            </a:r>
          </a:p>
          <a:p>
            <a:r>
              <a:rPr lang="en-US" dirty="0"/>
              <a:t>Modeling of 3R regenerators based on optical transponder model</a:t>
            </a:r>
          </a:p>
          <a:p>
            <a:r>
              <a:rPr lang="en-US" dirty="0"/>
              <a:t>Address the other open issues on GitHub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7EC200-504E-4EAF-A414-48BFDCEAC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IETF CCAMP WG Interim Meeting - September 23,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634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28647E4-1AC8-4F56-9F23-CEEC39FF3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 anchorCtr="1">
            <a:normAutofit/>
          </a:bodyPr>
          <a:lstStyle/>
          <a:p>
            <a:pPr algn="ct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3452E-9101-4724-9932-3D1A0FC54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5661" y="6223702"/>
            <a:ext cx="3832203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000" kern="1200">
                <a:solidFill>
                  <a:srgbClr val="898989"/>
                </a:solidFill>
                <a:latin typeface="+mn-lt"/>
                <a:ea typeface="+mn-ea"/>
                <a:cs typeface="+mn-cs"/>
              </a:rPr>
              <a:t>IETF CCAMP WG Interim Meeting - September 23, 2020</a:t>
            </a:r>
            <a:endParaRPr lang="en-US" sz="1000" kern="1200" dirty="0">
              <a:solidFill>
                <a:srgbClr val="898989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820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E31FD-1C2F-48A6-AB51-148D4276F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Activities since May Interim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0841F-A6DC-4789-9872-9F341CF41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Weekly CCAMP WebEx meetings (Thu, 4-5pm CEST)</a:t>
            </a:r>
          </a:p>
          <a:p>
            <a:pPr>
              <a:spcAft>
                <a:spcPts val="600"/>
              </a:spcAft>
            </a:pPr>
            <a:r>
              <a:rPr lang="en-US" dirty="0"/>
              <a:t>Topics addressed: TRANSPONDER model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Reconcile the different transponder models (WSON, </a:t>
            </a:r>
            <a:r>
              <a:rPr lang="en-US" dirty="0" err="1"/>
              <a:t>flexgrid</a:t>
            </a:r>
            <a:r>
              <a:rPr lang="en-US" dirty="0"/>
              <a:t>, optical impairments) present in CCAMP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Reconcile the transponder model with complementary interface model contained in draft-</a:t>
            </a:r>
            <a:r>
              <a:rPr lang="en-US" dirty="0" err="1"/>
              <a:t>ietf</a:t>
            </a:r>
            <a:r>
              <a:rPr lang="en-US" dirty="0"/>
              <a:t>-ccamp-</a:t>
            </a:r>
            <a:r>
              <a:rPr lang="en-US" dirty="0" err="1"/>
              <a:t>dwdm</a:t>
            </a:r>
            <a:r>
              <a:rPr lang="en-US" dirty="0"/>
              <a:t>-if-param-yang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Proceed with new layer0-types-ext draft containing common YANG structures and definitions (typedefs, identities, groupings)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0E6AD6-900F-4355-9541-00E46C374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84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E31FD-1C2F-48A6-AB51-148D4276F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transponder properties capabilities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0841F-A6DC-4789-9872-9F341CF41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3000" dirty="0">
                <a:cs typeface="Calibri"/>
              </a:rPr>
              <a:t>Definition of Optical transponder capabilities </a:t>
            </a:r>
          </a:p>
          <a:p>
            <a:pPr lvl="1"/>
            <a:r>
              <a:rPr lang="en-US" sz="2600" dirty="0">
                <a:cs typeface="Calibri"/>
              </a:rPr>
              <a:t>3 different modes to express the transceiver capability of a transponder:</a:t>
            </a:r>
          </a:p>
          <a:p>
            <a:pPr lvl="2"/>
            <a:r>
              <a:rPr lang="en-US" sz="2200" dirty="0">
                <a:cs typeface="Calibri"/>
              </a:rPr>
              <a:t>ITU-T G.698.2 application codes. Guarantees interoperability since encompass also optical path constraints parameters for a single fiber type. </a:t>
            </a:r>
          </a:p>
          <a:p>
            <a:pPr lvl="2"/>
            <a:r>
              <a:rPr lang="en-US" sz="2200" dirty="0">
                <a:cs typeface="Calibri"/>
              </a:rPr>
              <a:t>Organizational/vendor specific set of parameters subsumed by an “operational mode” identifier. It guarantees transponder interoperability but is not defined by an SDO.</a:t>
            </a:r>
          </a:p>
          <a:p>
            <a:pPr lvl="2"/>
            <a:r>
              <a:rPr lang="en-US" sz="2200" dirty="0">
                <a:cs typeface="Calibri"/>
              </a:rPr>
              <a:t>Explicit mode, with an explicit list of parameters to consistently configure the mode of operation for the transceivers. No optical path parameters: it does not guarantee interoperability. An if-mode represents the identifier for an “explicit” set of parameters.</a:t>
            </a:r>
          </a:p>
          <a:p>
            <a:pPr lvl="2"/>
            <a:r>
              <a:rPr lang="en-US" sz="2200" dirty="0">
                <a:cs typeface="Calibri"/>
              </a:rPr>
              <a:t>See definitions </a:t>
            </a:r>
            <a:r>
              <a:rPr lang="en-US" sz="2200" dirty="0">
                <a:cs typeface="Calibri"/>
                <a:hlinkClick r:id="rId2"/>
              </a:rPr>
              <a:t>https://github.com/ietf-ccamp-wg/ietf-ccamp-layer0-types-ext/blob/transponder-model-types/modes-definitions.md</a:t>
            </a:r>
            <a:endParaRPr lang="en-US" sz="2200" dirty="0">
              <a:cs typeface="Calibri"/>
            </a:endParaRPr>
          </a:p>
          <a:p>
            <a:pPr lvl="1"/>
            <a:r>
              <a:rPr lang="en-US" sz="2600" dirty="0">
                <a:cs typeface="Calibri"/>
              </a:rPr>
              <a:t>3 new common groupings defined in the layer0-types-ext to represent the attributes for capabilities and configuration</a:t>
            </a:r>
          </a:p>
          <a:p>
            <a:pPr lvl="1"/>
            <a:r>
              <a:rPr lang="en-US" sz="2600" dirty="0">
                <a:cs typeface="Calibri"/>
              </a:rPr>
              <a:t>New common structure to define the supported modes of operation:</a:t>
            </a:r>
          </a:p>
          <a:p>
            <a:pPr lvl="2"/>
            <a:r>
              <a:rPr lang="en-US" sz="2200" dirty="0">
                <a:cs typeface="Calibri"/>
              </a:rPr>
              <a:t> supported-mode  </a:t>
            </a:r>
          </a:p>
          <a:p>
            <a:endParaRPr lang="en-US" sz="1500" dirty="0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0E6AD6-900F-4355-9541-00E46C374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965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1751" y="1939159"/>
            <a:ext cx="779710" cy="5217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600" dirty="0"/>
              <a:t>TX</a:t>
            </a:r>
          </a:p>
          <a:p>
            <a:pPr algn="ctr"/>
            <a:r>
              <a:rPr lang="en-US" sz="1600" dirty="0"/>
              <a:t>(foo)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48192" y="1939159"/>
            <a:ext cx="779710" cy="5217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600" dirty="0"/>
              <a:t>RX</a:t>
            </a:r>
          </a:p>
          <a:p>
            <a:pPr algn="ctr"/>
            <a:r>
              <a:rPr lang="en-US" sz="1600" dirty="0"/>
              <a:t>(bar)</a:t>
            </a:r>
          </a:p>
        </p:txBody>
      </p:sp>
      <p:sp>
        <p:nvSpPr>
          <p:cNvPr id="4" name="Cloud 3"/>
          <p:cNvSpPr/>
          <p:nvPr/>
        </p:nvSpPr>
        <p:spPr>
          <a:xfrm>
            <a:off x="3410607" y="1133224"/>
            <a:ext cx="473491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WDM network</a:t>
            </a:r>
          </a:p>
        </p:txBody>
      </p:sp>
      <p:cxnSp>
        <p:nvCxnSpPr>
          <p:cNvPr id="6" name="Straight Connector 5"/>
          <p:cNvCxnSpPr>
            <a:stCxn id="2" idx="3"/>
            <a:endCxn id="4" idx="2"/>
          </p:cNvCxnSpPr>
          <p:nvPr/>
        </p:nvCxnSpPr>
        <p:spPr>
          <a:xfrm flipV="1">
            <a:off x="2051461" y="2200024"/>
            <a:ext cx="137383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3" idx="1"/>
            <a:endCxn id="4" idx="0"/>
          </p:cNvCxnSpPr>
          <p:nvPr/>
        </p:nvCxnSpPr>
        <p:spPr>
          <a:xfrm flipH="1" flipV="1">
            <a:off x="8141571" y="2200024"/>
            <a:ext cx="170662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58334" y="156982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baseline="-25000" dirty="0"/>
              <a:t>S</a:t>
            </a:r>
          </a:p>
        </p:txBody>
      </p:sp>
      <p:cxnSp>
        <p:nvCxnSpPr>
          <p:cNvPr id="12" name="Straight Connector 11"/>
          <p:cNvCxnSpPr>
            <a:stCxn id="10" idx="2"/>
          </p:cNvCxnSpPr>
          <p:nvPr/>
        </p:nvCxnSpPr>
        <p:spPr>
          <a:xfrm flipH="1">
            <a:off x="2738377" y="1939159"/>
            <a:ext cx="455" cy="5255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87984" y="1569827"/>
            <a:ext cx="37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baseline="-25000" dirty="0"/>
              <a:t>S</a:t>
            </a:r>
          </a:p>
        </p:txBody>
      </p:sp>
      <p:cxnSp>
        <p:nvCxnSpPr>
          <p:cNvPr id="14" name="Straight Connector 13"/>
          <p:cNvCxnSpPr>
            <a:stCxn id="13" idx="2"/>
          </p:cNvCxnSpPr>
          <p:nvPr/>
        </p:nvCxnSpPr>
        <p:spPr>
          <a:xfrm flipH="1">
            <a:off x="9068029" y="1939159"/>
            <a:ext cx="8565" cy="5255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03586" y="2696949"/>
            <a:ext cx="103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{ A, B, C 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720052" y="2696949"/>
            <a:ext cx="104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{ B, C, D }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613236" y="3417053"/>
            <a:ext cx="632965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65905" y="3471352"/>
            <a:ext cx="73223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Path computation should compute a path meeting optical requirements of B or C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If the optimal path is compliant with optical requirements in B: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1600" dirty="0"/>
              <a:t>The domain controller setup the path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1600" dirty="0"/>
              <a:t>The domain controller configures TX and RX device controllers with application code B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dirty="0"/>
              <a:t>TX device controller internally configures if-mode 1 (foo)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dirty="0"/>
              <a:t>RX device controller internally configures if-mode 2 (bar)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the mapping between the application code, selected by path computation, and the if-mode is done internally by the transponder device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Two transceivers supporting the same application code/organizational mode and a line system matching the constraints, defined in ITU-T G.698.2 or by the organization, for that application code</a:t>
            </a:r>
            <a:r>
              <a:rPr lang="en-US">
                <a:solidFill>
                  <a:srgbClr val="FF0000"/>
                </a:solidFill>
              </a:rPr>
              <a:t>/organizational </a:t>
            </a:r>
            <a:r>
              <a:rPr lang="en-US" dirty="0">
                <a:solidFill>
                  <a:srgbClr val="FF0000"/>
                </a:solidFill>
              </a:rPr>
              <a:t>will interoperate</a:t>
            </a:r>
            <a:r>
              <a:rPr lang="en-US" dirty="0"/>
              <a:t>.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172578" y="3281677"/>
            <a:ext cx="1091966" cy="120032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if-mode 1</a:t>
            </a:r>
          </a:p>
          <a:p>
            <a:r>
              <a:rPr lang="en-US" dirty="0"/>
              <a:t>  { B, C }</a:t>
            </a:r>
          </a:p>
          <a:p>
            <a:r>
              <a:rPr lang="en-US" dirty="0"/>
              <a:t>if-mode 2</a:t>
            </a:r>
          </a:p>
          <a:p>
            <a:r>
              <a:rPr lang="en-US" dirty="0"/>
              <a:t>  { A }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848192" y="3281677"/>
            <a:ext cx="1091966" cy="17543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if-mode 1</a:t>
            </a:r>
          </a:p>
          <a:p>
            <a:r>
              <a:rPr lang="en-US" dirty="0"/>
              <a:t>  { D }</a:t>
            </a:r>
          </a:p>
          <a:p>
            <a:r>
              <a:rPr lang="en-US" dirty="0"/>
              <a:t>if-mode 2</a:t>
            </a:r>
          </a:p>
          <a:p>
            <a:r>
              <a:rPr lang="en-US" dirty="0"/>
              <a:t>  { B }</a:t>
            </a:r>
          </a:p>
          <a:p>
            <a:r>
              <a:rPr lang="en-US" dirty="0"/>
              <a:t>if-mode 3</a:t>
            </a:r>
          </a:p>
          <a:p>
            <a:r>
              <a:rPr lang="en-US" dirty="0"/>
              <a:t>  { C }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459F123-3F95-43BE-8893-61CD8FB20791}"/>
              </a:ext>
            </a:extLst>
          </p:cNvPr>
          <p:cNvSpPr txBox="1">
            <a:spLocks/>
          </p:cNvSpPr>
          <p:nvPr/>
        </p:nvSpPr>
        <p:spPr>
          <a:xfrm>
            <a:off x="401444" y="227103"/>
            <a:ext cx="11462607" cy="7558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Application code/organizational mode case (topology model)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2C14B-2EAC-498E-B608-96DD177E7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IETF CCAMP WG Interim Meeting - September 23, 2020</a:t>
            </a:r>
          </a:p>
        </p:txBody>
      </p:sp>
    </p:spTree>
    <p:extLst>
      <p:ext uri="{BB962C8B-B14F-4D97-AF65-F5344CB8AC3E}">
        <p14:creationId xmlns:p14="http://schemas.microsoft.com/office/powerpoint/2010/main" val="2844077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1751" y="1939159"/>
            <a:ext cx="779710" cy="5217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600" dirty="0"/>
              <a:t>TX</a:t>
            </a:r>
          </a:p>
          <a:p>
            <a:pPr algn="ctr"/>
            <a:r>
              <a:rPr lang="en-US" sz="1600" dirty="0"/>
              <a:t>(foo)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48192" y="1939159"/>
            <a:ext cx="779710" cy="5217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600" dirty="0"/>
              <a:t>RX</a:t>
            </a:r>
          </a:p>
          <a:p>
            <a:pPr algn="ctr"/>
            <a:r>
              <a:rPr lang="en-US" sz="1600" dirty="0"/>
              <a:t>(bar)</a:t>
            </a:r>
          </a:p>
        </p:txBody>
      </p:sp>
      <p:sp>
        <p:nvSpPr>
          <p:cNvPr id="4" name="Cloud 3"/>
          <p:cNvSpPr/>
          <p:nvPr/>
        </p:nvSpPr>
        <p:spPr>
          <a:xfrm>
            <a:off x="3410607" y="1133224"/>
            <a:ext cx="473491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WDM network</a:t>
            </a:r>
          </a:p>
        </p:txBody>
      </p:sp>
      <p:cxnSp>
        <p:nvCxnSpPr>
          <p:cNvPr id="6" name="Straight Connector 5"/>
          <p:cNvCxnSpPr>
            <a:stCxn id="2" idx="3"/>
            <a:endCxn id="4" idx="2"/>
          </p:cNvCxnSpPr>
          <p:nvPr/>
        </p:nvCxnSpPr>
        <p:spPr>
          <a:xfrm flipV="1">
            <a:off x="2051461" y="2200024"/>
            <a:ext cx="137383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3" idx="1"/>
            <a:endCxn id="4" idx="0"/>
          </p:cNvCxnSpPr>
          <p:nvPr/>
        </p:nvCxnSpPr>
        <p:spPr>
          <a:xfrm flipH="1" flipV="1">
            <a:off x="8141571" y="2200024"/>
            <a:ext cx="170662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58334" y="156982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baseline="-25000" dirty="0"/>
              <a:t>S</a:t>
            </a:r>
          </a:p>
        </p:txBody>
      </p:sp>
      <p:cxnSp>
        <p:nvCxnSpPr>
          <p:cNvPr id="12" name="Straight Connector 11"/>
          <p:cNvCxnSpPr>
            <a:stCxn id="10" idx="2"/>
          </p:cNvCxnSpPr>
          <p:nvPr/>
        </p:nvCxnSpPr>
        <p:spPr>
          <a:xfrm flipH="1">
            <a:off x="2738377" y="1939159"/>
            <a:ext cx="455" cy="5255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87984" y="1569827"/>
            <a:ext cx="37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baseline="-25000" dirty="0"/>
              <a:t>S</a:t>
            </a:r>
          </a:p>
        </p:txBody>
      </p:sp>
      <p:cxnSp>
        <p:nvCxnSpPr>
          <p:cNvPr id="14" name="Straight Connector 13"/>
          <p:cNvCxnSpPr>
            <a:stCxn id="13" idx="2"/>
          </p:cNvCxnSpPr>
          <p:nvPr/>
        </p:nvCxnSpPr>
        <p:spPr>
          <a:xfrm flipH="1">
            <a:off x="9068029" y="1939159"/>
            <a:ext cx="8565" cy="5255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03586" y="2696949"/>
            <a:ext cx="103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{ A, B, C 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720052" y="2696949"/>
            <a:ext cx="104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{ B, C, D }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58332" y="3284198"/>
            <a:ext cx="632965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80039" y="3266824"/>
            <a:ext cx="71526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Path computation should compute a path meeting optical requirements of B or C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If the optimal path is compliant with optical requirements in B: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1600" dirty="0"/>
              <a:t>The domain controller setup the path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1600" dirty="0"/>
              <a:t>The domain controller configures TX device controller with if-mode 1 (foo)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1600" dirty="0"/>
              <a:t>The domain controller configures RX device controller with if-mode 2 (bar)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the domain controller configured the if-mode which supports the application code selected based on path computation results,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if-mode is an identifier for an explicit set of parameters.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The if-modes specify the interface configurations only and do not define interoperability requirements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buFont typeface="+mj-lt"/>
              <a:buAutoNum type="alphaLcParenR"/>
            </a:pP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172578" y="3281677"/>
            <a:ext cx="1091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if-mode 1</a:t>
            </a:r>
          </a:p>
          <a:p>
            <a:r>
              <a:rPr lang="en-US" dirty="0"/>
              <a:t>  { B, C }</a:t>
            </a:r>
          </a:p>
          <a:p>
            <a:r>
              <a:rPr lang="en-US" dirty="0"/>
              <a:t>if-mode 2</a:t>
            </a:r>
          </a:p>
          <a:p>
            <a:r>
              <a:rPr lang="en-US" dirty="0"/>
              <a:t>  { A }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848192" y="3111561"/>
            <a:ext cx="10919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if-mode 1</a:t>
            </a:r>
          </a:p>
          <a:p>
            <a:r>
              <a:rPr lang="en-US" dirty="0"/>
              <a:t>  { D }</a:t>
            </a:r>
          </a:p>
          <a:p>
            <a:r>
              <a:rPr lang="en-US" dirty="0"/>
              <a:t>if-mode 2</a:t>
            </a:r>
          </a:p>
          <a:p>
            <a:r>
              <a:rPr lang="en-US" dirty="0"/>
              <a:t>  { B }</a:t>
            </a:r>
          </a:p>
          <a:p>
            <a:r>
              <a:rPr lang="en-US" dirty="0"/>
              <a:t>if-mode 3</a:t>
            </a:r>
          </a:p>
          <a:p>
            <a:r>
              <a:rPr lang="en-US" dirty="0"/>
              <a:t>  { C }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925E593-4805-4A57-B42B-FDAF8A5B68A5}"/>
              </a:ext>
            </a:extLst>
          </p:cNvPr>
          <p:cNvSpPr txBox="1">
            <a:spLocks/>
          </p:cNvSpPr>
          <p:nvPr/>
        </p:nvSpPr>
        <p:spPr>
          <a:xfrm>
            <a:off x="479502" y="227103"/>
            <a:ext cx="11269675" cy="7045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If-mode case from draft-ietf-</a:t>
            </a:r>
            <a:r>
              <a:rPr lang="en-US" sz="3600" dirty="0" err="1"/>
              <a:t>ccamp</a:t>
            </a:r>
            <a:r>
              <a:rPr lang="en-US" sz="3600" dirty="0"/>
              <a:t>-</a:t>
            </a:r>
            <a:r>
              <a:rPr lang="en-US" sz="3600" dirty="0" err="1"/>
              <a:t>dwdm</a:t>
            </a:r>
            <a:r>
              <a:rPr lang="en-US" sz="3600" dirty="0"/>
              <a:t>-if-param-yang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17C194-84FD-42D5-A8C8-8E62EC2D8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</a:p>
        </p:txBody>
      </p:sp>
    </p:spTree>
    <p:extLst>
      <p:ext uri="{BB962C8B-B14F-4D97-AF65-F5344CB8AC3E}">
        <p14:creationId xmlns:p14="http://schemas.microsoft.com/office/powerpoint/2010/main" val="2096643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3B36A-B1DE-4BA8-AF6F-CCB53848C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Capability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78A1E-B182-4AD5-8D2D-D43AC1ECA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Optical impairment limits for each operational mode (min OSNR, max PMD, max CD, max PDL, Q-factor limit, etc.) </a:t>
            </a:r>
            <a:r>
              <a:rPr lang="en-US" dirty="0">
                <a:sym typeface="Wingdings" panose="05000000000000000000" pitchFamily="2" charset="2"/>
              </a:rPr>
              <a:t> layer0-types-ext  </a:t>
            </a: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grouping common-transceiver-capabilities-organizational-mode 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dirty="0"/>
              <a:t>Alternatively: explicit parameter list and supported parameter values/ranges </a:t>
            </a:r>
          </a:p>
          <a:p>
            <a:r>
              <a:rPr lang="en-US" dirty="0"/>
              <a:t>Common set of parameters for both options:</a:t>
            </a:r>
          </a:p>
          <a:p>
            <a:pPr lvl="1"/>
            <a:r>
              <a:rPr lang="en-US" dirty="0"/>
              <a:t>supported transmitter tuning range [</a:t>
            </a:r>
            <a:r>
              <a:rPr lang="en-US" dirty="0" err="1"/>
              <a:t>f_tx_min</a:t>
            </a:r>
            <a:r>
              <a:rPr lang="en-US" dirty="0"/>
              <a:t>, </a:t>
            </a:r>
            <a:r>
              <a:rPr lang="en-US" dirty="0" err="1"/>
              <a:t>f_tx_max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supported transmitter tunability grid (in GHz)</a:t>
            </a:r>
          </a:p>
          <a:p>
            <a:pPr lvl="1"/>
            <a:r>
              <a:rPr lang="en-US" dirty="0"/>
              <a:t>supported transmitter power range [</a:t>
            </a:r>
            <a:r>
              <a:rPr lang="en-US" dirty="0" err="1"/>
              <a:t>p_tx</a:t>
            </a:r>
            <a:r>
              <a:rPr lang="en-US" dirty="0"/>
              <a:t>-min, </a:t>
            </a:r>
            <a:r>
              <a:rPr lang="en-US" dirty="0" err="1"/>
              <a:t>p_tx_max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supported receiver power range [</a:t>
            </a:r>
            <a:r>
              <a:rPr lang="en-US" dirty="0" err="1"/>
              <a:t>p_rx</a:t>
            </a:r>
            <a:r>
              <a:rPr lang="en-US" dirty="0"/>
              <a:t>-min, </a:t>
            </a:r>
            <a:r>
              <a:rPr lang="en-US" dirty="0" err="1"/>
              <a:t>p_rx_max</a:t>
            </a:r>
            <a:r>
              <a:rPr lang="en-US" dirty="0"/>
              <a:t>] </a:t>
            </a:r>
          </a:p>
          <a:p>
            <a:pPr lvl="1"/>
            <a:r>
              <a:rPr lang="en-US" dirty="0"/>
              <a:t>Supported max </a:t>
            </a:r>
            <a:r>
              <a:rPr lang="en-US" dirty="0" err="1"/>
              <a:t>rx</a:t>
            </a:r>
            <a:r>
              <a:rPr lang="en-US" dirty="0"/>
              <a:t> optical power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 layer0-types-ext </a:t>
            </a: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grouping common-transceiver-capabilities-organizational-explicit</a:t>
            </a:r>
            <a:endParaRPr lang="en-US" dirty="0">
              <a:solidFill>
                <a:srgbClr val="00B0F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B04BF-8B0E-45AB-9DCC-70719AB9C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764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78DE0A-0251-4FC5-95A0-ECBF8646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543796-7F6E-4BEF-9570-55B501BA72D2}"/>
              </a:ext>
            </a:extLst>
          </p:cNvPr>
          <p:cNvSpPr/>
          <p:nvPr/>
        </p:nvSpPr>
        <p:spPr>
          <a:xfrm>
            <a:off x="412878" y="1324865"/>
            <a:ext cx="10668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nw:node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tet:te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tet:tunnel-termination-point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OTSiG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-element* 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OTSiG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-identifier]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|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OTSiG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-identifier    int16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|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OTSiG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-container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|   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OTSi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 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OTSi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-carrier-id]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|      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OTSi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-carrier-id           int16</a:t>
            </a: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       &lt;common grouping for configured mode&gt; 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grouping common-transceiver-configured-param</a:t>
            </a:r>
            <a:endParaRPr lang="en-US" sz="1200" dirty="0">
              <a:solidFill>
                <a:srgbClr val="00B0F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|        &lt;reference to a transceiver&gt;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transponders-list* [transponder-id]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transponder-id                      uint32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transceivers-list* 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tranceiver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-id]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transceiver* [transceiver-id]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transceiver-id                     uint32</a:t>
            </a: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+--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supported-mode [mode-id]</a:t>
            </a: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|  &lt;common attributes ranges/limit for supported modes&gt; 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grouping common-transceiver-capabilities-organizational-mode</a:t>
            </a:r>
            <a:endParaRPr lang="en-US" sz="1200" dirty="0">
              <a:solidFill>
                <a:srgbClr val="00B0F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&lt;common attributes for other transceiver’s capabilities (if any)&gt;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grouping common-transceiver-capabilities-organizational-explicit</a:t>
            </a:r>
            <a:endParaRPr lang="en-US" sz="1200" dirty="0">
              <a:solidFill>
                <a:srgbClr val="00B0F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if-supported-mode</a:t>
            </a: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 +--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supported-mode [mode-id]</a:t>
            </a: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 |  &lt;common attributes ranges/limit for supported modes&gt;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|  |  &lt;additional attributes for supported modes (if any)&gt;</a:t>
            </a: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    &lt;common attributes for other transceiver’s capabilities (if any)&gt;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grouping common-transceiver-capabilities-organizational-explicit</a:t>
            </a:r>
            <a:endParaRPr lang="en-US" sz="1200" dirty="0">
              <a:solidFill>
                <a:srgbClr val="00B0F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|  &lt;additional attributes for other transceiver’s capabilities (if any)&gt;</a:t>
            </a: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+--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current-opt-if-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och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-mode-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 &lt;common grouping for configured mode&gt;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|  &lt;additional attributes&gt;</a:t>
            </a: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123F1FF-1495-4155-98D5-0621EA89EE41}"/>
              </a:ext>
            </a:extLst>
          </p:cNvPr>
          <p:cNvSpPr txBox="1">
            <a:spLocks/>
          </p:cNvSpPr>
          <p:nvPr/>
        </p:nvSpPr>
        <p:spPr>
          <a:xfrm>
            <a:off x="159199" y="136526"/>
            <a:ext cx="10921679" cy="591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Reference YANG with underlined commonalities</a:t>
            </a:r>
          </a:p>
          <a:p>
            <a:r>
              <a:rPr lang="en-US" sz="3200" dirty="0"/>
              <a:t>(in red) (in blue name of YANG groupings)</a:t>
            </a:r>
          </a:p>
        </p:txBody>
      </p:sp>
    </p:spTree>
    <p:extLst>
      <p:ext uri="{BB962C8B-B14F-4D97-AF65-F5344CB8AC3E}">
        <p14:creationId xmlns:p14="http://schemas.microsoft.com/office/powerpoint/2010/main" val="26318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3A56B-90D0-49AA-A3B9-CCF4386CE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87" y="-10790"/>
            <a:ext cx="10435542" cy="867317"/>
          </a:xfrm>
        </p:spPr>
        <p:txBody>
          <a:bodyPr/>
          <a:lstStyle/>
          <a:p>
            <a:r>
              <a:rPr lang="en-US" dirty="0"/>
              <a:t>Topology model basic update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3D2CDA-F271-4A72-A116-6AA4AA8C6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C1DD9F-5486-48D5-851D-6433B9D584C7}"/>
              </a:ext>
            </a:extLst>
          </p:cNvPr>
          <p:cNvSpPr/>
          <p:nvPr/>
        </p:nvSpPr>
        <p:spPr>
          <a:xfrm>
            <a:off x="594165" y="812165"/>
            <a:ext cx="933691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transponder-list* [transponder-id]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transponder-id      uint32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transceiver-list* [transceiver-id]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transceiver-id     uint32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supported-modes* [mode-id]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mode-id                          string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(mode)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+--:(G.692.2)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|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standard-mode?             standard-mode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+--:(organizational-mode)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|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operational-mode?          operational-mode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|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organization-identifier?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|          organization-identifier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+--:(explicit-mode)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supported-std-modes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supported-application-codes*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|       -&gt; ../../mode-id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supported-organizational-modes*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-&gt; ../../mode-id</a:t>
            </a:r>
          </a:p>
        </p:txBody>
      </p:sp>
    </p:spTree>
    <p:extLst>
      <p:ext uri="{BB962C8B-B14F-4D97-AF65-F5344CB8AC3E}">
        <p14:creationId xmlns:p14="http://schemas.microsoft.com/office/powerpoint/2010/main" val="139423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C60B1-D754-4045-8625-4EF1C1E0B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Issues</a:t>
            </a:r>
            <a:br>
              <a:rPr lang="en-US" dirty="0"/>
            </a:br>
            <a:r>
              <a:rPr lang="en-US" sz="2000" dirty="0">
                <a:hlinkClick r:id="rId2"/>
              </a:rPr>
              <a:t>https://github.com/ietf-ccamp-wg/draft-ietf-ccamp-optical-impairment-topology-yang/issues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794B9-966A-4E13-A511-1ED5D1A27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Alignment with ITU-T terminology and definitions for the data plane</a:t>
            </a:r>
          </a:p>
          <a:p>
            <a:pPr lvl="1"/>
            <a:r>
              <a:rPr lang="en-US" dirty="0"/>
              <a:t>Sub-sections in section 2.3 will have to be updated</a:t>
            </a:r>
          </a:p>
          <a:p>
            <a:pPr lvl="1"/>
            <a:r>
              <a:rPr lang="en-US" dirty="0"/>
              <a:t>Open issue on GitHub: </a:t>
            </a:r>
            <a:r>
              <a:rPr lang="en-US" dirty="0">
                <a:hlinkClick r:id="rId3"/>
              </a:rPr>
              <a:t>#25</a:t>
            </a:r>
            <a:endParaRPr lang="en-US" dirty="0"/>
          </a:p>
          <a:p>
            <a:r>
              <a:rPr lang="en-US" dirty="0"/>
              <a:t>Open issues #5 and #12 to be closed since related to #29 Transponder model , almost completed </a:t>
            </a:r>
          </a:p>
          <a:p>
            <a:r>
              <a:rPr lang="en-US" dirty="0"/>
              <a:t>Other issues: see GitHub link above</a:t>
            </a:r>
          </a:p>
          <a:p>
            <a:r>
              <a:rPr lang="en-US" dirty="0"/>
              <a:t>Repositories :</a:t>
            </a:r>
            <a:r>
              <a:rPr lang="en-US" dirty="0">
                <a:hlinkClick r:id="rId4"/>
              </a:rPr>
              <a:t> https://github.com/ietf-ccamp-wg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547AA-617F-45F4-BCD2-1BEE9B1B5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 CCAMP WG Interim Meeting - September 23,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76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haredContentType xmlns="Microsoft.SharePoint.Taxonomy.ContentTypeSync" SourceId="34c87397-5fc1-491e-85e7-d6110dbe9cbd" ContentTypeId="0x0101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4.xml><?xml version="1.0" encoding="utf-8"?>
<?mso-contentType ?>
<spe:Receivers xmlns:spe="http://schemas.microsoft.com/sharepoint/events"/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E82D54F3F10D468133B175E7F78D1A" ma:contentTypeVersion="13" ma:contentTypeDescription="Create a new document." ma:contentTypeScope="" ma:versionID="f3ba0c0b0f5ff52e6c8d38e9380b9634">
  <xsd:schema xmlns:xsd="http://www.w3.org/2001/XMLSchema" xmlns:xs="http://www.w3.org/2001/XMLSchema" xmlns:p="http://schemas.microsoft.com/office/2006/metadata/properties" xmlns:ns3="71c5aaf6-e6ce-465b-b873-5148d2a4c105" xmlns:ns4="a4ab1a16-c41d-4865-a433-ad08d2a54ac6" xmlns:ns5="e36d8d0d-d80c-4b38-8e0d-3de84ac0e0f8" targetNamespace="http://schemas.microsoft.com/office/2006/metadata/properties" ma:root="true" ma:fieldsID="b801dcde7a7fd3b24e535d4bc6a5f032" ns3:_="" ns4:_="" ns5:_="">
    <xsd:import namespace="71c5aaf6-e6ce-465b-b873-5148d2a4c105"/>
    <xsd:import namespace="a4ab1a16-c41d-4865-a433-ad08d2a54ac6"/>
    <xsd:import namespace="e36d8d0d-d80c-4b38-8e0d-3de84ac0e0f8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OCR" minOccurs="0"/>
                <xsd:element ref="ns4:MediaServiceLocation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ab1a16-c41d-4865-a433-ad08d2a54ac6" elementFormDefault="qualified">
    <xsd:import namespace="http://schemas.microsoft.com/office/2006/documentManagement/types"/>
    <xsd:import namespace="http://schemas.microsoft.com/office/infopath/2007/PartnerControls"/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Metadata" ma:index="14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7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6d8d0d-d80c-4b38-8e0d-3de84ac0e0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412ECC-D61E-4B23-B7FF-722505864B65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FFF5BEF5-BF1F-44F4-AFBC-1295B944FD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402BC5-1A46-47E2-B58E-ED5697CD9276}">
  <ds:schemaRefs>
    <ds:schemaRef ds:uri="http://purl.org/dc/elements/1.1/"/>
    <ds:schemaRef ds:uri="http://schemas.microsoft.com/office/2006/metadata/properties"/>
    <ds:schemaRef ds:uri="71c5aaf6-e6ce-465b-b873-5148d2a4c105"/>
    <ds:schemaRef ds:uri="e36d8d0d-d80c-4b38-8e0d-3de84ac0e0f8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a4ab1a16-c41d-4865-a433-ad08d2a54ac6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917A1171-45E3-4E0C-B712-8306AE0B7411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1DD109C7-8FB1-496A-8992-0142CB15C6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a4ab1a16-c41d-4865-a433-ad08d2a54ac6"/>
    <ds:schemaRef ds:uri="e36d8d0d-d80c-4b38-8e0d-3de84ac0e0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3088</TotalTime>
  <Words>1337</Words>
  <Application>Microsoft Office PowerPoint</Application>
  <PresentationFormat>Widescreen</PresentationFormat>
  <Paragraphs>177</Paragraphs>
  <Slides>11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Office Theme</vt:lpstr>
      <vt:lpstr>A Yang Data Model for Optical Impairment-aware Topology</vt:lpstr>
      <vt:lpstr>Major Activities since May Interim Meeting</vt:lpstr>
      <vt:lpstr>Optical transponder properties capabilities model</vt:lpstr>
      <vt:lpstr>PowerPoint Presentation</vt:lpstr>
      <vt:lpstr>PowerPoint Presentation</vt:lpstr>
      <vt:lpstr>Capability parameters</vt:lpstr>
      <vt:lpstr>PowerPoint Presentation</vt:lpstr>
      <vt:lpstr>Topology model basic update</vt:lpstr>
      <vt:lpstr>Open Issues https://github.com/ietf-ccamp-wg/draft-ietf-ccamp-optical-impairment-topology-yang/issues</vt:lpstr>
      <vt:lpstr>Next Steps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Yang Data Model for Optical Impairment-aware Topology</dc:title>
  <dc:creator>Beller, Dieter (Nokia - DE/Stuttgart)</dc:creator>
  <cp:lastModifiedBy>Belotti, Sergio (Nokia - IT/Vimercate)</cp:lastModifiedBy>
  <cp:revision>37</cp:revision>
  <dcterms:created xsi:type="dcterms:W3CDTF">2019-11-16T13:34:03Z</dcterms:created>
  <dcterms:modified xsi:type="dcterms:W3CDTF">2020-09-23T11:08:25Z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0x01010009E82D54F3F10D468133B175E7F78D1A</vt:lpwstr>
  </property>
</Properties>
</file>