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0" r:id="rId8"/>
    <p:sldMasterId id="2147483875" r:id="rId9"/>
  </p:sldMasterIdLst>
  <p:notesMasterIdLst>
    <p:notesMasterId r:id="rId11"/>
  </p:notesMasterIdLst>
  <p:handoutMasterIdLst>
    <p:handoutMasterId r:id="rId12"/>
  </p:handoutMasterIdLst>
  <p:sldIdLst>
    <p:sldId id="1643" r:id="rId10"/>
  </p:sldIdLst>
  <p:sldSz cx="9144000" cy="5143500" type="screen16x9"/>
  <p:notesSz cx="7010400" cy="9296400"/>
  <p:defaultTextStyle>
    <a:defPPr>
      <a:defRPr lang="en-US"/>
    </a:defPPr>
    <a:lvl1pPr marL="0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31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3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06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45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75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06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43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276" algn="l" defTabSz="45703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6">
          <p15:clr>
            <a:srgbClr val="A4A3A4"/>
          </p15:clr>
        </p15:guide>
        <p15:guide id="2" orient="horz" pos="1618">
          <p15:clr>
            <a:srgbClr val="A4A3A4"/>
          </p15:clr>
        </p15:guide>
        <p15:guide id="3" orient="horz" pos="2048">
          <p15:clr>
            <a:srgbClr val="A4A3A4"/>
          </p15:clr>
        </p15:guide>
        <p15:guide id="4" orient="horz" pos="323">
          <p15:clr>
            <a:srgbClr val="A4A3A4"/>
          </p15:clr>
        </p15:guide>
        <p15:guide id="5" pos="5470">
          <p15:clr>
            <a:srgbClr val="A4A3A4"/>
          </p15:clr>
        </p15:guide>
        <p15:guide id="6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  <p15:guide id="4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herow, Kelsey E" initials="WKE" lastIdx="13" clrIdx="0"/>
  <p:cmAuthor id="2" name="Lindsay Michelet" initials="LM" lastIdx="38" clrIdx="1"/>
  <p:cmAuthor id="3" name="HDM" initials="" lastIdx="0" clrIdx="2"/>
  <p:cmAuthor id="4" name="Adas, Naser" initials="AN" lastIdx="1" clrIdx="3">
    <p:extLst>
      <p:ext uri="{19B8F6BF-5375-455C-9EA6-DF929625EA0E}">
        <p15:presenceInfo xmlns:p15="http://schemas.microsoft.com/office/powerpoint/2012/main" userId="S-1-5-21-725345543-602162358-527237240-26104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33C"/>
    <a:srgbClr val="FFA300"/>
    <a:srgbClr val="E6ECEF"/>
    <a:srgbClr val="DDDDDD"/>
    <a:srgbClr val="EFF1F2"/>
    <a:srgbClr val="EAE2EA"/>
    <a:srgbClr val="FFFF00"/>
    <a:srgbClr val="F7F7F7"/>
    <a:srgbClr val="CCCC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4" autoAdjust="0"/>
    <p:restoredTop sz="83166" autoAdjust="0"/>
  </p:normalViewPr>
  <p:slideViewPr>
    <p:cSldViewPr snapToGrid="0">
      <p:cViewPr varScale="1">
        <p:scale>
          <a:sx n="113" d="100"/>
          <a:sy n="113" d="100"/>
        </p:scale>
        <p:origin x="466" y="72"/>
      </p:cViewPr>
      <p:guideLst>
        <p:guide orient="horz" pos="756"/>
        <p:guide orient="horz" pos="1618"/>
        <p:guide orient="horz" pos="2048"/>
        <p:guide orient="horz" pos="323"/>
        <p:guide pos="5470"/>
        <p:guide pos="287"/>
      </p:guideLst>
    </p:cSldViewPr>
  </p:slideViewPr>
  <p:outlineViewPr>
    <p:cViewPr>
      <p:scale>
        <a:sx n="33" d="100"/>
        <a:sy n="33" d="100"/>
      </p:scale>
      <p:origin x="0" y="-1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customXml" Target="../customXml/item7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viewProps" Target="viewProps.xml"/><Relationship Id="rId10" Type="http://schemas.openxmlformats.org/officeDocument/2006/relationships/slide" Target="slides/slid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r">
              <a:defRPr sz="1200"/>
            </a:lvl1pPr>
          </a:lstStyle>
          <a:p>
            <a:fld id="{ED7FC5FE-6F0D-D34A-8EE6-C95B4F5F4DC8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0" tIns="46576" rIns="93150" bIns="4657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0" tIns="46576" rIns="93150" bIns="4657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r">
              <a:defRPr sz="1200"/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31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73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06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45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175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06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43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276" algn="l" defTabSz="4570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Context in the Network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Thing to Thing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—Digital twin: how do things describe themselves? Why do they need to?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orchestration: how do things express needs (requirements/constraints/policies) as well as capabilities (available for sharing) so they we can perform orchestration?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QoS: can we offer rich descriptiveness x-layer and e2e, e.g., TSN/TCC close to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how does the value percolate up to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?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Interoperability: how do things expose enough of their data models and interaction models, to enable (AI processing) correlations between their data and other data for new insights, and to enable rational/pragmatic/good-enough interoperability between things that have never met up before in the IoT 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Trust: how to build trust in the presence and absence of infrastructure (e.g., trust anchors) ? can trust be based on richer thing descriptions, like a set of attributes/QoS/goodness metrics that are context driven?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Marauders Map: how do things find each other (in cyber space  and in the physical world), how do they trust each other, respect each other’s privacy preferences,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Background/Justification—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things connecting to the network and creating small data, everywhere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Edge data is flowing upstream, if it flows at all, as resources “fill up” at the edge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Edge data is possibly getting cached in the network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Proliferation of AI (ingest/analyze the small data) and other forms of compute, functions, methods, that circulate and need to be accessed in real-time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drive more infrastructure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at the endpoint  (cloud to endpoint) and in more places in between edge and cloud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drive “context” out of end-user devices into the network (endpoint to network to cloud)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we come to know more about packets (beyond their headers) so we can extend the intelligence of (programmable) routers? Can/Should we?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Sense making x-streams—Contextual Toolkits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Algorithms: are two or more data streams “close” to each other in some manner; what does close mean? Streams w/shared objects (Mpeg-I stream), Streams from devices that are proximate to each other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 to Networks: extending Lama’s Context agenda into the network, and across groups of data flows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Telemetry: passively monitoring data flows; how to do that without slowing them down; how does orchestration utilize telemetry? Does telemetry data provide a new set of attributes (?) that can guide where to place workloads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Joint optimizations: for placement of services and infrastructure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74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9"/>
          <p:cNvSpPr>
            <a:spLocks noEditPoints="1"/>
          </p:cNvSpPr>
          <p:nvPr userDrawn="1"/>
        </p:nvSpPr>
        <p:spPr bwMode="auto">
          <a:xfrm>
            <a:off x="368805" y="4298167"/>
            <a:ext cx="1309438" cy="401113"/>
          </a:xfrm>
          <a:custGeom>
            <a:avLst/>
            <a:gdLst>
              <a:gd name="T0" fmla="*/ 27 w 425"/>
              <a:gd name="T1" fmla="*/ 126 h 128"/>
              <a:gd name="T2" fmla="*/ 0 w 425"/>
              <a:gd name="T3" fmla="*/ 0 h 128"/>
              <a:gd name="T4" fmla="*/ 170 w 425"/>
              <a:gd name="T5" fmla="*/ 126 h 128"/>
              <a:gd name="T6" fmla="*/ 197 w 425"/>
              <a:gd name="T7" fmla="*/ 76 h 128"/>
              <a:gd name="T8" fmla="*/ 244 w 425"/>
              <a:gd name="T9" fmla="*/ 55 h 128"/>
              <a:gd name="T10" fmla="*/ 197 w 425"/>
              <a:gd name="T11" fmla="*/ 21 h 128"/>
              <a:gd name="T12" fmla="*/ 252 w 425"/>
              <a:gd name="T13" fmla="*/ 0 h 128"/>
              <a:gd name="T14" fmla="*/ 170 w 425"/>
              <a:gd name="T15" fmla="*/ 126 h 128"/>
              <a:gd name="T16" fmla="*/ 119 w 425"/>
              <a:gd name="T17" fmla="*/ 5 h 128"/>
              <a:gd name="T18" fmla="*/ 49 w 425"/>
              <a:gd name="T19" fmla="*/ 0 h 128"/>
              <a:gd name="T20" fmla="*/ 92 w 425"/>
              <a:gd name="T21" fmla="*/ 126 h 128"/>
              <a:gd name="T22" fmla="*/ 138 w 425"/>
              <a:gd name="T23" fmla="*/ 109 h 128"/>
              <a:gd name="T24" fmla="*/ 154 w 425"/>
              <a:gd name="T25" fmla="*/ 63 h 128"/>
              <a:gd name="T26" fmla="*/ 138 w 425"/>
              <a:gd name="T27" fmla="*/ 17 h 128"/>
              <a:gd name="T28" fmla="*/ 91 w 425"/>
              <a:gd name="T29" fmla="*/ 105 h 128"/>
              <a:gd name="T30" fmla="*/ 75 w 425"/>
              <a:gd name="T31" fmla="*/ 22 h 128"/>
              <a:gd name="T32" fmla="*/ 118 w 425"/>
              <a:gd name="T33" fmla="*/ 32 h 128"/>
              <a:gd name="T34" fmla="*/ 118 w 425"/>
              <a:gd name="T35" fmla="*/ 95 h 128"/>
              <a:gd name="T36" fmla="*/ 271 w 425"/>
              <a:gd name="T37" fmla="*/ 33 h 128"/>
              <a:gd name="T38" fmla="*/ 308 w 425"/>
              <a:gd name="T39" fmla="*/ 126 h 128"/>
              <a:gd name="T40" fmla="*/ 319 w 425"/>
              <a:gd name="T41" fmla="*/ 3 h 128"/>
              <a:gd name="T42" fmla="*/ 266 w 425"/>
              <a:gd name="T43" fmla="*/ 24 h 128"/>
              <a:gd name="T44" fmla="*/ 387 w 425"/>
              <a:gd name="T45" fmla="*/ 49 h 128"/>
              <a:gd name="T46" fmla="*/ 362 w 425"/>
              <a:gd name="T47" fmla="*/ 56 h 128"/>
              <a:gd name="T48" fmla="*/ 418 w 425"/>
              <a:gd name="T49" fmla="*/ 13 h 128"/>
              <a:gd name="T50" fmla="*/ 357 w 425"/>
              <a:gd name="T51" fmla="*/ 3 h 128"/>
              <a:gd name="T52" fmla="*/ 359 w 425"/>
              <a:gd name="T53" fmla="*/ 68 h 128"/>
              <a:gd name="T54" fmla="*/ 385 w 425"/>
              <a:gd name="T55" fmla="*/ 59 h 128"/>
              <a:gd name="T56" fmla="*/ 414 w 425"/>
              <a:gd name="T57" fmla="*/ 87 h 128"/>
              <a:gd name="T58" fmla="*/ 381 w 425"/>
              <a:gd name="T59" fmla="*/ 118 h 128"/>
              <a:gd name="T60" fmla="*/ 351 w 425"/>
              <a:gd name="T61" fmla="*/ 106 h 128"/>
              <a:gd name="T62" fmla="*/ 361 w 425"/>
              <a:gd name="T63" fmla="*/ 125 h 128"/>
              <a:gd name="T64" fmla="*/ 400 w 425"/>
              <a:gd name="T65" fmla="*/ 125 h 128"/>
              <a:gd name="T66" fmla="*/ 422 w 425"/>
              <a:gd name="T67" fmla="*/ 104 h 128"/>
              <a:gd name="T68" fmla="*/ 415 w 425"/>
              <a:gd name="T69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5" h="128">
                <a:moveTo>
                  <a:pt x="0" y="126"/>
                </a:moveTo>
                <a:cubicBezTo>
                  <a:pt x="27" y="126"/>
                  <a:pt x="27" y="126"/>
                  <a:pt x="27" y="126"/>
                </a:cubicBezTo>
                <a:cubicBezTo>
                  <a:pt x="27" y="0"/>
                  <a:pt x="27" y="0"/>
                  <a:pt x="27" y="0"/>
                </a:cubicBezTo>
                <a:cubicBezTo>
                  <a:pt x="0" y="0"/>
                  <a:pt x="0" y="0"/>
                  <a:pt x="0" y="0"/>
                </a:cubicBezTo>
                <a:lnTo>
                  <a:pt x="0" y="126"/>
                </a:lnTo>
                <a:close/>
                <a:moveTo>
                  <a:pt x="170" y="126"/>
                </a:moveTo>
                <a:cubicBezTo>
                  <a:pt x="197" y="126"/>
                  <a:pt x="197" y="126"/>
                  <a:pt x="197" y="126"/>
                </a:cubicBezTo>
                <a:cubicBezTo>
                  <a:pt x="197" y="76"/>
                  <a:pt x="197" y="76"/>
                  <a:pt x="197" y="76"/>
                </a:cubicBezTo>
                <a:cubicBezTo>
                  <a:pt x="244" y="76"/>
                  <a:pt x="244" y="76"/>
                  <a:pt x="244" y="76"/>
                </a:cubicBezTo>
                <a:cubicBezTo>
                  <a:pt x="244" y="55"/>
                  <a:pt x="244" y="55"/>
                  <a:pt x="244" y="55"/>
                </a:cubicBezTo>
                <a:cubicBezTo>
                  <a:pt x="197" y="55"/>
                  <a:pt x="197" y="55"/>
                  <a:pt x="197" y="55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252" y="21"/>
                  <a:pt x="252" y="21"/>
                  <a:pt x="252" y="21"/>
                </a:cubicBezTo>
                <a:cubicBezTo>
                  <a:pt x="252" y="0"/>
                  <a:pt x="252" y="0"/>
                  <a:pt x="252" y="0"/>
                </a:cubicBezTo>
                <a:cubicBezTo>
                  <a:pt x="170" y="0"/>
                  <a:pt x="170" y="0"/>
                  <a:pt x="170" y="0"/>
                </a:cubicBezTo>
                <a:lnTo>
                  <a:pt x="170" y="126"/>
                </a:lnTo>
                <a:close/>
                <a:moveTo>
                  <a:pt x="138" y="17"/>
                </a:moveTo>
                <a:cubicBezTo>
                  <a:pt x="133" y="12"/>
                  <a:pt x="126" y="8"/>
                  <a:pt x="119" y="5"/>
                </a:cubicBezTo>
                <a:cubicBezTo>
                  <a:pt x="111" y="2"/>
                  <a:pt x="102" y="0"/>
                  <a:pt x="92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102" y="126"/>
                  <a:pt x="111" y="124"/>
                  <a:pt x="119" y="122"/>
                </a:cubicBezTo>
                <a:cubicBezTo>
                  <a:pt x="126" y="119"/>
                  <a:pt x="133" y="115"/>
                  <a:pt x="138" y="109"/>
                </a:cubicBezTo>
                <a:cubicBezTo>
                  <a:pt x="143" y="104"/>
                  <a:pt x="147" y="97"/>
                  <a:pt x="150" y="89"/>
                </a:cubicBezTo>
                <a:cubicBezTo>
                  <a:pt x="153" y="82"/>
                  <a:pt x="154" y="73"/>
                  <a:pt x="154" y="63"/>
                </a:cubicBezTo>
                <a:cubicBezTo>
                  <a:pt x="154" y="53"/>
                  <a:pt x="153" y="45"/>
                  <a:pt x="150" y="37"/>
                </a:cubicBezTo>
                <a:cubicBezTo>
                  <a:pt x="147" y="29"/>
                  <a:pt x="143" y="22"/>
                  <a:pt x="138" y="17"/>
                </a:cubicBezTo>
                <a:close/>
                <a:moveTo>
                  <a:pt x="118" y="95"/>
                </a:moveTo>
                <a:cubicBezTo>
                  <a:pt x="113" y="101"/>
                  <a:pt x="104" y="105"/>
                  <a:pt x="91" y="105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22"/>
                  <a:pt x="75" y="22"/>
                  <a:pt x="75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104" y="22"/>
                  <a:pt x="113" y="25"/>
                  <a:pt x="118" y="32"/>
                </a:cubicBezTo>
                <a:cubicBezTo>
                  <a:pt x="124" y="38"/>
                  <a:pt x="127" y="49"/>
                  <a:pt x="127" y="63"/>
                </a:cubicBezTo>
                <a:cubicBezTo>
                  <a:pt x="127" y="78"/>
                  <a:pt x="124" y="88"/>
                  <a:pt x="118" y="95"/>
                </a:cubicBezTo>
                <a:close/>
                <a:moveTo>
                  <a:pt x="266" y="24"/>
                </a:moveTo>
                <a:cubicBezTo>
                  <a:pt x="271" y="33"/>
                  <a:pt x="271" y="33"/>
                  <a:pt x="271" y="33"/>
                </a:cubicBezTo>
                <a:cubicBezTo>
                  <a:pt x="308" y="15"/>
                  <a:pt x="308" y="15"/>
                  <a:pt x="308" y="15"/>
                </a:cubicBezTo>
                <a:cubicBezTo>
                  <a:pt x="308" y="126"/>
                  <a:pt x="308" y="126"/>
                  <a:pt x="308" y="126"/>
                </a:cubicBezTo>
                <a:cubicBezTo>
                  <a:pt x="319" y="126"/>
                  <a:pt x="319" y="126"/>
                  <a:pt x="319" y="126"/>
                </a:cubicBezTo>
                <a:cubicBezTo>
                  <a:pt x="319" y="3"/>
                  <a:pt x="319" y="3"/>
                  <a:pt x="319" y="3"/>
                </a:cubicBezTo>
                <a:cubicBezTo>
                  <a:pt x="310" y="3"/>
                  <a:pt x="310" y="3"/>
                  <a:pt x="310" y="3"/>
                </a:cubicBezTo>
                <a:lnTo>
                  <a:pt x="266" y="24"/>
                </a:lnTo>
                <a:close/>
                <a:moveTo>
                  <a:pt x="415" y="59"/>
                </a:moveTo>
                <a:cubicBezTo>
                  <a:pt x="408" y="52"/>
                  <a:pt x="399" y="49"/>
                  <a:pt x="387" y="49"/>
                </a:cubicBezTo>
                <a:cubicBezTo>
                  <a:pt x="382" y="49"/>
                  <a:pt x="377" y="49"/>
                  <a:pt x="373" y="51"/>
                </a:cubicBezTo>
                <a:cubicBezTo>
                  <a:pt x="369" y="52"/>
                  <a:pt x="365" y="54"/>
                  <a:pt x="362" y="56"/>
                </a:cubicBezTo>
                <a:cubicBezTo>
                  <a:pt x="366" y="13"/>
                  <a:pt x="366" y="13"/>
                  <a:pt x="366" y="13"/>
                </a:cubicBezTo>
                <a:cubicBezTo>
                  <a:pt x="418" y="13"/>
                  <a:pt x="418" y="13"/>
                  <a:pt x="418" y="13"/>
                </a:cubicBezTo>
                <a:cubicBezTo>
                  <a:pt x="418" y="3"/>
                  <a:pt x="418" y="3"/>
                  <a:pt x="418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1" y="64"/>
                  <a:pt x="351" y="64"/>
                  <a:pt x="351" y="64"/>
                </a:cubicBezTo>
                <a:cubicBezTo>
                  <a:pt x="359" y="68"/>
                  <a:pt x="359" y="68"/>
                  <a:pt x="359" y="68"/>
                </a:cubicBezTo>
                <a:cubicBezTo>
                  <a:pt x="363" y="65"/>
                  <a:pt x="367" y="63"/>
                  <a:pt x="371" y="61"/>
                </a:cubicBezTo>
                <a:cubicBezTo>
                  <a:pt x="375" y="60"/>
                  <a:pt x="380" y="59"/>
                  <a:pt x="385" y="59"/>
                </a:cubicBezTo>
                <a:cubicBezTo>
                  <a:pt x="394" y="59"/>
                  <a:pt x="401" y="61"/>
                  <a:pt x="406" y="66"/>
                </a:cubicBezTo>
                <a:cubicBezTo>
                  <a:pt x="412" y="71"/>
                  <a:pt x="414" y="78"/>
                  <a:pt x="414" y="87"/>
                </a:cubicBezTo>
                <a:cubicBezTo>
                  <a:pt x="414" y="97"/>
                  <a:pt x="411" y="104"/>
                  <a:pt x="405" y="110"/>
                </a:cubicBezTo>
                <a:cubicBezTo>
                  <a:pt x="399" y="115"/>
                  <a:pt x="392" y="118"/>
                  <a:pt x="381" y="118"/>
                </a:cubicBezTo>
                <a:cubicBezTo>
                  <a:pt x="375" y="118"/>
                  <a:pt x="370" y="117"/>
                  <a:pt x="365" y="115"/>
                </a:cubicBezTo>
                <a:cubicBezTo>
                  <a:pt x="360" y="113"/>
                  <a:pt x="355" y="110"/>
                  <a:pt x="351" y="106"/>
                </a:cubicBezTo>
                <a:cubicBezTo>
                  <a:pt x="345" y="114"/>
                  <a:pt x="345" y="114"/>
                  <a:pt x="345" y="114"/>
                </a:cubicBezTo>
                <a:cubicBezTo>
                  <a:pt x="350" y="119"/>
                  <a:pt x="355" y="122"/>
                  <a:pt x="361" y="125"/>
                </a:cubicBezTo>
                <a:cubicBezTo>
                  <a:pt x="368" y="127"/>
                  <a:pt x="375" y="128"/>
                  <a:pt x="382" y="128"/>
                </a:cubicBezTo>
                <a:cubicBezTo>
                  <a:pt x="389" y="128"/>
                  <a:pt x="395" y="127"/>
                  <a:pt x="400" y="125"/>
                </a:cubicBezTo>
                <a:cubicBezTo>
                  <a:pt x="406" y="123"/>
                  <a:pt x="410" y="120"/>
                  <a:pt x="414" y="117"/>
                </a:cubicBezTo>
                <a:cubicBezTo>
                  <a:pt x="418" y="113"/>
                  <a:pt x="420" y="109"/>
                  <a:pt x="422" y="104"/>
                </a:cubicBezTo>
                <a:cubicBezTo>
                  <a:pt x="424" y="98"/>
                  <a:pt x="425" y="93"/>
                  <a:pt x="425" y="86"/>
                </a:cubicBezTo>
                <a:cubicBezTo>
                  <a:pt x="425" y="75"/>
                  <a:pt x="422" y="65"/>
                  <a:pt x="415" y="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57136" tIns="28574" rIns="57136" bIns="28574" numCol="1" anchor="t" anchorCtr="0" compatLnSpc="1">
            <a:prstTxWarp prst="textNoShape">
              <a:avLst/>
            </a:prstTxWarp>
          </a:bodyPr>
          <a:lstStyle/>
          <a:p>
            <a:pPr defTabSz="501058"/>
            <a:endParaRPr lang="en-US" sz="600">
              <a:solidFill>
                <a:prstClr val="white"/>
              </a:solidFill>
            </a:endParaRP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5984" y="1687247"/>
            <a:ext cx="6575534" cy="943817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5985" y="2777840"/>
            <a:ext cx="5150166" cy="883501"/>
          </a:xfrm>
        </p:spPr>
        <p:txBody>
          <a:bodyPr anchorCtr="0"/>
          <a:lstStyle>
            <a:lvl1pPr marL="0" indent="0" algn="l">
              <a:spcBef>
                <a:spcPts val="0"/>
              </a:spcBef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681" y="306237"/>
            <a:ext cx="1263896" cy="79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3475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123950"/>
            <a:ext cx="4040187" cy="3505199"/>
          </a:xfrm>
        </p:spPr>
        <p:txBody>
          <a:bodyPr vert="horz" lIns="0" tIns="0" rIns="0" bIns="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Intel Clear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Intel Clear bullet one</a:t>
            </a:r>
          </a:p>
          <a:p>
            <a:pPr lvl="2"/>
            <a:r>
              <a:rPr lang="en-US" dirty="0" err="1"/>
              <a:t>14pt</a:t>
            </a:r>
            <a:r>
              <a:rPr lang="en-US" dirty="0"/>
              <a:t> Intel Clear third level</a:t>
            </a:r>
          </a:p>
          <a:p>
            <a:pPr lvl="3"/>
            <a:r>
              <a:rPr lang="en-US" dirty="0" err="1"/>
              <a:t>12pt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12pt</a:t>
            </a:r>
            <a:r>
              <a:rPr lang="en-US" dirty="0"/>
              <a:t> Intel Clear fifth level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209550"/>
            <a:ext cx="8229600" cy="83820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648200" y="1123950"/>
            <a:ext cx="403701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 panose="020B0604020203020204" pitchFamily="34" charset="0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648200" y="2958200"/>
            <a:ext cx="403701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 panose="020B0604020203020204" pitchFamily="34" charset="0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497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123951"/>
            <a:ext cx="4040187" cy="3505199"/>
          </a:xfrm>
        </p:spPr>
        <p:txBody>
          <a:bodyPr vert="horz" lIns="0" tIns="0" rIns="0" bIns="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Intel Clear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Intel Clear bullet one</a:t>
            </a:r>
          </a:p>
          <a:p>
            <a:pPr lvl="2"/>
            <a:r>
              <a:rPr lang="en-US" dirty="0" err="1"/>
              <a:t>14pt</a:t>
            </a:r>
            <a:r>
              <a:rPr lang="en-US" dirty="0"/>
              <a:t> Intel Clear third level</a:t>
            </a:r>
          </a:p>
          <a:p>
            <a:pPr lvl="3"/>
            <a:r>
              <a:rPr lang="en-US" dirty="0" err="1"/>
              <a:t>12pt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12pt</a:t>
            </a:r>
            <a:r>
              <a:rPr lang="en-US" dirty="0"/>
              <a:t> Intel Clear 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648199" y="1123950"/>
            <a:ext cx="4037013" cy="3505199"/>
          </a:xfrm>
        </p:spPr>
        <p:txBody>
          <a:bodyPr vert="horz" lIns="0" tIns="0" rIns="0" bIns="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Intel Clear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Intel Clear bullet one</a:t>
            </a:r>
          </a:p>
          <a:p>
            <a:pPr lvl="2"/>
            <a:r>
              <a:rPr lang="en-US" dirty="0" err="1"/>
              <a:t>14pt</a:t>
            </a:r>
            <a:r>
              <a:rPr lang="en-US" dirty="0"/>
              <a:t> Intel Clear third level</a:t>
            </a:r>
          </a:p>
          <a:p>
            <a:pPr lvl="3"/>
            <a:r>
              <a:rPr lang="en-US" dirty="0" err="1"/>
              <a:t>12pt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12pt</a:t>
            </a:r>
            <a:r>
              <a:rPr lang="en-US" dirty="0"/>
              <a:t> Intel Clear fifth level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209550"/>
            <a:ext cx="8229600" cy="83820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119050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5613" y="1123951"/>
            <a:ext cx="8228013" cy="3505199"/>
          </a:xfrm>
        </p:spPr>
        <p:txBody>
          <a:bodyPr anchor="ctr" anchorCtr="0">
            <a:normAutofit/>
          </a:bodyPr>
          <a:lstStyle>
            <a:lvl1pPr marL="190500" indent="-190500">
              <a:defRPr sz="3600" b="1" baseline="0">
                <a:solidFill>
                  <a:schemeClr val="accent1"/>
                </a:solidFill>
                <a:latin typeface="+mn-lt"/>
                <a:cs typeface="Intel Clear" panose="020B0604020203020204" pitchFamily="34" charset="0"/>
              </a:defRPr>
            </a:lvl1pPr>
            <a:lvl2pPr marL="417513" indent="-225425">
              <a:buFont typeface="Intel Clear" pitchFamily="34" charset="0"/>
              <a:buChar char="–"/>
              <a:defRPr sz="1200" baseline="0">
                <a:latin typeface="+mn-lt"/>
                <a:cs typeface="Intel Clear" panose="020B0604020203020204" pitchFamily="34" charset="0"/>
              </a:defRPr>
            </a:lvl2pPr>
            <a:lvl3pPr marL="685800" indent="-228600">
              <a:buFont typeface="Intel Clear" pitchFamily="34" charset="0"/>
              <a:buChar char="–"/>
              <a:defRPr sz="1200">
                <a:latin typeface="+mn-lt"/>
              </a:defRPr>
            </a:lvl3pPr>
            <a:lvl4pPr>
              <a:buFont typeface="Intel Clear" pitchFamily="34" charset="0"/>
              <a:buChar char="–"/>
              <a:defRPr sz="1100">
                <a:latin typeface="+mn-lt"/>
              </a:defRPr>
            </a:lvl4pPr>
            <a:lvl5pPr>
              <a:buFont typeface="Intel Clear" pitchFamily="34" charset="0"/>
              <a:buChar char="–"/>
              <a:defRPr sz="1050">
                <a:latin typeface="+mn-lt"/>
              </a:defRPr>
            </a:lvl5pPr>
          </a:lstStyle>
          <a:p>
            <a:pPr lvl="0"/>
            <a:r>
              <a:rPr lang="en-US" dirty="0"/>
              <a:t>“36pt Intel Clear Bold Text”</a:t>
            </a:r>
          </a:p>
          <a:p>
            <a:pPr lvl="1"/>
            <a:r>
              <a:rPr lang="en-US" dirty="0" err="1"/>
              <a:t>12pt</a:t>
            </a:r>
            <a:r>
              <a:rPr lang="en-US" dirty="0"/>
              <a:t> Attribution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209550"/>
            <a:ext cx="8229600" cy="83820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184909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>
                <a:latin typeface="+mj-lt"/>
              </a:defRPr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209550"/>
            <a:ext cx="8228013" cy="83820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249299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74131"/>
            <a:ext cx="9144000" cy="219471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123951"/>
            <a:ext cx="4040187" cy="1371600"/>
          </a:xfrm>
        </p:spPr>
        <p:txBody>
          <a:bodyPr vert="horz" lIns="0" tIns="0" rIns="0" bIns="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Intel Clear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Intel Clear bullet one</a:t>
            </a:r>
          </a:p>
          <a:p>
            <a:pPr lvl="2"/>
            <a:r>
              <a:rPr lang="en-US" dirty="0" err="1"/>
              <a:t>14pt</a:t>
            </a:r>
            <a:r>
              <a:rPr lang="en-US" dirty="0"/>
              <a:t> Intel Clear third level</a:t>
            </a:r>
          </a:p>
          <a:p>
            <a:pPr lvl="3"/>
            <a:r>
              <a:rPr lang="en-US" dirty="0" err="1"/>
              <a:t>12pt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12pt</a:t>
            </a:r>
            <a:r>
              <a:rPr lang="en-US" dirty="0"/>
              <a:t> Intel Clear 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4648200" y="1123950"/>
            <a:ext cx="4035427" cy="1371600"/>
          </a:xfrm>
        </p:spPr>
        <p:txBody>
          <a:bodyPr vert="horz" lIns="0" tIns="0" rIns="0" bIns="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Intel Clear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Intel Clear bullet one</a:t>
            </a:r>
          </a:p>
          <a:p>
            <a:pPr lvl="2"/>
            <a:r>
              <a:rPr lang="en-US" dirty="0" err="1"/>
              <a:t>14pt</a:t>
            </a:r>
            <a:r>
              <a:rPr lang="en-US" dirty="0"/>
              <a:t> Intel Clear third level</a:t>
            </a:r>
          </a:p>
          <a:p>
            <a:pPr lvl="3"/>
            <a:r>
              <a:rPr lang="en-US" dirty="0" err="1"/>
              <a:t>12pt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12pt</a:t>
            </a:r>
            <a:r>
              <a:rPr lang="en-US" dirty="0"/>
              <a:t> Intel Clear fifth level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009487" y="497579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sz="1000" dirty="0">
              <a:solidFill>
                <a:srgbClr val="003C71"/>
              </a:solidFill>
              <a:cs typeface="Intel Clear" panose="020B0604020203020204" pitchFamily="34" charset="0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209550"/>
            <a:ext cx="8229600" cy="83820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248598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678363" y="1"/>
            <a:ext cx="4465637" cy="476884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09550"/>
            <a:ext cx="4006850" cy="838200"/>
          </a:xfrm>
        </p:spPr>
        <p:txBody>
          <a:bodyPr>
            <a:normAutofit/>
          </a:bodyPr>
          <a:lstStyle>
            <a:lvl1pPr>
              <a:defRPr sz="2800"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4" y="1123950"/>
            <a:ext cx="4006850" cy="3505200"/>
          </a:xfrm>
        </p:spPr>
        <p:txBody>
          <a:bodyPr vert="horz" lIns="0" tIns="0" rIns="0" bIns="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Intel Clear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Intel Clear bullet one</a:t>
            </a:r>
          </a:p>
          <a:p>
            <a:pPr lvl="2"/>
            <a:r>
              <a:rPr lang="en-US" dirty="0" err="1"/>
              <a:t>14pt</a:t>
            </a:r>
            <a:r>
              <a:rPr lang="en-US" dirty="0"/>
              <a:t> Intel Clear third level</a:t>
            </a:r>
          </a:p>
          <a:p>
            <a:pPr lvl="3"/>
            <a:r>
              <a:rPr lang="en-US" dirty="0" err="1"/>
              <a:t>12pt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12pt</a:t>
            </a:r>
            <a:r>
              <a:rPr lang="en-US" dirty="0"/>
              <a:t> Intel Clear fifth level</a:t>
            </a:r>
          </a:p>
        </p:txBody>
      </p:sp>
    </p:spTree>
    <p:extLst>
      <p:ext uri="{BB962C8B-B14F-4D97-AF65-F5344CB8AC3E}">
        <p14:creationId xmlns:p14="http://schemas.microsoft.com/office/powerpoint/2010/main" val="6025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114550"/>
            <a:ext cx="8231186" cy="1066800"/>
          </a:xfrm>
        </p:spPr>
        <p:txBody>
          <a:bodyPr anchor="b" anchorCtr="0">
            <a:norm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>
                    <a:alpha val="90000"/>
                  </a:schemeClr>
                </a:solidFill>
                <a:latin typeface="Intel Clear Pro" panose="020B0804020202060201" pitchFamily="34" charset="0"/>
                <a:ea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 dirty="0"/>
              <a:t>40pt Intel Clear Pro</a:t>
            </a:r>
            <a:br>
              <a:rPr lang="en-US" dirty="0"/>
            </a:br>
            <a:r>
              <a:rPr lang="en-US" dirty="0"/>
              <a:t>white section break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2" y="3257550"/>
            <a:ext cx="8231187" cy="1143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600" b="0" baseline="0">
                <a:solidFill>
                  <a:schemeClr val="accent2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Intel Clear Subhead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2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108062"/>
            <a:ext cx="8229600" cy="1073288"/>
          </a:xfrm>
        </p:spPr>
        <p:txBody>
          <a:bodyPr anchor="b" anchorCtr="0">
            <a:norm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ea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 dirty="0"/>
              <a:t>40pt Intel Clear Pro</a:t>
            </a:r>
            <a:br>
              <a:rPr lang="en-US" dirty="0"/>
            </a:br>
            <a:r>
              <a:rPr lang="en-US" dirty="0"/>
              <a:t>blue section break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457200" y="3257550"/>
            <a:ext cx="8229600" cy="1143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F3D54E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Intel Clear Subhead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>
              <a:defRPr/>
            </a:pPr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0216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2266950"/>
            <a:ext cx="7772400" cy="2286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4000" b="0" baseline="0">
                <a:solidFill>
                  <a:schemeClr val="accent2"/>
                </a:solidFill>
                <a:latin typeface="Intel Clear Light" panose="020B0404020203020204" pitchFamily="34" charset="0"/>
                <a:ea typeface="Intel Clear Light" panose="020B0404020203020204" pitchFamily="34" charset="0"/>
                <a:cs typeface="Intel Clear Light" panose="020B04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40pt Intel Clear Light Body.</a:t>
            </a:r>
            <a:br>
              <a:rPr lang="en-US" dirty="0"/>
            </a:br>
            <a:r>
              <a:rPr lang="en-US" dirty="0"/>
              <a:t>For content that is not a section, but has a big idea in text only.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1123950"/>
            <a:ext cx="7772400" cy="990600"/>
          </a:xfrm>
        </p:spPr>
        <p:txBody>
          <a:bodyPr anchor="b" anchorCtr="0">
            <a:norm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/>
                </a:solidFill>
                <a:latin typeface="+mj-lt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40pt Intel Clear Heading</a:t>
            </a:r>
          </a:p>
        </p:txBody>
      </p:sp>
    </p:spTree>
    <p:extLst>
      <p:ext uri="{BB962C8B-B14F-4D97-AF65-F5344CB8AC3E}">
        <p14:creationId xmlns:p14="http://schemas.microsoft.com/office/powerpoint/2010/main" val="407385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Section Break Image">
    <p:bg>
      <p:bgPr>
        <a:gradFill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574131"/>
            <a:ext cx="7772400" cy="759619"/>
          </a:xfrm>
        </p:spPr>
        <p:txBody>
          <a:bodyPr anchor="b" anchorCtr="0">
            <a:norm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ea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 dirty="0"/>
              <a:t>40pt Intel Clear Pro blue section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409950"/>
            <a:ext cx="7772400" cy="121919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600" b="0" baseline="0">
                <a:solidFill>
                  <a:schemeClr val="accent3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Intel Clear Subhead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381"/>
            <a:ext cx="9144000" cy="2574131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>
              <a:defRPr/>
            </a:pPr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0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882149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209550"/>
            <a:ext cx="8229600" cy="86868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390226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ayout - Blue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209550"/>
            <a:ext cx="8229600" cy="86868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bg1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7919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97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ayout - Blue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49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.psf\Home\Desktop\Intel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32" y="1875130"/>
            <a:ext cx="2108795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379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3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3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6770670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0"/>
            </a:lvl1pPr>
            <a:lvl2pPr marL="250518" indent="0">
              <a:buNone/>
              <a:defRPr sz="1100" b="1"/>
            </a:lvl2pPr>
            <a:lvl3pPr marL="501035" indent="0">
              <a:buNone/>
              <a:defRPr sz="1000" b="1"/>
            </a:lvl3pPr>
            <a:lvl4pPr marL="751553" indent="0">
              <a:buNone/>
              <a:defRPr sz="900" b="1"/>
            </a:lvl4pPr>
            <a:lvl5pPr marL="1002061" indent="0">
              <a:buNone/>
              <a:defRPr sz="900" b="1"/>
            </a:lvl5pPr>
            <a:lvl6pPr marL="1252579" indent="0">
              <a:buNone/>
              <a:defRPr sz="900" b="1"/>
            </a:lvl6pPr>
            <a:lvl7pPr marL="1503091" indent="0">
              <a:buNone/>
              <a:defRPr sz="900" b="1"/>
            </a:lvl7pPr>
            <a:lvl8pPr marL="1753608" indent="0">
              <a:buNone/>
              <a:defRPr sz="900" b="1"/>
            </a:lvl8pPr>
            <a:lvl9pPr marL="2004121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300"/>
            </a:lvl2pPr>
            <a:lvl3pPr>
              <a:defRPr sz="13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6" cy="479822"/>
          </a:xfrm>
        </p:spPr>
        <p:txBody>
          <a:bodyPr anchor="b"/>
          <a:lstStyle>
            <a:lvl1pPr marL="0" indent="0">
              <a:buNone/>
              <a:defRPr sz="1800" b="0"/>
            </a:lvl1pPr>
            <a:lvl2pPr marL="250518" indent="0">
              <a:buNone/>
              <a:defRPr sz="1100" b="1"/>
            </a:lvl2pPr>
            <a:lvl3pPr marL="501035" indent="0">
              <a:buNone/>
              <a:defRPr sz="1000" b="1"/>
            </a:lvl3pPr>
            <a:lvl4pPr marL="751553" indent="0">
              <a:buNone/>
              <a:defRPr sz="900" b="1"/>
            </a:lvl4pPr>
            <a:lvl5pPr marL="1002061" indent="0">
              <a:buNone/>
              <a:defRPr sz="900" b="1"/>
            </a:lvl5pPr>
            <a:lvl6pPr marL="1252579" indent="0">
              <a:buNone/>
              <a:defRPr sz="900" b="1"/>
            </a:lvl6pPr>
            <a:lvl7pPr marL="1503091" indent="0">
              <a:buNone/>
              <a:defRPr sz="900" b="1"/>
            </a:lvl7pPr>
            <a:lvl8pPr marL="1753608" indent="0">
              <a:buNone/>
              <a:defRPr sz="900" b="1"/>
            </a:lvl8pPr>
            <a:lvl9pPr marL="2004121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6" cy="2963466"/>
          </a:xfrm>
        </p:spPr>
        <p:txBody>
          <a:bodyPr/>
          <a:lstStyle>
            <a:lvl1pPr>
              <a:defRPr sz="1800"/>
            </a:lvl1pPr>
            <a:lvl2pPr>
              <a:defRPr sz="1300"/>
            </a:lvl2pPr>
            <a:lvl3pPr>
              <a:defRPr sz="13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0394760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68359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266950"/>
            <a:ext cx="8229600" cy="1219200"/>
          </a:xfrm>
        </p:spPr>
        <p:txBody>
          <a:bodyPr lIns="0" rIns="0" anchor="b" anchorCtr="0">
            <a:normAutofit/>
          </a:bodyPr>
          <a:lstStyle>
            <a:lvl1pPr>
              <a:lnSpc>
                <a:spcPct val="8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ea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 dirty="0"/>
              <a:t>50pt Intel Clear pro Title</a:t>
            </a:r>
            <a:br>
              <a:rPr lang="en-US" dirty="0"/>
            </a:br>
            <a:r>
              <a:rPr lang="en-US" dirty="0"/>
              <a:t>with Linear gradient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2" y="3486150"/>
            <a:ext cx="8231187" cy="914400"/>
          </a:xfrm>
        </p:spPr>
        <p:txBody>
          <a:bodyPr lIns="0" rIns="0">
            <a:norm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Intel Clear Subhead, Date, Etc.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8578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266950"/>
            <a:ext cx="8229599" cy="1219200"/>
          </a:xfrm>
        </p:spPr>
        <p:txBody>
          <a:bodyPr lIns="0" rIns="0" anchor="b" anchorCtr="0">
            <a:noAutofit/>
          </a:bodyPr>
          <a:lstStyle>
            <a:lvl1pPr>
              <a:lnSpc>
                <a:spcPct val="8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ea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 dirty="0"/>
              <a:t>50pt Intel Clear pro Title</a:t>
            </a:r>
            <a:br>
              <a:rPr lang="en-US" dirty="0"/>
            </a:br>
            <a:r>
              <a:rPr lang="en-US" dirty="0"/>
              <a:t>with Linear gradient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2" y="3486150"/>
            <a:ext cx="8231187" cy="91440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Intel Clear Subhead, Date, Etc.</a:t>
            </a:r>
          </a:p>
        </p:txBody>
      </p:sp>
      <p:pic>
        <p:nvPicPr>
          <p:cNvPr id="5" name="Picture 4" descr="int_experience_hrz_wht_rgb_1500.png"/>
          <p:cNvPicPr>
            <a:picLocks noChangeAspect="1"/>
          </p:cNvPicPr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3" y="389228"/>
            <a:ext cx="2121766" cy="8872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415028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gradFill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266950"/>
            <a:ext cx="8229600" cy="1219200"/>
          </a:xfrm>
        </p:spPr>
        <p:txBody>
          <a:bodyPr lIns="0" rIns="0" anchor="b" anchorCtr="0">
            <a:normAutofit/>
          </a:bodyPr>
          <a:lstStyle>
            <a:lvl1pPr>
              <a:lnSpc>
                <a:spcPct val="8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ea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 dirty="0"/>
              <a:t>50pt Intel Clear pro Title</a:t>
            </a:r>
            <a:br>
              <a:rPr lang="en-US" dirty="0"/>
            </a:br>
            <a:r>
              <a:rPr lang="en-US" dirty="0"/>
              <a:t>with image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3486150"/>
            <a:ext cx="8229600" cy="914400"/>
          </a:xfrm>
        </p:spPr>
        <p:txBody>
          <a:bodyPr lIns="0" rIns="0">
            <a:norm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Intel Clear Subhead, Date, Etc.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777634" y="4915615"/>
            <a:ext cx="1639873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iCDG - Intel Communication and Devices Group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60376" y="4915796"/>
            <a:ext cx="597921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30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209550"/>
            <a:ext cx="8229600" cy="838200"/>
          </a:xfrm>
        </p:spPr>
        <p:txBody>
          <a:bodyPr>
            <a:normAutofit/>
          </a:bodyPr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123951"/>
            <a:ext cx="8228012" cy="3505200"/>
          </a:xfrm>
        </p:spPr>
        <p:txBody>
          <a:bodyPr>
            <a:normAutofit/>
          </a:bodyPr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18pt Intel Clear body text</a:t>
            </a:r>
          </a:p>
          <a:p>
            <a:pPr lvl="1"/>
            <a:r>
              <a:rPr lang="en-US" dirty="0"/>
              <a:t>18pt Intel Clear bullet one</a:t>
            </a:r>
          </a:p>
          <a:p>
            <a:pPr lvl="2"/>
            <a:r>
              <a:rPr lang="en-US" dirty="0"/>
              <a:t>16pt Intel Clear sub-bullet</a:t>
            </a:r>
          </a:p>
          <a:p>
            <a:pPr lvl="3"/>
            <a:r>
              <a:rPr lang="en-US" dirty="0"/>
              <a:t>14pt Intel Clear fourth level</a:t>
            </a:r>
          </a:p>
          <a:p>
            <a:pPr lvl="4"/>
            <a:r>
              <a:rPr lang="en-US" dirty="0"/>
              <a:t>12pt Intel Clear fifth level</a:t>
            </a:r>
          </a:p>
        </p:txBody>
      </p:sp>
    </p:spTree>
    <p:extLst>
      <p:ext uri="{BB962C8B-B14F-4D97-AF65-F5344CB8AC3E}">
        <p14:creationId xmlns:p14="http://schemas.microsoft.com/office/powerpoint/2010/main" val="248541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8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4000">
              <a:schemeClr val="accent6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365127" y="285753"/>
            <a:ext cx="8410576" cy="99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0416" tIns="25214" rIns="50416" bIns="25214" anchor="ctr" anchorCtr="1"/>
          <a:lstStyle/>
          <a:p>
            <a:pPr defTabSz="501058">
              <a:lnSpc>
                <a:spcPct val="90000"/>
              </a:lnSpc>
              <a:spcBef>
                <a:spcPct val="0"/>
              </a:spcBef>
            </a:pPr>
            <a:endParaRPr lang="en-US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Neo Sans Intel Medium" pitchFamily="34" charset="0"/>
            </a:endParaRP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366713" y="1345410"/>
            <a:ext cx="8407400" cy="3126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0068" tIns="25040" rIns="50068" bIns="25040" anchorCtr="1"/>
          <a:lstStyle/>
          <a:p>
            <a:pPr marL="123519" indent="-123519" defTabSz="501058">
              <a:buFont typeface="Wingdings" pitchFamily="2" charset="2"/>
              <a:buChar char=""/>
            </a:pPr>
            <a:endParaRPr lang="en-US" sz="13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106" tIns="25058" rIns="50106" bIns="250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4"/>
            <a:ext cx="8229600" cy="339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106" tIns="25058" rIns="50106" bIns="25058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reeform 9" hidden="1"/>
          <p:cNvSpPr>
            <a:spLocks noEditPoints="1"/>
          </p:cNvSpPr>
          <p:nvPr/>
        </p:nvSpPr>
        <p:spPr bwMode="auto">
          <a:xfrm>
            <a:off x="8155224" y="4752307"/>
            <a:ext cx="623659" cy="191042"/>
          </a:xfrm>
          <a:custGeom>
            <a:avLst/>
            <a:gdLst>
              <a:gd name="T0" fmla="*/ 27 w 425"/>
              <a:gd name="T1" fmla="*/ 126 h 128"/>
              <a:gd name="T2" fmla="*/ 0 w 425"/>
              <a:gd name="T3" fmla="*/ 0 h 128"/>
              <a:gd name="T4" fmla="*/ 170 w 425"/>
              <a:gd name="T5" fmla="*/ 126 h 128"/>
              <a:gd name="T6" fmla="*/ 197 w 425"/>
              <a:gd name="T7" fmla="*/ 76 h 128"/>
              <a:gd name="T8" fmla="*/ 244 w 425"/>
              <a:gd name="T9" fmla="*/ 55 h 128"/>
              <a:gd name="T10" fmla="*/ 197 w 425"/>
              <a:gd name="T11" fmla="*/ 21 h 128"/>
              <a:gd name="T12" fmla="*/ 252 w 425"/>
              <a:gd name="T13" fmla="*/ 0 h 128"/>
              <a:gd name="T14" fmla="*/ 170 w 425"/>
              <a:gd name="T15" fmla="*/ 126 h 128"/>
              <a:gd name="T16" fmla="*/ 119 w 425"/>
              <a:gd name="T17" fmla="*/ 5 h 128"/>
              <a:gd name="T18" fmla="*/ 49 w 425"/>
              <a:gd name="T19" fmla="*/ 0 h 128"/>
              <a:gd name="T20" fmla="*/ 92 w 425"/>
              <a:gd name="T21" fmla="*/ 126 h 128"/>
              <a:gd name="T22" fmla="*/ 138 w 425"/>
              <a:gd name="T23" fmla="*/ 109 h 128"/>
              <a:gd name="T24" fmla="*/ 154 w 425"/>
              <a:gd name="T25" fmla="*/ 63 h 128"/>
              <a:gd name="T26" fmla="*/ 138 w 425"/>
              <a:gd name="T27" fmla="*/ 17 h 128"/>
              <a:gd name="T28" fmla="*/ 91 w 425"/>
              <a:gd name="T29" fmla="*/ 105 h 128"/>
              <a:gd name="T30" fmla="*/ 75 w 425"/>
              <a:gd name="T31" fmla="*/ 22 h 128"/>
              <a:gd name="T32" fmla="*/ 118 w 425"/>
              <a:gd name="T33" fmla="*/ 32 h 128"/>
              <a:gd name="T34" fmla="*/ 118 w 425"/>
              <a:gd name="T35" fmla="*/ 95 h 128"/>
              <a:gd name="T36" fmla="*/ 271 w 425"/>
              <a:gd name="T37" fmla="*/ 33 h 128"/>
              <a:gd name="T38" fmla="*/ 308 w 425"/>
              <a:gd name="T39" fmla="*/ 126 h 128"/>
              <a:gd name="T40" fmla="*/ 319 w 425"/>
              <a:gd name="T41" fmla="*/ 3 h 128"/>
              <a:gd name="T42" fmla="*/ 266 w 425"/>
              <a:gd name="T43" fmla="*/ 24 h 128"/>
              <a:gd name="T44" fmla="*/ 387 w 425"/>
              <a:gd name="T45" fmla="*/ 49 h 128"/>
              <a:gd name="T46" fmla="*/ 362 w 425"/>
              <a:gd name="T47" fmla="*/ 56 h 128"/>
              <a:gd name="T48" fmla="*/ 418 w 425"/>
              <a:gd name="T49" fmla="*/ 13 h 128"/>
              <a:gd name="T50" fmla="*/ 357 w 425"/>
              <a:gd name="T51" fmla="*/ 3 h 128"/>
              <a:gd name="T52" fmla="*/ 359 w 425"/>
              <a:gd name="T53" fmla="*/ 68 h 128"/>
              <a:gd name="T54" fmla="*/ 385 w 425"/>
              <a:gd name="T55" fmla="*/ 59 h 128"/>
              <a:gd name="T56" fmla="*/ 414 w 425"/>
              <a:gd name="T57" fmla="*/ 87 h 128"/>
              <a:gd name="T58" fmla="*/ 381 w 425"/>
              <a:gd name="T59" fmla="*/ 118 h 128"/>
              <a:gd name="T60" fmla="*/ 351 w 425"/>
              <a:gd name="T61" fmla="*/ 106 h 128"/>
              <a:gd name="T62" fmla="*/ 361 w 425"/>
              <a:gd name="T63" fmla="*/ 125 h 128"/>
              <a:gd name="T64" fmla="*/ 400 w 425"/>
              <a:gd name="T65" fmla="*/ 125 h 128"/>
              <a:gd name="T66" fmla="*/ 422 w 425"/>
              <a:gd name="T67" fmla="*/ 104 h 128"/>
              <a:gd name="T68" fmla="*/ 415 w 425"/>
              <a:gd name="T69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5" h="128">
                <a:moveTo>
                  <a:pt x="0" y="126"/>
                </a:moveTo>
                <a:cubicBezTo>
                  <a:pt x="27" y="126"/>
                  <a:pt x="27" y="126"/>
                  <a:pt x="27" y="126"/>
                </a:cubicBezTo>
                <a:cubicBezTo>
                  <a:pt x="27" y="0"/>
                  <a:pt x="27" y="0"/>
                  <a:pt x="27" y="0"/>
                </a:cubicBezTo>
                <a:cubicBezTo>
                  <a:pt x="0" y="0"/>
                  <a:pt x="0" y="0"/>
                  <a:pt x="0" y="0"/>
                </a:cubicBezTo>
                <a:lnTo>
                  <a:pt x="0" y="126"/>
                </a:lnTo>
                <a:close/>
                <a:moveTo>
                  <a:pt x="170" y="126"/>
                </a:moveTo>
                <a:cubicBezTo>
                  <a:pt x="197" y="126"/>
                  <a:pt x="197" y="126"/>
                  <a:pt x="197" y="126"/>
                </a:cubicBezTo>
                <a:cubicBezTo>
                  <a:pt x="197" y="76"/>
                  <a:pt x="197" y="76"/>
                  <a:pt x="197" y="76"/>
                </a:cubicBezTo>
                <a:cubicBezTo>
                  <a:pt x="244" y="76"/>
                  <a:pt x="244" y="76"/>
                  <a:pt x="244" y="76"/>
                </a:cubicBezTo>
                <a:cubicBezTo>
                  <a:pt x="244" y="55"/>
                  <a:pt x="244" y="55"/>
                  <a:pt x="244" y="55"/>
                </a:cubicBezTo>
                <a:cubicBezTo>
                  <a:pt x="197" y="55"/>
                  <a:pt x="197" y="55"/>
                  <a:pt x="197" y="55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252" y="21"/>
                  <a:pt x="252" y="21"/>
                  <a:pt x="252" y="21"/>
                </a:cubicBezTo>
                <a:cubicBezTo>
                  <a:pt x="252" y="0"/>
                  <a:pt x="252" y="0"/>
                  <a:pt x="252" y="0"/>
                </a:cubicBezTo>
                <a:cubicBezTo>
                  <a:pt x="170" y="0"/>
                  <a:pt x="170" y="0"/>
                  <a:pt x="170" y="0"/>
                </a:cubicBezTo>
                <a:lnTo>
                  <a:pt x="170" y="126"/>
                </a:lnTo>
                <a:close/>
                <a:moveTo>
                  <a:pt x="138" y="17"/>
                </a:moveTo>
                <a:cubicBezTo>
                  <a:pt x="133" y="12"/>
                  <a:pt x="126" y="8"/>
                  <a:pt x="119" y="5"/>
                </a:cubicBezTo>
                <a:cubicBezTo>
                  <a:pt x="111" y="2"/>
                  <a:pt x="102" y="0"/>
                  <a:pt x="92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102" y="126"/>
                  <a:pt x="111" y="124"/>
                  <a:pt x="119" y="122"/>
                </a:cubicBezTo>
                <a:cubicBezTo>
                  <a:pt x="126" y="119"/>
                  <a:pt x="133" y="115"/>
                  <a:pt x="138" y="109"/>
                </a:cubicBezTo>
                <a:cubicBezTo>
                  <a:pt x="143" y="104"/>
                  <a:pt x="147" y="97"/>
                  <a:pt x="150" y="89"/>
                </a:cubicBezTo>
                <a:cubicBezTo>
                  <a:pt x="153" y="82"/>
                  <a:pt x="154" y="73"/>
                  <a:pt x="154" y="63"/>
                </a:cubicBezTo>
                <a:cubicBezTo>
                  <a:pt x="154" y="53"/>
                  <a:pt x="153" y="45"/>
                  <a:pt x="150" y="37"/>
                </a:cubicBezTo>
                <a:cubicBezTo>
                  <a:pt x="147" y="29"/>
                  <a:pt x="143" y="22"/>
                  <a:pt x="138" y="17"/>
                </a:cubicBezTo>
                <a:close/>
                <a:moveTo>
                  <a:pt x="118" y="95"/>
                </a:moveTo>
                <a:cubicBezTo>
                  <a:pt x="113" y="101"/>
                  <a:pt x="104" y="105"/>
                  <a:pt x="91" y="105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22"/>
                  <a:pt x="75" y="22"/>
                  <a:pt x="75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104" y="22"/>
                  <a:pt x="113" y="25"/>
                  <a:pt x="118" y="32"/>
                </a:cubicBezTo>
                <a:cubicBezTo>
                  <a:pt x="124" y="38"/>
                  <a:pt x="127" y="49"/>
                  <a:pt x="127" y="63"/>
                </a:cubicBezTo>
                <a:cubicBezTo>
                  <a:pt x="127" y="78"/>
                  <a:pt x="124" y="88"/>
                  <a:pt x="118" y="95"/>
                </a:cubicBezTo>
                <a:close/>
                <a:moveTo>
                  <a:pt x="266" y="24"/>
                </a:moveTo>
                <a:cubicBezTo>
                  <a:pt x="271" y="33"/>
                  <a:pt x="271" y="33"/>
                  <a:pt x="271" y="33"/>
                </a:cubicBezTo>
                <a:cubicBezTo>
                  <a:pt x="308" y="15"/>
                  <a:pt x="308" y="15"/>
                  <a:pt x="308" y="15"/>
                </a:cubicBezTo>
                <a:cubicBezTo>
                  <a:pt x="308" y="126"/>
                  <a:pt x="308" y="126"/>
                  <a:pt x="308" y="126"/>
                </a:cubicBezTo>
                <a:cubicBezTo>
                  <a:pt x="319" y="126"/>
                  <a:pt x="319" y="126"/>
                  <a:pt x="319" y="126"/>
                </a:cubicBezTo>
                <a:cubicBezTo>
                  <a:pt x="319" y="3"/>
                  <a:pt x="319" y="3"/>
                  <a:pt x="319" y="3"/>
                </a:cubicBezTo>
                <a:cubicBezTo>
                  <a:pt x="310" y="3"/>
                  <a:pt x="310" y="3"/>
                  <a:pt x="310" y="3"/>
                </a:cubicBezTo>
                <a:lnTo>
                  <a:pt x="266" y="24"/>
                </a:lnTo>
                <a:close/>
                <a:moveTo>
                  <a:pt x="415" y="59"/>
                </a:moveTo>
                <a:cubicBezTo>
                  <a:pt x="408" y="52"/>
                  <a:pt x="399" y="49"/>
                  <a:pt x="387" y="49"/>
                </a:cubicBezTo>
                <a:cubicBezTo>
                  <a:pt x="382" y="49"/>
                  <a:pt x="377" y="49"/>
                  <a:pt x="373" y="51"/>
                </a:cubicBezTo>
                <a:cubicBezTo>
                  <a:pt x="369" y="52"/>
                  <a:pt x="365" y="54"/>
                  <a:pt x="362" y="56"/>
                </a:cubicBezTo>
                <a:cubicBezTo>
                  <a:pt x="366" y="13"/>
                  <a:pt x="366" y="13"/>
                  <a:pt x="366" y="13"/>
                </a:cubicBezTo>
                <a:cubicBezTo>
                  <a:pt x="418" y="13"/>
                  <a:pt x="418" y="13"/>
                  <a:pt x="418" y="13"/>
                </a:cubicBezTo>
                <a:cubicBezTo>
                  <a:pt x="418" y="3"/>
                  <a:pt x="418" y="3"/>
                  <a:pt x="418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1" y="64"/>
                  <a:pt x="351" y="64"/>
                  <a:pt x="351" y="64"/>
                </a:cubicBezTo>
                <a:cubicBezTo>
                  <a:pt x="359" y="68"/>
                  <a:pt x="359" y="68"/>
                  <a:pt x="359" y="68"/>
                </a:cubicBezTo>
                <a:cubicBezTo>
                  <a:pt x="363" y="65"/>
                  <a:pt x="367" y="63"/>
                  <a:pt x="371" y="61"/>
                </a:cubicBezTo>
                <a:cubicBezTo>
                  <a:pt x="375" y="60"/>
                  <a:pt x="380" y="59"/>
                  <a:pt x="385" y="59"/>
                </a:cubicBezTo>
                <a:cubicBezTo>
                  <a:pt x="394" y="59"/>
                  <a:pt x="401" y="61"/>
                  <a:pt x="406" y="66"/>
                </a:cubicBezTo>
                <a:cubicBezTo>
                  <a:pt x="412" y="71"/>
                  <a:pt x="414" y="78"/>
                  <a:pt x="414" y="87"/>
                </a:cubicBezTo>
                <a:cubicBezTo>
                  <a:pt x="414" y="97"/>
                  <a:pt x="411" y="104"/>
                  <a:pt x="405" y="110"/>
                </a:cubicBezTo>
                <a:cubicBezTo>
                  <a:pt x="399" y="115"/>
                  <a:pt x="392" y="118"/>
                  <a:pt x="381" y="118"/>
                </a:cubicBezTo>
                <a:cubicBezTo>
                  <a:pt x="375" y="118"/>
                  <a:pt x="370" y="117"/>
                  <a:pt x="365" y="115"/>
                </a:cubicBezTo>
                <a:cubicBezTo>
                  <a:pt x="360" y="113"/>
                  <a:pt x="355" y="110"/>
                  <a:pt x="351" y="106"/>
                </a:cubicBezTo>
                <a:cubicBezTo>
                  <a:pt x="345" y="114"/>
                  <a:pt x="345" y="114"/>
                  <a:pt x="345" y="114"/>
                </a:cubicBezTo>
                <a:cubicBezTo>
                  <a:pt x="350" y="119"/>
                  <a:pt x="355" y="122"/>
                  <a:pt x="361" y="125"/>
                </a:cubicBezTo>
                <a:cubicBezTo>
                  <a:pt x="368" y="127"/>
                  <a:pt x="375" y="128"/>
                  <a:pt x="382" y="128"/>
                </a:cubicBezTo>
                <a:cubicBezTo>
                  <a:pt x="389" y="128"/>
                  <a:pt x="395" y="127"/>
                  <a:pt x="400" y="125"/>
                </a:cubicBezTo>
                <a:cubicBezTo>
                  <a:pt x="406" y="123"/>
                  <a:pt x="410" y="120"/>
                  <a:pt x="414" y="117"/>
                </a:cubicBezTo>
                <a:cubicBezTo>
                  <a:pt x="418" y="113"/>
                  <a:pt x="420" y="109"/>
                  <a:pt x="422" y="104"/>
                </a:cubicBezTo>
                <a:cubicBezTo>
                  <a:pt x="424" y="98"/>
                  <a:pt x="425" y="93"/>
                  <a:pt x="425" y="86"/>
                </a:cubicBezTo>
                <a:cubicBezTo>
                  <a:pt x="425" y="75"/>
                  <a:pt x="422" y="65"/>
                  <a:pt x="415" y="59"/>
                </a:cubicBezTo>
                <a:close/>
              </a:path>
            </a:pathLst>
          </a:custGeom>
          <a:solidFill>
            <a:schemeClr val="tx1">
              <a:alpha val="51000"/>
            </a:schemeClr>
          </a:solidFill>
          <a:ln>
            <a:noFill/>
          </a:ln>
        </p:spPr>
        <p:txBody>
          <a:bodyPr vert="horz" wrap="square" lIns="57136" tIns="28574" rIns="57136" bIns="28574" numCol="1" anchor="t" anchorCtr="0" compatLnSpc="1">
            <a:prstTxWarp prst="textNoShape">
              <a:avLst/>
            </a:prstTxWarp>
          </a:bodyPr>
          <a:lstStyle/>
          <a:p>
            <a:pPr defTabSz="501058"/>
            <a:endParaRPr lang="en-US" sz="6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321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</p:sldLayoutIdLst>
  <p:transition>
    <p:fade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effectLst/>
          <a:latin typeface="+mn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5pPr>
      <a:lvl6pPr marL="250518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6pPr>
      <a:lvl7pPr marL="501035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7pPr>
      <a:lvl8pPr marL="751553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8pPr>
      <a:lvl9pPr marL="1002061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Neo Sans Intel Medium" pitchFamily="34" charset="0"/>
          <a:cs typeface="Arial" charset="0"/>
        </a:defRPr>
      </a:lvl9pPr>
    </p:titleStyle>
    <p:bodyStyle>
      <a:lvl1pPr marL="123519" indent="-123519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23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12278" indent="-123519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/>
          <a:latin typeface="+mn-lt"/>
          <a:cs typeface="+mn-cs"/>
        </a:defRPr>
      </a:lvl2pPr>
      <a:lvl3pPr marL="501035" indent="-123519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effectLst/>
          <a:latin typeface="+mn-lt"/>
          <a:cs typeface="+mn-cs"/>
        </a:defRPr>
      </a:lvl3pPr>
      <a:lvl4pPr marL="757634" indent="-131350" algn="l" rtl="0" eaLnBrk="1" fontAlgn="base" hangingPunct="1">
        <a:spcBef>
          <a:spcPct val="20000"/>
        </a:spcBef>
        <a:spcAft>
          <a:spcPct val="0"/>
        </a:spcAft>
        <a:buChar char="–"/>
        <a:defRPr sz="1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4pPr>
      <a:lvl5pPr marL="946388" indent="-126130" algn="l" rtl="0" eaLnBrk="1" fontAlgn="base" hangingPunct="1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5pPr>
      <a:lvl6pPr marL="1196905" indent="-126130" algn="l" rtl="0" eaLnBrk="1" fontAlgn="base" hangingPunct="1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6pPr>
      <a:lvl7pPr marL="1447423" indent="-126130" algn="l" rtl="0" eaLnBrk="1" fontAlgn="base" hangingPunct="1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7pPr>
      <a:lvl8pPr marL="1697939" indent="-126130" algn="l" rtl="0" eaLnBrk="1" fontAlgn="base" hangingPunct="1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8pPr>
      <a:lvl9pPr marL="1948457" indent="-126130" algn="l" rtl="0" eaLnBrk="1" fontAlgn="base" hangingPunct="1">
        <a:spcBef>
          <a:spcPct val="20000"/>
        </a:spcBef>
        <a:spcAft>
          <a:spcPct val="0"/>
        </a:spcAft>
        <a:buChar char="•"/>
        <a:defRPr sz="1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9pPr>
    </p:bodyStyle>
    <p:otherStyle>
      <a:defPPr>
        <a:defRPr lang="en-US"/>
      </a:defPPr>
      <a:lvl1pPr marL="0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0518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01035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51553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2061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2579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03091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53608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04121" algn="l" defTabSz="50103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587" y="4759452"/>
            <a:ext cx="9144000" cy="384048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2" descr="\\.psf\Home\Desktop\Intel.png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915" y="4830589"/>
            <a:ext cx="364336" cy="24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8718551" y="4824510"/>
            <a:ext cx="2381" cy="237744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613" y="209550"/>
            <a:ext cx="8229600" cy="838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28pt Intel Clear 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1123950"/>
            <a:ext cx="8229600" cy="34999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18pt Intel Clear body text</a:t>
            </a:r>
          </a:p>
          <a:p>
            <a:pPr lvl="1"/>
            <a:r>
              <a:rPr lang="en-US" dirty="0"/>
              <a:t>16pt Intel Clear bullet one</a:t>
            </a:r>
          </a:p>
          <a:p>
            <a:pPr lvl="2"/>
            <a:r>
              <a:rPr lang="en-US" dirty="0"/>
              <a:t>16pt Intel Clear sub-bullet</a:t>
            </a:r>
          </a:p>
          <a:p>
            <a:pPr lvl="3"/>
            <a:r>
              <a:rPr lang="en-US" dirty="0" err="1"/>
              <a:t>14pt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14pt</a:t>
            </a:r>
            <a:r>
              <a:rPr lang="en-US" dirty="0"/>
              <a:t> Intel Clear 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2352" y="4824387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Intel Clear" panose="020B0604020203020204" pitchFamily="34" charset="0"/>
              </a:defRPr>
            </a:lvl1pPr>
          </a:lstStyle>
          <a:p>
            <a:pPr defTabSz="457200"/>
            <a:fld id="{EE2556C5-CE8C-6547-B838-EA80C61A4AF7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60376" y="4915796"/>
            <a:ext cx="282129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457200"/>
            <a:r>
              <a:rPr lang="en-US" sz="600" dirty="0">
                <a:solidFill>
                  <a:prstClr val="white"/>
                </a:solidFill>
                <a:cs typeface="Intel Clear"/>
              </a:rPr>
              <a:t>COINRG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220201" y="4915615"/>
            <a:ext cx="700513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 defTabSz="457200"/>
            <a:r>
              <a:rPr lang="en-GB" sz="600" dirty="0">
                <a:solidFill>
                  <a:prstClr val="white"/>
                </a:solidFill>
                <a:cs typeface="Intel Clear"/>
              </a:rPr>
              <a:t>IETF 107 – </a:t>
            </a:r>
          </a:p>
          <a:p>
            <a:pPr algn="ctr" defTabSz="457200"/>
            <a:r>
              <a:rPr lang="en-GB" sz="600" dirty="0">
                <a:solidFill>
                  <a:prstClr val="white"/>
                </a:solidFill>
                <a:cs typeface="Intel Clear"/>
              </a:rPr>
              <a:t>Hackathon proposal</a:t>
            </a:r>
          </a:p>
          <a:p>
            <a:pPr algn="ctr" defTabSz="457200"/>
            <a:endParaRPr lang="en-US" sz="600" dirty="0">
              <a:solidFill>
                <a:prstClr val="white"/>
              </a:solidFill>
              <a:cs typeface="Intel Clear"/>
            </a:endParaRPr>
          </a:p>
        </p:txBody>
      </p:sp>
    </p:spTree>
    <p:extLst>
      <p:ext uri="{BB962C8B-B14F-4D97-AF65-F5344CB8AC3E}">
        <p14:creationId xmlns:p14="http://schemas.microsoft.com/office/powerpoint/2010/main" val="104042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  <p:sldLayoutId id="2147483894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i="0" kern="1200" spc="0" baseline="0">
          <a:solidFill>
            <a:schemeClr val="tx2"/>
          </a:solidFill>
          <a:latin typeface="+mj-lt"/>
          <a:ea typeface="Intel Clear"/>
          <a:cs typeface="Intel Clear" panose="020B0604020203020204" pitchFamily="34" charset="0"/>
        </a:defRPr>
      </a:lvl1pPr>
    </p:titleStyle>
    <p:bodyStyle>
      <a:lvl1pPr marL="0" indent="0" algn="l" defTabSz="457200" rtl="0" eaLnBrk="1" latinLnBrk="0" hangingPunct="1">
        <a:spcBef>
          <a:spcPts val="1200"/>
        </a:spcBef>
        <a:spcAft>
          <a:spcPts val="0"/>
        </a:spcAft>
        <a:buFont typeface="Wingdings" panose="05000000000000000000" pitchFamily="2" charset="2"/>
        <a:buNone/>
        <a:defRPr sz="1800" b="0" kern="1200">
          <a:solidFill>
            <a:srgbClr val="0071C5"/>
          </a:solidFill>
          <a:latin typeface="+mn-lt"/>
          <a:ea typeface="+mn-ea"/>
          <a:cs typeface="Intel Clear" panose="020B0604020203020204" pitchFamily="34" charset="0"/>
        </a:defRPr>
      </a:lvl1pPr>
      <a:lvl2pPr marL="225425" indent="-225425" algn="l" defTabSz="457200" rtl="0" eaLnBrk="1" latinLnBrk="0" hangingPunct="1">
        <a:spcBef>
          <a:spcPts val="400"/>
        </a:spcBef>
        <a:buFont typeface="Wingdings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2pPr>
      <a:lvl3pPr marL="571500" indent="-228600" algn="l" defTabSz="457200" rtl="0" eaLnBrk="1" latinLnBrk="0" hangingPunct="1">
        <a:spcBef>
          <a:spcPts val="400"/>
        </a:spcBef>
        <a:buFont typeface="Intel Clear" panose="020B0604020203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3pPr>
      <a:lvl4pPr marL="969963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4pPr>
      <a:lvl5pPr marL="1319213" indent="-228600" algn="l" defTabSz="457200" rtl="0" eaLnBrk="1" latinLnBrk="0" hangingPunct="1">
        <a:spcBef>
          <a:spcPct val="20000"/>
        </a:spcBef>
        <a:buFont typeface="Intel Clear" panose="020B0604020203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77F093-7E9D-489E-AC41-9A604CA17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D5517D-679F-4792-9DD1-CACA807E8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Immersive Upstream Flows of Video:</a:t>
            </a:r>
            <a:br>
              <a:rPr lang="en-US" dirty="0"/>
            </a:br>
            <a:r>
              <a:rPr lang="en-US" sz="2200" i="1" dirty="0"/>
              <a:t>In-network Compute across Contextually-related Data Flows</a:t>
            </a:r>
            <a:endParaRPr lang="en-US" i="1" dirty="0"/>
          </a:p>
        </p:txBody>
      </p:sp>
      <p:pic>
        <p:nvPicPr>
          <p:cNvPr id="60" name="Content Placeholder 59" descr="A circuit board&#10;&#10;Description automatically generated">
            <a:extLst>
              <a:ext uri="{FF2B5EF4-FFF2-40B4-BE49-F238E27FC236}">
                <a16:creationId xmlns:a16="http://schemas.microsoft.com/office/drawing/2014/main" id="{0EC07702-683A-4F62-AA75-2817F3C9D0B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103" y="3509853"/>
            <a:ext cx="2932636" cy="97296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C757E8-FEDC-4BBF-A4F1-549BD6E792A1}"/>
              </a:ext>
            </a:extLst>
          </p:cNvPr>
          <p:cNvSpPr txBox="1"/>
          <p:nvPr/>
        </p:nvSpPr>
        <p:spPr>
          <a:xfrm>
            <a:off x="6096951" y="4185443"/>
            <a:ext cx="227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4280"/>
                </a:solidFill>
                <a:cs typeface="Neo Sans Intel"/>
              </a:rPr>
              <a:t> 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D19EDEB-C670-460D-8E37-56E80BB1324F}"/>
              </a:ext>
            </a:extLst>
          </p:cNvPr>
          <p:cNvCxnSpPr>
            <a:cxnSpLocks/>
          </p:cNvCxnSpPr>
          <p:nvPr/>
        </p:nvCxnSpPr>
        <p:spPr>
          <a:xfrm flipV="1">
            <a:off x="2424007" y="2982934"/>
            <a:ext cx="1637644" cy="515517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4A69597-27AB-4D72-800B-CC781131D6A1}"/>
              </a:ext>
            </a:extLst>
          </p:cNvPr>
          <p:cNvCxnSpPr>
            <a:cxnSpLocks/>
          </p:cNvCxnSpPr>
          <p:nvPr/>
        </p:nvCxnSpPr>
        <p:spPr>
          <a:xfrm flipV="1">
            <a:off x="4061651" y="3173018"/>
            <a:ext cx="1001658" cy="1265987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945DCC2-6819-411B-8D00-3B0BFAC5A750}"/>
              </a:ext>
            </a:extLst>
          </p:cNvPr>
          <p:cNvGrpSpPr/>
          <p:nvPr/>
        </p:nvGrpSpPr>
        <p:grpSpPr>
          <a:xfrm>
            <a:off x="3411276" y="1197650"/>
            <a:ext cx="1698686" cy="1951917"/>
            <a:chOff x="6149426" y="800180"/>
            <a:chExt cx="1807798" cy="214527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7FF4782-08DC-4AAF-B814-25012268779E}"/>
                </a:ext>
              </a:extLst>
            </p:cNvPr>
            <p:cNvGrpSpPr/>
            <p:nvPr/>
          </p:nvGrpSpPr>
          <p:grpSpPr>
            <a:xfrm>
              <a:off x="6149426" y="800180"/>
              <a:ext cx="1807798" cy="2145271"/>
              <a:chOff x="7506138" y="636813"/>
              <a:chExt cx="911832" cy="1076817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062F225-3CAE-40ED-8B24-A50301BA4E8E}"/>
                  </a:ext>
                </a:extLst>
              </p:cNvPr>
              <p:cNvSpPr/>
              <p:nvPr/>
            </p:nvSpPr>
            <p:spPr>
              <a:xfrm>
                <a:off x="7623946" y="744279"/>
                <a:ext cx="794024" cy="969351"/>
              </a:xfrm>
              <a:prstGeom prst="rect">
                <a:avLst/>
              </a:prstGeom>
              <a:grpFill/>
              <a:ln w="19050"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E2453EF-4E3A-4CF3-BA41-17BD34AD3DEE}"/>
                  </a:ext>
                </a:extLst>
              </p:cNvPr>
              <p:cNvSpPr/>
              <p:nvPr/>
            </p:nvSpPr>
            <p:spPr>
              <a:xfrm>
                <a:off x="7568769" y="693936"/>
                <a:ext cx="794024" cy="969351"/>
              </a:xfrm>
              <a:prstGeom prst="rect">
                <a:avLst/>
              </a:prstGeom>
              <a:grpFill/>
              <a:ln w="1905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9AD75412-ADE1-4DC6-ABD5-C2AAB59A8825}"/>
                  </a:ext>
                </a:extLst>
              </p:cNvPr>
              <p:cNvSpPr/>
              <p:nvPr/>
            </p:nvSpPr>
            <p:spPr>
              <a:xfrm>
                <a:off x="7517219" y="636813"/>
                <a:ext cx="794024" cy="969351"/>
              </a:xfrm>
              <a:prstGeom prst="rect">
                <a:avLst/>
              </a:prstGeom>
              <a:grpFill/>
              <a:ln w="1905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BBE8BDC-A4F9-4592-B7BD-2EE8AED4E704}"/>
                  </a:ext>
                </a:extLst>
              </p:cNvPr>
              <p:cNvCxnSpPr/>
              <p:nvPr/>
            </p:nvCxnSpPr>
            <p:spPr>
              <a:xfrm>
                <a:off x="7517219" y="829340"/>
                <a:ext cx="794023" cy="0"/>
              </a:xfrm>
              <a:prstGeom prst="line">
                <a:avLst/>
              </a:prstGeom>
              <a:grpFill/>
              <a:ln w="1905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FE29216-0366-45CD-B67A-0F95F7C88EF7}"/>
                  </a:ext>
                </a:extLst>
              </p:cNvPr>
              <p:cNvSpPr txBox="1"/>
              <p:nvPr/>
            </p:nvSpPr>
            <p:spPr>
              <a:xfrm>
                <a:off x="7506138" y="656446"/>
                <a:ext cx="781480" cy="1697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4280"/>
                    </a:solidFill>
                    <a:cs typeface="Neo Sans Intel"/>
                  </a:rPr>
                  <a:t>Match     Action</a:t>
                </a: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71D51CD-FB34-42F3-938B-A61FA217BD58}"/>
                  </a:ext>
                </a:extLst>
              </p:cNvPr>
              <p:cNvCxnSpPr>
                <a:cxnSpLocks/>
                <a:stCxn id="38" idx="0"/>
              </p:cNvCxnSpPr>
              <p:nvPr/>
            </p:nvCxnSpPr>
            <p:spPr>
              <a:xfrm>
                <a:off x="7896878" y="656446"/>
                <a:ext cx="9245" cy="949719"/>
              </a:xfrm>
              <a:prstGeom prst="line">
                <a:avLst/>
              </a:prstGeom>
              <a:grpFill/>
              <a:ln w="9525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3010754-1EDB-44FE-A6CC-C23132F37AEA}"/>
                  </a:ext>
                </a:extLst>
              </p:cNvPr>
              <p:cNvCxnSpPr/>
              <p:nvPr/>
            </p:nvCxnSpPr>
            <p:spPr>
              <a:xfrm>
                <a:off x="7517219" y="978371"/>
                <a:ext cx="794024" cy="0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14FEF605-6829-4371-B6C6-1F58F5A4E4B1}"/>
                  </a:ext>
                </a:extLst>
              </p:cNvPr>
              <p:cNvCxnSpPr/>
              <p:nvPr/>
            </p:nvCxnSpPr>
            <p:spPr>
              <a:xfrm>
                <a:off x="7517219" y="1140407"/>
                <a:ext cx="794024" cy="0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958BD7BF-E4D9-4AA2-AA11-E6A117B44B6C}"/>
                  </a:ext>
                </a:extLst>
              </p:cNvPr>
              <p:cNvCxnSpPr/>
              <p:nvPr/>
            </p:nvCxnSpPr>
            <p:spPr>
              <a:xfrm>
                <a:off x="7517219" y="1289552"/>
                <a:ext cx="794024" cy="0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40565AB-9AB8-4937-BA11-0E765592ACE0}"/>
                  </a:ext>
                </a:extLst>
              </p:cNvPr>
              <p:cNvCxnSpPr/>
              <p:nvPr/>
            </p:nvCxnSpPr>
            <p:spPr>
              <a:xfrm>
                <a:off x="7523538" y="1444719"/>
                <a:ext cx="794024" cy="0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9E4326E-F78B-41B8-8161-433A65209479}"/>
                </a:ext>
              </a:extLst>
            </p:cNvPr>
            <p:cNvSpPr/>
            <p:nvPr/>
          </p:nvSpPr>
          <p:spPr>
            <a:xfrm>
              <a:off x="6203175" y="2126270"/>
              <a:ext cx="733935" cy="263992"/>
            </a:xfrm>
            <a:prstGeom prst="rect">
              <a:avLst/>
            </a:prstGeom>
            <a:solidFill>
              <a:schemeClr val="bg2"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AC633AC-7243-4B95-A7A9-14726F17E7F0}"/>
              </a:ext>
            </a:extLst>
          </p:cNvPr>
          <p:cNvSpPr txBox="1"/>
          <p:nvPr/>
        </p:nvSpPr>
        <p:spPr>
          <a:xfrm>
            <a:off x="5595309" y="1873887"/>
            <a:ext cx="247317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FormDynamicEdgeCloud</a:t>
            </a:r>
            <a:endParaRPr lang="en-US" sz="1400" b="1" dirty="0">
              <a:solidFill>
                <a:prstClr val="black"/>
              </a:solidFill>
              <a:latin typeface="Courier" pitchFamily="49" charset="0"/>
              <a:ea typeface="Cambria Math" panose="02040503050406030204" pitchFamily="18" charset="0"/>
              <a:cs typeface="Neo Sans Intel"/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C65A60EC-2A34-4416-B620-92C9899B0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1087" y="3473622"/>
            <a:ext cx="1816490" cy="1139939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94FB440-B248-49CD-8AFC-57710A988991}"/>
              </a:ext>
            </a:extLst>
          </p:cNvPr>
          <p:cNvSpPr txBox="1"/>
          <p:nvPr/>
        </p:nvSpPr>
        <p:spPr>
          <a:xfrm>
            <a:off x="472225" y="2257520"/>
            <a:ext cx="255998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HumanInFrame</a:t>
            </a:r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(</a:t>
            </a:r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a,b,c</a:t>
            </a:r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2693165-C6FA-4001-9C4D-CB1DDE2FEDCC}"/>
              </a:ext>
            </a:extLst>
          </p:cNvPr>
          <p:cNvSpPr txBox="1"/>
          <p:nvPr/>
        </p:nvSpPr>
        <p:spPr>
          <a:xfrm>
            <a:off x="472225" y="1860538"/>
            <a:ext cx="276155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Proximate(</a:t>
            </a:r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loc</a:t>
            </a:r>
            <a:r>
              <a:rPr lang="en-US" sz="1400" b="1" baseline="-25000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a</a:t>
            </a:r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,loc</a:t>
            </a:r>
            <a:r>
              <a:rPr lang="en-US" sz="1400" b="1" baseline="-25000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b</a:t>
            </a:r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,loc</a:t>
            </a:r>
            <a:r>
              <a:rPr lang="en-US" sz="1400" b="1" baseline="-25000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c</a:t>
            </a:r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)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DA881CF-154F-4987-9DBD-2997F039D662}"/>
              </a:ext>
            </a:extLst>
          </p:cNvPr>
          <p:cNvSpPr txBox="1"/>
          <p:nvPr/>
        </p:nvSpPr>
        <p:spPr>
          <a:xfrm>
            <a:off x="463640" y="1465426"/>
            <a:ext cx="255998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ContextRelated</a:t>
            </a:r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(</a:t>
            </a:r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a,b,c</a:t>
            </a:r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575E37-D67C-43F2-B0C4-986E1338CBE9}"/>
              </a:ext>
            </a:extLst>
          </p:cNvPr>
          <p:cNvSpPr txBox="1"/>
          <p:nvPr/>
        </p:nvSpPr>
        <p:spPr>
          <a:xfrm>
            <a:off x="5595308" y="3049595"/>
            <a:ext cx="312711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StitchInto-MPEG-I-360View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C01B6E2-F890-4939-8693-CAAB8F0E5F23}"/>
              </a:ext>
            </a:extLst>
          </p:cNvPr>
          <p:cNvSpPr txBox="1"/>
          <p:nvPr/>
        </p:nvSpPr>
        <p:spPr>
          <a:xfrm>
            <a:off x="5599318" y="2659135"/>
            <a:ext cx="208171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SecurelyVaultData</a:t>
            </a:r>
            <a:endParaRPr lang="en-US" sz="1400" b="1" dirty="0">
              <a:solidFill>
                <a:prstClr val="black"/>
              </a:solidFill>
              <a:latin typeface="Courier" pitchFamily="49" charset="0"/>
              <a:ea typeface="Cambria Math" panose="02040503050406030204" pitchFamily="18" charset="0"/>
              <a:cs typeface="Neo Sans Intel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92D591C-3934-45C1-8422-8305F1040763}"/>
              </a:ext>
            </a:extLst>
          </p:cNvPr>
          <p:cNvSpPr txBox="1"/>
          <p:nvPr/>
        </p:nvSpPr>
        <p:spPr>
          <a:xfrm>
            <a:off x="5595308" y="1478518"/>
            <a:ext cx="247317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SequestorInOwnVM</a:t>
            </a:r>
            <a:endParaRPr lang="en-US" sz="1400" b="1" dirty="0">
              <a:solidFill>
                <a:prstClr val="black"/>
              </a:solidFill>
              <a:latin typeface="Courier" pitchFamily="49" charset="0"/>
              <a:ea typeface="Cambria Math" panose="02040503050406030204" pitchFamily="18" charset="0"/>
              <a:cs typeface="Neo Sans Intel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8B6926F-05C7-44DC-AE9D-9735AE779DDF}"/>
              </a:ext>
            </a:extLst>
          </p:cNvPr>
          <p:cNvSpPr txBox="1"/>
          <p:nvPr/>
        </p:nvSpPr>
        <p:spPr>
          <a:xfrm>
            <a:off x="461912" y="2657483"/>
            <a:ext cx="257030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AnomalyDetected</a:t>
            </a:r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(</a:t>
            </a:r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a,b,c</a:t>
            </a:r>
            <a:r>
              <a:rPr lang="en-US" sz="1400" b="1" dirty="0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)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684A20-B5CE-4667-B73E-69E9D38CBFA6}"/>
              </a:ext>
            </a:extLst>
          </p:cNvPr>
          <p:cNvSpPr txBox="1"/>
          <p:nvPr/>
        </p:nvSpPr>
        <p:spPr>
          <a:xfrm>
            <a:off x="5586014" y="2268800"/>
            <a:ext cx="24824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prstClr val="black"/>
                </a:solidFill>
                <a:latin typeface="Courier" pitchFamily="49" charset="0"/>
                <a:ea typeface="Cambria Math" panose="02040503050406030204" pitchFamily="18" charset="0"/>
                <a:cs typeface="Neo Sans Intel"/>
              </a:rPr>
              <a:t>TurnOnAnomalyDetector</a:t>
            </a:r>
            <a:endParaRPr lang="en-US" sz="1400" b="1" dirty="0">
              <a:solidFill>
                <a:prstClr val="black"/>
              </a:solidFill>
              <a:latin typeface="Courier" pitchFamily="49" charset="0"/>
              <a:ea typeface="Cambria Math" panose="02040503050406030204" pitchFamily="18" charset="0"/>
              <a:cs typeface="Neo Sans Intel"/>
            </a:endParaRPr>
          </a:p>
        </p:txBody>
      </p:sp>
      <p:cxnSp>
        <p:nvCxnSpPr>
          <p:cNvPr id="91" name="Curved Connector 64">
            <a:extLst>
              <a:ext uri="{FF2B5EF4-FFF2-40B4-BE49-F238E27FC236}">
                <a16:creationId xmlns:a16="http://schemas.microsoft.com/office/drawing/2014/main" id="{89CDA0FD-6099-4FE5-997B-168CD1DCBFAA}"/>
              </a:ext>
            </a:extLst>
          </p:cNvPr>
          <p:cNvCxnSpPr>
            <a:cxnSpLocks/>
          </p:cNvCxnSpPr>
          <p:nvPr/>
        </p:nvCxnSpPr>
        <p:spPr>
          <a:xfrm flipV="1">
            <a:off x="3116477" y="2535740"/>
            <a:ext cx="511362" cy="257522"/>
          </a:xfrm>
          <a:prstGeom prst="straightConnector1">
            <a:avLst/>
          </a:prstGeom>
          <a:ln w="9525">
            <a:solidFill>
              <a:schemeClr val="tx2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61FFB04A-65F8-4F12-81DB-67ED1DC92D77}"/>
              </a:ext>
            </a:extLst>
          </p:cNvPr>
          <p:cNvSpPr/>
          <p:nvPr/>
        </p:nvSpPr>
        <p:spPr>
          <a:xfrm>
            <a:off x="4173785" y="2398555"/>
            <a:ext cx="706020" cy="252641"/>
          </a:xfrm>
          <a:prstGeom prst="rect">
            <a:avLst/>
          </a:prstGeom>
          <a:solidFill>
            <a:schemeClr val="bg2">
              <a:alpha val="8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prstClr val="white"/>
              </a:solidFill>
            </a:endParaRPr>
          </a:p>
        </p:txBody>
      </p:sp>
      <p:cxnSp>
        <p:nvCxnSpPr>
          <p:cNvPr id="21" name="Curved Connector 64">
            <a:extLst>
              <a:ext uri="{FF2B5EF4-FFF2-40B4-BE49-F238E27FC236}">
                <a16:creationId xmlns:a16="http://schemas.microsoft.com/office/drawing/2014/main" id="{62F8CFF9-3411-4D94-B66F-74DC9705366B}"/>
              </a:ext>
            </a:extLst>
          </p:cNvPr>
          <p:cNvCxnSpPr>
            <a:cxnSpLocks/>
          </p:cNvCxnSpPr>
          <p:nvPr/>
        </p:nvCxnSpPr>
        <p:spPr>
          <a:xfrm>
            <a:off x="4461356" y="2487306"/>
            <a:ext cx="1072798" cy="652948"/>
          </a:xfrm>
          <a:prstGeom prst="curvedConnector3">
            <a:avLst>
              <a:gd name="adj1" fmla="val 50000"/>
            </a:avLst>
          </a:prstGeom>
          <a:ln w="9525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94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intel16x9">
  <a:themeElements>
    <a:clrScheme name="intel2013">
      <a:dk1>
        <a:sysClr val="windowText" lastClr="000000"/>
      </a:dk1>
      <a:lt1>
        <a:sysClr val="window" lastClr="FFFFFF"/>
      </a:lt1>
      <a:dk2>
        <a:srgbClr val="0071C5"/>
      </a:dk2>
      <a:lt2>
        <a:srgbClr val="7ED3F7"/>
      </a:lt2>
      <a:accent1>
        <a:srgbClr val="00AEEF"/>
      </a:accent1>
      <a:accent2>
        <a:srgbClr val="A6CE39"/>
      </a:accent2>
      <a:accent3>
        <a:srgbClr val="FFDA00"/>
      </a:accent3>
      <a:accent4>
        <a:srgbClr val="FDBB13"/>
      </a:accent4>
      <a:accent5>
        <a:srgbClr val="ED1C24"/>
      </a:accent5>
      <a:accent6>
        <a:srgbClr val="004280"/>
      </a:accent6>
      <a:hlink>
        <a:srgbClr val="7ED3F7"/>
      </a:hlink>
      <a:folHlink>
        <a:srgbClr val="939598"/>
      </a:folHlink>
    </a:clrScheme>
    <a:fontScheme name="IntelClear">
      <a:majorFont>
        <a:latin typeface="Intel Clear Light"/>
        <a:ea typeface=""/>
        <a:cs typeface=""/>
      </a:majorFont>
      <a:minorFont>
        <a:latin typeface="Intel Cle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372" tIns="45688" rIns="91372" bIns="45688" numCol="1" rtlCol="0" anchor="t" anchorCtr="1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ct val="30000"/>
          </a:spcBef>
          <a:spcAft>
            <a:spcPct val="0"/>
          </a:spcAft>
          <a:buClr>
            <a:schemeClr val="tx1"/>
          </a:buClr>
          <a:buSzTx/>
          <a:buFont typeface="Wingdings" pitchFamily="2" charset="2"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372" tIns="45688" rIns="91372" bIns="45688" numCol="1" anchor="t" anchorCtr="1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ct val="30000"/>
          </a:spcBef>
          <a:spcAft>
            <a:spcPct val="0"/>
          </a:spcAft>
          <a:buClr>
            <a:schemeClr val="tx1"/>
          </a:buClr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3200" dirty="0"/>
        </a:defPPr>
      </a:lstStyle>
    </a:txDef>
  </a:objectDefaults>
  <a:extraClrSchemeLst>
    <a:extraClrScheme>
      <a:clrScheme name="2_Architectur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Architectu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Architectur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Architectur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Architectur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Architectur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Architecture 8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66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C00"/>
        </a:accent6>
        <a:hlink>
          <a:srgbClr val="5BB3B9"/>
        </a:hlink>
        <a:folHlink>
          <a:srgbClr val="CC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9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66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C00"/>
        </a:accent6>
        <a:hlink>
          <a:srgbClr val="FFCC00"/>
        </a:hlink>
        <a:folHlink>
          <a:srgbClr val="CC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10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66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C00"/>
        </a:accent6>
        <a:hlink>
          <a:srgbClr val="009999"/>
        </a:hlink>
        <a:folHlink>
          <a:srgbClr val="CC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11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66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C00"/>
        </a:accent6>
        <a:hlink>
          <a:srgbClr val="009999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12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66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C00"/>
        </a:accent6>
        <a:hlink>
          <a:srgbClr val="009999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13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66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C00"/>
        </a:accent6>
        <a:hlink>
          <a:srgbClr val="00C5C0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14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5C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300"/>
        </a:accent6>
        <a:hlink>
          <a:srgbClr val="00C5C0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15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5C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300"/>
        </a:accent6>
        <a:hlink>
          <a:srgbClr val="10C8E1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Architecture 16">
        <a:dk1>
          <a:srgbClr val="000000"/>
        </a:dk1>
        <a:lt1>
          <a:srgbClr val="FFFFFF"/>
        </a:lt1>
        <a:dk2>
          <a:srgbClr val="0034FF"/>
        </a:dk2>
        <a:lt2>
          <a:srgbClr val="FDB605"/>
        </a:lt2>
        <a:accent1>
          <a:srgbClr val="66CC33"/>
        </a:accent1>
        <a:accent2>
          <a:srgbClr val="FF5C00"/>
        </a:accent2>
        <a:accent3>
          <a:srgbClr val="AAAEFF"/>
        </a:accent3>
        <a:accent4>
          <a:srgbClr val="DADADA"/>
        </a:accent4>
        <a:accent5>
          <a:srgbClr val="B8E2AD"/>
        </a:accent5>
        <a:accent6>
          <a:srgbClr val="E75300"/>
        </a:accent6>
        <a:hlink>
          <a:srgbClr val="10C8E1"/>
        </a:hlink>
        <a:folHlink>
          <a:srgbClr val="F3016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t_PPT Template_ClearPro_16x9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Intel Clear">
      <a:majorFont>
        <a:latin typeface="Intel Clear"/>
        <a:ea typeface=""/>
        <a:cs typeface=""/>
      </a:majorFont>
      <a:minorFont>
        <a:latin typeface="Intel Cle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Showfilename>false</Showfilename>
</file>

<file path=customXml/item2.xml><?xml version="1.0" encoding="utf-8"?>
<Showfilename>false</Showfilename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936CB2A0F655439B3F02FA768ED28A" ma:contentTypeVersion="0" ma:contentTypeDescription="Create a new document." ma:contentTypeScope="" ma:versionID="abd4d101f06797c6e51465fd544e2b1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Showofficecode>false</Showofficecode>
</file>

<file path=customXml/item5.xml><?xml version="1.0" encoding="utf-8"?>
<Showofficecode>false</Showofficecode>
</file>

<file path=customXml/item6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7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775396-2F0A-47A9-B200-98D54AFF3830}">
  <ds:schemaRefs/>
</ds:datastoreItem>
</file>

<file path=customXml/itemProps2.xml><?xml version="1.0" encoding="utf-8"?>
<ds:datastoreItem xmlns:ds="http://schemas.openxmlformats.org/officeDocument/2006/customXml" ds:itemID="{B34B5E39-A718-4222-AB37-D5ADFBD88252}">
  <ds:schemaRefs/>
</ds:datastoreItem>
</file>

<file path=customXml/itemProps3.xml><?xml version="1.0" encoding="utf-8"?>
<ds:datastoreItem xmlns:ds="http://schemas.openxmlformats.org/officeDocument/2006/customXml" ds:itemID="{BB6B70B1-DB01-4397-AD0E-68FA325613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AA3E14A7-3EA0-447E-B175-41C2E92DDD1B}">
  <ds:schemaRefs/>
</ds:datastoreItem>
</file>

<file path=customXml/itemProps5.xml><?xml version="1.0" encoding="utf-8"?>
<ds:datastoreItem xmlns:ds="http://schemas.openxmlformats.org/officeDocument/2006/customXml" ds:itemID="{77716412-86FC-4856-8A3A-693954DFBD39}">
  <ds:schemaRefs/>
</ds:datastoreItem>
</file>

<file path=customXml/itemProps6.xml><?xml version="1.0" encoding="utf-8"?>
<ds:datastoreItem xmlns:ds="http://schemas.openxmlformats.org/officeDocument/2006/customXml" ds:itemID="{B68DD3EB-4DE5-4CA5-BEFE-76983E544D18}">
  <ds:schemaRefs>
    <ds:schemaRef ds:uri="http://schemas.microsoft.com/sharepoint/v3/contenttype/forms"/>
  </ds:schemaRefs>
</ds:datastoreItem>
</file>

<file path=customXml/itemProps7.xml><?xml version="1.0" encoding="utf-8"?>
<ds:datastoreItem xmlns:ds="http://schemas.openxmlformats.org/officeDocument/2006/customXml" ds:itemID="{594AAD6E-3B26-49B8-818F-5B84EA626E2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168772</TotalTime>
  <Words>52</Words>
  <Application>Microsoft Office PowerPoint</Application>
  <PresentationFormat>On-screen Show (16:9)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Courier</vt:lpstr>
      <vt:lpstr>Intel Clear</vt:lpstr>
      <vt:lpstr>Intel Clear Light</vt:lpstr>
      <vt:lpstr>Intel Clear Pro</vt:lpstr>
      <vt:lpstr>Neo Sans Intel Medium</vt:lpstr>
      <vt:lpstr>Wingdings</vt:lpstr>
      <vt:lpstr>1_intel16x9</vt:lpstr>
      <vt:lpstr>Int_PPT Template_ClearPro_16x9</vt:lpstr>
      <vt:lpstr>Immersive Upstream Flows of Video: In-network Compute across Contextually-related Data Flows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 Platform Product Roadmap</dc:title>
  <dc:creator>Harty, Cameron</dc:creator>
  <cp:keywords>CTPClassification=CTP_NT</cp:keywords>
  <cp:lastModifiedBy>Schooler, Eve M</cp:lastModifiedBy>
  <cp:revision>5774</cp:revision>
  <cp:lastPrinted>2019-03-15T23:05:44Z</cp:lastPrinted>
  <dcterms:created xsi:type="dcterms:W3CDTF">2014-01-21T18:56:24Z</dcterms:created>
  <dcterms:modified xsi:type="dcterms:W3CDTF">2020-02-06T05:48:55Z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0x010100B5936CB2A0F655439B3F02FA768ED28A</vt:lpwstr>
  </property>
  <property fmtid="{D5CDD505-2E9C-101B-9397-08002B2CF9AE}" pid="3" name="TitusGUID">
    <vt:lpwstr>7a64f820-eb07-4837-8a8f-2ecc1daf8898</vt:lpwstr>
  </property>
  <property fmtid="{D5CDD505-2E9C-101B-9397-08002B2CF9AE}" pid="4" name="CTP_TimeStamp">
    <vt:lpwstr>2020-02-06 05:48:52Z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