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66" r:id="rId3"/>
  </p:sldMasterIdLst>
  <p:notesMasterIdLst>
    <p:notesMasterId r:id="rId11"/>
  </p:notesMasterIdLst>
  <p:sldIdLst>
    <p:sldId id="262" r:id="rId4"/>
    <p:sldId id="270" r:id="rId5"/>
    <p:sldId id="306" r:id="rId6"/>
    <p:sldId id="315" r:id="rId7"/>
    <p:sldId id="316" r:id="rId8"/>
    <p:sldId id="318" r:id="rId9"/>
    <p:sldId id="31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p:restoredTop sz="82976" autoAdjust="0"/>
  </p:normalViewPr>
  <p:slideViewPr>
    <p:cSldViewPr snapToGrid="0" snapToObjects="1">
      <p:cViewPr varScale="1">
        <p:scale>
          <a:sx n="72" d="100"/>
          <a:sy n="72" d="100"/>
        </p:scale>
        <p:origin x="-1075" y="-77"/>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E73002-1E06-8543-9962-C74951E54DF5}" type="datetimeFigureOut">
              <a:rPr lang="en-US" smtClean="0"/>
              <a:pPr/>
              <a:t>4/6/2020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6C0BBB-57F5-C743-8427-93CD538FF984}" type="slidenum">
              <a:rPr lang="en-US" smtClean="0"/>
              <a:pPr/>
              <a:t>‹#›</a:t>
            </a:fld>
            <a:endParaRPr lang="en-US"/>
          </a:p>
        </p:txBody>
      </p:sp>
    </p:spTree>
    <p:extLst>
      <p:ext uri="{BB962C8B-B14F-4D97-AF65-F5344CB8AC3E}">
        <p14:creationId xmlns:p14="http://schemas.microsoft.com/office/powerpoint/2010/main" xmlns="" val="178280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6C0BBB-57F5-C743-8427-93CD538FF984}" type="slidenum">
              <a:rPr lang="en-US" smtClean="0"/>
              <a:pPr/>
              <a:t>2</a:t>
            </a:fld>
            <a:endParaRPr lang="en-US"/>
          </a:p>
        </p:txBody>
      </p:sp>
    </p:spTree>
    <p:extLst>
      <p:ext uri="{BB962C8B-B14F-4D97-AF65-F5344CB8AC3E}">
        <p14:creationId xmlns:p14="http://schemas.microsoft.com/office/powerpoint/2010/main" xmlns="" val="3767716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spcBef>
                <a:spcPts val="600"/>
              </a:spcBef>
              <a:buFont typeface="Arial" pitchFamily="34" charset="0"/>
              <a:buChar char="•"/>
            </a:pPr>
            <a:endParaRPr lang="en-US" altLang="zh-CN" sz="1050" dirty="0">
              <a:solidFill>
                <a:schemeClr val="tx1"/>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FC6C0BBB-57F5-C743-8427-93CD538FF984}" type="slidenum">
              <a:rPr lang="en-US" smtClean="0"/>
              <a:pPr/>
              <a:t>3</a:t>
            </a:fld>
            <a:endParaRPr lang="en-US"/>
          </a:p>
        </p:txBody>
      </p:sp>
    </p:spTree>
    <p:extLst>
      <p:ext uri="{BB962C8B-B14F-4D97-AF65-F5344CB8AC3E}">
        <p14:creationId xmlns="" xmlns:p14="http://schemas.microsoft.com/office/powerpoint/2010/main" val="711601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spcBef>
                <a:spcPts val="600"/>
              </a:spcBef>
              <a:buFont typeface="Arial" pitchFamily="34" charset="0"/>
              <a:buChar char="•"/>
            </a:pPr>
            <a:endParaRPr lang="en-US" altLang="zh-CN" sz="1050" dirty="0">
              <a:solidFill>
                <a:schemeClr val="tx1"/>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FC6C0BBB-57F5-C743-8427-93CD538FF984}" type="slidenum">
              <a:rPr lang="en-US" smtClean="0"/>
              <a:pPr/>
              <a:t>4</a:t>
            </a:fld>
            <a:endParaRPr lang="en-US"/>
          </a:p>
        </p:txBody>
      </p:sp>
    </p:spTree>
    <p:extLst>
      <p:ext uri="{BB962C8B-B14F-4D97-AF65-F5344CB8AC3E}">
        <p14:creationId xmlns="" xmlns:p14="http://schemas.microsoft.com/office/powerpoint/2010/main" val="711601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spcBef>
                <a:spcPts val="600"/>
              </a:spcBef>
              <a:buFont typeface="Arial" pitchFamily="34" charset="0"/>
              <a:buChar char="•"/>
            </a:pPr>
            <a:endParaRPr lang="en-US" altLang="zh-CN" sz="1050" dirty="0">
              <a:solidFill>
                <a:schemeClr val="tx1"/>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5"/>
          </p:nvPr>
        </p:nvSpPr>
        <p:spPr/>
        <p:txBody>
          <a:bodyPr/>
          <a:lstStyle/>
          <a:p>
            <a:fld id="{FC6C0BBB-57F5-C743-8427-93CD538FF984}" type="slidenum">
              <a:rPr lang="en-US" smtClean="0"/>
              <a:pPr/>
              <a:t>5</a:t>
            </a:fld>
            <a:endParaRPr lang="en-US"/>
          </a:p>
        </p:txBody>
      </p:sp>
    </p:spTree>
    <p:extLst>
      <p:ext uri="{BB962C8B-B14F-4D97-AF65-F5344CB8AC3E}">
        <p14:creationId xmlns="" xmlns:p14="http://schemas.microsoft.com/office/powerpoint/2010/main" val="711601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dirty="0" smtClean="0"/>
              <a:t>Compared with the traditional network, computing in the network is a new architecture and system. </a:t>
            </a:r>
            <a:endParaRPr lang="zh-CN" altLang="en-US" dirty="0"/>
          </a:p>
        </p:txBody>
      </p:sp>
      <p:sp>
        <p:nvSpPr>
          <p:cNvPr id="4" name="灯片编号占位符 3"/>
          <p:cNvSpPr>
            <a:spLocks noGrp="1"/>
          </p:cNvSpPr>
          <p:nvPr>
            <p:ph type="sldNum" sz="quarter" idx="10"/>
          </p:nvPr>
        </p:nvSpPr>
        <p:spPr/>
        <p:txBody>
          <a:bodyPr/>
          <a:lstStyle/>
          <a:p>
            <a:fld id="{FC6C0BBB-57F5-C743-8427-93CD538FF98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6C0BBB-57F5-C743-8427-93CD538FF984}" type="slidenum">
              <a:rPr lang="en-US" smtClean="0"/>
              <a:pPr/>
              <a:t>7</a:t>
            </a:fld>
            <a:endParaRPr lang="en-US"/>
          </a:p>
        </p:txBody>
      </p:sp>
    </p:spTree>
    <p:extLst>
      <p:ext uri="{BB962C8B-B14F-4D97-AF65-F5344CB8AC3E}">
        <p14:creationId xmlns="" xmlns:p14="http://schemas.microsoft.com/office/powerpoint/2010/main" val="3767716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BA860D-A862-7B47-867D-5CA7794E61AA}" type="datetime1">
              <a:rPr lang="en-US" smtClean="0"/>
              <a:pPr/>
              <a:t>4/6/2020</a:t>
            </a:fld>
            <a:endParaRPr lang="en-US"/>
          </a:p>
        </p:txBody>
      </p:sp>
      <p:sp>
        <p:nvSpPr>
          <p:cNvPr id="5" name="Footer Placeholder 4"/>
          <p:cNvSpPr>
            <a:spLocks noGrp="1"/>
          </p:cNvSpPr>
          <p:nvPr>
            <p:ph type="ftr" sz="quarter" idx="11"/>
          </p:nvPr>
        </p:nvSpPr>
        <p:spPr/>
        <p:txBody>
          <a:bodyPr/>
          <a:lstStyle/>
          <a:p>
            <a:r>
              <a:rPr lang="en-US" altLang="zh-CN" dirty="0" err="1"/>
              <a:t>DetNet</a:t>
            </a:r>
            <a:r>
              <a:rPr lang="en-US" altLang="zh-CN" dirty="0"/>
              <a:t>, IETF102</a:t>
            </a:r>
          </a:p>
        </p:txBody>
      </p:sp>
      <p:sp>
        <p:nvSpPr>
          <p:cNvPr id="6" name="Slide Number Placeholder 5"/>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350914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E81265-3ACB-134C-A2F9-7A0BF322BF42}" type="datetime1">
              <a:rPr lang="en-US" smtClean="0"/>
              <a:pPr/>
              <a:t>4/6/2020</a:t>
            </a:fld>
            <a:endParaRPr lang="en-US"/>
          </a:p>
        </p:txBody>
      </p:sp>
      <p:sp>
        <p:nvSpPr>
          <p:cNvPr id="5" name="Footer Placeholder 4"/>
          <p:cNvSpPr>
            <a:spLocks noGrp="1"/>
          </p:cNvSpPr>
          <p:nvPr>
            <p:ph type="ftr" sz="quarter" idx="11"/>
          </p:nvPr>
        </p:nvSpPr>
        <p:spPr/>
        <p:txBody>
          <a:bodyPr/>
          <a:lstStyle/>
          <a:p>
            <a:r>
              <a:rPr lang="en-US" altLang="zh-CN" dirty="0" err="1"/>
              <a:t>DetNet</a:t>
            </a:r>
            <a:r>
              <a:rPr lang="en-US" altLang="zh-CN" dirty="0"/>
              <a:t>, IETF102</a:t>
            </a:r>
          </a:p>
        </p:txBody>
      </p:sp>
      <p:sp>
        <p:nvSpPr>
          <p:cNvPr id="6" name="Slide Number Placeholder 5"/>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935169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FF87015-9713-E743-A9CB-3B18BD79E8D2}" type="datetime1">
              <a:rPr lang="en-US" smtClean="0"/>
              <a:pPr/>
              <a:t>4/6/2020</a:t>
            </a:fld>
            <a:endParaRPr lang="en-US"/>
          </a:p>
        </p:txBody>
      </p:sp>
      <p:sp>
        <p:nvSpPr>
          <p:cNvPr id="5" name="Footer Placeholder 4"/>
          <p:cNvSpPr>
            <a:spLocks noGrp="1"/>
          </p:cNvSpPr>
          <p:nvPr>
            <p:ph type="ftr" sz="quarter" idx="11"/>
          </p:nvPr>
        </p:nvSpPr>
        <p:spPr/>
        <p:txBody>
          <a:bodyPr/>
          <a:lstStyle/>
          <a:p>
            <a:r>
              <a:rPr lang="en-US" altLang="zh-CN" dirty="0" err="1"/>
              <a:t>DetNet</a:t>
            </a:r>
            <a:r>
              <a:rPr lang="en-US" altLang="zh-CN" dirty="0"/>
              <a:t>, IETF102</a:t>
            </a:r>
          </a:p>
        </p:txBody>
      </p:sp>
      <p:sp>
        <p:nvSpPr>
          <p:cNvPr id="6" name="Slide Number Placeholder 5"/>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2111617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pic>
        <p:nvPicPr>
          <p:cNvPr id="7" name="图片 6" descr="ppt模板-01.jpg"/>
          <p:cNvPicPr>
            <a:picLocks noChangeAspect="1"/>
          </p:cNvPicPr>
          <p:nvPr/>
        </p:nvPicPr>
        <p:blipFill>
          <a:blip r:embed="rId2" cstate="email"/>
          <a:stretch>
            <a:fillRect/>
          </a:stretch>
        </p:blipFill>
        <p:spPr>
          <a:xfrm>
            <a:off x="0" y="0"/>
            <a:ext cx="12192000" cy="6858000"/>
          </a:xfrm>
          <a:prstGeom prst="rect">
            <a:avLst/>
          </a:prstGeom>
        </p:spPr>
      </p:pic>
      <p:pic>
        <p:nvPicPr>
          <p:cNvPr id="3" name="图片 2" descr="ppt模板-01.jpg"/>
          <p:cNvPicPr>
            <a:picLocks noChangeAspect="1"/>
          </p:cNvPicPr>
          <p:nvPr userDrawn="1"/>
        </p:nvPicPr>
        <p:blipFill>
          <a:blip r:embed="rId3" cstate="print"/>
          <a:stretch>
            <a:fillRect/>
          </a:stretch>
        </p:blipFill>
        <p:spPr>
          <a:xfrm>
            <a:off x="4496" y="0"/>
            <a:ext cx="12183035"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pic>
        <p:nvPicPr>
          <p:cNvPr id="7" name="图片 6" descr="ppt模板-02.jpg"/>
          <p:cNvPicPr>
            <a:picLocks noChangeAspect="1"/>
          </p:cNvPicPr>
          <p:nvPr/>
        </p:nvPicPr>
        <p:blipFill>
          <a:blip r:embed="rId2" cstate="email"/>
          <a:stretch>
            <a:fillRect/>
          </a:stretch>
        </p:blipFill>
        <p:spPr>
          <a:xfrm>
            <a:off x="0" y="0"/>
            <a:ext cx="12192000" cy="6858000"/>
          </a:xfrm>
          <a:prstGeom prst="rect">
            <a:avLst/>
          </a:prstGeom>
        </p:spPr>
      </p:pic>
      <p:sp>
        <p:nvSpPr>
          <p:cNvPr id="6" name="内容占位符 5"/>
          <p:cNvSpPr>
            <a:spLocks noGrp="1"/>
          </p:cNvSpPr>
          <p:nvPr>
            <p:ph sz="quarter" idx="10"/>
          </p:nvPr>
        </p:nvSpPr>
        <p:spPr>
          <a:xfrm>
            <a:off x="143340" y="116632"/>
            <a:ext cx="10273141" cy="432048"/>
          </a:xfrm>
          <a:prstGeom prst="rect">
            <a:avLst/>
          </a:prstGeom>
        </p:spPr>
        <p:txBody>
          <a:bodyPr lIns="121904" tIns="60952" rIns="121904" bIns="60952" anchor="ctr"/>
          <a:lstStyle>
            <a:lvl1pPr>
              <a:buNone/>
              <a:defRPr sz="3200" b="1">
                <a:solidFill>
                  <a:schemeClr val="bg2"/>
                </a:solidFill>
                <a:latin typeface="微软雅黑" pitchFamily="34" charset="-122"/>
                <a:ea typeface="微软雅黑" pitchFamily="34" charset="-122"/>
              </a:defRPr>
            </a:lvl1pPr>
          </a:lstStyle>
          <a:p>
            <a:pPr lvl="0"/>
            <a:r>
              <a:rPr lang="zh-CN" altLang="en-US"/>
              <a:t>单击此处编辑母版文本样式</a:t>
            </a:r>
          </a:p>
        </p:txBody>
      </p:sp>
      <p:sp>
        <p:nvSpPr>
          <p:cNvPr id="5" name="文本占位符 4"/>
          <p:cNvSpPr>
            <a:spLocks noGrp="1"/>
          </p:cNvSpPr>
          <p:nvPr>
            <p:ph type="body" sz="quarter" idx="11"/>
          </p:nvPr>
        </p:nvSpPr>
        <p:spPr>
          <a:xfrm>
            <a:off x="952465" y="785797"/>
            <a:ext cx="10287072" cy="5572163"/>
          </a:xfrm>
          <a:prstGeom prst="rect">
            <a:avLst/>
          </a:prstGeom>
        </p:spPr>
        <p:txBody>
          <a:bodyPr lIns="121904" tIns="60952" rIns="121904" bIns="60952">
            <a:normAutofit/>
          </a:bodyPr>
          <a:lstStyle>
            <a:lvl1pPr>
              <a:defRPr sz="3700">
                <a:latin typeface="微软雅黑" pitchFamily="34" charset="-122"/>
                <a:ea typeface="微软雅黑" pitchFamily="34" charset="-122"/>
              </a:defRPr>
            </a:lvl1pPr>
            <a:lvl2pPr>
              <a:defRPr sz="3200">
                <a:latin typeface="微软雅黑" pitchFamily="34" charset="-122"/>
                <a:ea typeface="微软雅黑" pitchFamily="34" charset="-122"/>
              </a:defRPr>
            </a:lvl2pPr>
            <a:lvl3pPr>
              <a:defRPr sz="2700">
                <a:latin typeface="微软雅黑" pitchFamily="34" charset="-122"/>
                <a:ea typeface="微软雅黑" pitchFamily="34" charset="-122"/>
              </a:defRPr>
            </a:lvl3pPr>
            <a:lvl4pPr>
              <a:defRPr sz="2400">
                <a:latin typeface="微软雅黑" pitchFamily="34" charset="-122"/>
                <a:ea typeface="微软雅黑" pitchFamily="34" charset="-122"/>
              </a:defRPr>
            </a:lvl4pPr>
            <a:lvl5pPr>
              <a:defRPr sz="2400">
                <a:latin typeface="微软雅黑" pitchFamily="34" charset="-122"/>
                <a:ea typeface="微软雅黑"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pic>
        <p:nvPicPr>
          <p:cNvPr id="9" name="图片 8" descr="ppt模板-02.jpg"/>
          <p:cNvPicPr>
            <a:picLocks noChangeAspect="1"/>
          </p:cNvPicPr>
          <p:nvPr userDrawn="1"/>
        </p:nvPicPr>
        <p:blipFill>
          <a:blip r:embed="rId3" cstate="print"/>
          <a:stretch>
            <a:fillRect/>
          </a:stretch>
        </p:blipFill>
        <p:spPr>
          <a:xfrm>
            <a:off x="4496" y="0"/>
            <a:ext cx="12183035" cy="6858000"/>
          </a:xfrm>
          <a:prstGeom prst="rect">
            <a:avLst/>
          </a:prstGeom>
        </p:spPr>
      </p:pic>
      <p:sp>
        <p:nvSpPr>
          <p:cNvPr id="10" name="TextBox 9"/>
          <p:cNvSpPr txBox="1"/>
          <p:nvPr userDrawn="1"/>
        </p:nvSpPr>
        <p:spPr>
          <a:xfrm>
            <a:off x="11216571" y="6488668"/>
            <a:ext cx="975444" cy="313728"/>
          </a:xfrm>
          <a:prstGeom prst="rect">
            <a:avLst/>
          </a:prstGeom>
          <a:noFill/>
        </p:spPr>
        <p:txBody>
          <a:bodyPr wrap="square" lIns="107483" tIns="53739" rIns="107483" bIns="53739" rtlCol="0">
            <a:spAutoFit/>
          </a:bodyPr>
          <a:lstStyle/>
          <a:p>
            <a:pPr algn="r" defTabSz="1074800"/>
            <a:fld id="{24173ED6-4A69-4FA8-8A09-51FC87ACF5D8}" type="slidenum">
              <a:rPr lang="zh-CN" altLang="en-US" sz="1300" b="1" smtClean="0">
                <a:solidFill>
                  <a:prstClr val="black"/>
                </a:solidFill>
                <a:latin typeface="微软雅黑" pitchFamily="34" charset="-122"/>
                <a:ea typeface="微软雅黑" pitchFamily="34" charset="-122"/>
              </a:rPr>
              <a:pPr algn="r" defTabSz="1074800"/>
              <a:t>‹#›</a:t>
            </a:fld>
            <a:endParaRPr lang="zh-CN" altLang="en-US" sz="1300" b="1" dirty="0">
              <a:solidFill>
                <a:prstClr val="black"/>
              </a:solidFill>
              <a:latin typeface="微软雅黑" pitchFamily="34" charset="-122"/>
              <a:ea typeface="微软雅黑"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7" name="图片 6" descr="ppt模板-01.jpg"/>
          <p:cNvPicPr>
            <a:picLocks noChangeAspect="1"/>
          </p:cNvPicPr>
          <p:nvPr userDrawn="1"/>
        </p:nvPicPr>
        <p:blipFill>
          <a:blip r:embed="rId2" cstate="print"/>
          <a:stretch>
            <a:fillRect/>
          </a:stretch>
        </p:blipFill>
        <p:spPr>
          <a:xfrm>
            <a:off x="4496" y="0"/>
            <a:ext cx="12183035"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7" name="图片 6" descr="ppt模板-02.jpg"/>
          <p:cNvPicPr>
            <a:picLocks noChangeAspect="1"/>
          </p:cNvPicPr>
          <p:nvPr userDrawn="1"/>
        </p:nvPicPr>
        <p:blipFill>
          <a:blip r:embed="rId2" cstate="email"/>
          <a:stretch>
            <a:fillRect/>
          </a:stretch>
        </p:blipFill>
        <p:spPr>
          <a:xfrm>
            <a:off x="13" y="0"/>
            <a:ext cx="12192000" cy="6858000"/>
          </a:xfrm>
          <a:prstGeom prst="rect">
            <a:avLst/>
          </a:prstGeom>
        </p:spPr>
      </p:pic>
      <p:sp>
        <p:nvSpPr>
          <p:cNvPr id="8" name="TextBox 7"/>
          <p:cNvSpPr txBox="1"/>
          <p:nvPr userDrawn="1"/>
        </p:nvSpPr>
        <p:spPr>
          <a:xfrm>
            <a:off x="11664635" y="6488668"/>
            <a:ext cx="527380" cy="313728"/>
          </a:xfrm>
          <a:prstGeom prst="rect">
            <a:avLst/>
          </a:prstGeom>
          <a:noFill/>
        </p:spPr>
        <p:txBody>
          <a:bodyPr wrap="square" lIns="107483" tIns="53739" rIns="107483" bIns="53739" rtlCol="0">
            <a:spAutoFit/>
          </a:bodyPr>
          <a:lstStyle/>
          <a:p>
            <a:pPr algn="r" defTabSz="1074800"/>
            <a:fld id="{24173ED6-4A69-4FA8-8A09-51FC87ACF5D8}" type="slidenum">
              <a:rPr lang="zh-CN" altLang="en-US" sz="1300" b="1" smtClean="0">
                <a:solidFill>
                  <a:prstClr val="black"/>
                </a:solidFill>
                <a:latin typeface="微软雅黑" pitchFamily="34" charset="-122"/>
                <a:ea typeface="微软雅黑" pitchFamily="34" charset="-122"/>
              </a:rPr>
              <a:pPr algn="r" defTabSz="1074800"/>
              <a:t>‹#›</a:t>
            </a:fld>
            <a:endParaRPr lang="zh-CN" altLang="en-US" sz="1300" b="1" dirty="0">
              <a:solidFill>
                <a:prstClr val="black"/>
              </a:solidFill>
              <a:latin typeface="微软雅黑" pitchFamily="34" charset="-122"/>
              <a:ea typeface="微软雅黑" pitchFamily="34" charset="-122"/>
            </a:endParaRPr>
          </a:p>
        </p:txBody>
      </p:sp>
      <p:sp>
        <p:nvSpPr>
          <p:cNvPr id="6" name="内容占位符 5"/>
          <p:cNvSpPr>
            <a:spLocks noGrp="1"/>
          </p:cNvSpPr>
          <p:nvPr>
            <p:ph sz="quarter" idx="10"/>
          </p:nvPr>
        </p:nvSpPr>
        <p:spPr>
          <a:xfrm>
            <a:off x="143336" y="116633"/>
            <a:ext cx="10273144" cy="432051"/>
          </a:xfrm>
          <a:prstGeom prst="rect">
            <a:avLst/>
          </a:prstGeom>
        </p:spPr>
        <p:txBody>
          <a:bodyPr lIns="107483" tIns="53739" rIns="107483" bIns="53739" anchor="ctr"/>
          <a:lstStyle>
            <a:lvl1pPr>
              <a:buNone/>
              <a:defRPr sz="2700" b="1">
                <a:solidFill>
                  <a:schemeClr val="bg2"/>
                </a:solidFill>
                <a:latin typeface="微软雅黑" pitchFamily="34" charset="-122"/>
                <a:ea typeface="微软雅黑" pitchFamily="34" charset="-122"/>
              </a:defRPr>
            </a:lvl1pPr>
          </a:lstStyle>
          <a:p>
            <a:pPr lvl="0"/>
            <a:r>
              <a:rPr lang="zh-CN" altLang="en-US"/>
              <a:t>单击此处编辑母版文本样式</a:t>
            </a:r>
          </a:p>
        </p:txBody>
      </p:sp>
      <p:sp>
        <p:nvSpPr>
          <p:cNvPr id="5" name="文本占位符 4"/>
          <p:cNvSpPr>
            <a:spLocks noGrp="1"/>
          </p:cNvSpPr>
          <p:nvPr>
            <p:ph type="body" sz="quarter" idx="11"/>
          </p:nvPr>
        </p:nvSpPr>
        <p:spPr>
          <a:xfrm>
            <a:off x="952477" y="785796"/>
            <a:ext cx="10287072" cy="5572165"/>
          </a:xfrm>
          <a:prstGeom prst="rect">
            <a:avLst/>
          </a:prstGeom>
        </p:spPr>
        <p:txBody>
          <a:bodyPr lIns="107483" tIns="53739" rIns="107483" bIns="53739">
            <a:normAutofit/>
          </a:bodyPr>
          <a:lstStyle>
            <a:lvl1pPr>
              <a:defRPr sz="3300">
                <a:latin typeface="微软雅黑" pitchFamily="34" charset="-122"/>
                <a:ea typeface="微软雅黑" pitchFamily="34" charset="-122"/>
              </a:defRPr>
            </a:lvl1pPr>
            <a:lvl2pPr>
              <a:defRPr sz="2700">
                <a:latin typeface="微软雅黑" pitchFamily="34" charset="-122"/>
                <a:ea typeface="微软雅黑" pitchFamily="34" charset="-122"/>
              </a:defRPr>
            </a:lvl2pPr>
            <a:lvl3pPr>
              <a:defRPr sz="2700">
                <a:latin typeface="微软雅黑" pitchFamily="34" charset="-122"/>
                <a:ea typeface="微软雅黑" pitchFamily="34" charset="-122"/>
              </a:defRPr>
            </a:lvl3pPr>
            <a:lvl4pPr>
              <a:defRPr sz="2000">
                <a:latin typeface="微软雅黑" pitchFamily="34" charset="-122"/>
                <a:ea typeface="微软雅黑" pitchFamily="34" charset="-122"/>
              </a:defRPr>
            </a:lvl4pPr>
            <a:lvl5pPr>
              <a:defRPr sz="2000">
                <a:latin typeface="微软雅黑" pitchFamily="34" charset="-122"/>
                <a:ea typeface="微软雅黑"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2" name="图片 1" descr="ppt模板-02.jpg"/>
          <p:cNvPicPr>
            <a:picLocks noChangeAspect="1"/>
          </p:cNvPicPr>
          <p:nvPr userDrawn="1"/>
        </p:nvPicPr>
        <p:blipFill>
          <a:blip r:embed="rId2" cstate="print"/>
          <a:stretch>
            <a:fillRect/>
          </a:stretch>
        </p:blipFill>
        <p:spPr bwMode="auto">
          <a:xfrm>
            <a:off x="4483" y="0"/>
            <a:ext cx="1218303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userDrawn="1"/>
        </p:nvSpPr>
        <p:spPr>
          <a:xfrm>
            <a:off x="11664953" y="6608765"/>
            <a:ext cx="527049" cy="369332"/>
          </a:xfrm>
          <a:prstGeom prst="rect">
            <a:avLst/>
          </a:prstGeom>
          <a:noFill/>
        </p:spPr>
        <p:txBody>
          <a:bodyPr lIns="121917" tIns="60958" rIns="121917" bIns="60958">
            <a:spAutoFit/>
          </a:bodyPr>
          <a:lstStyle>
            <a:lvl1pPr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algn="r" defTabSz="1074800" eaLnBrk="1" hangingPunct="1"/>
            <a:fld id="{2F95E908-5E79-2444-A8A0-A19CE0CA4851}" type="slidenum">
              <a:rPr lang="zh-CN" altLang="en-US" sz="1600" b="1">
                <a:solidFill>
                  <a:srgbClr val="9BBB59"/>
                </a:solidFill>
                <a:latin typeface="微软雅黑" charset="0"/>
                <a:ea typeface="微软雅黑" charset="0"/>
                <a:cs typeface="微软雅黑" charset="0"/>
              </a:rPr>
              <a:pPr algn="r" defTabSz="1074800" eaLnBrk="1" hangingPunct="1"/>
              <a:t>‹#›</a:t>
            </a:fld>
            <a:endParaRPr lang="zh-CN" altLang="en-US" sz="1600" b="1">
              <a:solidFill>
                <a:srgbClr val="9BBB59"/>
              </a:solidFill>
              <a:latin typeface="微软雅黑" charset="0"/>
              <a:ea typeface="微软雅黑" charset="0"/>
              <a:cs typeface="微软雅黑" charset="0"/>
            </a:endParaRPr>
          </a:p>
        </p:txBody>
      </p:sp>
    </p:spTree>
    <p:extLst>
      <p:ext uri="{BB962C8B-B14F-4D97-AF65-F5344CB8AC3E}">
        <p14:creationId xmlns:p14="http://schemas.microsoft.com/office/powerpoint/2010/main" xmlns="" val="1923542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pic>
        <p:nvPicPr>
          <p:cNvPr id="7" name="图片 6" descr="ppt模板-01.jpg"/>
          <p:cNvPicPr>
            <a:picLocks noChangeAspect="1"/>
          </p:cNvPicPr>
          <p:nvPr/>
        </p:nvPicPr>
        <p:blipFill>
          <a:blip r:embed="rId2" cstate="email"/>
          <a:stretch>
            <a:fillRect/>
          </a:stretch>
        </p:blipFill>
        <p:spPr>
          <a:xfrm>
            <a:off x="0" y="0"/>
            <a:ext cx="12192000" cy="6858000"/>
          </a:xfrm>
          <a:prstGeom prst="rect">
            <a:avLst/>
          </a:prstGeom>
        </p:spPr>
      </p:pic>
      <p:pic>
        <p:nvPicPr>
          <p:cNvPr id="3" name="图片 2" descr="ppt模板-01.jpg"/>
          <p:cNvPicPr>
            <a:picLocks noChangeAspect="1"/>
          </p:cNvPicPr>
          <p:nvPr userDrawn="1"/>
        </p:nvPicPr>
        <p:blipFill>
          <a:blip r:embed="rId2" cstate="email"/>
          <a:stretch>
            <a:fillRect/>
          </a:stretch>
        </p:blipFill>
        <p:spPr>
          <a:xfrm>
            <a:off x="13" y="0"/>
            <a:ext cx="12192000" cy="6858000"/>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pic>
        <p:nvPicPr>
          <p:cNvPr id="7" name="图片 6" descr="ppt模板-02.jpg"/>
          <p:cNvPicPr>
            <a:picLocks noChangeAspect="1"/>
          </p:cNvPicPr>
          <p:nvPr/>
        </p:nvPicPr>
        <p:blipFill>
          <a:blip r:embed="rId2" cstate="email"/>
          <a:stretch>
            <a:fillRect/>
          </a:stretch>
        </p:blipFill>
        <p:spPr>
          <a:xfrm>
            <a:off x="0" y="0"/>
            <a:ext cx="12192000" cy="6858000"/>
          </a:xfrm>
          <a:prstGeom prst="rect">
            <a:avLst/>
          </a:prstGeom>
        </p:spPr>
      </p:pic>
      <p:sp>
        <p:nvSpPr>
          <p:cNvPr id="6" name="内容占位符 5"/>
          <p:cNvSpPr>
            <a:spLocks noGrp="1"/>
          </p:cNvSpPr>
          <p:nvPr>
            <p:ph sz="quarter" idx="10"/>
          </p:nvPr>
        </p:nvSpPr>
        <p:spPr>
          <a:xfrm>
            <a:off x="143340" y="116632"/>
            <a:ext cx="10273141" cy="432048"/>
          </a:xfrm>
          <a:prstGeom prst="rect">
            <a:avLst/>
          </a:prstGeom>
        </p:spPr>
        <p:txBody>
          <a:bodyPr lIns="121901" tIns="60950" rIns="121901" bIns="60950" anchor="ctr"/>
          <a:lstStyle>
            <a:lvl1pPr>
              <a:buNone/>
              <a:defRPr sz="3200" b="1">
                <a:solidFill>
                  <a:schemeClr val="bg2"/>
                </a:solidFill>
                <a:latin typeface="微软雅黑" pitchFamily="34" charset="-122"/>
                <a:ea typeface="微软雅黑" pitchFamily="34" charset="-122"/>
              </a:defRPr>
            </a:lvl1pPr>
          </a:lstStyle>
          <a:p>
            <a:pPr lvl="0"/>
            <a:r>
              <a:rPr lang="zh-CN" altLang="en-US" smtClean="0"/>
              <a:t>单击此处编辑母版文本样式</a:t>
            </a:r>
          </a:p>
        </p:txBody>
      </p:sp>
      <p:sp>
        <p:nvSpPr>
          <p:cNvPr id="5" name="文本占位符 4"/>
          <p:cNvSpPr>
            <a:spLocks noGrp="1"/>
          </p:cNvSpPr>
          <p:nvPr>
            <p:ph type="body" sz="quarter" idx="11"/>
          </p:nvPr>
        </p:nvSpPr>
        <p:spPr>
          <a:xfrm>
            <a:off x="952465" y="785797"/>
            <a:ext cx="10287072" cy="5572163"/>
          </a:xfrm>
          <a:prstGeom prst="rect">
            <a:avLst/>
          </a:prstGeom>
        </p:spPr>
        <p:txBody>
          <a:bodyPr lIns="121901" tIns="60950" rIns="121901" bIns="60950">
            <a:normAutofit/>
          </a:bodyPr>
          <a:lstStyle>
            <a:lvl1pPr>
              <a:defRPr sz="3700">
                <a:latin typeface="微软雅黑" pitchFamily="34" charset="-122"/>
                <a:ea typeface="微软雅黑" pitchFamily="34" charset="-122"/>
              </a:defRPr>
            </a:lvl1pPr>
            <a:lvl2pPr>
              <a:defRPr sz="3200">
                <a:latin typeface="微软雅黑" pitchFamily="34" charset="-122"/>
                <a:ea typeface="微软雅黑" pitchFamily="34" charset="-122"/>
              </a:defRPr>
            </a:lvl2pPr>
            <a:lvl3pPr>
              <a:defRPr sz="2700">
                <a:latin typeface="微软雅黑" pitchFamily="34" charset="-122"/>
                <a:ea typeface="微软雅黑" pitchFamily="34" charset="-122"/>
              </a:defRPr>
            </a:lvl3pPr>
            <a:lvl4pPr>
              <a:defRPr sz="2400">
                <a:latin typeface="微软雅黑" pitchFamily="34" charset="-122"/>
                <a:ea typeface="微软雅黑" pitchFamily="34" charset="-122"/>
              </a:defRPr>
            </a:lvl4pPr>
            <a:lvl5pPr>
              <a:defRPr sz="2400">
                <a:latin typeface="微软雅黑" pitchFamily="34" charset="-122"/>
                <a:ea typeface="微软雅黑"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pic>
        <p:nvPicPr>
          <p:cNvPr id="9" name="图片 8" descr="ppt模板-02.jpg"/>
          <p:cNvPicPr>
            <a:picLocks noChangeAspect="1"/>
          </p:cNvPicPr>
          <p:nvPr userDrawn="1"/>
        </p:nvPicPr>
        <p:blipFill>
          <a:blip r:embed="rId2" cstate="email"/>
          <a:stretch>
            <a:fillRect/>
          </a:stretch>
        </p:blipFill>
        <p:spPr>
          <a:xfrm>
            <a:off x="13" y="0"/>
            <a:ext cx="12192000" cy="6858000"/>
          </a:xfrm>
          <a:prstGeom prst="rect">
            <a:avLst/>
          </a:prstGeom>
        </p:spPr>
      </p:pic>
      <p:sp>
        <p:nvSpPr>
          <p:cNvPr id="10" name="TextBox 9"/>
          <p:cNvSpPr txBox="1"/>
          <p:nvPr userDrawn="1"/>
        </p:nvSpPr>
        <p:spPr>
          <a:xfrm>
            <a:off x="11216571" y="6488668"/>
            <a:ext cx="975444" cy="313728"/>
          </a:xfrm>
          <a:prstGeom prst="rect">
            <a:avLst/>
          </a:prstGeom>
          <a:noFill/>
        </p:spPr>
        <p:txBody>
          <a:bodyPr wrap="square" lIns="107480" tIns="53737" rIns="107480" bIns="53737" rtlCol="0">
            <a:spAutoFit/>
          </a:bodyPr>
          <a:lstStyle/>
          <a:p>
            <a:pPr algn="r" defTabSz="1074773"/>
            <a:fld id="{24173ED6-4A69-4FA8-8A09-51FC87ACF5D8}" type="slidenum">
              <a:rPr lang="zh-CN" altLang="en-US" sz="1300" b="1" smtClean="0">
                <a:solidFill>
                  <a:prstClr val="black"/>
                </a:solidFill>
                <a:latin typeface="微软雅黑" pitchFamily="34" charset="-122"/>
                <a:ea typeface="微软雅黑" pitchFamily="34" charset="-122"/>
              </a:rPr>
              <a:pPr algn="r" defTabSz="1074773"/>
              <a:t>‹#›</a:t>
            </a:fld>
            <a:endParaRPr lang="zh-CN" altLang="en-US" sz="1300" b="1" dirty="0">
              <a:solidFill>
                <a:prstClr val="black"/>
              </a:solidFill>
              <a:latin typeface="微软雅黑" pitchFamily="34" charset="-122"/>
              <a:ea typeface="微软雅黑"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7" name="图片 6" descr="ppt模板-01.jpg"/>
          <p:cNvPicPr>
            <a:picLocks noChangeAspect="1"/>
          </p:cNvPicPr>
          <p:nvPr userDrawn="1"/>
        </p:nvPicPr>
        <p:blipFill>
          <a:blip r:embed="rId2" cstate="email"/>
          <a:stretch>
            <a:fillRect/>
          </a:stretch>
        </p:blipFill>
        <p:spPr>
          <a:xfrm>
            <a:off x="13" y="0"/>
            <a:ext cx="12192000"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467190"/>
            <a:ext cx="2743200" cy="365125"/>
          </a:xfrm>
        </p:spPr>
        <p:txBody>
          <a:bodyPr/>
          <a:lstStyle/>
          <a:p>
            <a:fld id="{DAA87C9C-47B2-7B46-B3D2-BCABD4C88B80}" type="datetime1">
              <a:rPr lang="en-US" smtClean="0"/>
              <a:pPr/>
              <a:t>4/6/2020</a:t>
            </a:fld>
            <a:endParaRPr lang="en-US"/>
          </a:p>
        </p:txBody>
      </p:sp>
      <p:sp>
        <p:nvSpPr>
          <p:cNvPr id="5" name="Footer Placeholder 4"/>
          <p:cNvSpPr>
            <a:spLocks noGrp="1"/>
          </p:cNvSpPr>
          <p:nvPr>
            <p:ph type="ftr" sz="quarter" idx="11"/>
          </p:nvPr>
        </p:nvSpPr>
        <p:spPr>
          <a:xfrm>
            <a:off x="4038600" y="6492875"/>
            <a:ext cx="4114800" cy="365125"/>
          </a:xfrm>
        </p:spPr>
        <p:txBody>
          <a:bodyPr/>
          <a:lstStyle/>
          <a:p>
            <a:r>
              <a:rPr lang="en-US" dirty="0" err="1"/>
              <a:t>DetNet</a:t>
            </a:r>
            <a:r>
              <a:rPr lang="en-US" dirty="0"/>
              <a:t>, IETF 102</a:t>
            </a:r>
          </a:p>
        </p:txBody>
      </p:sp>
      <p:sp>
        <p:nvSpPr>
          <p:cNvPr id="6" name="Slide Number Placeholder 5"/>
          <p:cNvSpPr>
            <a:spLocks noGrp="1"/>
          </p:cNvSpPr>
          <p:nvPr>
            <p:ph type="sldNum" sz="quarter" idx="12"/>
          </p:nvPr>
        </p:nvSpPr>
        <p:spPr>
          <a:xfrm>
            <a:off x="8610600" y="6492875"/>
            <a:ext cx="2743200" cy="365125"/>
          </a:xfrm>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8358901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7" name="图片 6" descr="ppt模板-02.jpg"/>
          <p:cNvPicPr>
            <a:picLocks noChangeAspect="1"/>
          </p:cNvPicPr>
          <p:nvPr userDrawn="1"/>
        </p:nvPicPr>
        <p:blipFill>
          <a:blip r:embed="rId2" cstate="email"/>
          <a:stretch>
            <a:fillRect/>
          </a:stretch>
        </p:blipFill>
        <p:spPr>
          <a:xfrm>
            <a:off x="13" y="0"/>
            <a:ext cx="12192000" cy="6858000"/>
          </a:xfrm>
          <a:prstGeom prst="rect">
            <a:avLst/>
          </a:prstGeom>
        </p:spPr>
      </p:pic>
      <p:sp>
        <p:nvSpPr>
          <p:cNvPr id="8" name="TextBox 7"/>
          <p:cNvSpPr txBox="1"/>
          <p:nvPr userDrawn="1"/>
        </p:nvSpPr>
        <p:spPr>
          <a:xfrm>
            <a:off x="11664635" y="6488668"/>
            <a:ext cx="527380" cy="313728"/>
          </a:xfrm>
          <a:prstGeom prst="rect">
            <a:avLst/>
          </a:prstGeom>
          <a:noFill/>
        </p:spPr>
        <p:txBody>
          <a:bodyPr wrap="square" lIns="107480" tIns="53737" rIns="107480" bIns="53737" rtlCol="0">
            <a:spAutoFit/>
          </a:bodyPr>
          <a:lstStyle/>
          <a:p>
            <a:pPr algn="r" defTabSz="1074773"/>
            <a:fld id="{24173ED6-4A69-4FA8-8A09-51FC87ACF5D8}" type="slidenum">
              <a:rPr lang="zh-CN" altLang="en-US" sz="1300" b="1" smtClean="0">
                <a:solidFill>
                  <a:prstClr val="black"/>
                </a:solidFill>
                <a:latin typeface="微软雅黑" pitchFamily="34" charset="-122"/>
                <a:ea typeface="微软雅黑" pitchFamily="34" charset="-122"/>
              </a:rPr>
              <a:pPr algn="r" defTabSz="1074773"/>
              <a:t>‹#›</a:t>
            </a:fld>
            <a:endParaRPr lang="zh-CN" altLang="en-US" sz="1300" b="1" dirty="0">
              <a:solidFill>
                <a:prstClr val="black"/>
              </a:solidFill>
              <a:latin typeface="微软雅黑" pitchFamily="34" charset="-122"/>
              <a:ea typeface="微软雅黑" pitchFamily="34" charset="-122"/>
            </a:endParaRPr>
          </a:p>
        </p:txBody>
      </p:sp>
      <p:sp>
        <p:nvSpPr>
          <p:cNvPr id="6" name="内容占位符 5"/>
          <p:cNvSpPr>
            <a:spLocks noGrp="1"/>
          </p:cNvSpPr>
          <p:nvPr>
            <p:ph sz="quarter" idx="10"/>
          </p:nvPr>
        </p:nvSpPr>
        <p:spPr>
          <a:xfrm>
            <a:off x="143336" y="116633"/>
            <a:ext cx="10273144" cy="432051"/>
          </a:xfrm>
          <a:prstGeom prst="rect">
            <a:avLst/>
          </a:prstGeom>
        </p:spPr>
        <p:txBody>
          <a:bodyPr lIns="107480" tIns="53737" rIns="107480" bIns="53737" anchor="ctr"/>
          <a:lstStyle>
            <a:lvl1pPr>
              <a:buNone/>
              <a:defRPr sz="2700" b="1">
                <a:solidFill>
                  <a:schemeClr val="bg2"/>
                </a:solidFill>
                <a:latin typeface="微软雅黑" pitchFamily="34" charset="-122"/>
                <a:ea typeface="微软雅黑" pitchFamily="34" charset="-122"/>
              </a:defRPr>
            </a:lvl1pPr>
          </a:lstStyle>
          <a:p>
            <a:pPr lvl="0"/>
            <a:r>
              <a:rPr lang="zh-CN" altLang="en-US" smtClean="0"/>
              <a:t>单击此处编辑母版文本样式</a:t>
            </a:r>
          </a:p>
        </p:txBody>
      </p:sp>
      <p:sp>
        <p:nvSpPr>
          <p:cNvPr id="5" name="文本占位符 4"/>
          <p:cNvSpPr>
            <a:spLocks noGrp="1"/>
          </p:cNvSpPr>
          <p:nvPr>
            <p:ph type="body" sz="quarter" idx="11"/>
          </p:nvPr>
        </p:nvSpPr>
        <p:spPr>
          <a:xfrm>
            <a:off x="952477" y="785796"/>
            <a:ext cx="10287072" cy="5572165"/>
          </a:xfrm>
          <a:prstGeom prst="rect">
            <a:avLst/>
          </a:prstGeom>
        </p:spPr>
        <p:txBody>
          <a:bodyPr lIns="107480" tIns="53737" rIns="107480" bIns="53737">
            <a:normAutofit/>
          </a:bodyPr>
          <a:lstStyle>
            <a:lvl1pPr>
              <a:defRPr sz="3300">
                <a:latin typeface="微软雅黑" pitchFamily="34" charset="-122"/>
                <a:ea typeface="微软雅黑" pitchFamily="34" charset="-122"/>
              </a:defRPr>
            </a:lvl1pPr>
            <a:lvl2pPr>
              <a:defRPr sz="2700">
                <a:latin typeface="微软雅黑" pitchFamily="34" charset="-122"/>
                <a:ea typeface="微软雅黑" pitchFamily="34" charset="-122"/>
              </a:defRPr>
            </a:lvl2pPr>
            <a:lvl3pPr>
              <a:defRPr sz="2700">
                <a:latin typeface="微软雅黑" pitchFamily="34" charset="-122"/>
                <a:ea typeface="微软雅黑" pitchFamily="34" charset="-122"/>
              </a:defRPr>
            </a:lvl3pPr>
            <a:lvl4pPr>
              <a:defRPr sz="2000">
                <a:latin typeface="微软雅黑" pitchFamily="34" charset="-122"/>
                <a:ea typeface="微软雅黑" pitchFamily="34" charset="-122"/>
              </a:defRPr>
            </a:lvl4pPr>
            <a:lvl5pPr>
              <a:defRPr sz="2000">
                <a:latin typeface="微软雅黑" pitchFamily="34" charset="-122"/>
                <a:ea typeface="微软雅黑"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5D3EB0-D802-8842-9FA7-782EE66EA83F}" type="datetime1">
              <a:rPr lang="en-US" smtClean="0"/>
              <a:pPr/>
              <a:t>4/6/2020</a:t>
            </a:fld>
            <a:endParaRPr lang="en-US"/>
          </a:p>
        </p:txBody>
      </p:sp>
      <p:sp>
        <p:nvSpPr>
          <p:cNvPr id="5" name="Footer Placeholder 4"/>
          <p:cNvSpPr>
            <a:spLocks noGrp="1"/>
          </p:cNvSpPr>
          <p:nvPr>
            <p:ph type="ftr" sz="quarter" idx="11"/>
          </p:nvPr>
        </p:nvSpPr>
        <p:spPr/>
        <p:txBody>
          <a:bodyPr/>
          <a:lstStyle/>
          <a:p>
            <a:r>
              <a:rPr lang="en-US" altLang="zh-CN" dirty="0" err="1"/>
              <a:t>DetNet</a:t>
            </a:r>
            <a:r>
              <a:rPr lang="en-US" altLang="zh-CN" dirty="0"/>
              <a:t>, IETF102</a:t>
            </a:r>
          </a:p>
        </p:txBody>
      </p:sp>
      <p:sp>
        <p:nvSpPr>
          <p:cNvPr id="6" name="Slide Number Placeholder 5"/>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211487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B464EA0-6A0A-D743-8025-D2B2A4F5CA37}" type="datetime1">
              <a:rPr lang="en-US" smtClean="0"/>
              <a:pPr/>
              <a:t>4/6/2020</a:t>
            </a:fld>
            <a:endParaRPr lang="en-US"/>
          </a:p>
        </p:txBody>
      </p:sp>
      <p:sp>
        <p:nvSpPr>
          <p:cNvPr id="6" name="Footer Placeholder 5"/>
          <p:cNvSpPr>
            <a:spLocks noGrp="1"/>
          </p:cNvSpPr>
          <p:nvPr>
            <p:ph type="ftr" sz="quarter" idx="11"/>
          </p:nvPr>
        </p:nvSpPr>
        <p:spPr/>
        <p:txBody>
          <a:bodyPr/>
          <a:lstStyle/>
          <a:p>
            <a:r>
              <a:rPr lang="en-US" altLang="zh-CN" dirty="0" err="1"/>
              <a:t>DetNet</a:t>
            </a:r>
            <a:r>
              <a:rPr lang="en-US" altLang="zh-CN" dirty="0"/>
              <a:t>, IETF102</a:t>
            </a:r>
          </a:p>
        </p:txBody>
      </p:sp>
      <p:sp>
        <p:nvSpPr>
          <p:cNvPr id="7" name="Slide Number Placeholder 6"/>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178435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E5C724B-7D8E-0441-90DC-C17015A0AAE3}" type="datetime1">
              <a:rPr lang="en-US" smtClean="0"/>
              <a:pPr/>
              <a:t>4/6/2020</a:t>
            </a:fld>
            <a:endParaRPr lang="en-US"/>
          </a:p>
        </p:txBody>
      </p:sp>
      <p:sp>
        <p:nvSpPr>
          <p:cNvPr id="8" name="Footer Placeholder 7"/>
          <p:cNvSpPr>
            <a:spLocks noGrp="1"/>
          </p:cNvSpPr>
          <p:nvPr>
            <p:ph type="ftr" sz="quarter" idx="11"/>
          </p:nvPr>
        </p:nvSpPr>
        <p:spPr/>
        <p:txBody>
          <a:bodyPr/>
          <a:lstStyle/>
          <a:p>
            <a:r>
              <a:rPr lang="en-US" altLang="zh-CN" dirty="0" err="1"/>
              <a:t>DetNet</a:t>
            </a:r>
            <a:r>
              <a:rPr lang="en-US" altLang="zh-CN" dirty="0"/>
              <a:t>, IETF102</a:t>
            </a:r>
          </a:p>
        </p:txBody>
      </p:sp>
      <p:sp>
        <p:nvSpPr>
          <p:cNvPr id="9" name="Slide Number Placeholder 8"/>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214382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A321F83-4D27-EB4C-8767-39A8ADE73624}" type="datetime1">
              <a:rPr lang="en-US" smtClean="0"/>
              <a:pPr/>
              <a:t>4/6/2020</a:t>
            </a:fld>
            <a:endParaRPr lang="en-US"/>
          </a:p>
        </p:txBody>
      </p:sp>
      <p:sp>
        <p:nvSpPr>
          <p:cNvPr id="4" name="Footer Placeholder 3"/>
          <p:cNvSpPr>
            <a:spLocks noGrp="1"/>
          </p:cNvSpPr>
          <p:nvPr>
            <p:ph type="ftr" sz="quarter" idx="11"/>
          </p:nvPr>
        </p:nvSpPr>
        <p:spPr/>
        <p:txBody>
          <a:bodyPr/>
          <a:lstStyle/>
          <a:p>
            <a:r>
              <a:rPr lang="en-US" altLang="zh-CN" dirty="0" err="1"/>
              <a:t>DetNet</a:t>
            </a:r>
            <a:r>
              <a:rPr lang="en-US" altLang="zh-CN" dirty="0"/>
              <a:t>, IETF102</a:t>
            </a:r>
          </a:p>
        </p:txBody>
      </p:sp>
      <p:sp>
        <p:nvSpPr>
          <p:cNvPr id="5" name="Slide Number Placeholder 4"/>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854718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txBox="1">
            <a:spLocks/>
          </p:cNvSpPr>
          <p:nvPr userDrawn="1"/>
        </p:nvSpPr>
        <p:spPr>
          <a:xfrm>
            <a:off x="838200" y="646719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AA87C9C-47B2-7B46-B3D2-BCABD4C88B80}" type="datetime1">
              <a:rPr lang="en-US" smtClean="0"/>
              <a:pPr/>
              <a:t>4/6/2020</a:t>
            </a:fld>
            <a:endParaRPr lang="en-US"/>
          </a:p>
        </p:txBody>
      </p:sp>
      <p:sp>
        <p:nvSpPr>
          <p:cNvPr id="6" name="Footer Placeholder 4"/>
          <p:cNvSpPr txBox="1">
            <a:spLocks/>
          </p:cNvSpPr>
          <p:nvPr userDrawn="1"/>
        </p:nvSpPr>
        <p:spPr>
          <a:xfrm>
            <a:off x="4038600" y="649287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err="1"/>
              <a:t>DetNet</a:t>
            </a:r>
            <a:r>
              <a:rPr lang="en-US" altLang="zh-CN" dirty="0"/>
              <a:t>, IETF102</a:t>
            </a:r>
          </a:p>
        </p:txBody>
      </p:sp>
      <p:sp>
        <p:nvSpPr>
          <p:cNvPr id="7" name="Slide Number Placeholder 5"/>
          <p:cNvSpPr txBox="1">
            <a:spLocks/>
          </p:cNvSpPr>
          <p:nvPr userDrawn="1"/>
        </p:nvSpPr>
        <p:spPr>
          <a:xfrm>
            <a:off x="8610600" y="64928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730571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5996E2-C4A4-3543-A85E-7634CC7CC3A1}" type="datetime1">
              <a:rPr lang="en-US" smtClean="0"/>
              <a:pPr/>
              <a:t>4/6/2020</a:t>
            </a:fld>
            <a:endParaRPr lang="en-US"/>
          </a:p>
        </p:txBody>
      </p:sp>
      <p:sp>
        <p:nvSpPr>
          <p:cNvPr id="6" name="Footer Placeholder 5"/>
          <p:cNvSpPr>
            <a:spLocks noGrp="1"/>
          </p:cNvSpPr>
          <p:nvPr>
            <p:ph type="ftr" sz="quarter" idx="11"/>
          </p:nvPr>
        </p:nvSpPr>
        <p:spPr/>
        <p:txBody>
          <a:bodyPr/>
          <a:lstStyle/>
          <a:p>
            <a:r>
              <a:rPr lang="en-US" altLang="zh-CN" dirty="0" err="1"/>
              <a:t>DetNet</a:t>
            </a:r>
            <a:r>
              <a:rPr lang="en-US" altLang="zh-CN" dirty="0"/>
              <a:t>, IETF102</a:t>
            </a:r>
          </a:p>
        </p:txBody>
      </p:sp>
      <p:sp>
        <p:nvSpPr>
          <p:cNvPr id="7" name="Slide Number Placeholder 6"/>
          <p:cNvSpPr>
            <a:spLocks noGrp="1"/>
          </p:cNvSpPr>
          <p:nvPr>
            <p:ph type="sldNum" sz="quarter" idx="12"/>
          </p:nvPr>
        </p:nvSpPr>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1555812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494900"/>
            <a:ext cx="2743200" cy="365125"/>
          </a:xfrm>
        </p:spPr>
        <p:txBody>
          <a:bodyPr/>
          <a:lstStyle/>
          <a:p>
            <a:fld id="{F6EC0614-994A-5544-A008-EB7F5A2732B8}" type="datetime1">
              <a:rPr lang="en-US" smtClean="0"/>
              <a:pPr/>
              <a:t>4/6/2020</a:t>
            </a:fld>
            <a:endParaRPr lang="en-US"/>
          </a:p>
        </p:txBody>
      </p:sp>
      <p:sp>
        <p:nvSpPr>
          <p:cNvPr id="6" name="Footer Placeholder 5"/>
          <p:cNvSpPr>
            <a:spLocks noGrp="1"/>
          </p:cNvSpPr>
          <p:nvPr>
            <p:ph type="ftr" sz="quarter" idx="11"/>
          </p:nvPr>
        </p:nvSpPr>
        <p:spPr>
          <a:xfrm>
            <a:off x="4038600" y="6494900"/>
            <a:ext cx="4114800" cy="365125"/>
          </a:xfrm>
        </p:spPr>
        <p:txBody>
          <a:bodyPr/>
          <a:lstStyle/>
          <a:p>
            <a:r>
              <a:rPr lang="en-US" altLang="zh-CN" dirty="0" err="1"/>
              <a:t>DetNet</a:t>
            </a:r>
            <a:r>
              <a:rPr lang="en-US" altLang="zh-CN" dirty="0"/>
              <a:t>, IETF102</a:t>
            </a:r>
          </a:p>
        </p:txBody>
      </p:sp>
      <p:sp>
        <p:nvSpPr>
          <p:cNvPr id="7" name="Slide Number Placeholder 6"/>
          <p:cNvSpPr>
            <a:spLocks noGrp="1"/>
          </p:cNvSpPr>
          <p:nvPr>
            <p:ph type="sldNum" sz="quarter" idx="12"/>
          </p:nvPr>
        </p:nvSpPr>
        <p:spPr>
          <a:xfrm>
            <a:off x="8610600" y="6494900"/>
            <a:ext cx="2743200" cy="365125"/>
          </a:xfrm>
        </p:spPr>
        <p:txBody>
          <a:body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780238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theme" Target="../theme/theme3.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8E929A-0C86-3C49-842A-96A93A3F1150}" type="datetime1">
              <a:rPr lang="en-US" smtClean="0"/>
              <a:pPr/>
              <a:t>4/6/2020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a:t>DetNet</a:t>
            </a:r>
            <a:r>
              <a:rPr lang="en-US" dirty="0"/>
              <a:t>, IETF102</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8A19F-695F-D749-BCBC-8134AF61B552}" type="slidenum">
              <a:rPr lang="en-US" smtClean="0"/>
              <a:pPr/>
              <a:t>‹#›</a:t>
            </a:fld>
            <a:endParaRPr lang="en-US"/>
          </a:p>
        </p:txBody>
      </p:sp>
    </p:spTree>
    <p:extLst>
      <p:ext uri="{BB962C8B-B14F-4D97-AF65-F5344CB8AC3E}">
        <p14:creationId xmlns:p14="http://schemas.microsoft.com/office/powerpoint/2010/main" xmlns="" val="467159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defTabSz="1219020" rtl="0" eaLnBrk="1" latinLnBrk="0" hangingPunct="1">
        <a:spcBef>
          <a:spcPct val="0"/>
        </a:spcBef>
        <a:buNone/>
        <a:defRPr sz="5900" kern="1200">
          <a:solidFill>
            <a:schemeClr val="tx1"/>
          </a:solidFill>
          <a:latin typeface="+mj-lt"/>
          <a:ea typeface="+mj-ea"/>
          <a:cs typeface="+mj-cs"/>
        </a:defRPr>
      </a:lvl1pPr>
    </p:titleStyle>
    <p:bodyStyle>
      <a:lvl1pPr marL="457131" indent="-457131" algn="l" defTabSz="121902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454" indent="-380944" algn="l" defTabSz="121902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773" indent="-304752" algn="l" defTabSz="121902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280"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790"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296"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808"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316"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824" indent="-304752" algn="l" defTabSz="121902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020" rtl="0" eaLnBrk="1" latinLnBrk="0" hangingPunct="1">
        <a:defRPr sz="2400" kern="1200">
          <a:solidFill>
            <a:schemeClr val="tx1"/>
          </a:solidFill>
          <a:latin typeface="+mn-lt"/>
          <a:ea typeface="+mn-ea"/>
          <a:cs typeface="+mn-cs"/>
        </a:defRPr>
      </a:lvl1pPr>
      <a:lvl2pPr marL="609507" algn="l" defTabSz="1219020" rtl="0" eaLnBrk="1" latinLnBrk="0" hangingPunct="1">
        <a:defRPr sz="2400" kern="1200">
          <a:solidFill>
            <a:schemeClr val="tx1"/>
          </a:solidFill>
          <a:latin typeface="+mn-lt"/>
          <a:ea typeface="+mn-ea"/>
          <a:cs typeface="+mn-cs"/>
        </a:defRPr>
      </a:lvl2pPr>
      <a:lvl3pPr marL="1219020" algn="l" defTabSz="1219020" rtl="0" eaLnBrk="1" latinLnBrk="0" hangingPunct="1">
        <a:defRPr sz="2400" kern="1200">
          <a:solidFill>
            <a:schemeClr val="tx1"/>
          </a:solidFill>
          <a:latin typeface="+mn-lt"/>
          <a:ea typeface="+mn-ea"/>
          <a:cs typeface="+mn-cs"/>
        </a:defRPr>
      </a:lvl3pPr>
      <a:lvl4pPr marL="1828528" algn="l" defTabSz="1219020" rtl="0" eaLnBrk="1" latinLnBrk="0" hangingPunct="1">
        <a:defRPr sz="2400" kern="1200">
          <a:solidFill>
            <a:schemeClr val="tx1"/>
          </a:solidFill>
          <a:latin typeface="+mn-lt"/>
          <a:ea typeface="+mn-ea"/>
          <a:cs typeface="+mn-cs"/>
        </a:defRPr>
      </a:lvl4pPr>
      <a:lvl5pPr marL="2438038" algn="l" defTabSz="1219020" rtl="0" eaLnBrk="1" latinLnBrk="0" hangingPunct="1">
        <a:defRPr sz="2400" kern="1200">
          <a:solidFill>
            <a:schemeClr val="tx1"/>
          </a:solidFill>
          <a:latin typeface="+mn-lt"/>
          <a:ea typeface="+mn-ea"/>
          <a:cs typeface="+mn-cs"/>
        </a:defRPr>
      </a:lvl5pPr>
      <a:lvl6pPr marL="3047544" algn="l" defTabSz="1219020" rtl="0" eaLnBrk="1" latinLnBrk="0" hangingPunct="1">
        <a:defRPr sz="2400" kern="1200">
          <a:solidFill>
            <a:schemeClr val="tx1"/>
          </a:solidFill>
          <a:latin typeface="+mn-lt"/>
          <a:ea typeface="+mn-ea"/>
          <a:cs typeface="+mn-cs"/>
        </a:defRPr>
      </a:lvl6pPr>
      <a:lvl7pPr marL="3657051" algn="l" defTabSz="1219020" rtl="0" eaLnBrk="1" latinLnBrk="0" hangingPunct="1">
        <a:defRPr sz="2400" kern="1200">
          <a:solidFill>
            <a:schemeClr val="tx1"/>
          </a:solidFill>
          <a:latin typeface="+mn-lt"/>
          <a:ea typeface="+mn-ea"/>
          <a:cs typeface="+mn-cs"/>
        </a:defRPr>
      </a:lvl7pPr>
      <a:lvl8pPr marL="4266560" algn="l" defTabSz="1219020" rtl="0" eaLnBrk="1" latinLnBrk="0" hangingPunct="1">
        <a:defRPr sz="2400" kern="1200">
          <a:solidFill>
            <a:schemeClr val="tx1"/>
          </a:solidFill>
          <a:latin typeface="+mn-lt"/>
          <a:ea typeface="+mn-ea"/>
          <a:cs typeface="+mn-cs"/>
        </a:defRPr>
      </a:lvl8pPr>
      <a:lvl9pPr marL="4876069" algn="l" defTabSz="121902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Lst>
  <p:txStyles>
    <p:titleStyle>
      <a:lvl1pPr algn="ctr" defTabSz="1218990" rtl="0" eaLnBrk="1" latinLnBrk="0" hangingPunct="1">
        <a:spcBef>
          <a:spcPct val="0"/>
        </a:spcBef>
        <a:buNone/>
        <a:defRPr sz="5900" kern="1200">
          <a:solidFill>
            <a:schemeClr val="tx1"/>
          </a:solidFill>
          <a:latin typeface="+mj-lt"/>
          <a:ea typeface="+mj-ea"/>
          <a:cs typeface="+mj-cs"/>
        </a:defRPr>
      </a:lvl1pPr>
    </p:titleStyle>
    <p:bodyStyle>
      <a:lvl1pPr marL="457119" indent="-457119" algn="l" defTabSz="121899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430" indent="-380934" algn="l" defTabSz="121899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735" indent="-304744" algn="l" defTabSz="121899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227"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722"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212"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9"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2"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4" indent="-304744" algn="l" defTabSz="121899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8990" rtl="0" eaLnBrk="1" latinLnBrk="0" hangingPunct="1">
        <a:defRPr sz="2400" kern="1200">
          <a:solidFill>
            <a:schemeClr val="tx1"/>
          </a:solidFill>
          <a:latin typeface="+mn-lt"/>
          <a:ea typeface="+mn-ea"/>
          <a:cs typeface="+mn-cs"/>
        </a:defRPr>
      </a:lvl1pPr>
      <a:lvl2pPr marL="609491" algn="l" defTabSz="1218990" rtl="0" eaLnBrk="1" latinLnBrk="0" hangingPunct="1">
        <a:defRPr sz="2400" kern="1200">
          <a:solidFill>
            <a:schemeClr val="tx1"/>
          </a:solidFill>
          <a:latin typeface="+mn-lt"/>
          <a:ea typeface="+mn-ea"/>
          <a:cs typeface="+mn-cs"/>
        </a:defRPr>
      </a:lvl2pPr>
      <a:lvl3pPr marL="1218990" algn="l" defTabSz="1218990" rtl="0" eaLnBrk="1" latinLnBrk="0" hangingPunct="1">
        <a:defRPr sz="2400" kern="1200">
          <a:solidFill>
            <a:schemeClr val="tx1"/>
          </a:solidFill>
          <a:latin typeface="+mn-lt"/>
          <a:ea typeface="+mn-ea"/>
          <a:cs typeface="+mn-cs"/>
        </a:defRPr>
      </a:lvl3pPr>
      <a:lvl4pPr marL="1828482" algn="l" defTabSz="1218990" rtl="0" eaLnBrk="1" latinLnBrk="0" hangingPunct="1">
        <a:defRPr sz="2400" kern="1200">
          <a:solidFill>
            <a:schemeClr val="tx1"/>
          </a:solidFill>
          <a:latin typeface="+mn-lt"/>
          <a:ea typeface="+mn-ea"/>
          <a:cs typeface="+mn-cs"/>
        </a:defRPr>
      </a:lvl4pPr>
      <a:lvl5pPr marL="2437978" algn="l" defTabSz="1218990" rtl="0" eaLnBrk="1" latinLnBrk="0" hangingPunct="1">
        <a:defRPr sz="2400" kern="1200">
          <a:solidFill>
            <a:schemeClr val="tx1"/>
          </a:solidFill>
          <a:latin typeface="+mn-lt"/>
          <a:ea typeface="+mn-ea"/>
          <a:cs typeface="+mn-cs"/>
        </a:defRPr>
      </a:lvl5pPr>
      <a:lvl6pPr marL="3047468" algn="l" defTabSz="1218990" rtl="0" eaLnBrk="1" latinLnBrk="0" hangingPunct="1">
        <a:defRPr sz="2400" kern="1200">
          <a:solidFill>
            <a:schemeClr val="tx1"/>
          </a:solidFill>
          <a:latin typeface="+mn-lt"/>
          <a:ea typeface="+mn-ea"/>
          <a:cs typeface="+mn-cs"/>
        </a:defRPr>
      </a:lvl6pPr>
      <a:lvl7pPr marL="3656959" algn="l" defTabSz="1218990" rtl="0" eaLnBrk="1" latinLnBrk="0" hangingPunct="1">
        <a:defRPr sz="2400" kern="1200">
          <a:solidFill>
            <a:schemeClr val="tx1"/>
          </a:solidFill>
          <a:latin typeface="+mn-lt"/>
          <a:ea typeface="+mn-ea"/>
          <a:cs typeface="+mn-cs"/>
        </a:defRPr>
      </a:lvl7pPr>
      <a:lvl8pPr marL="4266453" algn="l" defTabSz="1218990" rtl="0" eaLnBrk="1" latinLnBrk="0" hangingPunct="1">
        <a:defRPr sz="2400" kern="1200">
          <a:solidFill>
            <a:schemeClr val="tx1"/>
          </a:solidFill>
          <a:latin typeface="+mn-lt"/>
          <a:ea typeface="+mn-ea"/>
          <a:cs typeface="+mn-cs"/>
        </a:defRPr>
      </a:lvl8pPr>
      <a:lvl9pPr marL="4875947" algn="l" defTabSz="121899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Autofit/>
          </a:bodyPr>
          <a:lstStyle/>
          <a:p>
            <a:r>
              <a:rPr lang="en-US" sz="3600" b="1" dirty="0" smtClean="0"/>
              <a:t>Requirements of Computing in Network</a:t>
            </a:r>
            <a:endParaRPr lang="en-US" sz="3600" b="1" dirty="0"/>
          </a:p>
        </p:txBody>
      </p:sp>
      <p:sp>
        <p:nvSpPr>
          <p:cNvPr id="3" name="Subtitle 2"/>
          <p:cNvSpPr>
            <a:spLocks noGrp="1"/>
          </p:cNvSpPr>
          <p:nvPr>
            <p:ph type="subTitle" idx="1"/>
          </p:nvPr>
        </p:nvSpPr>
        <p:spPr>
          <a:xfrm>
            <a:off x="1524000" y="3051509"/>
            <a:ext cx="9144000" cy="2563236"/>
          </a:xfrm>
        </p:spPr>
        <p:txBody>
          <a:bodyPr>
            <a:noAutofit/>
          </a:bodyPr>
          <a:lstStyle/>
          <a:p>
            <a:endParaRPr lang="en-US" sz="3600" dirty="0"/>
          </a:p>
          <a:p>
            <a:r>
              <a:rPr lang="en-US" sz="2800" dirty="0" smtClean="0"/>
              <a:t>draft-liu-coinrg-requirement-02</a:t>
            </a:r>
          </a:p>
          <a:p>
            <a:endParaRPr lang="en-US" sz="2800" dirty="0"/>
          </a:p>
          <a:p>
            <a:pPr>
              <a:lnSpc>
                <a:spcPct val="120000"/>
              </a:lnSpc>
              <a:spcBef>
                <a:spcPts val="0"/>
              </a:spcBef>
            </a:pPr>
            <a:r>
              <a:rPr lang="en-US" altLang="zh-CN" sz="2000" dirty="0" smtClean="0">
                <a:latin typeface="Courier New" charset="0"/>
                <a:ea typeface="Courier New" charset="0"/>
                <a:cs typeface="Courier New" charset="0"/>
              </a:rPr>
              <a:t>P. Liu, China Mobile</a:t>
            </a:r>
          </a:p>
          <a:p>
            <a:pPr>
              <a:lnSpc>
                <a:spcPct val="120000"/>
              </a:lnSpc>
              <a:spcBef>
                <a:spcPts val="0"/>
              </a:spcBef>
            </a:pPr>
            <a:r>
              <a:rPr lang="en-US" altLang="zh-CN" sz="2000" dirty="0" smtClean="0">
                <a:latin typeface="Courier New" charset="0"/>
                <a:ea typeface="Courier New" charset="0"/>
                <a:cs typeface="Courier New" charset="0"/>
              </a:rPr>
              <a:t>L. Geng, China Mobile</a:t>
            </a:r>
            <a:endParaRPr lang="en-US" sz="2000" dirty="0">
              <a:latin typeface="Courier New" charset="0"/>
              <a:ea typeface="Courier New" charset="0"/>
              <a:cs typeface="Courier New" charset="0"/>
            </a:endParaRPr>
          </a:p>
        </p:txBody>
      </p:sp>
      <p:sp>
        <p:nvSpPr>
          <p:cNvPr id="4" name="页脚占位符 3"/>
          <p:cNvSpPr>
            <a:spLocks noGrp="1"/>
          </p:cNvSpPr>
          <p:nvPr>
            <p:ph type="ftr" sz="quarter" idx="11"/>
          </p:nvPr>
        </p:nvSpPr>
        <p:spPr>
          <a:xfrm>
            <a:off x="4038600" y="6492875"/>
            <a:ext cx="4114800" cy="365125"/>
          </a:xfrm>
        </p:spPr>
        <p:txBody>
          <a:bodyPr/>
          <a:lstStyle/>
          <a:p>
            <a:r>
              <a:rPr lang="en-US" dirty="0" smtClean="0"/>
              <a:t>IETF 107</a:t>
            </a:r>
            <a:endParaRPr lang="en-US" dirty="0"/>
          </a:p>
        </p:txBody>
      </p:sp>
    </p:spTree>
    <p:extLst>
      <p:ext uri="{BB962C8B-B14F-4D97-AF65-F5344CB8AC3E}">
        <p14:creationId xmlns:p14="http://schemas.microsoft.com/office/powerpoint/2010/main" xmlns="" val="431764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Major Changes from IETF 106</a:t>
            </a:r>
            <a:endParaRPr lang="zh-CN" altLang="en-US" dirty="0"/>
          </a:p>
        </p:txBody>
      </p:sp>
      <p:sp>
        <p:nvSpPr>
          <p:cNvPr id="5" name="灯片编号占位符 4"/>
          <p:cNvSpPr>
            <a:spLocks noGrp="1"/>
          </p:cNvSpPr>
          <p:nvPr>
            <p:ph type="sldNum" sz="quarter" idx="12"/>
          </p:nvPr>
        </p:nvSpPr>
        <p:spPr/>
        <p:txBody>
          <a:bodyPr/>
          <a:lstStyle/>
          <a:p>
            <a:fld id="{2428A19F-695F-D749-BCBC-8134AF61B552}" type="slidenum">
              <a:rPr lang="en-US" smtClean="0"/>
              <a:pPr/>
              <a:t>2</a:t>
            </a:fld>
            <a:endParaRPr lang="en-US" dirty="0"/>
          </a:p>
        </p:txBody>
      </p:sp>
      <p:sp>
        <p:nvSpPr>
          <p:cNvPr id="6" name="页脚占位符 3"/>
          <p:cNvSpPr>
            <a:spLocks noGrp="1"/>
          </p:cNvSpPr>
          <p:nvPr>
            <p:ph type="ftr" sz="quarter" idx="11"/>
          </p:nvPr>
        </p:nvSpPr>
        <p:spPr>
          <a:xfrm>
            <a:off x="4038600" y="6492875"/>
            <a:ext cx="4114800" cy="365125"/>
          </a:xfrm>
        </p:spPr>
        <p:txBody>
          <a:bodyPr/>
          <a:lstStyle/>
          <a:p>
            <a:r>
              <a:rPr lang="en-US" dirty="0" smtClean="0"/>
              <a:t>IETF 107</a:t>
            </a:r>
            <a:endParaRPr lang="en-US" dirty="0"/>
          </a:p>
        </p:txBody>
      </p:sp>
      <p:sp>
        <p:nvSpPr>
          <p:cNvPr id="8" name="矩形 7"/>
          <p:cNvSpPr/>
          <p:nvPr/>
        </p:nvSpPr>
        <p:spPr>
          <a:xfrm>
            <a:off x="838201" y="1648156"/>
            <a:ext cx="11079480" cy="2246769"/>
          </a:xfrm>
          <a:prstGeom prst="rect">
            <a:avLst/>
          </a:prstGeom>
        </p:spPr>
        <p:txBody>
          <a:bodyPr wrap="square">
            <a:spAutoFit/>
          </a:bodyPr>
          <a:lstStyle/>
          <a:p>
            <a:pPr>
              <a:buFont typeface="Arial" pitchFamily="34" charset="0"/>
              <a:buChar char="•"/>
            </a:pPr>
            <a:r>
              <a:rPr lang="en-US" altLang="zh-CN" sz="2800" dirty="0" smtClean="0"/>
              <a:t> Considered the requirements of some new service</a:t>
            </a:r>
          </a:p>
          <a:p>
            <a:pPr>
              <a:buFont typeface="Arial" pitchFamily="34" charset="0"/>
              <a:buChar char="•"/>
            </a:pPr>
            <a:r>
              <a:rPr lang="en-US" altLang="zh-CN" sz="2800" dirty="0" smtClean="0"/>
              <a:t> Categorized requirements into network </a:t>
            </a:r>
            <a:r>
              <a:rPr lang="zh-CN" altLang="en-US" sz="2800" dirty="0" smtClean="0"/>
              <a:t>、</a:t>
            </a:r>
            <a:r>
              <a:rPr lang="en-US" altLang="zh-CN" sz="2800" dirty="0" smtClean="0"/>
              <a:t>computing and management.</a:t>
            </a:r>
            <a:endParaRPr lang="zh-CN" altLang="en-US" sz="2800" dirty="0" smtClean="0"/>
          </a:p>
          <a:p>
            <a:pPr>
              <a:buFont typeface="Arial" pitchFamily="34" charset="0"/>
              <a:buChar char="•"/>
            </a:pPr>
            <a:endParaRPr lang="zh-CN" altLang="en-US" sz="2800" dirty="0" smtClean="0"/>
          </a:p>
          <a:p>
            <a:pPr>
              <a:buFont typeface="Arial" pitchFamily="34" charset="0"/>
              <a:buChar char="•"/>
            </a:pPr>
            <a:endParaRPr lang="zh-CN" altLang="en-US" sz="2800" dirty="0" smtClean="0"/>
          </a:p>
          <a:p>
            <a:pPr>
              <a:buFont typeface="Arial" pitchFamily="34" charset="0"/>
              <a:buChar char="•"/>
            </a:pPr>
            <a:endParaRPr lang="zh-CN" altLang="en-US" sz="2800" dirty="0"/>
          </a:p>
        </p:txBody>
      </p:sp>
      <p:grpSp>
        <p:nvGrpSpPr>
          <p:cNvPr id="66" name="组合 65"/>
          <p:cNvGrpSpPr/>
          <p:nvPr/>
        </p:nvGrpSpPr>
        <p:grpSpPr>
          <a:xfrm>
            <a:off x="861139" y="2794056"/>
            <a:ext cx="10777257" cy="3443437"/>
            <a:chOff x="504307" y="1044763"/>
            <a:chExt cx="10777257" cy="5070069"/>
          </a:xfrm>
        </p:grpSpPr>
        <p:sp>
          <p:nvSpPr>
            <p:cNvPr id="41" name="矩形 40"/>
            <p:cNvSpPr/>
            <p:nvPr/>
          </p:nvSpPr>
          <p:spPr>
            <a:xfrm>
              <a:off x="7018561" y="1044763"/>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err="1" smtClean="0"/>
                <a:t>Req</a:t>
              </a:r>
              <a:r>
                <a:rPr lang="en-US" altLang="zh-CN" dirty="0" smtClean="0"/>
                <a:t> 1: Precision</a:t>
              </a:r>
              <a:endParaRPr lang="zh-CN" altLang="en-US" dirty="0"/>
            </a:p>
          </p:txBody>
        </p:sp>
        <p:sp>
          <p:nvSpPr>
            <p:cNvPr id="42" name="矩形 41"/>
            <p:cNvSpPr/>
            <p:nvPr/>
          </p:nvSpPr>
          <p:spPr>
            <a:xfrm>
              <a:off x="7018561" y="1586206"/>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err="1" smtClean="0"/>
                <a:t>Req</a:t>
              </a:r>
              <a:r>
                <a:rPr lang="en-US" altLang="zh-CN" dirty="0" smtClean="0"/>
                <a:t> 2: Concurrent</a:t>
              </a:r>
              <a:endParaRPr lang="zh-CN" altLang="en-US" dirty="0"/>
            </a:p>
          </p:txBody>
        </p:sp>
        <p:sp>
          <p:nvSpPr>
            <p:cNvPr id="43" name="矩形 42"/>
            <p:cNvSpPr/>
            <p:nvPr/>
          </p:nvSpPr>
          <p:spPr>
            <a:xfrm>
              <a:off x="7018561" y="2671395"/>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err="1" smtClean="0"/>
                <a:t>Req</a:t>
              </a:r>
              <a:r>
                <a:rPr lang="en-US" altLang="zh-CN" dirty="0" smtClean="0"/>
                <a:t> 4</a:t>
              </a:r>
              <a:r>
                <a:rPr lang="en-US" altLang="zh-CN" b="1" dirty="0" smtClean="0"/>
                <a:t>: </a:t>
              </a:r>
              <a:r>
                <a:rPr lang="en-US" altLang="zh-CN" dirty="0" smtClean="0"/>
                <a:t>Information interaction </a:t>
              </a:r>
              <a:endParaRPr lang="zh-CN" altLang="en-US" dirty="0"/>
            </a:p>
          </p:txBody>
        </p:sp>
        <p:sp>
          <p:nvSpPr>
            <p:cNvPr id="44" name="矩形 43"/>
            <p:cNvSpPr/>
            <p:nvPr/>
          </p:nvSpPr>
          <p:spPr>
            <a:xfrm>
              <a:off x="7018561" y="3342716"/>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smtClean="0"/>
                <a:t> </a:t>
              </a:r>
              <a:r>
                <a:rPr lang="en-US" altLang="zh-CN" dirty="0" err="1" smtClean="0"/>
                <a:t>Req</a:t>
              </a:r>
              <a:r>
                <a:rPr lang="en-US" altLang="zh-CN" dirty="0" smtClean="0"/>
                <a:t> 1: Computing resource deployment </a:t>
              </a:r>
              <a:endParaRPr lang="zh-CN" altLang="en-US" dirty="0"/>
            </a:p>
          </p:txBody>
        </p:sp>
        <p:sp>
          <p:nvSpPr>
            <p:cNvPr id="45" name="矩形 44"/>
            <p:cNvSpPr/>
            <p:nvPr/>
          </p:nvSpPr>
          <p:spPr>
            <a:xfrm>
              <a:off x="7018561" y="3858788"/>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smtClean="0"/>
                <a:t> </a:t>
              </a:r>
              <a:r>
                <a:rPr lang="en-US" altLang="zh-CN" dirty="0" err="1" smtClean="0"/>
                <a:t>Req</a:t>
              </a:r>
              <a:r>
                <a:rPr lang="en-US" altLang="zh-CN" dirty="0" smtClean="0"/>
                <a:t> 2: Computing resource discovery</a:t>
              </a:r>
              <a:endParaRPr lang="zh-CN" altLang="en-US" dirty="0"/>
            </a:p>
          </p:txBody>
        </p:sp>
        <p:sp>
          <p:nvSpPr>
            <p:cNvPr id="46" name="矩形 45"/>
            <p:cNvSpPr/>
            <p:nvPr/>
          </p:nvSpPr>
          <p:spPr>
            <a:xfrm>
              <a:off x="7018561" y="4392748"/>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smtClean="0"/>
                <a:t> </a:t>
              </a:r>
              <a:r>
                <a:rPr lang="en-US" altLang="zh-CN" dirty="0" err="1" smtClean="0"/>
                <a:t>Req</a:t>
              </a:r>
              <a:r>
                <a:rPr lang="en-US" altLang="zh-CN" dirty="0" smtClean="0"/>
                <a:t> 3: Computing aware scheduling </a:t>
              </a:r>
              <a:endParaRPr lang="zh-CN" altLang="en-US" dirty="0"/>
            </a:p>
          </p:txBody>
        </p:sp>
        <p:sp>
          <p:nvSpPr>
            <p:cNvPr id="47" name="矩形 46"/>
            <p:cNvSpPr/>
            <p:nvPr/>
          </p:nvSpPr>
          <p:spPr>
            <a:xfrm>
              <a:off x="7018561" y="2135636"/>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err="1" smtClean="0"/>
                <a:t>Req</a:t>
              </a:r>
              <a:r>
                <a:rPr lang="en-US" altLang="zh-CN" dirty="0" smtClean="0"/>
                <a:t> 3: Addressing</a:t>
              </a:r>
              <a:endParaRPr lang="zh-CN" altLang="en-US" dirty="0"/>
            </a:p>
          </p:txBody>
        </p:sp>
        <p:sp>
          <p:nvSpPr>
            <p:cNvPr id="48" name="矩形 47"/>
            <p:cNvSpPr/>
            <p:nvPr/>
          </p:nvSpPr>
          <p:spPr>
            <a:xfrm>
              <a:off x="7018561" y="5113236"/>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smtClean="0"/>
                <a:t> </a:t>
              </a:r>
              <a:r>
                <a:rPr lang="en-US" altLang="zh-CN" dirty="0" err="1" smtClean="0"/>
                <a:t>Req</a:t>
              </a:r>
              <a:r>
                <a:rPr lang="en-US" altLang="zh-CN" dirty="0" smtClean="0"/>
                <a:t> 1: Cross domain management </a:t>
              </a:r>
              <a:endParaRPr lang="zh-CN" altLang="en-US" dirty="0"/>
            </a:p>
          </p:txBody>
        </p:sp>
        <p:sp>
          <p:nvSpPr>
            <p:cNvPr id="49" name="矩形 48"/>
            <p:cNvSpPr/>
            <p:nvPr/>
          </p:nvSpPr>
          <p:spPr>
            <a:xfrm>
              <a:off x="504307" y="3729735"/>
              <a:ext cx="2574314" cy="7205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Collected Requirements </a:t>
              </a:r>
              <a:endParaRPr lang="zh-CN" altLang="en-US" dirty="0"/>
            </a:p>
          </p:txBody>
        </p:sp>
        <p:sp>
          <p:nvSpPr>
            <p:cNvPr id="50" name="矩形 49"/>
            <p:cNvSpPr/>
            <p:nvPr/>
          </p:nvSpPr>
          <p:spPr>
            <a:xfrm>
              <a:off x="3591450" y="1722335"/>
              <a:ext cx="2263085" cy="720505"/>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altLang="zh-CN" dirty="0" smtClean="0"/>
                <a:t>Network</a:t>
              </a:r>
              <a:endParaRPr lang="zh-CN" altLang="en-US" dirty="0"/>
            </a:p>
          </p:txBody>
        </p:sp>
        <p:sp>
          <p:nvSpPr>
            <p:cNvPr id="51" name="矩形 50"/>
            <p:cNvSpPr/>
            <p:nvPr/>
          </p:nvSpPr>
          <p:spPr>
            <a:xfrm>
              <a:off x="3591450" y="5211842"/>
              <a:ext cx="2263085" cy="720505"/>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altLang="zh-CN" dirty="0" smtClean="0"/>
                <a:t>Management</a:t>
              </a:r>
              <a:endParaRPr lang="zh-CN" altLang="en-US" dirty="0"/>
            </a:p>
          </p:txBody>
        </p:sp>
        <p:cxnSp>
          <p:nvCxnSpPr>
            <p:cNvPr id="52" name="肘形连接符 51"/>
            <p:cNvCxnSpPr>
              <a:stCxn id="49" idx="3"/>
              <a:endCxn id="50" idx="1"/>
            </p:cNvCxnSpPr>
            <p:nvPr/>
          </p:nvCxnSpPr>
          <p:spPr>
            <a:xfrm flipV="1">
              <a:off x="3078621" y="2082588"/>
              <a:ext cx="512829" cy="20074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肘形连接符 52"/>
            <p:cNvCxnSpPr>
              <a:stCxn id="49" idx="3"/>
              <a:endCxn id="51" idx="1"/>
            </p:cNvCxnSpPr>
            <p:nvPr/>
          </p:nvCxnSpPr>
          <p:spPr>
            <a:xfrm>
              <a:off x="3078621" y="4089988"/>
              <a:ext cx="512829" cy="148210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肘形连接符 53"/>
            <p:cNvCxnSpPr>
              <a:stCxn id="50" idx="3"/>
              <a:endCxn id="41" idx="1"/>
            </p:cNvCxnSpPr>
            <p:nvPr/>
          </p:nvCxnSpPr>
          <p:spPr>
            <a:xfrm flipV="1">
              <a:off x="5854535" y="1270865"/>
              <a:ext cx="1164026" cy="81172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5" name="肘形连接符 54"/>
            <p:cNvCxnSpPr>
              <a:stCxn id="50" idx="3"/>
              <a:endCxn id="42" idx="1"/>
            </p:cNvCxnSpPr>
            <p:nvPr/>
          </p:nvCxnSpPr>
          <p:spPr>
            <a:xfrm flipV="1">
              <a:off x="5854535" y="1812308"/>
              <a:ext cx="1164026" cy="27028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50" idx="3"/>
              <a:endCxn id="43" idx="1"/>
            </p:cNvCxnSpPr>
            <p:nvPr/>
          </p:nvCxnSpPr>
          <p:spPr>
            <a:xfrm>
              <a:off x="5854535" y="2082588"/>
              <a:ext cx="1164026" cy="81490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51" idx="3"/>
              <a:endCxn id="61" idx="1"/>
            </p:cNvCxnSpPr>
            <p:nvPr/>
          </p:nvCxnSpPr>
          <p:spPr>
            <a:xfrm>
              <a:off x="5854535" y="5572095"/>
              <a:ext cx="1164026" cy="31663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50" idx="3"/>
              <a:endCxn id="47" idx="1"/>
            </p:cNvCxnSpPr>
            <p:nvPr/>
          </p:nvCxnSpPr>
          <p:spPr>
            <a:xfrm>
              <a:off x="5854535" y="2082588"/>
              <a:ext cx="1164026" cy="27915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51" idx="3"/>
              <a:endCxn id="48" idx="1"/>
            </p:cNvCxnSpPr>
            <p:nvPr/>
          </p:nvCxnSpPr>
          <p:spPr>
            <a:xfrm flipV="1">
              <a:off x="5854535" y="5339338"/>
              <a:ext cx="1164026" cy="23275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3591450" y="3717039"/>
              <a:ext cx="2263085" cy="720505"/>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altLang="zh-CN" dirty="0" smtClean="0"/>
                <a:t>Computing</a:t>
              </a:r>
              <a:endParaRPr lang="zh-CN" altLang="en-US" dirty="0"/>
            </a:p>
          </p:txBody>
        </p:sp>
        <p:sp>
          <p:nvSpPr>
            <p:cNvPr id="61" name="矩形 60"/>
            <p:cNvSpPr/>
            <p:nvPr/>
          </p:nvSpPr>
          <p:spPr>
            <a:xfrm>
              <a:off x="7018561" y="5662628"/>
              <a:ext cx="4263003" cy="452204"/>
            </a:xfrm>
            <a:prstGeom prst="rect">
              <a:avLst/>
            </a:prstGeom>
            <a:ln w="19050"/>
          </p:spPr>
          <p:style>
            <a:lnRef idx="2">
              <a:schemeClr val="accent5"/>
            </a:lnRef>
            <a:fillRef idx="1">
              <a:schemeClr val="lt1"/>
            </a:fillRef>
            <a:effectRef idx="0">
              <a:schemeClr val="accent5"/>
            </a:effectRef>
            <a:fontRef idx="minor">
              <a:schemeClr val="dk1"/>
            </a:fontRef>
          </p:style>
          <p:txBody>
            <a:bodyPr rtlCol="0" anchor="ctr"/>
            <a:lstStyle/>
            <a:p>
              <a:r>
                <a:rPr lang="en-US" altLang="zh-CN" dirty="0" smtClean="0"/>
                <a:t> </a:t>
              </a:r>
              <a:r>
                <a:rPr lang="en-US" altLang="zh-CN" dirty="0" err="1" smtClean="0"/>
                <a:t>Req</a:t>
              </a:r>
              <a:r>
                <a:rPr lang="en-US" altLang="zh-CN" dirty="0" smtClean="0"/>
                <a:t> 2: Joint </a:t>
              </a:r>
              <a:r>
                <a:rPr lang="en-US" altLang="zh-CN" dirty="0" err="1" smtClean="0"/>
                <a:t>Optimisation</a:t>
              </a:r>
              <a:r>
                <a:rPr lang="en-US" altLang="zh-CN" dirty="0" smtClean="0"/>
                <a:t> </a:t>
              </a:r>
              <a:endParaRPr lang="zh-CN" altLang="en-US" dirty="0"/>
            </a:p>
          </p:txBody>
        </p:sp>
        <p:cxnSp>
          <p:nvCxnSpPr>
            <p:cNvPr id="62" name="肘形连接符 61"/>
            <p:cNvCxnSpPr>
              <a:stCxn id="60" idx="3"/>
              <a:endCxn id="44" idx="1"/>
            </p:cNvCxnSpPr>
            <p:nvPr/>
          </p:nvCxnSpPr>
          <p:spPr>
            <a:xfrm flipV="1">
              <a:off x="5854535" y="3568818"/>
              <a:ext cx="1164026" cy="50847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3" name="肘形连接符 62"/>
            <p:cNvCxnSpPr>
              <a:stCxn id="60" idx="3"/>
              <a:endCxn id="45" idx="1"/>
            </p:cNvCxnSpPr>
            <p:nvPr/>
          </p:nvCxnSpPr>
          <p:spPr>
            <a:xfrm>
              <a:off x="5854535" y="4077292"/>
              <a:ext cx="1164026" cy="759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4" name="肘形连接符 63"/>
            <p:cNvCxnSpPr>
              <a:stCxn id="60" idx="3"/>
              <a:endCxn id="46" idx="1"/>
            </p:cNvCxnSpPr>
            <p:nvPr/>
          </p:nvCxnSpPr>
          <p:spPr>
            <a:xfrm>
              <a:off x="5854535" y="4077292"/>
              <a:ext cx="1164026" cy="5415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5" name="肘形连接符 64"/>
            <p:cNvCxnSpPr>
              <a:stCxn id="49" idx="3"/>
              <a:endCxn id="60" idx="1"/>
            </p:cNvCxnSpPr>
            <p:nvPr/>
          </p:nvCxnSpPr>
          <p:spPr>
            <a:xfrm flipV="1">
              <a:off x="3078621" y="4077292"/>
              <a:ext cx="512829" cy="1269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203106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r>
              <a:rPr lang="en-US" dirty="0" err="1"/>
              <a:t>Coinrg</a:t>
            </a:r>
            <a:r>
              <a:rPr lang="en-US" dirty="0"/>
              <a:t>, IETF </a:t>
            </a:r>
            <a:r>
              <a:rPr lang="en-US" dirty="0" smtClean="0"/>
              <a:t>107</a:t>
            </a:r>
            <a:endParaRPr lang="en-US" dirty="0"/>
          </a:p>
        </p:txBody>
      </p:sp>
      <p:sp>
        <p:nvSpPr>
          <p:cNvPr id="5" name="灯片编号占位符 4"/>
          <p:cNvSpPr>
            <a:spLocks noGrp="1"/>
          </p:cNvSpPr>
          <p:nvPr>
            <p:ph type="sldNum" sz="quarter" idx="12"/>
          </p:nvPr>
        </p:nvSpPr>
        <p:spPr/>
        <p:txBody>
          <a:bodyPr/>
          <a:lstStyle/>
          <a:p>
            <a:fld id="{2428A19F-695F-D749-BCBC-8134AF61B552}" type="slidenum">
              <a:rPr lang="en-US" smtClean="0"/>
              <a:pPr/>
              <a:t>3</a:t>
            </a:fld>
            <a:endParaRPr lang="en-US"/>
          </a:p>
        </p:txBody>
      </p:sp>
      <p:sp>
        <p:nvSpPr>
          <p:cNvPr id="7" name="矩形 6"/>
          <p:cNvSpPr/>
          <p:nvPr/>
        </p:nvSpPr>
        <p:spPr>
          <a:xfrm>
            <a:off x="504306" y="1497887"/>
            <a:ext cx="11136857" cy="1022289"/>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indent="-285750" defTabSz="1074773">
              <a:lnSpc>
                <a:spcPct val="150000"/>
              </a:lnSpc>
              <a:spcBef>
                <a:spcPts val="600"/>
              </a:spcBef>
              <a:buFont typeface="Arial" panose="020B0604020202020204" pitchFamily="34" charset="0"/>
              <a:buChar char="•"/>
              <a:defRPr/>
            </a:pPr>
            <a:r>
              <a:rPr lang="en-US" altLang="zh-CN" sz="1600" kern="0" dirty="0" smtClean="0">
                <a:solidFill>
                  <a:schemeClr val="tx1"/>
                </a:solidFill>
                <a:latin typeface="微软雅黑" pitchFamily="34" charset="-122"/>
                <a:ea typeface="微软雅黑" pitchFamily="34" charset="-122"/>
              </a:rPr>
              <a:t>Depend on service’s demand</a:t>
            </a:r>
          </a:p>
          <a:p>
            <a:pPr indent="-285750" defTabSz="1074773">
              <a:lnSpc>
                <a:spcPct val="150000"/>
              </a:lnSpc>
              <a:spcBef>
                <a:spcPts val="600"/>
              </a:spcBef>
              <a:buFont typeface="Arial" panose="020B0604020202020204" pitchFamily="34" charset="0"/>
              <a:buChar char="•"/>
              <a:defRPr/>
            </a:pPr>
            <a:r>
              <a:rPr lang="en-US" altLang="zh-CN" sz="1600" kern="0" dirty="0" smtClean="0">
                <a:solidFill>
                  <a:schemeClr val="tx1"/>
                </a:solidFill>
                <a:latin typeface="微软雅黑" pitchFamily="34" charset="-122"/>
                <a:ea typeface="微软雅黑" pitchFamily="34" charset="-122"/>
              </a:rPr>
              <a:t>Latency</a:t>
            </a:r>
            <a:r>
              <a:rPr lang="zh-CN" altLang="en-US" sz="1600" kern="0" dirty="0" smtClean="0">
                <a:solidFill>
                  <a:schemeClr val="tx1"/>
                </a:solidFill>
                <a:latin typeface="微软雅黑" pitchFamily="34" charset="-122"/>
                <a:ea typeface="微软雅黑" pitchFamily="34" charset="-122"/>
              </a:rPr>
              <a:t>、</a:t>
            </a:r>
            <a:r>
              <a:rPr lang="en-US" altLang="zh-CN" sz="1600" kern="0" dirty="0" smtClean="0">
                <a:solidFill>
                  <a:schemeClr val="tx1"/>
                </a:solidFill>
                <a:latin typeface="微软雅黑" pitchFamily="34" charset="-122"/>
                <a:ea typeface="微软雅黑" pitchFamily="34" charset="-122"/>
              </a:rPr>
              <a:t>Jitter</a:t>
            </a:r>
            <a:r>
              <a:rPr lang="zh-CN" altLang="en-US" sz="1600" kern="0" dirty="0" smtClean="0">
                <a:solidFill>
                  <a:schemeClr val="tx1"/>
                </a:solidFill>
                <a:latin typeface="微软雅黑" pitchFamily="34" charset="-122"/>
                <a:ea typeface="微软雅黑" pitchFamily="34" charset="-122"/>
              </a:rPr>
              <a:t>、</a:t>
            </a:r>
            <a:r>
              <a:rPr lang="en-US" altLang="zh-CN" sz="1600" kern="0" dirty="0" smtClean="0">
                <a:solidFill>
                  <a:schemeClr val="tx1"/>
                </a:solidFill>
                <a:latin typeface="微软雅黑" pitchFamily="34" charset="-122"/>
                <a:ea typeface="微软雅黑" pitchFamily="34" charset="-122"/>
              </a:rPr>
              <a:t>Bandwidth</a:t>
            </a:r>
            <a:r>
              <a:rPr lang="zh-CN" altLang="en-US" sz="1600" kern="0" dirty="0" smtClean="0">
                <a:solidFill>
                  <a:schemeClr val="tx1"/>
                </a:solidFill>
                <a:latin typeface="微软雅黑" pitchFamily="34" charset="-122"/>
                <a:ea typeface="微软雅黑" pitchFamily="34" charset="-122"/>
              </a:rPr>
              <a:t>、</a:t>
            </a:r>
            <a:r>
              <a:rPr lang="en-US" altLang="zh-CN" sz="1600" kern="0" dirty="0" smtClean="0">
                <a:solidFill>
                  <a:schemeClr val="tx1"/>
                </a:solidFill>
                <a:latin typeface="微软雅黑" pitchFamily="34" charset="-122"/>
                <a:ea typeface="微软雅黑" pitchFamily="34" charset="-122"/>
              </a:rPr>
              <a:t>Packet loss</a:t>
            </a:r>
            <a:r>
              <a:rPr lang="zh-CN" altLang="en-US" sz="1600" kern="0" dirty="0" smtClean="0">
                <a:solidFill>
                  <a:schemeClr val="tx1"/>
                </a:solidFill>
                <a:latin typeface="微软雅黑" pitchFamily="34" charset="-122"/>
                <a:ea typeface="微软雅黑" pitchFamily="34" charset="-122"/>
              </a:rPr>
              <a:t>、</a:t>
            </a:r>
            <a:r>
              <a:rPr lang="en-US" altLang="zh-CN" sz="1600" kern="0" dirty="0" smtClean="0">
                <a:solidFill>
                  <a:schemeClr val="tx1"/>
                </a:solidFill>
                <a:latin typeface="微软雅黑" pitchFamily="34" charset="-122"/>
                <a:ea typeface="微软雅黑" pitchFamily="34" charset="-122"/>
              </a:rPr>
              <a:t>Path</a:t>
            </a:r>
            <a:endParaRPr lang="zh-CN" altLang="en-US" sz="1600" kern="0" dirty="0" smtClean="0">
              <a:solidFill>
                <a:schemeClr val="tx1"/>
              </a:solidFill>
              <a:latin typeface="微软雅黑" pitchFamily="34" charset="-122"/>
              <a:ea typeface="微软雅黑" pitchFamily="34" charset="-122"/>
            </a:endParaRPr>
          </a:p>
        </p:txBody>
      </p:sp>
      <p:sp>
        <p:nvSpPr>
          <p:cNvPr id="8" name="矩形 7"/>
          <p:cNvSpPr/>
          <p:nvPr/>
        </p:nvSpPr>
        <p:spPr>
          <a:xfrm>
            <a:off x="5442368" y="3487343"/>
            <a:ext cx="5168775" cy="2038042"/>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marL="285750" indent="-285750">
              <a:spcBef>
                <a:spcPts val="600"/>
              </a:spcBef>
              <a:buFont typeface="Arial" pitchFamily="34" charset="0"/>
              <a:buChar char="•"/>
            </a:pPr>
            <a:endParaRPr lang="en-US" altLang="zh-CN" sz="1200" dirty="0">
              <a:solidFill>
                <a:schemeClr val="tx1"/>
              </a:solidFill>
              <a:latin typeface="微软雅黑" pitchFamily="34" charset="-122"/>
              <a:ea typeface="微软雅黑" pitchFamily="34" charset="-122"/>
            </a:endParaRPr>
          </a:p>
        </p:txBody>
      </p:sp>
      <p:sp>
        <p:nvSpPr>
          <p:cNvPr id="76" name="矩形 75"/>
          <p:cNvSpPr/>
          <p:nvPr/>
        </p:nvSpPr>
        <p:spPr>
          <a:xfrm>
            <a:off x="504306" y="573522"/>
            <a:ext cx="9938423" cy="646331"/>
          </a:xfrm>
          <a:prstGeom prst="rect">
            <a:avLst/>
          </a:prstGeom>
        </p:spPr>
        <p:txBody>
          <a:bodyPr wrap="square">
            <a:spAutoFit/>
          </a:bodyPr>
          <a:lstStyle/>
          <a:p>
            <a:r>
              <a:rPr lang="en-US" altLang="zh-CN" sz="3600" dirty="0" smtClean="0">
                <a:latin typeface="+mj-lt"/>
              </a:rPr>
              <a:t>Network Requirement 1- Precision</a:t>
            </a:r>
            <a:endParaRPr lang="zh-CN" altLang="en-US" sz="3600" dirty="0">
              <a:latin typeface="+mj-lt"/>
            </a:endParaRPr>
          </a:p>
        </p:txBody>
      </p:sp>
      <p:sp>
        <p:nvSpPr>
          <p:cNvPr id="78" name="文本框 3"/>
          <p:cNvSpPr txBox="1"/>
          <p:nvPr/>
        </p:nvSpPr>
        <p:spPr>
          <a:xfrm>
            <a:off x="541271" y="4199091"/>
            <a:ext cx="10812529" cy="1231100"/>
          </a:xfrm>
          <a:prstGeom prst="rect">
            <a:avLst/>
          </a:prstGeom>
          <a:noFill/>
        </p:spPr>
        <p:txBody>
          <a:bodyPr wrap="square" lIns="121914" tIns="60957" rIns="121914" bIns="60957" rtlCol="0">
            <a:spAutoFit/>
          </a:bodyPr>
          <a:lstStyle/>
          <a:p>
            <a:pPr lvl="0" defTabSz="1074773">
              <a:lnSpc>
                <a:spcPct val="150000"/>
              </a:lnSpc>
              <a:defRPr/>
            </a:pPr>
            <a:r>
              <a:rPr lang="en-US" altLang="zh-CN" sz="1600" kern="0" dirty="0" smtClean="0">
                <a:latin typeface="微软雅黑" pitchFamily="34" charset="-122"/>
                <a:ea typeface="微软雅黑" pitchFamily="34" charset="-122"/>
              </a:rPr>
              <a:t>The number of computing nodes increases, and there may be a lot of parallel computing between nodes, coupled with the trend of interconnection of everything in the future, it will bring great challenges to the network connection. </a:t>
            </a:r>
            <a:endParaRPr kumimoji="0" lang="zh-CN" altLang="en-US" sz="20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79" name="矩形 78"/>
          <p:cNvSpPr/>
          <p:nvPr/>
        </p:nvSpPr>
        <p:spPr>
          <a:xfrm>
            <a:off x="541271" y="3525035"/>
            <a:ext cx="8724365" cy="646331"/>
          </a:xfrm>
          <a:prstGeom prst="rect">
            <a:avLst/>
          </a:prstGeom>
        </p:spPr>
        <p:txBody>
          <a:bodyPr wrap="square">
            <a:spAutoFit/>
          </a:bodyPr>
          <a:lstStyle/>
          <a:p>
            <a:r>
              <a:rPr lang="en-US" altLang="zh-CN" sz="3600" dirty="0" smtClean="0">
                <a:latin typeface="+mj-lt"/>
              </a:rPr>
              <a:t>Network Requirement 2- Concurrency</a:t>
            </a:r>
            <a:endParaRPr lang="zh-CN" altLang="en-US" sz="3600"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r>
              <a:rPr lang="en-US" dirty="0" err="1"/>
              <a:t>Coinrg</a:t>
            </a:r>
            <a:r>
              <a:rPr lang="en-US" dirty="0"/>
              <a:t>, IETF </a:t>
            </a:r>
            <a:r>
              <a:rPr lang="en-US" dirty="0" smtClean="0"/>
              <a:t>107</a:t>
            </a:r>
            <a:endParaRPr lang="en-US" dirty="0"/>
          </a:p>
        </p:txBody>
      </p:sp>
      <p:sp>
        <p:nvSpPr>
          <p:cNvPr id="5" name="灯片编号占位符 4"/>
          <p:cNvSpPr>
            <a:spLocks noGrp="1"/>
          </p:cNvSpPr>
          <p:nvPr>
            <p:ph type="sldNum" sz="quarter" idx="12"/>
          </p:nvPr>
        </p:nvSpPr>
        <p:spPr/>
        <p:txBody>
          <a:bodyPr/>
          <a:lstStyle/>
          <a:p>
            <a:fld id="{2428A19F-695F-D749-BCBC-8134AF61B552}" type="slidenum">
              <a:rPr lang="en-US" smtClean="0"/>
              <a:pPr/>
              <a:t>4</a:t>
            </a:fld>
            <a:endParaRPr lang="en-US"/>
          </a:p>
        </p:txBody>
      </p:sp>
      <p:sp>
        <p:nvSpPr>
          <p:cNvPr id="7" name="矩形 6"/>
          <p:cNvSpPr/>
          <p:nvPr/>
        </p:nvSpPr>
        <p:spPr>
          <a:xfrm>
            <a:off x="504307" y="1435394"/>
            <a:ext cx="7268094" cy="2232844"/>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marL="285750" indent="-285750">
              <a:spcBef>
                <a:spcPts val="600"/>
              </a:spcBef>
              <a:buFont typeface="Arial" panose="020B0604020202020204" pitchFamily="34" charset="0"/>
              <a:buChar char="•"/>
            </a:pPr>
            <a:r>
              <a:rPr lang="en-US" altLang="zh-CN" sz="1600" dirty="0" smtClean="0">
                <a:solidFill>
                  <a:schemeClr val="tx1"/>
                </a:solidFill>
                <a:latin typeface="微软雅黑" pitchFamily="34" charset="-122"/>
                <a:ea typeface="微软雅黑" pitchFamily="34" charset="-122"/>
              </a:rPr>
              <a:t>The application components deconstructed on the server side are distributed on the cloud platform, and the business logic in the server is transferred to the client side. </a:t>
            </a:r>
          </a:p>
          <a:p>
            <a:pPr marL="285750" indent="-285750">
              <a:spcBef>
                <a:spcPts val="600"/>
              </a:spcBef>
              <a:buFont typeface="Arial" panose="020B0604020202020204" pitchFamily="34" charset="0"/>
              <a:buChar char="•"/>
            </a:pPr>
            <a:endParaRPr lang="en-US" altLang="zh-CN" sz="1600" dirty="0" smtClean="0">
              <a:solidFill>
                <a:schemeClr val="tx1"/>
              </a:solidFill>
              <a:latin typeface="微软雅黑" pitchFamily="34" charset="-122"/>
              <a:ea typeface="微软雅黑" pitchFamily="34" charset="-122"/>
            </a:endParaRPr>
          </a:p>
          <a:p>
            <a:pPr marL="285750" indent="-285750">
              <a:spcBef>
                <a:spcPts val="600"/>
              </a:spcBef>
              <a:buFont typeface="Arial" panose="020B0604020202020204" pitchFamily="34" charset="0"/>
              <a:buChar char="•"/>
            </a:pPr>
            <a:r>
              <a:rPr lang="en-US" altLang="zh-CN" sz="1600" dirty="0" smtClean="0">
                <a:solidFill>
                  <a:schemeClr val="tx1"/>
                </a:solidFill>
                <a:latin typeface="微软雅黑" pitchFamily="34" charset="-122"/>
                <a:ea typeface="微软雅黑" pitchFamily="34" charset="-122"/>
              </a:rPr>
              <a:t>Client only needs to care about the computing function itself, not about the computing resources such as server, virtual machine, container and so on, so as to realize the function as a service.</a:t>
            </a:r>
          </a:p>
        </p:txBody>
      </p:sp>
      <p:sp>
        <p:nvSpPr>
          <p:cNvPr id="8" name="矩形 7"/>
          <p:cNvSpPr/>
          <p:nvPr/>
        </p:nvSpPr>
        <p:spPr>
          <a:xfrm>
            <a:off x="5442368" y="4317452"/>
            <a:ext cx="5168775" cy="2038042"/>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marL="285750" indent="-285750">
              <a:spcBef>
                <a:spcPts val="600"/>
              </a:spcBef>
              <a:buFont typeface="Arial" pitchFamily="34" charset="0"/>
              <a:buChar char="•"/>
            </a:pPr>
            <a:endParaRPr lang="en-US" altLang="zh-CN" sz="1200" dirty="0">
              <a:solidFill>
                <a:schemeClr val="tx1"/>
              </a:solidFill>
              <a:latin typeface="微软雅黑" pitchFamily="34" charset="-122"/>
              <a:ea typeface="微软雅黑" pitchFamily="34" charset="-122"/>
            </a:endParaRPr>
          </a:p>
        </p:txBody>
      </p:sp>
      <p:sp>
        <p:nvSpPr>
          <p:cNvPr id="76" name="矩形 75"/>
          <p:cNvSpPr/>
          <p:nvPr/>
        </p:nvSpPr>
        <p:spPr>
          <a:xfrm>
            <a:off x="504306" y="573522"/>
            <a:ext cx="9938423" cy="646331"/>
          </a:xfrm>
          <a:prstGeom prst="rect">
            <a:avLst/>
          </a:prstGeom>
        </p:spPr>
        <p:txBody>
          <a:bodyPr wrap="square">
            <a:spAutoFit/>
          </a:bodyPr>
          <a:lstStyle/>
          <a:p>
            <a:r>
              <a:rPr lang="en-US" altLang="zh-CN" sz="3600" dirty="0" smtClean="0">
                <a:latin typeface="+mj-lt"/>
              </a:rPr>
              <a:t>Network Requirement 3- Addressing</a:t>
            </a:r>
            <a:endParaRPr lang="zh-CN" altLang="en-US" sz="3600" dirty="0">
              <a:latin typeface="+mj-lt"/>
            </a:endParaRPr>
          </a:p>
        </p:txBody>
      </p:sp>
      <p:sp>
        <p:nvSpPr>
          <p:cNvPr id="79" name="矩形 78"/>
          <p:cNvSpPr/>
          <p:nvPr/>
        </p:nvSpPr>
        <p:spPr>
          <a:xfrm>
            <a:off x="541271" y="4025521"/>
            <a:ext cx="10622915" cy="646331"/>
          </a:xfrm>
          <a:prstGeom prst="rect">
            <a:avLst/>
          </a:prstGeom>
        </p:spPr>
        <p:txBody>
          <a:bodyPr wrap="square">
            <a:spAutoFit/>
          </a:bodyPr>
          <a:lstStyle/>
          <a:p>
            <a:r>
              <a:rPr lang="en-US" altLang="zh-CN" sz="3600" dirty="0" smtClean="0">
                <a:latin typeface="+mj-lt"/>
              </a:rPr>
              <a:t>Network Requirement 4- Information interaction </a:t>
            </a:r>
            <a:endParaRPr lang="zh-CN" altLang="en-US" sz="3600" dirty="0">
              <a:latin typeface="+mj-lt"/>
            </a:endParaRPr>
          </a:p>
        </p:txBody>
      </p:sp>
      <p:sp>
        <p:nvSpPr>
          <p:cNvPr id="9" name="流程图: 磁盘 8"/>
          <p:cNvSpPr/>
          <p:nvPr/>
        </p:nvSpPr>
        <p:spPr>
          <a:xfrm>
            <a:off x="10096116" y="1480593"/>
            <a:ext cx="1632181" cy="1824203"/>
          </a:xfrm>
          <a:prstGeom prst="flowChartMagneticDisk">
            <a:avLst/>
          </a:prstGeom>
          <a:solidFill>
            <a:sysClr val="window" lastClr="FFFFFF"/>
          </a:solidFill>
          <a:ln w="9525" cap="flat" cmpd="sng" algn="ctr">
            <a:solidFill>
              <a:srgbClr val="8FC31F">
                <a:shade val="95000"/>
                <a:satMod val="105000"/>
              </a:srgbClr>
            </a:solidFill>
            <a:prstDash val="solid"/>
          </a:ln>
          <a:effectLst>
            <a:outerShdw blurRad="40000" dist="20000" dir="5400000" rotWithShape="0">
              <a:srgbClr val="000000">
                <a:alpha val="38000"/>
              </a:srgbClr>
            </a:outerShdw>
          </a:effectLst>
        </p:spPr>
        <p:txBody>
          <a:bodyPr lIns="121914" tIns="60957" rIns="121914" bIns="60957" rtlCol="0" anchor="ctr"/>
          <a:lstStyle/>
          <a:p>
            <a:pPr marL="0" marR="0" lvl="0" indent="0" algn="ctr" defTabSz="1074773"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prstClr val="black"/>
              </a:solidFill>
              <a:effectLst/>
              <a:uLnTx/>
              <a:uFillTx/>
              <a:latin typeface="Calibri"/>
              <a:ea typeface="宋体"/>
              <a:cs typeface="+mn-cs"/>
            </a:endParaRPr>
          </a:p>
        </p:txBody>
      </p:sp>
      <p:sp>
        <p:nvSpPr>
          <p:cNvPr id="10" name="矩形 9"/>
          <p:cNvSpPr/>
          <p:nvPr/>
        </p:nvSpPr>
        <p:spPr>
          <a:xfrm>
            <a:off x="10384147" y="2056656"/>
            <a:ext cx="1152128" cy="288032"/>
          </a:xfrm>
          <a:prstGeom prst="rect">
            <a:avLst/>
          </a:prstGeom>
          <a:gradFill rotWithShape="1">
            <a:gsLst>
              <a:gs pos="0">
                <a:srgbClr val="8FC31F">
                  <a:tint val="50000"/>
                  <a:satMod val="300000"/>
                </a:srgbClr>
              </a:gs>
              <a:gs pos="35000">
                <a:srgbClr val="8FC31F">
                  <a:tint val="37000"/>
                  <a:satMod val="300000"/>
                </a:srgbClr>
              </a:gs>
              <a:gs pos="100000">
                <a:srgbClr val="8FC31F">
                  <a:tint val="15000"/>
                  <a:satMod val="350000"/>
                </a:srgbClr>
              </a:gs>
            </a:gsLst>
            <a:lin ang="16200000" scaled="1"/>
          </a:gradFill>
          <a:ln w="9525" cap="flat" cmpd="sng" algn="ctr">
            <a:solidFill>
              <a:srgbClr val="8FC31F">
                <a:shade val="95000"/>
                <a:satMod val="105000"/>
              </a:srgbClr>
            </a:solidFill>
            <a:prstDash val="solid"/>
          </a:ln>
          <a:effectLst>
            <a:outerShdw blurRad="40000" dist="20000" dir="5400000" rotWithShape="0">
              <a:srgbClr val="000000">
                <a:alpha val="38000"/>
              </a:srgbClr>
            </a:outerShdw>
          </a:effectLst>
        </p:spPr>
        <p:txBody>
          <a:bodyPr lIns="121914" tIns="60957" rIns="121914" bIns="60957" rtlCol="0" anchor="ctr"/>
          <a:lstStyle/>
          <a:p>
            <a:pPr marL="0" marR="0" lvl="0" indent="0" algn="ctr" defTabSz="1074773"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solidFill>
                <a:effectLst/>
                <a:uLnTx/>
                <a:uFillTx/>
                <a:latin typeface="Calibri"/>
                <a:ea typeface="宋体"/>
                <a:cs typeface="+mn-cs"/>
              </a:rPr>
              <a:t>Func1</a:t>
            </a:r>
            <a:endParaRPr kumimoji="0" lang="zh-CN" altLang="en-US" sz="1600" b="0" i="0" u="none" strike="noStrike" kern="0" cap="none" spc="0" normalizeH="0" baseline="0" noProof="0" dirty="0">
              <a:ln>
                <a:noFill/>
              </a:ln>
              <a:solidFill>
                <a:prstClr val="black"/>
              </a:solidFill>
              <a:effectLst/>
              <a:uLnTx/>
              <a:uFillTx/>
              <a:latin typeface="Calibri"/>
              <a:ea typeface="宋体"/>
              <a:cs typeface="+mn-cs"/>
            </a:endParaRPr>
          </a:p>
        </p:txBody>
      </p:sp>
      <p:sp>
        <p:nvSpPr>
          <p:cNvPr id="11" name="矩形 10"/>
          <p:cNvSpPr/>
          <p:nvPr/>
        </p:nvSpPr>
        <p:spPr>
          <a:xfrm>
            <a:off x="10384147" y="2440699"/>
            <a:ext cx="1152128" cy="288032"/>
          </a:xfrm>
          <a:prstGeom prst="rect">
            <a:avLst/>
          </a:prstGeom>
          <a:gradFill rotWithShape="1">
            <a:gsLst>
              <a:gs pos="0">
                <a:srgbClr val="8FC31F">
                  <a:tint val="50000"/>
                  <a:satMod val="300000"/>
                </a:srgbClr>
              </a:gs>
              <a:gs pos="35000">
                <a:srgbClr val="8FC31F">
                  <a:tint val="37000"/>
                  <a:satMod val="300000"/>
                </a:srgbClr>
              </a:gs>
              <a:gs pos="100000">
                <a:srgbClr val="8FC31F">
                  <a:tint val="15000"/>
                  <a:satMod val="350000"/>
                </a:srgbClr>
              </a:gs>
            </a:gsLst>
            <a:lin ang="16200000" scaled="1"/>
          </a:gradFill>
          <a:ln w="9525" cap="flat" cmpd="sng" algn="ctr">
            <a:solidFill>
              <a:srgbClr val="8FC31F">
                <a:shade val="95000"/>
                <a:satMod val="105000"/>
              </a:srgbClr>
            </a:solidFill>
            <a:prstDash val="solid"/>
          </a:ln>
          <a:effectLst>
            <a:outerShdw blurRad="40000" dist="20000" dir="5400000" rotWithShape="0">
              <a:srgbClr val="000000">
                <a:alpha val="38000"/>
              </a:srgbClr>
            </a:outerShdw>
          </a:effectLst>
        </p:spPr>
        <p:txBody>
          <a:bodyPr lIns="121914" tIns="60957" rIns="121914" bIns="60957" rtlCol="0" anchor="ctr"/>
          <a:lstStyle/>
          <a:p>
            <a:pPr marL="0" marR="0" lvl="0" indent="0" algn="ctr" defTabSz="1074773"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solidFill>
                <a:effectLst/>
                <a:uLnTx/>
                <a:uFillTx/>
                <a:latin typeface="Calibri"/>
                <a:ea typeface="宋体"/>
                <a:cs typeface="+mn-cs"/>
              </a:rPr>
              <a:t>Func2</a:t>
            </a:r>
            <a:endParaRPr kumimoji="0" lang="zh-CN" altLang="en-US" sz="1600" b="0" i="0" u="none" strike="noStrike" kern="0" cap="none" spc="0" normalizeH="0" baseline="0" noProof="0" dirty="0">
              <a:ln>
                <a:noFill/>
              </a:ln>
              <a:solidFill>
                <a:prstClr val="black"/>
              </a:solidFill>
              <a:effectLst/>
              <a:uLnTx/>
              <a:uFillTx/>
              <a:latin typeface="Calibri"/>
              <a:ea typeface="宋体"/>
              <a:cs typeface="+mn-cs"/>
            </a:endParaRPr>
          </a:p>
        </p:txBody>
      </p:sp>
      <p:sp>
        <p:nvSpPr>
          <p:cNvPr id="12" name="矩形 11"/>
          <p:cNvSpPr/>
          <p:nvPr/>
        </p:nvSpPr>
        <p:spPr>
          <a:xfrm>
            <a:off x="10384147" y="2824741"/>
            <a:ext cx="1152128" cy="288032"/>
          </a:xfrm>
          <a:prstGeom prst="rect">
            <a:avLst/>
          </a:prstGeom>
          <a:gradFill rotWithShape="1">
            <a:gsLst>
              <a:gs pos="0">
                <a:srgbClr val="8FC31F">
                  <a:tint val="50000"/>
                  <a:satMod val="300000"/>
                </a:srgbClr>
              </a:gs>
              <a:gs pos="35000">
                <a:srgbClr val="8FC31F">
                  <a:tint val="37000"/>
                  <a:satMod val="300000"/>
                </a:srgbClr>
              </a:gs>
              <a:gs pos="100000">
                <a:srgbClr val="8FC31F">
                  <a:tint val="15000"/>
                  <a:satMod val="350000"/>
                </a:srgbClr>
              </a:gs>
            </a:gsLst>
            <a:lin ang="16200000" scaled="1"/>
          </a:gradFill>
          <a:ln w="9525" cap="flat" cmpd="sng" algn="ctr">
            <a:solidFill>
              <a:srgbClr val="8FC31F">
                <a:shade val="95000"/>
                <a:satMod val="105000"/>
              </a:srgbClr>
            </a:solidFill>
            <a:prstDash val="solid"/>
          </a:ln>
          <a:effectLst>
            <a:outerShdw blurRad="40000" dist="20000" dir="5400000" rotWithShape="0">
              <a:srgbClr val="000000">
                <a:alpha val="38000"/>
              </a:srgbClr>
            </a:outerShdw>
          </a:effectLst>
        </p:spPr>
        <p:txBody>
          <a:bodyPr lIns="121914" tIns="60957" rIns="121914" bIns="60957" rtlCol="0" anchor="ctr"/>
          <a:lstStyle/>
          <a:p>
            <a:pPr marL="0" marR="0" lvl="0" indent="0" algn="ctr" defTabSz="1074773"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solidFill>
                <a:effectLst/>
                <a:uLnTx/>
                <a:uFillTx/>
                <a:latin typeface="Calibri"/>
                <a:ea typeface="宋体"/>
                <a:cs typeface="+mn-cs"/>
              </a:rPr>
              <a:t>Func3</a:t>
            </a:r>
            <a:endParaRPr kumimoji="0" lang="zh-CN" altLang="en-US" sz="1600" b="0" i="0" u="none" strike="noStrike" kern="0" cap="none" spc="0" normalizeH="0" baseline="0" noProof="0" dirty="0">
              <a:ln>
                <a:noFill/>
              </a:ln>
              <a:solidFill>
                <a:prstClr val="black"/>
              </a:solidFill>
              <a:effectLst/>
              <a:uLnTx/>
              <a:uFillTx/>
              <a:latin typeface="Calibri"/>
              <a:ea typeface="宋体"/>
              <a:cs typeface="+mn-cs"/>
            </a:endParaRPr>
          </a:p>
        </p:txBody>
      </p:sp>
      <p:sp>
        <p:nvSpPr>
          <p:cNvPr id="13" name="矩形 12"/>
          <p:cNvSpPr/>
          <p:nvPr/>
        </p:nvSpPr>
        <p:spPr>
          <a:xfrm>
            <a:off x="10203044" y="1576602"/>
            <a:ext cx="1466351" cy="446270"/>
          </a:xfrm>
          <a:prstGeom prst="rect">
            <a:avLst/>
          </a:prstGeom>
        </p:spPr>
        <p:txBody>
          <a:bodyPr wrap="none" lIns="121914" tIns="60957" rIns="121914" bIns="60957">
            <a:spAutoFit/>
          </a:bodyPr>
          <a:lstStyle/>
          <a:p>
            <a:pPr marL="0" marR="0" lvl="0" indent="0" algn="ctr" defTabSz="1074773"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err="1">
                <a:ln>
                  <a:noFill/>
                </a:ln>
                <a:solidFill>
                  <a:prstClr val="black"/>
                </a:solidFill>
                <a:effectLst/>
                <a:uLnTx/>
                <a:uFillTx/>
              </a:rPr>
              <a:t>Func</a:t>
            </a:r>
            <a:r>
              <a:rPr kumimoji="0" lang="en-US" altLang="zh-CN" sz="2100" b="0" i="0" u="none" strike="noStrike" kern="0" cap="none" spc="0" normalizeH="0" baseline="0" noProof="0" dirty="0">
                <a:ln>
                  <a:noFill/>
                </a:ln>
                <a:solidFill>
                  <a:prstClr val="black"/>
                </a:solidFill>
                <a:effectLst/>
                <a:uLnTx/>
                <a:uFillTx/>
              </a:rPr>
              <a:t>  Store</a:t>
            </a:r>
            <a:endParaRPr kumimoji="0" lang="zh-CN" altLang="en-US" sz="2100" b="0" i="0" u="none" strike="noStrike" kern="0" cap="none" spc="0" normalizeH="0" baseline="0" noProof="0" dirty="0">
              <a:ln>
                <a:noFill/>
              </a:ln>
              <a:solidFill>
                <a:prstClr val="black"/>
              </a:solidFill>
              <a:effectLst/>
              <a:uLnTx/>
              <a:uFillTx/>
            </a:endParaRPr>
          </a:p>
        </p:txBody>
      </p:sp>
      <p:sp>
        <p:nvSpPr>
          <p:cNvPr id="14" name="矩形 13"/>
          <p:cNvSpPr/>
          <p:nvPr/>
        </p:nvSpPr>
        <p:spPr>
          <a:xfrm>
            <a:off x="7938525" y="2152667"/>
            <a:ext cx="1344149" cy="576064"/>
          </a:xfrm>
          <a:prstGeom prst="rect">
            <a:avLst/>
          </a:prstGeom>
          <a:gradFill rotWithShape="1">
            <a:gsLst>
              <a:gs pos="0">
                <a:srgbClr val="8FC31F">
                  <a:tint val="50000"/>
                  <a:satMod val="300000"/>
                </a:srgbClr>
              </a:gs>
              <a:gs pos="35000">
                <a:srgbClr val="8FC31F">
                  <a:tint val="37000"/>
                  <a:satMod val="300000"/>
                </a:srgbClr>
              </a:gs>
              <a:gs pos="100000">
                <a:srgbClr val="8FC31F">
                  <a:tint val="15000"/>
                  <a:satMod val="350000"/>
                </a:srgbClr>
              </a:gs>
            </a:gsLst>
            <a:lin ang="16200000" scaled="1"/>
          </a:gradFill>
          <a:ln w="9525" cap="flat" cmpd="sng" algn="ctr">
            <a:solidFill>
              <a:srgbClr val="8FC31F">
                <a:shade val="95000"/>
                <a:satMod val="105000"/>
              </a:srgbClr>
            </a:solidFill>
            <a:prstDash val="solid"/>
          </a:ln>
          <a:effectLst>
            <a:outerShdw blurRad="40000" dist="20000" dir="5400000" rotWithShape="0">
              <a:srgbClr val="000000">
                <a:alpha val="38000"/>
              </a:srgbClr>
            </a:outerShdw>
          </a:effectLst>
        </p:spPr>
        <p:txBody>
          <a:bodyPr lIns="121914" tIns="60957" rIns="121914" bIns="60957" rtlCol="0" anchor="ctr"/>
          <a:lstStyle/>
          <a:p>
            <a:pPr marL="0" marR="0" lvl="0" indent="0" algn="ctr" defTabSz="1074773"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solidFill>
                <a:effectLst/>
                <a:uLnTx/>
                <a:uFillTx/>
                <a:latin typeface="Calibri"/>
                <a:ea typeface="宋体"/>
                <a:cs typeface="+mn-cs"/>
              </a:rPr>
              <a:t>client</a:t>
            </a:r>
            <a:endParaRPr kumimoji="0" lang="zh-CN" altLang="en-US" sz="2000" b="0" i="0" u="none" strike="noStrike" kern="0" cap="none" spc="0" normalizeH="0" baseline="0" noProof="0" dirty="0">
              <a:ln>
                <a:noFill/>
              </a:ln>
              <a:solidFill>
                <a:prstClr val="black"/>
              </a:solidFill>
              <a:effectLst/>
              <a:uLnTx/>
              <a:uFillTx/>
              <a:latin typeface="Calibri"/>
              <a:ea typeface="宋体"/>
              <a:cs typeface="+mn-cs"/>
            </a:endParaRPr>
          </a:p>
        </p:txBody>
      </p:sp>
      <p:cxnSp>
        <p:nvCxnSpPr>
          <p:cNvPr id="15" name="曲线连接符 14"/>
          <p:cNvCxnSpPr>
            <a:stCxn id="14" idx="3"/>
            <a:endCxn id="10" idx="1"/>
          </p:cNvCxnSpPr>
          <p:nvPr/>
        </p:nvCxnSpPr>
        <p:spPr>
          <a:xfrm flipV="1">
            <a:off x="9282674" y="2200672"/>
            <a:ext cx="1101473" cy="240027"/>
          </a:xfrm>
          <a:prstGeom prst="curvedConnector3">
            <a:avLst>
              <a:gd name="adj1" fmla="val 50000"/>
            </a:avLst>
          </a:prstGeom>
          <a:noFill/>
          <a:ln w="9525" cap="flat" cmpd="sng" algn="ctr">
            <a:solidFill>
              <a:srgbClr val="0085D0">
                <a:shade val="95000"/>
                <a:satMod val="105000"/>
              </a:srgbClr>
            </a:solidFill>
            <a:prstDash val="solid"/>
            <a:tailEnd type="arrow"/>
          </a:ln>
          <a:effectLst/>
        </p:spPr>
      </p:cxnSp>
      <p:cxnSp>
        <p:nvCxnSpPr>
          <p:cNvPr id="16" name="曲线连接符 15"/>
          <p:cNvCxnSpPr>
            <a:stCxn id="14" idx="3"/>
            <a:endCxn id="12" idx="1"/>
          </p:cNvCxnSpPr>
          <p:nvPr/>
        </p:nvCxnSpPr>
        <p:spPr>
          <a:xfrm>
            <a:off x="9282674" y="2440699"/>
            <a:ext cx="1101473" cy="528058"/>
          </a:xfrm>
          <a:prstGeom prst="curvedConnector3">
            <a:avLst>
              <a:gd name="adj1" fmla="val 50000"/>
            </a:avLst>
          </a:prstGeom>
          <a:noFill/>
          <a:ln w="9525" cap="flat" cmpd="sng" algn="ctr">
            <a:solidFill>
              <a:srgbClr val="0085D0">
                <a:shade val="95000"/>
                <a:satMod val="105000"/>
              </a:srgbClr>
            </a:solidFill>
            <a:prstDash val="solid"/>
            <a:tailEnd type="arrow"/>
          </a:ln>
          <a:effectLst/>
        </p:spPr>
      </p:cxnSp>
      <p:cxnSp>
        <p:nvCxnSpPr>
          <p:cNvPr id="17" name="曲线连接符 16"/>
          <p:cNvCxnSpPr>
            <a:stCxn id="14" idx="3"/>
            <a:endCxn id="11" idx="1"/>
          </p:cNvCxnSpPr>
          <p:nvPr/>
        </p:nvCxnSpPr>
        <p:spPr>
          <a:xfrm>
            <a:off x="9282674" y="2440699"/>
            <a:ext cx="1101473" cy="144016"/>
          </a:xfrm>
          <a:prstGeom prst="curvedConnector3">
            <a:avLst>
              <a:gd name="adj1" fmla="val 50000"/>
            </a:avLst>
          </a:prstGeom>
          <a:noFill/>
          <a:ln w="9525" cap="flat" cmpd="sng" algn="ctr">
            <a:solidFill>
              <a:srgbClr val="0085D0">
                <a:shade val="95000"/>
                <a:satMod val="105000"/>
              </a:srgbClr>
            </a:solidFill>
            <a:prstDash val="solid"/>
            <a:tailEnd type="arrow"/>
          </a:ln>
          <a:effectLst/>
        </p:spPr>
      </p:cxnSp>
      <p:sp>
        <p:nvSpPr>
          <p:cNvPr id="19" name="矩形 18"/>
          <p:cNvSpPr/>
          <p:nvPr/>
        </p:nvSpPr>
        <p:spPr>
          <a:xfrm>
            <a:off x="394689" y="4939787"/>
            <a:ext cx="6096000" cy="954107"/>
          </a:xfrm>
          <a:prstGeom prst="rect">
            <a:avLst/>
          </a:prstGeom>
        </p:spPr>
        <p:txBody>
          <a:bodyPr>
            <a:spAutoFit/>
          </a:bodyPr>
          <a:lstStyle/>
          <a:p>
            <a:r>
              <a:rPr lang="en-US" altLang="zh-CN" sz="2000" b="1" dirty="0"/>
              <a:t>Information transmitted by network to users</a:t>
            </a:r>
          </a:p>
          <a:p>
            <a:r>
              <a:rPr lang="en-US" altLang="zh-CN" dirty="0"/>
              <a:t>Network resources (topology, path, link quality, etc.)</a:t>
            </a:r>
          </a:p>
          <a:p>
            <a:r>
              <a:rPr lang="en-US" altLang="zh-CN" dirty="0"/>
              <a:t>Computing resources (CPU/GPU, storage, memory, etc.)</a:t>
            </a:r>
            <a:endParaRPr lang="zh-CN" altLang="en-US" dirty="0"/>
          </a:p>
        </p:txBody>
      </p:sp>
      <p:sp>
        <p:nvSpPr>
          <p:cNvPr id="20" name="矩形 19"/>
          <p:cNvSpPr/>
          <p:nvPr/>
        </p:nvSpPr>
        <p:spPr>
          <a:xfrm>
            <a:off x="6265240" y="4931049"/>
            <a:ext cx="6096000" cy="954107"/>
          </a:xfrm>
          <a:prstGeom prst="rect">
            <a:avLst/>
          </a:prstGeom>
        </p:spPr>
        <p:txBody>
          <a:bodyPr>
            <a:spAutoFit/>
          </a:bodyPr>
          <a:lstStyle/>
          <a:p>
            <a:r>
              <a:rPr lang="en-US" altLang="zh-CN" sz="2000" b="1" dirty="0"/>
              <a:t>Information transmitted by users to </a:t>
            </a:r>
            <a:r>
              <a:rPr lang="en-US" altLang="zh-CN" sz="2000" b="1" dirty="0" smtClean="0"/>
              <a:t>network</a:t>
            </a:r>
            <a:endParaRPr lang="en-US" altLang="zh-CN" sz="2000" b="1" dirty="0"/>
          </a:p>
          <a:p>
            <a:r>
              <a:rPr lang="en-US" altLang="zh-CN" dirty="0"/>
              <a:t>Network requirements (bandwidth, latency, jitter)</a:t>
            </a:r>
          </a:p>
          <a:p>
            <a:r>
              <a:rPr lang="en-US" altLang="zh-CN" dirty="0"/>
              <a:t>Computing Requirements (CPU/GPU, Storage, Memory)</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r>
              <a:rPr lang="en-US" dirty="0" err="1"/>
              <a:t>Coinrg</a:t>
            </a:r>
            <a:r>
              <a:rPr lang="en-US" dirty="0"/>
              <a:t>, IETF </a:t>
            </a:r>
            <a:r>
              <a:rPr lang="en-US" dirty="0" smtClean="0"/>
              <a:t>107</a:t>
            </a:r>
            <a:endParaRPr lang="en-US" dirty="0"/>
          </a:p>
        </p:txBody>
      </p:sp>
      <p:sp>
        <p:nvSpPr>
          <p:cNvPr id="5" name="灯片编号占位符 4"/>
          <p:cNvSpPr>
            <a:spLocks noGrp="1"/>
          </p:cNvSpPr>
          <p:nvPr>
            <p:ph type="sldNum" sz="quarter" idx="12"/>
          </p:nvPr>
        </p:nvSpPr>
        <p:spPr/>
        <p:txBody>
          <a:bodyPr/>
          <a:lstStyle/>
          <a:p>
            <a:fld id="{2428A19F-695F-D749-BCBC-8134AF61B552}" type="slidenum">
              <a:rPr lang="en-US" smtClean="0"/>
              <a:pPr/>
              <a:t>5</a:t>
            </a:fld>
            <a:endParaRPr lang="en-US"/>
          </a:p>
        </p:txBody>
      </p:sp>
      <p:sp>
        <p:nvSpPr>
          <p:cNvPr id="7" name="矩形 6"/>
          <p:cNvSpPr/>
          <p:nvPr/>
        </p:nvSpPr>
        <p:spPr>
          <a:xfrm>
            <a:off x="504306" y="1297165"/>
            <a:ext cx="11136857" cy="1490640"/>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indent="-285750" defTabSz="1074773">
              <a:lnSpc>
                <a:spcPct val="150000"/>
              </a:lnSpc>
              <a:spcBef>
                <a:spcPts val="600"/>
              </a:spcBef>
              <a:defRPr/>
            </a:pPr>
            <a:r>
              <a:rPr lang="en-US" altLang="zh-CN" sz="1600" kern="0" dirty="0" smtClean="0">
                <a:solidFill>
                  <a:schemeClr val="tx1"/>
                </a:solidFill>
                <a:latin typeface="微软雅黑" pitchFamily="34" charset="-122"/>
                <a:ea typeface="微软雅黑" pitchFamily="34" charset="-122"/>
              </a:rPr>
              <a:t>What kinds of chips and where should them be deployed</a:t>
            </a:r>
            <a:r>
              <a:rPr lang="zh-CN" altLang="en-US" sz="1600" kern="0" dirty="0" smtClean="0">
                <a:solidFill>
                  <a:schemeClr val="tx1"/>
                </a:solidFill>
                <a:latin typeface="微软雅黑" pitchFamily="34" charset="-122"/>
                <a:ea typeface="微软雅黑" pitchFamily="34" charset="-122"/>
              </a:rPr>
              <a:t>？</a:t>
            </a:r>
            <a:endParaRPr lang="en-US" altLang="zh-CN" sz="1600" kern="0" dirty="0" smtClean="0">
              <a:solidFill>
                <a:schemeClr val="tx1"/>
              </a:solidFill>
              <a:latin typeface="微软雅黑" pitchFamily="34" charset="-122"/>
              <a:ea typeface="微软雅黑" pitchFamily="34" charset="-122"/>
            </a:endParaRPr>
          </a:p>
          <a:p>
            <a:pPr indent="-285750" defTabSz="1074773">
              <a:lnSpc>
                <a:spcPct val="150000"/>
              </a:lnSpc>
              <a:spcBef>
                <a:spcPts val="600"/>
              </a:spcBef>
              <a:defRPr/>
            </a:pPr>
            <a:r>
              <a:rPr lang="en-US" altLang="zh-CN" sz="1600" kern="0" dirty="0" smtClean="0">
                <a:solidFill>
                  <a:schemeClr val="tx1"/>
                </a:solidFill>
                <a:latin typeface="微软雅黑" pitchFamily="34" charset="-122"/>
                <a:ea typeface="微软雅黑" pitchFamily="34" charset="-122"/>
              </a:rPr>
              <a:t>Different kinds of computing require different kinds of chips, such as CPU, GPU and memory chip.  </a:t>
            </a:r>
          </a:p>
          <a:p>
            <a:pPr indent="-285750" defTabSz="1074773">
              <a:lnSpc>
                <a:spcPct val="150000"/>
              </a:lnSpc>
              <a:spcBef>
                <a:spcPts val="600"/>
              </a:spcBef>
              <a:defRPr/>
            </a:pPr>
            <a:r>
              <a:rPr lang="en-US" altLang="zh-CN" sz="1600" kern="0" dirty="0" smtClean="0">
                <a:solidFill>
                  <a:schemeClr val="tx1"/>
                </a:solidFill>
                <a:latin typeface="微软雅黑" pitchFamily="34" charset="-122"/>
                <a:ea typeface="微软雅黑" pitchFamily="34" charset="-122"/>
              </a:rPr>
              <a:t>Chips may be put into router, switch, server or some dedicated machines, which are connected by the network.</a:t>
            </a:r>
          </a:p>
        </p:txBody>
      </p:sp>
      <p:sp>
        <p:nvSpPr>
          <p:cNvPr id="8" name="矩形 7"/>
          <p:cNvSpPr/>
          <p:nvPr/>
        </p:nvSpPr>
        <p:spPr>
          <a:xfrm>
            <a:off x="5442368" y="4189856"/>
            <a:ext cx="5168775" cy="2038042"/>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marL="285750" indent="-285750">
              <a:spcBef>
                <a:spcPts val="600"/>
              </a:spcBef>
              <a:buFont typeface="Arial" pitchFamily="34" charset="0"/>
              <a:buChar char="•"/>
            </a:pPr>
            <a:endParaRPr lang="en-US" altLang="zh-CN" sz="1200" dirty="0">
              <a:solidFill>
                <a:schemeClr val="tx1"/>
              </a:solidFill>
              <a:latin typeface="微软雅黑" pitchFamily="34" charset="-122"/>
              <a:ea typeface="微软雅黑" pitchFamily="34" charset="-122"/>
            </a:endParaRPr>
          </a:p>
        </p:txBody>
      </p:sp>
      <p:sp>
        <p:nvSpPr>
          <p:cNvPr id="76" name="矩形 75"/>
          <p:cNvSpPr/>
          <p:nvPr/>
        </p:nvSpPr>
        <p:spPr>
          <a:xfrm>
            <a:off x="504306" y="573522"/>
            <a:ext cx="9938423" cy="646331"/>
          </a:xfrm>
          <a:prstGeom prst="rect">
            <a:avLst/>
          </a:prstGeom>
        </p:spPr>
        <p:txBody>
          <a:bodyPr wrap="square">
            <a:spAutoFit/>
          </a:bodyPr>
          <a:lstStyle/>
          <a:p>
            <a:r>
              <a:rPr lang="en-US" altLang="zh-CN" sz="3600" dirty="0" smtClean="0">
                <a:latin typeface="+mj-lt"/>
              </a:rPr>
              <a:t>Computing Requirement 1- Deployment</a:t>
            </a:r>
            <a:endParaRPr lang="zh-CN" altLang="en-US" sz="3600" dirty="0">
              <a:latin typeface="+mj-lt"/>
            </a:endParaRPr>
          </a:p>
        </p:txBody>
      </p:sp>
      <p:sp>
        <p:nvSpPr>
          <p:cNvPr id="78" name="文本框 3"/>
          <p:cNvSpPr txBox="1"/>
          <p:nvPr/>
        </p:nvSpPr>
        <p:spPr>
          <a:xfrm>
            <a:off x="504306" y="3560115"/>
            <a:ext cx="10812529" cy="818295"/>
          </a:xfrm>
          <a:prstGeom prst="rect">
            <a:avLst/>
          </a:prstGeom>
          <a:noFill/>
        </p:spPr>
        <p:txBody>
          <a:bodyPr wrap="square" lIns="121914" tIns="60957" rIns="121914" bIns="60957" rtlCol="0">
            <a:spAutoFit/>
          </a:bodyPr>
          <a:lstStyle/>
          <a:p>
            <a:pPr lvl="0" defTabSz="1074773">
              <a:lnSpc>
                <a:spcPct val="150000"/>
              </a:lnSpc>
              <a:defRPr/>
            </a:pPr>
            <a:r>
              <a:rPr lang="en-US" altLang="zh-CN" sz="1600" kern="0" dirty="0" smtClean="0">
                <a:latin typeface="微软雅黑" pitchFamily="34" charset="-122"/>
                <a:ea typeface="微软雅黑" pitchFamily="34" charset="-122"/>
              </a:rPr>
              <a:t>The network needs to have the ability to discover computing resources. when there are computing tasks to be executed, the network can reasonably allocate resources according to the needs of the application. </a:t>
            </a:r>
            <a:endParaRPr kumimoji="0" lang="zh-CN" altLang="en-US" sz="2000" b="1" i="0" u="none" strike="noStrike" kern="0" cap="none" spc="0" normalizeH="0" baseline="0" noProof="0" dirty="0">
              <a:ln>
                <a:noFill/>
              </a:ln>
              <a:effectLst/>
              <a:uLnTx/>
              <a:uFillTx/>
              <a:latin typeface="微软雅黑" pitchFamily="34" charset="-122"/>
              <a:ea typeface="微软雅黑" pitchFamily="34" charset="-122"/>
            </a:endParaRPr>
          </a:p>
        </p:txBody>
      </p:sp>
      <p:sp>
        <p:nvSpPr>
          <p:cNvPr id="79" name="矩形 78"/>
          <p:cNvSpPr/>
          <p:nvPr/>
        </p:nvSpPr>
        <p:spPr>
          <a:xfrm>
            <a:off x="541271" y="2829647"/>
            <a:ext cx="8724365" cy="646331"/>
          </a:xfrm>
          <a:prstGeom prst="rect">
            <a:avLst/>
          </a:prstGeom>
        </p:spPr>
        <p:txBody>
          <a:bodyPr wrap="square">
            <a:spAutoFit/>
          </a:bodyPr>
          <a:lstStyle/>
          <a:p>
            <a:r>
              <a:rPr lang="en-US" altLang="zh-CN" sz="3600" dirty="0" smtClean="0">
                <a:solidFill>
                  <a:prstClr val="black"/>
                </a:solidFill>
                <a:latin typeface="Calibri Light"/>
              </a:rPr>
              <a:t>Computing</a:t>
            </a:r>
            <a:r>
              <a:rPr lang="en-US" altLang="zh-CN" sz="3600" dirty="0" smtClean="0">
                <a:latin typeface="+mj-lt"/>
              </a:rPr>
              <a:t> Requirement 2- Discovery</a:t>
            </a:r>
          </a:p>
        </p:txBody>
      </p:sp>
      <p:sp>
        <p:nvSpPr>
          <p:cNvPr id="9" name="矩形 8"/>
          <p:cNvSpPr/>
          <p:nvPr/>
        </p:nvSpPr>
        <p:spPr>
          <a:xfrm>
            <a:off x="541271" y="5261365"/>
            <a:ext cx="11136857" cy="966533"/>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rtlCol="0" anchor="t"/>
          <a:lstStyle/>
          <a:p>
            <a:pPr indent="-285750" defTabSz="1074773">
              <a:lnSpc>
                <a:spcPct val="150000"/>
              </a:lnSpc>
              <a:spcBef>
                <a:spcPts val="600"/>
              </a:spcBef>
              <a:defRPr/>
            </a:pPr>
            <a:r>
              <a:rPr lang="en-US" altLang="zh-CN" sz="1600" kern="0" dirty="0" smtClean="0">
                <a:solidFill>
                  <a:schemeClr val="tx1"/>
                </a:solidFill>
                <a:latin typeface="微软雅黑" pitchFamily="34" charset="-122"/>
                <a:ea typeface="微软雅黑" pitchFamily="34" charset="-122"/>
              </a:rPr>
              <a:t>Computing in network needs a reasonable scheduling strategy. Service node may be changed according to the network status and computing resource.</a:t>
            </a:r>
          </a:p>
        </p:txBody>
      </p:sp>
      <p:sp>
        <p:nvSpPr>
          <p:cNvPr id="10" name="矩形 9"/>
          <p:cNvSpPr/>
          <p:nvPr/>
        </p:nvSpPr>
        <p:spPr>
          <a:xfrm>
            <a:off x="541271" y="4537722"/>
            <a:ext cx="9938423" cy="646331"/>
          </a:xfrm>
          <a:prstGeom prst="rect">
            <a:avLst/>
          </a:prstGeom>
        </p:spPr>
        <p:txBody>
          <a:bodyPr wrap="square">
            <a:spAutoFit/>
          </a:bodyPr>
          <a:lstStyle/>
          <a:p>
            <a:r>
              <a:rPr lang="en-US" altLang="zh-CN" sz="3600" dirty="0" smtClean="0">
                <a:latin typeface="+mj-lt"/>
              </a:rPr>
              <a:t>Computing Requirement 3- Scheduling</a:t>
            </a:r>
            <a:endParaRPr lang="zh-CN" altLang="en-US" sz="36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5644" y="242596"/>
            <a:ext cx="11736355" cy="1325563"/>
          </a:xfrm>
        </p:spPr>
        <p:txBody>
          <a:bodyPr>
            <a:normAutofit/>
          </a:bodyPr>
          <a:lstStyle/>
          <a:p>
            <a:r>
              <a:rPr lang="en-US" altLang="zh-CN" sz="3200" dirty="0" smtClean="0"/>
              <a:t>Management</a:t>
            </a:r>
            <a:r>
              <a:rPr lang="zh-CN" altLang="en-US" sz="3200" dirty="0" smtClean="0"/>
              <a:t> </a:t>
            </a:r>
            <a:r>
              <a:rPr lang="en-US" altLang="zh-CN" sz="3200" dirty="0" smtClean="0"/>
              <a:t>Requirement 1- Cross domain management</a:t>
            </a:r>
            <a:endParaRPr lang="zh-CN" altLang="en-US" sz="3200" dirty="0"/>
          </a:p>
        </p:txBody>
      </p:sp>
      <p:sp>
        <p:nvSpPr>
          <p:cNvPr id="4" name="页脚占位符 3"/>
          <p:cNvSpPr>
            <a:spLocks noGrp="1"/>
          </p:cNvSpPr>
          <p:nvPr>
            <p:ph type="ftr" sz="quarter" idx="11"/>
          </p:nvPr>
        </p:nvSpPr>
        <p:spPr/>
        <p:txBody>
          <a:bodyPr/>
          <a:lstStyle/>
          <a:p>
            <a:r>
              <a:rPr lang="en-US" altLang="zh-CN" dirty="0" err="1"/>
              <a:t>Coinrg</a:t>
            </a:r>
            <a:r>
              <a:rPr lang="en-US" dirty="0"/>
              <a:t>, IETF </a:t>
            </a:r>
            <a:r>
              <a:rPr lang="en-US" dirty="0" smtClean="0"/>
              <a:t>107</a:t>
            </a:r>
            <a:endParaRPr lang="en-US" dirty="0"/>
          </a:p>
        </p:txBody>
      </p:sp>
      <p:sp>
        <p:nvSpPr>
          <p:cNvPr id="5" name="灯片编号占位符 4"/>
          <p:cNvSpPr>
            <a:spLocks noGrp="1"/>
          </p:cNvSpPr>
          <p:nvPr>
            <p:ph type="sldNum" sz="quarter" idx="12"/>
          </p:nvPr>
        </p:nvSpPr>
        <p:spPr/>
        <p:txBody>
          <a:bodyPr/>
          <a:lstStyle/>
          <a:p>
            <a:fld id="{2428A19F-695F-D749-BCBC-8134AF61B552}" type="slidenum">
              <a:rPr lang="en-US" smtClean="0"/>
              <a:pPr/>
              <a:t>6</a:t>
            </a:fld>
            <a:endParaRPr lang="en-US"/>
          </a:p>
        </p:txBody>
      </p:sp>
      <p:sp>
        <p:nvSpPr>
          <p:cNvPr id="19" name="矩形 18"/>
          <p:cNvSpPr/>
          <p:nvPr/>
        </p:nvSpPr>
        <p:spPr>
          <a:xfrm>
            <a:off x="455644" y="1674674"/>
            <a:ext cx="10898155" cy="791627"/>
          </a:xfrm>
          <a:prstGeom prst="rect">
            <a:avLst/>
          </a:prstGeom>
        </p:spPr>
        <p:txBody>
          <a:bodyPr wrap="square">
            <a:spAutoFit/>
          </a:bodyPr>
          <a:lstStyle/>
          <a:p>
            <a:pPr indent="-285750" defTabSz="1074773">
              <a:lnSpc>
                <a:spcPct val="150000"/>
              </a:lnSpc>
              <a:spcBef>
                <a:spcPts val="600"/>
              </a:spcBef>
              <a:defRPr/>
            </a:pPr>
            <a:r>
              <a:rPr lang="en-US" altLang="zh-CN" sz="1600" kern="0" dirty="0" smtClean="0">
                <a:latin typeface="微软雅黑" pitchFamily="34" charset="-122"/>
                <a:ea typeface="微软雅黑" pitchFamily="34" charset="-122"/>
              </a:rPr>
              <a:t>Should guarantee the end-to-end network management to meet the needs of different network topology, performance and function, which involves cross domain network management. </a:t>
            </a:r>
            <a:endParaRPr lang="zh-CN" altLang="en-US" sz="1600" kern="0" dirty="0">
              <a:latin typeface="微软雅黑" pitchFamily="34" charset="-122"/>
              <a:ea typeface="微软雅黑" pitchFamily="34" charset="-122"/>
            </a:endParaRPr>
          </a:p>
        </p:txBody>
      </p:sp>
      <p:sp>
        <p:nvSpPr>
          <p:cNvPr id="6" name="标题 1"/>
          <p:cNvSpPr txBox="1">
            <a:spLocks/>
          </p:cNvSpPr>
          <p:nvPr/>
        </p:nvSpPr>
        <p:spPr>
          <a:xfrm>
            <a:off x="504705" y="3024675"/>
            <a:ext cx="10515600" cy="1325563"/>
          </a:xfrm>
          <a:prstGeom prst="rect">
            <a:avLst/>
          </a:prstGeom>
        </p:spPr>
        <p:txBody>
          <a:bodyPr vert="horz" lIns="91440" tIns="45720" rIns="91440" bIns="45720" rtlCol="0" anchor="ctr">
            <a:normAutofit/>
          </a:bodyPr>
          <a:lstStyle/>
          <a:p>
            <a:pPr>
              <a:lnSpc>
                <a:spcPct val="90000"/>
              </a:lnSpc>
              <a:spcBef>
                <a:spcPct val="0"/>
              </a:spcBef>
            </a:pPr>
            <a:r>
              <a:rPr lang="en-US" altLang="zh-CN" sz="3200" dirty="0" smtClean="0">
                <a:latin typeface="+mj-lt"/>
                <a:ea typeface="+mj-ea"/>
                <a:cs typeface="+mj-cs"/>
              </a:rPr>
              <a:t>Management </a:t>
            </a:r>
            <a:r>
              <a:rPr kumimoji="0" lang="en-US" altLang="zh-CN" sz="3200" b="0" i="0" u="none" strike="noStrike" kern="1200" cap="none" spc="0" normalizeH="0" baseline="0" noProof="0" dirty="0" smtClean="0">
                <a:ln>
                  <a:noFill/>
                </a:ln>
                <a:solidFill>
                  <a:schemeClr val="tx1"/>
                </a:solidFill>
                <a:effectLst/>
                <a:uLnTx/>
                <a:uFillTx/>
                <a:latin typeface="+mj-lt"/>
                <a:ea typeface="+mj-ea"/>
                <a:cs typeface="+mj-cs"/>
              </a:rPr>
              <a:t>Requirement 2- </a:t>
            </a:r>
            <a:r>
              <a:rPr lang="en-US" altLang="zh-CN" sz="3200" dirty="0" smtClean="0">
                <a:latin typeface="+mj-lt"/>
                <a:ea typeface="+mj-ea"/>
                <a:cs typeface="+mj-cs"/>
              </a:rPr>
              <a:t>Joint </a:t>
            </a:r>
            <a:r>
              <a:rPr lang="en-US" altLang="zh-CN" sz="3200" dirty="0" err="1" smtClean="0">
                <a:latin typeface="+mj-lt"/>
                <a:ea typeface="+mj-ea"/>
                <a:cs typeface="+mj-cs"/>
              </a:rPr>
              <a:t>Optimisation</a:t>
            </a:r>
            <a:r>
              <a:rPr lang="en-US" altLang="zh-CN" sz="3200" dirty="0" smtClean="0">
                <a:latin typeface="+mj-lt"/>
                <a:ea typeface="+mj-ea"/>
                <a:cs typeface="+mj-cs"/>
              </a:rPr>
              <a:t> </a:t>
            </a:r>
            <a:endParaRPr kumimoji="0" lang="zh-CN" altLang="en-US"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矩形 6"/>
          <p:cNvSpPr/>
          <p:nvPr/>
        </p:nvSpPr>
        <p:spPr>
          <a:xfrm>
            <a:off x="504705" y="4194562"/>
            <a:ext cx="11201742" cy="1508105"/>
          </a:xfrm>
          <a:prstGeom prst="rect">
            <a:avLst/>
          </a:prstGeom>
        </p:spPr>
        <p:txBody>
          <a:bodyPr wrap="square">
            <a:spAutoFit/>
          </a:bodyPr>
          <a:lstStyle/>
          <a:p>
            <a:pPr indent="-285750" defTabSz="1074773">
              <a:lnSpc>
                <a:spcPct val="150000"/>
              </a:lnSpc>
              <a:spcBef>
                <a:spcPts val="600"/>
              </a:spcBef>
              <a:defRPr/>
            </a:pPr>
            <a:r>
              <a:rPr lang="en-US" altLang="zh-CN" sz="1600" kern="0" dirty="0" smtClean="0">
                <a:latin typeface="微软雅黑" pitchFamily="34" charset="-122"/>
                <a:ea typeface="微软雅黑" pitchFamily="34" charset="-122"/>
              </a:rPr>
              <a:t>As computing resources are integrated in the network,  both of network and computing</a:t>
            </a:r>
            <a:r>
              <a:rPr lang="zh-CN" altLang="en-US" sz="1600" kern="0" dirty="0" smtClean="0">
                <a:latin typeface="微软雅黑" pitchFamily="34" charset="-122"/>
                <a:ea typeface="微软雅黑" pitchFamily="34" charset="-122"/>
              </a:rPr>
              <a:t> </a:t>
            </a:r>
            <a:r>
              <a:rPr lang="en-US" altLang="zh-CN" sz="1600" kern="0" dirty="0" smtClean="0">
                <a:latin typeface="微软雅黑" pitchFamily="34" charset="-122"/>
                <a:ea typeface="微软雅黑" pitchFamily="34" charset="-122"/>
              </a:rPr>
              <a:t>resources will affect each other, including performance, scheduling</a:t>
            </a:r>
            <a:r>
              <a:rPr lang="zh-CN" altLang="en-US" sz="1600" kern="0" dirty="0" smtClean="0">
                <a:latin typeface="微软雅黑" pitchFamily="34" charset="-122"/>
                <a:ea typeface="微软雅黑" pitchFamily="34" charset="-122"/>
              </a:rPr>
              <a:t> </a:t>
            </a:r>
            <a:r>
              <a:rPr lang="en-US" altLang="zh-CN" sz="1600" kern="0" dirty="0" smtClean="0">
                <a:latin typeface="微软雅黑" pitchFamily="34" charset="-122"/>
                <a:ea typeface="微软雅黑" pitchFamily="34" charset="-122"/>
              </a:rPr>
              <a:t>and so on.  So It need a good joint optimization scheduling strategy.</a:t>
            </a:r>
            <a:endParaRPr lang="zh-CN" altLang="en-US" sz="1600" kern="0" dirty="0" smtClean="0">
              <a:latin typeface="微软雅黑" pitchFamily="34" charset="-122"/>
              <a:ea typeface="微软雅黑" pitchFamily="34" charset="-122"/>
            </a:endParaRPr>
          </a:p>
          <a:p>
            <a:endParaRPr lang="zh-CN" altLang="en-US"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Next steps</a:t>
            </a:r>
            <a:endParaRPr lang="zh-CN" altLang="en-US" dirty="0"/>
          </a:p>
        </p:txBody>
      </p:sp>
      <p:sp>
        <p:nvSpPr>
          <p:cNvPr id="4" name="页脚占位符 3"/>
          <p:cNvSpPr>
            <a:spLocks noGrp="1"/>
          </p:cNvSpPr>
          <p:nvPr>
            <p:ph type="ftr" sz="quarter" idx="11"/>
          </p:nvPr>
        </p:nvSpPr>
        <p:spPr/>
        <p:txBody>
          <a:bodyPr/>
          <a:lstStyle/>
          <a:p>
            <a:r>
              <a:rPr lang="en-US" altLang="zh-CN" dirty="0" err="1"/>
              <a:t>Coinrg</a:t>
            </a:r>
            <a:r>
              <a:rPr lang="en-US" altLang="zh-CN" dirty="0"/>
              <a:t>, </a:t>
            </a:r>
            <a:r>
              <a:rPr lang="en-US" altLang="zh-CN" dirty="0" smtClean="0"/>
              <a:t>IETF107</a:t>
            </a:r>
            <a:endParaRPr lang="en-US" altLang="zh-CN" dirty="0"/>
          </a:p>
        </p:txBody>
      </p:sp>
      <p:sp>
        <p:nvSpPr>
          <p:cNvPr id="5" name="灯片编号占位符 4"/>
          <p:cNvSpPr>
            <a:spLocks noGrp="1"/>
          </p:cNvSpPr>
          <p:nvPr>
            <p:ph type="sldNum" sz="quarter" idx="12"/>
          </p:nvPr>
        </p:nvSpPr>
        <p:spPr/>
        <p:txBody>
          <a:bodyPr/>
          <a:lstStyle/>
          <a:p>
            <a:fld id="{2428A19F-695F-D749-BCBC-8134AF61B552}" type="slidenum">
              <a:rPr lang="en-US" smtClean="0"/>
              <a:pPr/>
              <a:t>7</a:t>
            </a:fld>
            <a:endParaRPr lang="en-US"/>
          </a:p>
        </p:txBody>
      </p:sp>
      <p:sp>
        <p:nvSpPr>
          <p:cNvPr id="7" name="矩形 6"/>
          <p:cNvSpPr/>
          <p:nvPr/>
        </p:nvSpPr>
        <p:spPr>
          <a:xfrm>
            <a:off x="990599" y="1833078"/>
            <a:ext cx="9610061" cy="1938992"/>
          </a:xfrm>
          <a:prstGeom prst="rect">
            <a:avLst/>
          </a:prstGeom>
        </p:spPr>
        <p:txBody>
          <a:bodyPr wrap="square">
            <a:spAutoFit/>
          </a:bodyPr>
          <a:lstStyle/>
          <a:p>
            <a:pPr marL="87313" indent="-87313">
              <a:buFont typeface="Arial" pitchFamily="34" charset="0"/>
              <a:buChar char="•"/>
            </a:pPr>
            <a:r>
              <a:rPr lang="en-US" altLang="zh-CN" sz="2400" dirty="0"/>
              <a:t>More </a:t>
            </a:r>
            <a:r>
              <a:rPr lang="en-US" altLang="zh-CN" sz="2400" dirty="0" smtClean="0"/>
              <a:t>analysis about the requirement’s proper definition according to different scenarios</a:t>
            </a:r>
            <a:endParaRPr lang="en-US" altLang="zh-CN" sz="2400" dirty="0"/>
          </a:p>
          <a:p>
            <a:pPr marL="87313" indent="-87313">
              <a:buFont typeface="Arial" pitchFamily="34" charset="0"/>
              <a:buChar char="•"/>
            </a:pPr>
            <a:r>
              <a:rPr lang="en-US" altLang="zh-CN" sz="2400" dirty="0"/>
              <a:t>Off-line discussion about </a:t>
            </a:r>
            <a:r>
              <a:rPr lang="en-US" altLang="zh-CN" sz="2400" dirty="0" smtClean="0"/>
              <a:t>related technologies and requirements</a:t>
            </a:r>
          </a:p>
          <a:p>
            <a:pPr marL="87313" indent="-87313">
              <a:buFont typeface="Arial" pitchFamily="34" charset="0"/>
              <a:buChar char="•"/>
            </a:pPr>
            <a:endParaRPr lang="en-US" altLang="zh-CN" sz="2400" dirty="0"/>
          </a:p>
          <a:p>
            <a:pPr marL="87313" indent="-87313"/>
            <a:r>
              <a:rPr lang="en-US" altLang="zh-CN" sz="2400" dirty="0" smtClean="0"/>
              <a:t>Comments?</a:t>
            </a:r>
          </a:p>
        </p:txBody>
      </p:sp>
    </p:spTree>
    <p:extLst>
      <p:ext uri="{BB962C8B-B14F-4D97-AF65-F5344CB8AC3E}">
        <p14:creationId xmlns="" xmlns:p14="http://schemas.microsoft.com/office/powerpoint/2010/main" val="2203106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中国移动">
  <a:themeElements>
    <a:clrScheme name="中国移动">
      <a:dk1>
        <a:sysClr val="windowText" lastClr="000000"/>
      </a:dk1>
      <a:lt1>
        <a:sysClr val="window" lastClr="FFFFFF"/>
      </a:lt1>
      <a:dk2>
        <a:srgbClr val="FFFFFF"/>
      </a:dk2>
      <a:lt2>
        <a:srgbClr val="FFFFFF"/>
      </a:lt2>
      <a:accent1>
        <a:srgbClr val="0085D0"/>
      </a:accent1>
      <a:accent2>
        <a:srgbClr val="8FC31F"/>
      </a:accent2>
      <a:accent3>
        <a:srgbClr val="FDD000"/>
      </a:accent3>
      <a:accent4>
        <a:srgbClr val="A6165F"/>
      </a:accent4>
      <a:accent5>
        <a:srgbClr val="7F4F21"/>
      </a:accent5>
      <a:accent6>
        <a:srgbClr val="0098AD"/>
      </a:accent6>
      <a:hlink>
        <a:srgbClr val="002060"/>
      </a:hlink>
      <a:folHlink>
        <a:srgbClr val="0085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中国移动">
  <a:themeElements>
    <a:clrScheme name="中国移动">
      <a:dk1>
        <a:sysClr val="windowText" lastClr="000000"/>
      </a:dk1>
      <a:lt1>
        <a:sysClr val="window" lastClr="FFFFFF"/>
      </a:lt1>
      <a:dk2>
        <a:srgbClr val="FFFFFF"/>
      </a:dk2>
      <a:lt2>
        <a:srgbClr val="FFFFFF"/>
      </a:lt2>
      <a:accent1>
        <a:srgbClr val="0085D0"/>
      </a:accent1>
      <a:accent2>
        <a:srgbClr val="8FC31F"/>
      </a:accent2>
      <a:accent3>
        <a:srgbClr val="FDD000"/>
      </a:accent3>
      <a:accent4>
        <a:srgbClr val="A6165F"/>
      </a:accent4>
      <a:accent5>
        <a:srgbClr val="7F4F21"/>
      </a:accent5>
      <a:accent6>
        <a:srgbClr val="0098AD"/>
      </a:accent6>
      <a:hlink>
        <a:srgbClr val="002060"/>
      </a:hlink>
      <a:folHlink>
        <a:srgbClr val="0085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8121</TotalTime>
  <Words>566</Words>
  <Application>Microsoft Office PowerPoint</Application>
  <PresentationFormat>自定义</PresentationFormat>
  <Paragraphs>81</Paragraphs>
  <Slides>7</Slides>
  <Notes>6</Notes>
  <HiddenSlides>0</HiddenSlides>
  <MMClips>0</MMClips>
  <ScaleCrop>false</ScaleCrop>
  <HeadingPairs>
    <vt:vector size="4" baseType="variant">
      <vt:variant>
        <vt:lpstr>主题</vt:lpstr>
      </vt:variant>
      <vt:variant>
        <vt:i4>3</vt:i4>
      </vt:variant>
      <vt:variant>
        <vt:lpstr>幻灯片标题</vt:lpstr>
      </vt:variant>
      <vt:variant>
        <vt:i4>7</vt:i4>
      </vt:variant>
    </vt:vector>
  </HeadingPairs>
  <TitlesOfParts>
    <vt:vector size="10" baseType="lpstr">
      <vt:lpstr>Office Theme</vt:lpstr>
      <vt:lpstr>中国移动</vt:lpstr>
      <vt:lpstr>1_中国移动</vt:lpstr>
      <vt:lpstr>Requirements of Computing in Network</vt:lpstr>
      <vt:lpstr>Major Changes from IETF 106</vt:lpstr>
      <vt:lpstr>幻灯片 3</vt:lpstr>
      <vt:lpstr>幻灯片 4</vt:lpstr>
      <vt:lpstr>幻灯片 5</vt:lpstr>
      <vt:lpstr>Management Requirement 1- Cross domain management</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Slicing Use Cases: Network Customization and Differentiated Services</dc:title>
  <dc:creator>Liang Geng</dc:creator>
  <cp:lastModifiedBy>cmcc</cp:lastModifiedBy>
  <cp:revision>166</cp:revision>
  <dcterms:created xsi:type="dcterms:W3CDTF">2017-11-06T04:44:47Z</dcterms:created>
  <dcterms:modified xsi:type="dcterms:W3CDTF">2020-04-06T10:54:55Z</dcterms:modified>
</cp:coreProperties>
</file>