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9" r:id="rId2"/>
    <p:sldId id="302" r:id="rId3"/>
    <p:sldId id="303" r:id="rId4"/>
    <p:sldId id="297" r:id="rId5"/>
    <p:sldId id="299" r:id="rId6"/>
    <p:sldId id="300" r:id="rId7"/>
    <p:sldId id="301" r:id="rId8"/>
    <p:sldId id="304" r:id="rId9"/>
    <p:sldId id="298" r:id="rId10"/>
    <p:sldId id="305" r:id="rId11"/>
  </p:sldIdLst>
  <p:sldSz cx="118872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4" userDrawn="1">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C44B48-A5C3-AAFF-9F54-236DC5D67780}" v="11" dt="2020-06-11T09:47:28.585"/>
    <p1510:client id="{C8FF9AFB-EDD4-43DF-920A-64F5E0EF702D}" v="46" dt="2020-06-04T23:03:32.6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802" y="173"/>
      </p:cViewPr>
      <p:guideLst>
        <p:guide orient="horz" pos="1584"/>
        <p:guide pos="374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DDBF3C-9635-4E97-9AA7-0A3790E3F916}" type="datetimeFigureOut">
              <a:rPr lang="en-US" smtClean="0"/>
              <a:t>6/11/2020</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216B4-0A9C-4F0B-A419-DB087F0AAADF}" type="slidenum">
              <a:rPr lang="en-US" smtClean="0"/>
              <a:t>‹#›</a:t>
            </a:fld>
            <a:endParaRPr lang="en-US"/>
          </a:p>
        </p:txBody>
      </p:sp>
    </p:spTree>
    <p:extLst>
      <p:ext uri="{BB962C8B-B14F-4D97-AF65-F5344CB8AC3E}">
        <p14:creationId xmlns:p14="http://schemas.microsoft.com/office/powerpoint/2010/main" val="3251068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a:solidFill>
                <a:srgbClr val="000000"/>
              </a:solidFill>
            </a:endParaRPr>
          </a:p>
        </p:txBody>
      </p:sp>
      <p:sp>
        <p:nvSpPr>
          <p:cNvPr id="7171"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61013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609601"/>
            <a:ext cx="10104120" cy="4267200"/>
          </a:xfrm>
        </p:spPr>
        <p:txBody>
          <a:bodyPr anchor="b">
            <a:noAutofit/>
          </a:bodyPr>
          <a:lstStyle>
            <a:lvl1pPr>
              <a:lnSpc>
                <a:spcPct val="100000"/>
              </a:lnSpc>
              <a:defRPr sz="8000"/>
            </a:lvl1pPr>
          </a:lstStyle>
          <a:p>
            <a:r>
              <a:rPr lang="en-US"/>
              <a:t>Click to edit Master title style</a:t>
            </a:r>
          </a:p>
        </p:txBody>
      </p:sp>
      <p:sp>
        <p:nvSpPr>
          <p:cNvPr id="3" name="Subtitle 2"/>
          <p:cNvSpPr>
            <a:spLocks noGrp="1"/>
          </p:cNvSpPr>
          <p:nvPr>
            <p:ph type="subTitle" idx="1"/>
          </p:nvPr>
        </p:nvSpPr>
        <p:spPr>
          <a:xfrm>
            <a:off x="1783080" y="4953000"/>
            <a:ext cx="8321040" cy="12192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6"/>
          <p:cNvSpPr>
            <a:spLocks noGrp="1"/>
          </p:cNvSpPr>
          <p:nvPr>
            <p:ph type="dt" sz="half" idx="10"/>
          </p:nvPr>
        </p:nvSpPr>
        <p:spPr>
          <a:xfrm>
            <a:off x="8272352" y="6477000"/>
            <a:ext cx="2711768" cy="365125"/>
          </a:xfrm>
        </p:spPr>
        <p:txBody>
          <a:bodyPr/>
          <a:lstStyle/>
          <a:p>
            <a:fld id="{1FD155F9-486A-4D2D-9C49-3AC5F0DE2169}" type="datetime1">
              <a:rPr lang="en-US" smtClean="0"/>
              <a:t>6/11/2020</a:t>
            </a:fld>
            <a:endParaRPr lang="en-US"/>
          </a:p>
        </p:txBody>
      </p:sp>
      <p:sp>
        <p:nvSpPr>
          <p:cNvPr id="8" name="Slide Number Placeholder 7"/>
          <p:cNvSpPr>
            <a:spLocks noGrp="1"/>
          </p:cNvSpPr>
          <p:nvPr>
            <p:ph type="sldNum" sz="quarter" idx="11"/>
          </p:nvPr>
        </p:nvSpPr>
        <p:spPr>
          <a:xfrm>
            <a:off x="11106262" y="6477000"/>
            <a:ext cx="730568" cy="365125"/>
          </a:xfrm>
        </p:spPr>
        <p:txBody>
          <a:bodyPr/>
          <a:lstStyle/>
          <a:p>
            <a:fld id="{BA9B540C-44DA-4F69-89C9-7C84606640D3}" type="slidenum">
              <a:rPr lang="en-US" smtClean="0"/>
              <a:pPr/>
              <a:t>‹#›</a:t>
            </a:fld>
            <a:endParaRPr lang="en-US"/>
          </a:p>
        </p:txBody>
      </p:sp>
      <p:sp>
        <p:nvSpPr>
          <p:cNvPr id="9" name="Footer Placeholder 8"/>
          <p:cNvSpPr>
            <a:spLocks noGrp="1"/>
          </p:cNvSpPr>
          <p:nvPr>
            <p:ph type="ftr" sz="quarter" idx="12"/>
          </p:nvPr>
        </p:nvSpPr>
        <p:spPr>
          <a:xfrm>
            <a:off x="574260" y="6477000"/>
            <a:ext cx="3702368" cy="365125"/>
          </a:xfrm>
        </p:spPr>
        <p:txBody>
          <a:bodyPr/>
          <a:lstStyle/>
          <a:p>
            <a:r>
              <a:rPr lang="en-US"/>
              <a:t>DetNet WG - Interim - June 2020</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558128E-3BD2-45FD-8507-F19A7E225EEF}" type="datetime1">
              <a:rPr lang="en-US" smtClean="0"/>
              <a:t>6/11/2020</a:t>
            </a:fld>
            <a:endParaRPr lang="en-US"/>
          </a:p>
        </p:txBody>
      </p:sp>
      <p:sp>
        <p:nvSpPr>
          <p:cNvPr id="5" name="Footer Placeholder 4"/>
          <p:cNvSpPr>
            <a:spLocks noGrp="1"/>
          </p:cNvSpPr>
          <p:nvPr>
            <p:ph type="ftr" sz="quarter" idx="11"/>
          </p:nvPr>
        </p:nvSpPr>
        <p:spPr/>
        <p:txBody>
          <a:bodyPr/>
          <a:lstStyle/>
          <a:p>
            <a:r>
              <a:rPr lang="en-US"/>
              <a:t>DetNet WG - Interim - June 2020</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274639"/>
            <a:ext cx="267462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4360" y="274639"/>
            <a:ext cx="782574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298100-976A-4A37-B0F4-022F0A06311B}" type="datetime1">
              <a:rPr lang="en-US" smtClean="0"/>
              <a:t>6/11/2020</a:t>
            </a:fld>
            <a:endParaRPr lang="en-US"/>
          </a:p>
        </p:txBody>
      </p:sp>
      <p:sp>
        <p:nvSpPr>
          <p:cNvPr id="5" name="Footer Placeholder 4"/>
          <p:cNvSpPr>
            <a:spLocks noGrp="1"/>
          </p:cNvSpPr>
          <p:nvPr>
            <p:ph type="ftr" sz="quarter" idx="11"/>
          </p:nvPr>
        </p:nvSpPr>
        <p:spPr/>
        <p:txBody>
          <a:bodyPr/>
          <a:lstStyle/>
          <a:p>
            <a:r>
              <a:rPr lang="en-US"/>
              <a:t>DetNet WG - Interim - June 2020</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4F0842-BEDF-4CA1-9A27-22068CA69312}" type="datetime1">
              <a:rPr lang="en-US" smtClean="0"/>
              <a:t>6/11/2020</a:t>
            </a:fld>
            <a:endParaRPr lang="en-US"/>
          </a:p>
        </p:txBody>
      </p:sp>
      <p:sp>
        <p:nvSpPr>
          <p:cNvPr id="5" name="Footer Placeholder 4"/>
          <p:cNvSpPr>
            <a:spLocks noGrp="1"/>
          </p:cNvSpPr>
          <p:nvPr>
            <p:ph type="ftr" sz="quarter" idx="11"/>
          </p:nvPr>
        </p:nvSpPr>
        <p:spPr/>
        <p:txBody>
          <a:bodyPr/>
          <a:lstStyle/>
          <a:p>
            <a:r>
              <a:rPr lang="en-US"/>
              <a:t>DetNet WG - Interim - June 2020</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1371601"/>
            <a:ext cx="1010412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p>
        </p:txBody>
      </p:sp>
      <p:sp>
        <p:nvSpPr>
          <p:cNvPr id="3" name="Text Placeholder 2"/>
          <p:cNvSpPr>
            <a:spLocks noGrp="1"/>
          </p:cNvSpPr>
          <p:nvPr>
            <p:ph type="body" idx="1"/>
          </p:nvPr>
        </p:nvSpPr>
        <p:spPr>
          <a:xfrm>
            <a:off x="939007" y="4068764"/>
            <a:ext cx="10104120" cy="1131887"/>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0C1FC4-7E39-4486-B38F-5E0D7E82B5D9}" type="datetime1">
              <a:rPr lang="en-US" smtClean="0"/>
              <a:t>6/11/2020</a:t>
            </a:fld>
            <a:endParaRPr lang="en-US"/>
          </a:p>
        </p:txBody>
      </p:sp>
      <p:sp>
        <p:nvSpPr>
          <p:cNvPr id="5" name="Footer Placeholder 4"/>
          <p:cNvSpPr>
            <a:spLocks noGrp="1"/>
          </p:cNvSpPr>
          <p:nvPr>
            <p:ph type="ftr" sz="quarter" idx="11"/>
          </p:nvPr>
        </p:nvSpPr>
        <p:spPr/>
        <p:txBody>
          <a:bodyPr/>
          <a:lstStyle/>
          <a:p>
            <a:r>
              <a:rPr lang="en-US"/>
              <a:t>DetNet WG - Interim - June 2020</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5844540"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104572"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585746"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11277600" cy="914400"/>
          </a:xfrm>
        </p:spPr>
        <p:txBody>
          <a:bodyPr/>
          <a:lstStyle/>
          <a:p>
            <a:r>
              <a:rPr lang="en-US"/>
              <a:t>Click to edit Master title style</a:t>
            </a:r>
          </a:p>
        </p:txBody>
      </p:sp>
      <p:sp>
        <p:nvSpPr>
          <p:cNvPr id="4" name="Content Placeholder 3"/>
          <p:cNvSpPr>
            <a:spLocks noGrp="1"/>
          </p:cNvSpPr>
          <p:nvPr>
            <p:ph sz="half" idx="2"/>
          </p:nvPr>
        </p:nvSpPr>
        <p:spPr>
          <a:xfrm>
            <a:off x="304800" y="914400"/>
            <a:ext cx="5638800" cy="5562600"/>
          </a:xfrm>
        </p:spPr>
        <p:txBody>
          <a:bodyPr/>
          <a:lstStyle>
            <a:lvl1pPr marL="169863" indent="-169863">
              <a:defRPr sz="2400"/>
            </a:lvl1pPr>
            <a:lvl2pPr marL="339725" indent="-169863">
              <a:defRPr sz="1600"/>
            </a:lvl2pPr>
            <a:lvl3pPr marL="461963" indent="-122238">
              <a:defRPr sz="1600"/>
            </a:lvl3pPr>
            <a:lvl4pPr marL="631825" indent="-169863">
              <a:defRPr sz="1600"/>
            </a:lvl4pPr>
            <a:lvl5pPr marL="744538" indent="-112713">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4BDEC15-52EC-4AA0-AFDB-AE4CC7078462}" type="datetime1">
              <a:rPr lang="en-US" smtClean="0"/>
              <a:t>6/11/2020</a:t>
            </a:fld>
            <a:endParaRPr lang="en-US"/>
          </a:p>
        </p:txBody>
      </p:sp>
      <p:sp>
        <p:nvSpPr>
          <p:cNvPr id="6" name="Footer Placeholder 5"/>
          <p:cNvSpPr>
            <a:spLocks noGrp="1"/>
          </p:cNvSpPr>
          <p:nvPr>
            <p:ph type="ftr" sz="quarter" idx="11"/>
          </p:nvPr>
        </p:nvSpPr>
        <p:spPr/>
        <p:txBody>
          <a:bodyPr/>
          <a:lstStyle/>
          <a:p>
            <a:r>
              <a:rPr lang="en-US"/>
              <a:t>DetNet WG - Interim - June 2020</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5943600" y="914400"/>
            <a:ext cx="5638800" cy="5562600"/>
          </a:xfrm>
        </p:spPr>
        <p:txBody>
          <a:bodyPr/>
          <a:lstStyle>
            <a:lvl1pPr marL="112713" marR="0" indent="-112713" algn="l" defTabSz="914400" rtl="0" eaLnBrk="1" fontAlgn="auto" latinLnBrk="0" hangingPunct="1">
              <a:lnSpc>
                <a:spcPct val="100000"/>
              </a:lnSpc>
              <a:spcBef>
                <a:spcPct val="20000"/>
              </a:spcBef>
              <a:spcAft>
                <a:spcPts val="0"/>
              </a:spcAft>
              <a:buClrTx/>
              <a:buSzTx/>
              <a:buFont typeface="Arial" pitchFamily="34" charset="0"/>
              <a:buChar char="•"/>
              <a:tabLst/>
              <a:defRPr/>
            </a:lvl1pPr>
            <a:lvl2pPr marL="742950" marR="0" indent="-630238" algn="l" defTabSz="914400" rtl="0" eaLnBrk="1" fontAlgn="auto" latinLnBrk="0" hangingPunct="1">
              <a:lnSpc>
                <a:spcPct val="100000"/>
              </a:lnSpc>
              <a:spcBef>
                <a:spcPct val="20000"/>
              </a:spcBef>
              <a:spcAft>
                <a:spcPts val="0"/>
              </a:spcAft>
              <a:buClrTx/>
              <a:buSzTx/>
              <a:buFont typeface="Courier New" pitchFamily="49" charset="0"/>
              <a:buChar char="o"/>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0" y="1600200"/>
            <a:ext cx="5252244"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042660" y="1600200"/>
            <a:ext cx="525430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0EE4425-F115-47AA-8FB5-CA29C740258F}" type="datetime1">
              <a:rPr lang="en-US" smtClean="0"/>
              <a:t>6/11/2020</a:t>
            </a:fld>
            <a:endParaRPr lang="en-US"/>
          </a:p>
        </p:txBody>
      </p:sp>
      <p:sp>
        <p:nvSpPr>
          <p:cNvPr id="8" name="Footer Placeholder 7"/>
          <p:cNvSpPr>
            <a:spLocks noGrp="1"/>
          </p:cNvSpPr>
          <p:nvPr>
            <p:ph type="ftr" sz="quarter" idx="11"/>
          </p:nvPr>
        </p:nvSpPr>
        <p:spPr/>
        <p:txBody>
          <a:bodyPr/>
          <a:lstStyle/>
          <a:p>
            <a:r>
              <a:rPr lang="en-US"/>
              <a:t>DetNet WG - Interim - June 2020</a:t>
            </a:r>
            <a:endParaRPr lang="en-US" dirty="0"/>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594360" y="2212848"/>
            <a:ext cx="5254142"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4"/>
          </p:nvPr>
        </p:nvSpPr>
        <p:spPr>
          <a:xfrm>
            <a:off x="6074359" y="2212849"/>
            <a:ext cx="5254142"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21092E0-AC77-4FB2-89B5-D34466F4A0A6}" type="datetime1">
              <a:rPr lang="en-US" smtClean="0"/>
              <a:t>6/11/2020</a:t>
            </a:fld>
            <a:endParaRPr lang="en-US"/>
          </a:p>
        </p:txBody>
      </p:sp>
      <p:sp>
        <p:nvSpPr>
          <p:cNvPr id="4" name="Footer Placeholder 3"/>
          <p:cNvSpPr>
            <a:spLocks noGrp="1"/>
          </p:cNvSpPr>
          <p:nvPr>
            <p:ph type="ftr" sz="quarter" idx="11"/>
          </p:nvPr>
        </p:nvSpPr>
        <p:spPr/>
        <p:txBody>
          <a:bodyPr/>
          <a:lstStyle/>
          <a:p>
            <a:r>
              <a:rPr lang="en-US"/>
              <a:t>DetNet WG - Interim - June 2020</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A84D3B-ADD2-4EC8-B1E5-90FE9286AA23}" type="datetime1">
              <a:rPr lang="en-US" smtClean="0"/>
              <a:t>6/11/2020</a:t>
            </a:fld>
            <a:endParaRPr lang="en-US"/>
          </a:p>
        </p:txBody>
      </p:sp>
      <p:sp>
        <p:nvSpPr>
          <p:cNvPr id="3" name="Footer Placeholder 2"/>
          <p:cNvSpPr>
            <a:spLocks noGrp="1"/>
          </p:cNvSpPr>
          <p:nvPr>
            <p:ph type="ftr" sz="quarter" idx="11"/>
          </p:nvPr>
        </p:nvSpPr>
        <p:spPr/>
        <p:txBody>
          <a:bodyPr/>
          <a:lstStyle/>
          <a:p>
            <a:r>
              <a:rPr lang="en-US"/>
              <a:t>DetNet WG - Interim - June 2020</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79214" y="266700"/>
            <a:ext cx="3910807"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p>
        </p:txBody>
      </p:sp>
      <p:sp>
        <p:nvSpPr>
          <p:cNvPr id="3" name="Content Placeholder 2"/>
          <p:cNvSpPr>
            <a:spLocks noGrp="1"/>
          </p:cNvSpPr>
          <p:nvPr>
            <p:ph idx="1"/>
          </p:nvPr>
        </p:nvSpPr>
        <p:spPr>
          <a:xfrm>
            <a:off x="934879" y="273051"/>
            <a:ext cx="649462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679214" y="2438401"/>
            <a:ext cx="3910807"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982D57-C7A1-49D3-9A29-7B49E801134C}" type="datetime1">
              <a:rPr lang="en-US" smtClean="0"/>
              <a:t>6/11/2020</a:t>
            </a:fld>
            <a:endParaRPr lang="en-US"/>
          </a:p>
        </p:txBody>
      </p:sp>
      <p:sp>
        <p:nvSpPr>
          <p:cNvPr id="6" name="Footer Placeholder 5"/>
          <p:cNvSpPr>
            <a:spLocks noGrp="1"/>
          </p:cNvSpPr>
          <p:nvPr>
            <p:ph type="ftr" sz="quarter" idx="11"/>
          </p:nvPr>
        </p:nvSpPr>
        <p:spPr/>
        <p:txBody>
          <a:bodyPr/>
          <a:lstStyle/>
          <a:p>
            <a:r>
              <a:rPr lang="en-US"/>
              <a:t>DetNet WG - Interim - June 2020</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3449" y="228600"/>
            <a:ext cx="7425371" cy="895350"/>
          </a:xfrm>
        </p:spPr>
        <p:txBody>
          <a:bodyPr anchor="b"/>
          <a:lstStyle>
            <a:lvl1pPr algn="ctr">
              <a:lnSpc>
                <a:spcPct val="100000"/>
              </a:lnSpc>
              <a:defRPr sz="2800" b="0"/>
            </a:lvl1pPr>
          </a:lstStyle>
          <a:p>
            <a:r>
              <a:rPr lang="en-US"/>
              <a:t>Click to edit Master title style</a:t>
            </a:r>
          </a:p>
        </p:txBody>
      </p:sp>
      <p:sp>
        <p:nvSpPr>
          <p:cNvPr id="3" name="Picture Placeholder 2"/>
          <p:cNvSpPr>
            <a:spLocks noGrp="1"/>
          </p:cNvSpPr>
          <p:nvPr>
            <p:ph type="pic" idx="1"/>
          </p:nvPr>
        </p:nvSpPr>
        <p:spPr>
          <a:xfrm>
            <a:off x="1960564" y="1143000"/>
            <a:ext cx="7871141"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183449" y="5810250"/>
            <a:ext cx="7425371"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973706-E89E-438A-8BCE-31EC65C08469}" type="datetime1">
              <a:rPr lang="en-US" smtClean="0"/>
              <a:t>6/11/2020</a:t>
            </a:fld>
            <a:endParaRPr lang="en-US"/>
          </a:p>
        </p:txBody>
      </p:sp>
      <p:sp>
        <p:nvSpPr>
          <p:cNvPr id="6" name="Footer Placeholder 5"/>
          <p:cNvSpPr>
            <a:spLocks noGrp="1"/>
          </p:cNvSpPr>
          <p:nvPr>
            <p:ph type="ftr" sz="quarter" idx="11"/>
          </p:nvPr>
        </p:nvSpPr>
        <p:spPr/>
        <p:txBody>
          <a:bodyPr/>
          <a:lstStyle/>
          <a:p>
            <a:r>
              <a:rPr lang="en-US"/>
              <a:t>DetNet WG - Interim - June 2020</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0"/>
            <a:ext cx="10698480" cy="914400"/>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594360" y="914400"/>
            <a:ext cx="10698480" cy="55625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72352" y="6477000"/>
            <a:ext cx="2711768"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1B7ECE6-9D38-4F12-9EED-5A30F6BC496F}" type="datetime1">
              <a:rPr lang="en-US" smtClean="0"/>
              <a:t>6/11/2020</a:t>
            </a:fld>
            <a:endParaRPr lang="en-US"/>
          </a:p>
        </p:txBody>
      </p:sp>
      <p:sp>
        <p:nvSpPr>
          <p:cNvPr id="5" name="Footer Placeholder 4"/>
          <p:cNvSpPr>
            <a:spLocks noGrp="1"/>
          </p:cNvSpPr>
          <p:nvPr>
            <p:ph type="ftr" sz="quarter" idx="3"/>
          </p:nvPr>
        </p:nvSpPr>
        <p:spPr>
          <a:xfrm>
            <a:off x="574260" y="6477000"/>
            <a:ext cx="3702368"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a:t>DetNet WG - Interim - June 2020</a:t>
            </a:r>
            <a:endParaRPr lang="en-US" dirty="0"/>
          </a:p>
        </p:txBody>
      </p:sp>
      <p:sp>
        <p:nvSpPr>
          <p:cNvPr id="6" name="Slide Number Placeholder 5"/>
          <p:cNvSpPr>
            <a:spLocks noGrp="1"/>
          </p:cNvSpPr>
          <p:nvPr>
            <p:ph type="sldNum" sz="quarter" idx="4"/>
          </p:nvPr>
        </p:nvSpPr>
        <p:spPr>
          <a:xfrm>
            <a:off x="11106262" y="6477000"/>
            <a:ext cx="730568"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a:p>
        </p:txBody>
      </p:sp>
      <p:sp>
        <p:nvSpPr>
          <p:cNvPr id="7" name="Oval 6"/>
          <p:cNvSpPr/>
          <p:nvPr/>
        </p:nvSpPr>
        <p:spPr>
          <a:xfrm>
            <a:off x="10995088"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457200"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27013" indent="-227013"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461963" indent="-234950" algn="l" defTabSz="914400" rtl="0" eaLnBrk="1" latinLnBrk="0" hangingPunct="1">
        <a:spcBef>
          <a:spcPct val="20000"/>
        </a:spcBef>
        <a:buFont typeface="Courier New" pitchFamily="49" charset="0"/>
        <a:buChar char="o"/>
        <a:defRPr sz="2400" kern="1200">
          <a:solidFill>
            <a:schemeClr val="tx1"/>
          </a:solidFill>
          <a:latin typeface="Arial" panose="020B0604020202020204" pitchFamily="34" charset="0"/>
          <a:ea typeface="+mn-ea"/>
          <a:cs typeface="Arial" panose="020B0604020202020204" pitchFamily="34" charset="0"/>
        </a:defRPr>
      </a:lvl2pPr>
      <a:lvl3pPr marL="631825" indent="-169863"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801688" indent="-169863" algn="l" defTabSz="914400" rtl="0" eaLnBrk="1" latinLnBrk="0" hangingPunct="1">
        <a:spcBef>
          <a:spcPct val="20000"/>
        </a:spcBef>
        <a:buFont typeface="Courier New" pitchFamily="49" charset="0"/>
        <a:buChar char="o"/>
        <a:defRPr sz="1800" kern="1200">
          <a:solidFill>
            <a:schemeClr val="tx1"/>
          </a:solidFill>
          <a:latin typeface="Arial" panose="020B0604020202020204" pitchFamily="34" charset="0"/>
          <a:ea typeface="+mn-ea"/>
          <a:cs typeface="Arial" panose="020B0604020202020204" pitchFamily="34" charset="0"/>
        </a:defRPr>
      </a:lvl4pPr>
      <a:lvl5pPr marL="971550" indent="-169863"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tools.ietf.org/wg/ccamp" TargetMode="External"/><Relationship Id="rId3" Type="http://schemas.openxmlformats.org/officeDocument/2006/relationships/hyperlink" Target="mailto:lberger@labn.net" TargetMode="External"/><Relationship Id="rId7" Type="http://schemas.openxmlformats.org/officeDocument/2006/relationships/hyperlink" Target="https://datatracker.ietf.org/wg/det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datatracker.ietf.org/meeting/interim-2020-detnet-01/session/detnet" TargetMode="External"/><Relationship Id="rId5" Type="http://schemas.openxmlformats.org/officeDocument/2006/relationships/hyperlink" Target="mailto:eagros@dolby.com" TargetMode="External"/><Relationship Id="rId4" Type="http://schemas.openxmlformats.org/officeDocument/2006/relationships/hyperlink" Target="mailto:janos.farkas@ericsson.com"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mailto:detnet-chairs@ietf.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4" Type="http://schemas.openxmlformats.org/officeDocument/2006/relationships/hyperlink" Target="http://www.ietf.org/about/note-well.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atatracker.ietf.org/meeting/interim-2020-detnet-01/session/detnet" TargetMode="External"/><Relationship Id="rId7" Type="http://schemas.openxmlformats.org/officeDocument/2006/relationships/hyperlink" Target="http://tools.ietf.org/wg/netmod" TargetMode="External"/><Relationship Id="rId2" Type="http://schemas.openxmlformats.org/officeDocument/2006/relationships/hyperlink" Target="https://etherpad.ietf.org:9009/p/interim-2020-detnet-01" TargetMode="External"/><Relationship Id="rId1" Type="http://schemas.openxmlformats.org/officeDocument/2006/relationships/slideLayout" Target="../slideLayouts/slideLayout2.xml"/><Relationship Id="rId6" Type="http://schemas.openxmlformats.org/officeDocument/2006/relationships/hyperlink" Target="http://tools.ietf.org/wg/detnet" TargetMode="External"/><Relationship Id="rId5" Type="http://schemas.openxmlformats.org/officeDocument/2006/relationships/hyperlink" Target="http://datatracker.ietf.org/wg/netmod/" TargetMode="External"/><Relationship Id="rId4" Type="http://schemas.openxmlformats.org/officeDocument/2006/relationships/hyperlink" Target="http://datatracker.ietf.org/wg/detnet/"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datatracker.ietf.org/meeting/interim-2020-detnet-01/materials/slides-interim-2020-detnet-01-sessa-3-ip-oam-update" TargetMode="External"/><Relationship Id="rId3" Type="http://schemas.openxmlformats.org/officeDocument/2006/relationships/hyperlink" Target="https://tools.ietf.org/html/draft-ietf-detnet-ip-over-tsn-02" TargetMode="External"/><Relationship Id="rId7" Type="http://schemas.openxmlformats.org/officeDocument/2006/relationships/hyperlink" Target="https://tools.ietf.org/html/draft-mirsky-detnet-ip-oam-02" TargetMode="External"/><Relationship Id="rId2" Type="http://schemas.openxmlformats.org/officeDocument/2006/relationships/hyperlink" Target="https://datatracker.ietf.org/meeting/interim-2020-detnet-01/materials/slides-interim-2020-detnet-01-sessa-1-intro-wg-status-draft-status" TargetMode="External"/><Relationship Id="rId1" Type="http://schemas.openxmlformats.org/officeDocument/2006/relationships/slideLayout" Target="../slideLayouts/slideLayout6.xml"/><Relationship Id="rId6" Type="http://schemas.openxmlformats.org/officeDocument/2006/relationships/hyperlink" Target="https://datatracker.ietf.org/meeting/interim-2020-detnet-01/materials/slides-interim-2020-detnet-01-sessa-2-detnet-data-plane-tsn-drafts-update" TargetMode="External"/><Relationship Id="rId5" Type="http://schemas.openxmlformats.org/officeDocument/2006/relationships/hyperlink" Target="https://tools.ietf.org/html/draft-ietf-detnet-mpls-over-tsn-01" TargetMode="External"/><Relationship Id="rId10" Type="http://schemas.openxmlformats.org/officeDocument/2006/relationships/hyperlink" Target="https://datatracker.ietf.org/meeting/interim-2020-detnet-01/materials/slides-interim-2020-detnet-01-sessa-5-detnet-configuration-yang-model-update" TargetMode="External"/><Relationship Id="rId4" Type="http://schemas.openxmlformats.org/officeDocument/2006/relationships/hyperlink" Target="https://tools.ietf.org/html/draft-ietf-detnet-tsn-vpn-over-mpls-02" TargetMode="External"/><Relationship Id="rId9" Type="http://schemas.openxmlformats.org/officeDocument/2006/relationships/hyperlink" Target="https://tools.ietf.org/html/draft-ietf-detnet-yang-0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atatracker.ietf.org/doc/rfc8578/" TargetMode="External"/><Relationship Id="rId2" Type="http://schemas.openxmlformats.org/officeDocument/2006/relationships/hyperlink" Target="https://datatracker.ietf.org/doc/rfc8557/" TargetMode="External"/><Relationship Id="rId1" Type="http://schemas.openxmlformats.org/officeDocument/2006/relationships/slideLayout" Target="../slideLayouts/slideLayout2.xml"/><Relationship Id="rId4" Type="http://schemas.openxmlformats.org/officeDocument/2006/relationships/hyperlink" Target="https://datatracker.ietf.org/doc/rfc8655/"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therpad.ietf.org:9009/p/detnet-recharter" TargetMode="External"/><Relationship Id="rId2" Type="http://schemas.openxmlformats.org/officeDocument/2006/relationships/hyperlink" Target="https://datatracker.ietf.org/wg/detnet/abou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datatracker.ietf.org/wg/detnet/abou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838200" y="0"/>
            <a:ext cx="10104120" cy="2286000"/>
          </a:xfrm>
        </p:spPr>
        <p:txBody>
          <a:bodyPr>
            <a:normAutofit fontScale="90000"/>
          </a:bodyPr>
          <a:lstStyle/>
          <a:p>
            <a:r>
              <a:rPr lang="en-US" dirty="0" err="1"/>
              <a:t>DetNet</a:t>
            </a:r>
            <a:r>
              <a:rPr lang="en-US" dirty="0"/>
              <a:t> WG  </a:t>
            </a:r>
            <a:br>
              <a:rPr lang="en-US" dirty="0"/>
            </a:br>
            <a:r>
              <a:rPr lang="en-US" dirty="0"/>
              <a:t>June ’20 Interim</a:t>
            </a:r>
          </a:p>
        </p:txBody>
      </p:sp>
      <p:sp>
        <p:nvSpPr>
          <p:cNvPr id="2051" name="Rectangle 2"/>
          <p:cNvSpPr>
            <a:spLocks noGrp="1" noChangeArrowheads="1"/>
          </p:cNvSpPr>
          <p:nvPr>
            <p:ph type="subTitle" idx="1"/>
          </p:nvPr>
        </p:nvSpPr>
        <p:spPr>
          <a:xfrm>
            <a:off x="428979" y="2404533"/>
            <a:ext cx="11108266" cy="4363156"/>
          </a:xfrm>
        </p:spPr>
        <p:txBody>
          <a:bodyPr vert="horz" lIns="91440" tIns="45720" rIns="91440" bIns="45720" rtlCol="0" anchor="t">
            <a:normAutofit fontScale="92500"/>
          </a:bodyPr>
          <a:lstStyle/>
          <a:p>
            <a:pPr algn="l"/>
            <a:r>
              <a:rPr lang="en-US" sz="2800" dirty="0"/>
              <a:t>Chairs:</a:t>
            </a:r>
          </a:p>
          <a:p>
            <a:pPr algn="l"/>
            <a:r>
              <a:rPr lang="en-US" sz="2800" dirty="0"/>
              <a:t>		Lou Berger </a:t>
            </a:r>
            <a:r>
              <a:rPr lang="en-US" sz="2800" dirty="0">
                <a:hlinkClick r:id="rId3"/>
              </a:rPr>
              <a:t>lberger@labn.net</a:t>
            </a:r>
            <a:endParaRPr lang="en-US" sz="2800" dirty="0"/>
          </a:p>
          <a:p>
            <a:pPr algn="l"/>
            <a:r>
              <a:rPr lang="en-US" sz="2800" dirty="0"/>
              <a:t>		</a:t>
            </a:r>
            <a:r>
              <a:rPr lang="en-US" sz="2800" dirty="0" err="1"/>
              <a:t>János</a:t>
            </a:r>
            <a:r>
              <a:rPr lang="en-US" sz="2800" dirty="0"/>
              <a:t> Farkas </a:t>
            </a:r>
            <a:r>
              <a:rPr lang="en-US" sz="2800" dirty="0">
                <a:hlinkClick r:id="rId4"/>
              </a:rPr>
              <a:t>janos.farkas@ericsson.com</a:t>
            </a:r>
            <a:endParaRPr lang="en-US" sz="2800" dirty="0"/>
          </a:p>
          <a:p>
            <a:pPr algn="l"/>
            <a:r>
              <a:rPr lang="en-US" sz="2800" dirty="0"/>
              <a:t>Secretary:</a:t>
            </a:r>
          </a:p>
          <a:p>
            <a:pPr algn="l"/>
            <a:r>
              <a:rPr lang="en-US" sz="2800" dirty="0"/>
              <a:t>	</a:t>
            </a:r>
            <a:r>
              <a:rPr lang="en-US" sz="2800" b="1" dirty="0"/>
              <a:t>	</a:t>
            </a:r>
            <a:r>
              <a:rPr lang="en-US" sz="2800" dirty="0"/>
              <a:t>Ethan Grossman </a:t>
            </a:r>
            <a:r>
              <a:rPr lang="en-US" sz="2800" dirty="0">
                <a:hlinkClick r:id="rId5"/>
              </a:rPr>
              <a:t>eagros@dolby.com</a:t>
            </a:r>
            <a:endParaRPr lang="en-US" sz="2800" dirty="0"/>
          </a:p>
          <a:p>
            <a:pPr algn="l"/>
            <a:r>
              <a:rPr lang="en-US" sz="2800" dirty="0"/>
              <a:t>		</a:t>
            </a:r>
            <a:endParaRPr lang="en-US" sz="2800" dirty="0">
              <a:solidFill>
                <a:schemeClr val="bg1">
                  <a:lumMod val="50000"/>
                </a:schemeClr>
              </a:solidFill>
            </a:endParaRPr>
          </a:p>
          <a:p>
            <a:pPr algn="l"/>
            <a:r>
              <a:rPr lang="en-US" sz="2800" dirty="0"/>
              <a:t>Online Agenda and Slides at:</a:t>
            </a:r>
            <a:br>
              <a:rPr lang="en-US" sz="2800" dirty="0"/>
            </a:br>
            <a:r>
              <a:rPr lang="en-US" sz="2800" dirty="0">
                <a:hlinkClick r:id="rId6"/>
              </a:rPr>
              <a:t>https://datatracker.ietf.org/meeting/interim-2020-detnet-01/session/detnet</a:t>
            </a:r>
            <a:r>
              <a:rPr lang="en-US" sz="2800" dirty="0"/>
              <a:t> </a:t>
            </a:r>
          </a:p>
          <a:p>
            <a:pPr algn="l"/>
            <a:r>
              <a:rPr lang="en-US" sz="2800" dirty="0"/>
              <a:t>WG Information: </a:t>
            </a:r>
            <a:r>
              <a:rPr lang="en-US" sz="2800" dirty="0">
                <a:hlinkClick r:id="rId7"/>
              </a:rPr>
              <a:t>https://datatracker.ietf.org/wg/detnet/</a:t>
            </a:r>
            <a:endParaRPr lang="en-US" sz="2800" dirty="0"/>
          </a:p>
          <a:p>
            <a:endParaRPr lang="en-US" sz="2800" dirty="0">
              <a:hlinkClick r:id="rId8"/>
            </a:endParaRPr>
          </a:p>
          <a:p>
            <a:endParaRPr lang="en-US" sz="2800" dirty="0">
              <a:hlinkClick r:id="rId8"/>
            </a:endParaRPr>
          </a:p>
        </p:txBody>
      </p:sp>
    </p:spTree>
    <p:extLst>
      <p:ext uri="{BB962C8B-B14F-4D97-AF65-F5344CB8AC3E}">
        <p14:creationId xmlns:p14="http://schemas.microsoft.com/office/powerpoint/2010/main" val="26780675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CE4EB-6E33-4197-8D52-9B5BF6366903}"/>
              </a:ext>
            </a:extLst>
          </p:cNvPr>
          <p:cNvSpPr>
            <a:spLocks noGrp="1"/>
          </p:cNvSpPr>
          <p:nvPr>
            <p:ph type="title"/>
          </p:nvPr>
        </p:nvSpPr>
        <p:spPr/>
        <p:txBody>
          <a:bodyPr/>
          <a:lstStyle/>
          <a:p>
            <a:r>
              <a:rPr lang="en-US" dirty="0"/>
              <a:t>Next Meeting</a:t>
            </a:r>
          </a:p>
        </p:txBody>
      </p:sp>
      <p:sp>
        <p:nvSpPr>
          <p:cNvPr id="3" name="Content Placeholder 2">
            <a:extLst>
              <a:ext uri="{FF2B5EF4-FFF2-40B4-BE49-F238E27FC236}">
                <a16:creationId xmlns:a16="http://schemas.microsoft.com/office/drawing/2014/main" id="{669A00C5-DE46-43F3-BEEB-8F77E1D1EC15}"/>
              </a:ext>
            </a:extLst>
          </p:cNvPr>
          <p:cNvSpPr>
            <a:spLocks noGrp="1"/>
          </p:cNvSpPr>
          <p:nvPr>
            <p:ph idx="1"/>
          </p:nvPr>
        </p:nvSpPr>
        <p:spPr/>
        <p:txBody>
          <a:bodyPr/>
          <a:lstStyle/>
          <a:p>
            <a:r>
              <a:rPr lang="en-US" dirty="0"/>
              <a:t>Session requested for IETF 108</a:t>
            </a:r>
          </a:p>
          <a:p>
            <a:r>
              <a:rPr lang="en-US" dirty="0"/>
              <a:t>Please update your drafts</a:t>
            </a:r>
          </a:p>
          <a:p>
            <a:pPr lvl="1"/>
            <a:r>
              <a:rPr lang="en-US" dirty="0"/>
              <a:t>If you expect to present, please drop a note to </a:t>
            </a:r>
            <a:r>
              <a:rPr lang="en-US" dirty="0">
                <a:hlinkClick r:id="rId2"/>
              </a:rPr>
              <a:t>detnet-chairs@ietf.org</a:t>
            </a:r>
            <a:endParaRPr lang="en-US" dirty="0"/>
          </a:p>
          <a:p>
            <a:pPr lvl="1"/>
            <a:r>
              <a:rPr lang="en-US" dirty="0"/>
              <a:t>Formal slot requests should be made once the session is scheduled</a:t>
            </a:r>
          </a:p>
        </p:txBody>
      </p:sp>
      <p:sp>
        <p:nvSpPr>
          <p:cNvPr id="4" name="Footer Placeholder 3">
            <a:extLst>
              <a:ext uri="{FF2B5EF4-FFF2-40B4-BE49-F238E27FC236}">
                <a16:creationId xmlns:a16="http://schemas.microsoft.com/office/drawing/2014/main" id="{037B4445-5945-41A5-B24C-D130FEC38E8E}"/>
              </a:ext>
            </a:extLst>
          </p:cNvPr>
          <p:cNvSpPr>
            <a:spLocks noGrp="1"/>
          </p:cNvSpPr>
          <p:nvPr>
            <p:ph type="ftr" sz="quarter" idx="11"/>
          </p:nvPr>
        </p:nvSpPr>
        <p:spPr/>
        <p:txBody>
          <a:bodyPr/>
          <a:lstStyle/>
          <a:p>
            <a:r>
              <a:rPr lang="en-US" dirty="0" err="1"/>
              <a:t>DetNet</a:t>
            </a:r>
            <a:r>
              <a:rPr lang="en-US" dirty="0"/>
              <a:t> WG - Interim - June 2020</a:t>
            </a:r>
          </a:p>
        </p:txBody>
      </p:sp>
      <p:sp>
        <p:nvSpPr>
          <p:cNvPr id="5" name="Slide Number Placeholder 4">
            <a:extLst>
              <a:ext uri="{FF2B5EF4-FFF2-40B4-BE49-F238E27FC236}">
                <a16:creationId xmlns:a16="http://schemas.microsoft.com/office/drawing/2014/main" id="{77C73261-512C-47A3-8067-850FFBD52780}"/>
              </a:ext>
            </a:extLst>
          </p:cNvPr>
          <p:cNvSpPr>
            <a:spLocks noGrp="1"/>
          </p:cNvSpPr>
          <p:nvPr>
            <p:ph type="sldNum" sz="quarter" idx="12"/>
          </p:nvPr>
        </p:nvSpPr>
        <p:spPr/>
        <p:txBody>
          <a:bodyPr/>
          <a:lstStyle/>
          <a:p>
            <a:fld id="{BA9B540C-44DA-4F69-89C9-7C84606640D3}" type="slidenum">
              <a:rPr lang="en-US" dirty="0" smtClean="0"/>
              <a:pPr/>
              <a:t>10</a:t>
            </a:fld>
            <a:endParaRPr lang="en-US" dirty="0"/>
          </a:p>
        </p:txBody>
      </p:sp>
    </p:spTree>
    <p:extLst>
      <p:ext uri="{BB962C8B-B14F-4D97-AF65-F5344CB8AC3E}">
        <p14:creationId xmlns:p14="http://schemas.microsoft.com/office/powerpoint/2010/main" val="2345585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3982-CC9F-4C61-BA2A-19083CC7DF29}"/>
              </a:ext>
            </a:extLst>
          </p:cNvPr>
          <p:cNvSpPr>
            <a:spLocks noGrp="1"/>
          </p:cNvSpPr>
          <p:nvPr>
            <p:ph type="title"/>
          </p:nvPr>
        </p:nvSpPr>
        <p:spPr/>
        <p:txBody>
          <a:bodyPr/>
          <a:lstStyle/>
          <a:p>
            <a:r>
              <a:rPr lang="en-GB" dirty="0"/>
              <a:t>IETF Note Well</a:t>
            </a:r>
            <a:endParaRPr lang="en-US" dirty="0"/>
          </a:p>
        </p:txBody>
      </p:sp>
      <p:sp>
        <p:nvSpPr>
          <p:cNvPr id="3" name="Content Placeholder 2">
            <a:extLst>
              <a:ext uri="{FF2B5EF4-FFF2-40B4-BE49-F238E27FC236}">
                <a16:creationId xmlns:a16="http://schemas.microsoft.com/office/drawing/2014/main" id="{6EED6ABA-9A49-4C34-8F14-C68188771396}"/>
              </a:ext>
            </a:extLst>
          </p:cNvPr>
          <p:cNvSpPr>
            <a:spLocks noGrp="1"/>
          </p:cNvSpPr>
          <p:nvPr>
            <p:ph idx="1"/>
          </p:nvPr>
        </p:nvSpPr>
        <p:spPr/>
        <p:txBody>
          <a:bodyPr>
            <a:normAutofit fontScale="55000" lnSpcReduction="20000"/>
          </a:bodyPr>
          <a:lstStyle/>
          <a:p>
            <a:pPr marL="0" indent="0">
              <a:buNone/>
            </a:pPr>
            <a:r>
              <a:rPr lang="en-US" alt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endParaRPr lang="en-US" altLang="en-US" dirty="0"/>
          </a:p>
          <a:p>
            <a:pPr marL="0" indent="0">
              <a:buNone/>
            </a:pPr>
            <a:r>
              <a:rPr lang="en-US" altLang="en-US" dirty="0"/>
              <a:t>As a reminder:</a:t>
            </a:r>
          </a:p>
          <a:p>
            <a:r>
              <a:rPr lang="en-US" altLang="en-US" dirty="0"/>
              <a:t>By participating in the IETF, you agree to follow IETF processes and policies.</a:t>
            </a:r>
          </a:p>
          <a:p>
            <a:r>
              <a:rPr lang="en-US" altLang="en-US" dirty="0"/>
              <a:t>If you are aware that any IETF contribution is covered by patents or patent applications that are owned or controlled by you or your sponsor, you must disclose that fact, or not participate in the discussion.</a:t>
            </a:r>
          </a:p>
          <a:p>
            <a:r>
              <a:rPr lang="en-US" altLang="en-US" dirty="0"/>
              <a:t>As a participant in or attendee to any IETF activity you acknowledge that written, audio, video, and photographic records of meetings may be made public.</a:t>
            </a:r>
          </a:p>
          <a:p>
            <a:r>
              <a:rPr lang="en-US" altLang="en-US" dirty="0"/>
              <a:t>Personal information that you provide to IETF will be handled in accordance with the IETF Privacy Statement.</a:t>
            </a:r>
          </a:p>
          <a:p>
            <a:r>
              <a:rPr lang="en-US" altLang="en-US" dirty="0"/>
              <a:t>As a participant or attendee, you agree to work respectfully with other participants; please contact the </a:t>
            </a:r>
            <a:r>
              <a:rPr lang="en-US" altLang="en-US" dirty="0" err="1"/>
              <a:t>ombudsteam</a:t>
            </a:r>
            <a:r>
              <a:rPr lang="en-US" altLang="en-US" dirty="0"/>
              <a:t> </a:t>
            </a:r>
            <a:br>
              <a:rPr lang="en-US" altLang="en-US" dirty="0"/>
            </a:br>
            <a:r>
              <a:rPr lang="en-US" altLang="en-US" dirty="0"/>
              <a:t>(</a:t>
            </a:r>
            <a:r>
              <a:rPr lang="en-US" altLang="en-US" dirty="0">
                <a:hlinkClick r:id="rId2"/>
              </a:rPr>
              <a:t>https://www.ietf.org/contact/ombudsteam/</a:t>
            </a:r>
            <a:r>
              <a:rPr lang="en-US" altLang="en-US" dirty="0"/>
              <a:t>) if you have questions or concerns about this.</a:t>
            </a:r>
          </a:p>
          <a:p>
            <a:endParaRPr lang="en-US" altLang="en-US" dirty="0"/>
          </a:p>
          <a:p>
            <a:pPr marL="0" indent="0">
              <a:buNone/>
            </a:pPr>
            <a:r>
              <a:rPr lang="en-US" altLang="en-US" dirty="0"/>
              <a:t>Definitive information is in the documents listed below and other IETF BCPs. For advice, please talk to WG chairs or ADs:</a:t>
            </a:r>
          </a:p>
          <a:p>
            <a:r>
              <a:rPr lang="en-US" altLang="en-US" dirty="0"/>
              <a:t>BCP 9 (Internet Standards Process)</a:t>
            </a:r>
          </a:p>
          <a:p>
            <a:r>
              <a:rPr lang="en-US" altLang="en-US" dirty="0"/>
              <a:t>BCP 25 (Working Group processes)</a:t>
            </a:r>
          </a:p>
          <a:p>
            <a:r>
              <a:rPr lang="en-US" altLang="en-US" dirty="0"/>
              <a:t>BCP 25 (Anti-Harassment Procedures) </a:t>
            </a:r>
          </a:p>
          <a:p>
            <a:r>
              <a:rPr lang="en-US" altLang="en-US" dirty="0"/>
              <a:t>BCP 54 (Code of Conduct)</a:t>
            </a:r>
          </a:p>
          <a:p>
            <a:r>
              <a:rPr lang="en-US" altLang="en-US" dirty="0"/>
              <a:t>BCP 78 (Copyright)</a:t>
            </a:r>
          </a:p>
          <a:p>
            <a:r>
              <a:rPr lang="en-US" altLang="en-US" dirty="0"/>
              <a:t>BCP 79 (Patents, Participation)</a:t>
            </a:r>
          </a:p>
          <a:p>
            <a:r>
              <a:rPr lang="en-US" altLang="en-US" dirty="0">
                <a:hlinkClick r:id="rId3"/>
              </a:rPr>
              <a:t>https://www.ietf.org/privacy-policy/</a:t>
            </a:r>
            <a:r>
              <a:rPr lang="en-US" altLang="en-US" dirty="0"/>
              <a:t> (Privacy Policy)</a:t>
            </a:r>
          </a:p>
          <a:p>
            <a:endParaRPr lang="en-US" altLang="en-US" dirty="0"/>
          </a:p>
          <a:p>
            <a:pPr marL="0" indent="0">
              <a:buNone/>
            </a:pPr>
            <a:r>
              <a:rPr lang="en-US" dirty="0"/>
              <a:t>Also see: </a:t>
            </a:r>
            <a:r>
              <a:rPr lang="en-US" dirty="0">
                <a:hlinkClick r:id="rId4"/>
              </a:rPr>
              <a:t>http://www.ietf.org/about/note-well.html</a:t>
            </a:r>
            <a:endParaRPr lang="en-US" dirty="0"/>
          </a:p>
          <a:p>
            <a:endParaRPr lang="en-US" dirty="0"/>
          </a:p>
        </p:txBody>
      </p:sp>
      <p:sp>
        <p:nvSpPr>
          <p:cNvPr id="4" name="Footer Placeholder 3">
            <a:extLst>
              <a:ext uri="{FF2B5EF4-FFF2-40B4-BE49-F238E27FC236}">
                <a16:creationId xmlns:a16="http://schemas.microsoft.com/office/drawing/2014/main" id="{EFED7BB2-9217-42B7-B86D-2B0E7165D176}"/>
              </a:ext>
            </a:extLst>
          </p:cNvPr>
          <p:cNvSpPr>
            <a:spLocks noGrp="1"/>
          </p:cNvSpPr>
          <p:nvPr>
            <p:ph type="ftr" sz="quarter" idx="11"/>
          </p:nvPr>
        </p:nvSpPr>
        <p:spPr/>
        <p:txBody>
          <a:bodyPr/>
          <a:lstStyle/>
          <a:p>
            <a:r>
              <a:rPr lang="en-US"/>
              <a:t>DetNet WG - Interim - June 2020</a:t>
            </a:r>
            <a:endParaRPr lang="en-US" dirty="0"/>
          </a:p>
        </p:txBody>
      </p:sp>
      <p:sp>
        <p:nvSpPr>
          <p:cNvPr id="5" name="Slide Number Placeholder 4">
            <a:extLst>
              <a:ext uri="{FF2B5EF4-FFF2-40B4-BE49-F238E27FC236}">
                <a16:creationId xmlns:a16="http://schemas.microsoft.com/office/drawing/2014/main" id="{0FE3ECD4-AC68-47C4-AEEB-A71EAF361DAE}"/>
              </a:ext>
            </a:extLst>
          </p:cNvPr>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317998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0FEDB-3EAB-4C71-A52D-D9754FD8A1C8}"/>
              </a:ext>
            </a:extLst>
          </p:cNvPr>
          <p:cNvSpPr>
            <a:spLocks noGrp="1"/>
          </p:cNvSpPr>
          <p:nvPr>
            <p:ph type="title"/>
          </p:nvPr>
        </p:nvSpPr>
        <p:spPr/>
        <p:txBody>
          <a:bodyPr/>
          <a:lstStyle/>
          <a:p>
            <a:r>
              <a:rPr lang="en-GB" dirty="0"/>
              <a:t>Meeting </a:t>
            </a:r>
            <a:r>
              <a:rPr lang="en-GB" dirty="0" err="1"/>
              <a:t>Administrativia</a:t>
            </a:r>
            <a:endParaRPr lang="en-US" dirty="0"/>
          </a:p>
        </p:txBody>
      </p:sp>
      <p:sp>
        <p:nvSpPr>
          <p:cNvPr id="3" name="Content Placeholder 2">
            <a:extLst>
              <a:ext uri="{FF2B5EF4-FFF2-40B4-BE49-F238E27FC236}">
                <a16:creationId xmlns:a16="http://schemas.microsoft.com/office/drawing/2014/main" id="{FEEA89F9-0AA0-434A-83E9-E6CC398156BD}"/>
              </a:ext>
            </a:extLst>
          </p:cNvPr>
          <p:cNvSpPr>
            <a:spLocks noGrp="1"/>
          </p:cNvSpPr>
          <p:nvPr>
            <p:ph idx="1"/>
          </p:nvPr>
        </p:nvSpPr>
        <p:spPr>
          <a:xfrm>
            <a:off x="391164" y="914401"/>
            <a:ext cx="11292840" cy="5562599"/>
          </a:xfrm>
        </p:spPr>
        <p:txBody>
          <a:bodyPr>
            <a:normAutofit fontScale="85000" lnSpcReduction="20000"/>
          </a:bodyPr>
          <a:lstStyle/>
          <a:p>
            <a:r>
              <a:rPr lang="en-US" dirty="0"/>
              <a:t>WebEx </a:t>
            </a:r>
          </a:p>
          <a:p>
            <a:pPr lvl="1"/>
            <a:r>
              <a:rPr lang="en-US" dirty="0"/>
              <a:t>Please keep mics muted until called on by a chair</a:t>
            </a:r>
          </a:p>
          <a:p>
            <a:pPr lvl="1"/>
            <a:r>
              <a:rPr lang="en-US" dirty="0"/>
              <a:t>WebEx Chat for queue (questions) only</a:t>
            </a:r>
          </a:p>
          <a:p>
            <a:pPr lvl="2"/>
            <a:r>
              <a:rPr lang="en-US" b="1" dirty="0"/>
              <a:t> </a:t>
            </a:r>
            <a:r>
              <a:rPr lang="en-US" b="1" dirty="0">
                <a:solidFill>
                  <a:srgbClr val="C00000"/>
                </a:solidFill>
              </a:rPr>
              <a:t>+q</a:t>
            </a:r>
            <a:r>
              <a:rPr lang="en-US" dirty="0"/>
              <a:t> = enter queue, chair will ask you to unmute/talk</a:t>
            </a:r>
          </a:p>
          <a:p>
            <a:pPr lvl="2"/>
            <a:r>
              <a:rPr lang="en-US" b="1" dirty="0"/>
              <a:t> </a:t>
            </a:r>
            <a:r>
              <a:rPr lang="en-US" b="1" dirty="0">
                <a:solidFill>
                  <a:srgbClr val="C00000"/>
                </a:solidFill>
              </a:rPr>
              <a:t>-q</a:t>
            </a:r>
            <a:r>
              <a:rPr lang="en-US" dirty="0"/>
              <a:t> = leave queue before being called on</a:t>
            </a:r>
          </a:p>
          <a:p>
            <a:pPr lvl="1"/>
            <a:r>
              <a:rPr lang="en-US" dirty="0"/>
              <a:t>Please use Jabber for chat</a:t>
            </a:r>
          </a:p>
          <a:p>
            <a:r>
              <a:rPr lang="en-US" dirty="0"/>
              <a:t>Blue sheets</a:t>
            </a:r>
          </a:p>
          <a:p>
            <a:pPr lvl="1"/>
            <a:r>
              <a:rPr lang="en-US" b="1" dirty="0">
                <a:hlinkClick r:id="rId2"/>
              </a:rPr>
              <a:t>https://etherpad.ietf.org:9009/p/interim-2020-detnet-01</a:t>
            </a:r>
            <a:endParaRPr lang="en-GB" b="1" dirty="0"/>
          </a:p>
          <a:p>
            <a:pPr lvl="1"/>
            <a:r>
              <a:rPr lang="en-US" dirty="0"/>
              <a:t>Please add your name at end</a:t>
            </a:r>
          </a:p>
          <a:p>
            <a:pPr lvl="1"/>
            <a:r>
              <a:rPr lang="en-US" dirty="0"/>
              <a:t>Please stay on and help with minute taking </a:t>
            </a:r>
            <a:br>
              <a:rPr lang="en-US" dirty="0"/>
            </a:br>
            <a:r>
              <a:rPr lang="en-US" dirty="0"/>
              <a:t>(only discussion needs to be captured)</a:t>
            </a:r>
          </a:p>
          <a:p>
            <a:r>
              <a:rPr lang="en-US" dirty="0"/>
              <a:t>Online Agenda and Slides at: </a:t>
            </a:r>
            <a:br>
              <a:rPr lang="en-US" dirty="0"/>
            </a:br>
            <a:r>
              <a:rPr lang="en-US" dirty="0">
                <a:hlinkClick r:id="rId3"/>
              </a:rPr>
              <a:t>https://datatracker.ietf.org/meeting/interim-2020-detnet-01/session/detnet</a:t>
            </a:r>
            <a:endParaRPr lang="en-US" dirty="0"/>
          </a:p>
          <a:p>
            <a:r>
              <a:rPr lang="en-US" dirty="0"/>
              <a:t>Data tracker: 	</a:t>
            </a:r>
            <a:r>
              <a:rPr lang="en-US" dirty="0">
                <a:hlinkClick r:id="rId4"/>
              </a:rPr>
              <a:t>http://datatracker.ietf.org/wg/detnet/</a:t>
            </a:r>
            <a:endParaRPr lang="en-US" dirty="0">
              <a:hlinkClick r:id="rId5"/>
            </a:endParaRPr>
          </a:p>
          <a:p>
            <a:r>
              <a:rPr lang="en-US" dirty="0"/>
              <a:t>Jabber: 		</a:t>
            </a:r>
            <a:r>
              <a:rPr lang="en-US" dirty="0" err="1"/>
              <a:t>xmpp:detnet@jabber.ietf.org?join</a:t>
            </a:r>
            <a:endParaRPr lang="en-US" dirty="0"/>
          </a:p>
          <a:p>
            <a:r>
              <a:rPr lang="en-US" dirty="0"/>
              <a:t>Tools: 		</a:t>
            </a:r>
            <a:r>
              <a:rPr lang="en-US" dirty="0">
                <a:hlinkClick r:id="rId6"/>
              </a:rPr>
              <a:t>http://tools.ietf.org/wg/detnet</a:t>
            </a:r>
            <a:endParaRPr lang="en-US" dirty="0">
              <a:hlinkClick r:id="rId7"/>
            </a:endParaRPr>
          </a:p>
          <a:p>
            <a:endParaRPr lang="en-US" dirty="0"/>
          </a:p>
        </p:txBody>
      </p:sp>
      <p:sp>
        <p:nvSpPr>
          <p:cNvPr id="4" name="Footer Placeholder 3">
            <a:extLst>
              <a:ext uri="{FF2B5EF4-FFF2-40B4-BE49-F238E27FC236}">
                <a16:creationId xmlns:a16="http://schemas.microsoft.com/office/drawing/2014/main" id="{3B75BA54-CC0F-432D-9305-A2B0C61A7362}"/>
              </a:ext>
            </a:extLst>
          </p:cNvPr>
          <p:cNvSpPr>
            <a:spLocks noGrp="1"/>
          </p:cNvSpPr>
          <p:nvPr>
            <p:ph type="ftr" sz="quarter" idx="11"/>
          </p:nvPr>
        </p:nvSpPr>
        <p:spPr/>
        <p:txBody>
          <a:bodyPr/>
          <a:lstStyle/>
          <a:p>
            <a:r>
              <a:rPr lang="en-US"/>
              <a:t>DetNet WG - Interim - June 2020</a:t>
            </a:r>
            <a:endParaRPr lang="en-US" dirty="0"/>
          </a:p>
        </p:txBody>
      </p:sp>
      <p:sp>
        <p:nvSpPr>
          <p:cNvPr id="5" name="Slide Number Placeholder 4">
            <a:extLst>
              <a:ext uri="{FF2B5EF4-FFF2-40B4-BE49-F238E27FC236}">
                <a16:creationId xmlns:a16="http://schemas.microsoft.com/office/drawing/2014/main" id="{B8E64414-5CC0-4CE2-AF57-0277E54A44A4}"/>
              </a:ext>
            </a:extLst>
          </p:cNvPr>
          <p:cNvSpPr>
            <a:spLocks noGrp="1"/>
          </p:cNvSpPr>
          <p:nvPr>
            <p:ph type="sldNum" sz="quarter" idx="12"/>
          </p:nvPr>
        </p:nvSpPr>
        <p:spPr/>
        <p:txBody>
          <a:bodyPr/>
          <a:lstStyle/>
          <a:p>
            <a:fld id="{BA9B540C-44DA-4F69-89C9-7C84606640D3}" type="slidenum">
              <a:rPr lang="en-US" smtClean="0"/>
              <a:pPr/>
              <a:t>3</a:t>
            </a:fld>
            <a:endParaRPr lang="en-US"/>
          </a:p>
        </p:txBody>
      </p:sp>
    </p:spTree>
    <p:extLst>
      <p:ext uri="{BB962C8B-B14F-4D97-AF65-F5344CB8AC3E}">
        <p14:creationId xmlns:p14="http://schemas.microsoft.com/office/powerpoint/2010/main" val="251393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4" name="Footer Placeholder 3"/>
          <p:cNvSpPr>
            <a:spLocks noGrp="1"/>
          </p:cNvSpPr>
          <p:nvPr>
            <p:ph type="ftr" sz="quarter" idx="11"/>
          </p:nvPr>
        </p:nvSpPr>
        <p:spPr/>
        <p:txBody>
          <a:bodyPr/>
          <a:lstStyle/>
          <a:p>
            <a:r>
              <a:rPr lang="en-US"/>
              <a:t>DetNet WG - Interim - June 2020</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4</a:t>
            </a:fld>
            <a:endParaRPr lang="en-US"/>
          </a:p>
        </p:txBody>
      </p:sp>
      <p:graphicFrame>
        <p:nvGraphicFramePr>
          <p:cNvPr id="8" name="Table 7">
            <a:extLst>
              <a:ext uri="{FF2B5EF4-FFF2-40B4-BE49-F238E27FC236}">
                <a16:creationId xmlns:a16="http://schemas.microsoft.com/office/drawing/2014/main" id="{1E214832-783C-42CF-8562-70A3EEDC29D9}"/>
              </a:ext>
            </a:extLst>
          </p:cNvPr>
          <p:cNvGraphicFramePr>
            <a:graphicFrameLocks noGrp="1"/>
          </p:cNvGraphicFramePr>
          <p:nvPr>
            <p:extLst>
              <p:ext uri="{D42A27DB-BD31-4B8C-83A1-F6EECF244321}">
                <p14:modId xmlns:p14="http://schemas.microsoft.com/office/powerpoint/2010/main" val="2846794283"/>
              </p:ext>
            </p:extLst>
          </p:nvPr>
        </p:nvGraphicFramePr>
        <p:xfrm>
          <a:off x="594360" y="819150"/>
          <a:ext cx="10660912" cy="5753100"/>
        </p:xfrm>
        <a:graphic>
          <a:graphicData uri="http://schemas.openxmlformats.org/drawingml/2006/table">
            <a:tbl>
              <a:tblPr/>
              <a:tblGrid>
                <a:gridCol w="1340346">
                  <a:extLst>
                    <a:ext uri="{9D8B030D-6E8A-4147-A177-3AD203B41FA5}">
                      <a16:colId xmlns:a16="http://schemas.microsoft.com/office/drawing/2014/main" val="161211675"/>
                    </a:ext>
                  </a:extLst>
                </a:gridCol>
                <a:gridCol w="1422830">
                  <a:extLst>
                    <a:ext uri="{9D8B030D-6E8A-4147-A177-3AD203B41FA5}">
                      <a16:colId xmlns:a16="http://schemas.microsoft.com/office/drawing/2014/main" val="3543970234"/>
                    </a:ext>
                  </a:extLst>
                </a:gridCol>
                <a:gridCol w="7897736">
                  <a:extLst>
                    <a:ext uri="{9D8B030D-6E8A-4147-A177-3AD203B41FA5}">
                      <a16:colId xmlns:a16="http://schemas.microsoft.com/office/drawing/2014/main" val="1980775177"/>
                    </a:ext>
                  </a:extLst>
                </a:gridCol>
              </a:tblGrid>
              <a:tr h="247297">
                <a:tc>
                  <a:txBody>
                    <a:bodyPr/>
                    <a:lstStyle/>
                    <a:p>
                      <a:pPr algn="l" fontAlgn="ctr"/>
                      <a:r>
                        <a:rPr lang="en-US" sz="1200" b="1" i="0" u="none" strike="noStrike">
                          <a:solidFill>
                            <a:srgbClr val="000000"/>
                          </a:solidFill>
                          <a:effectLst/>
                          <a:latin typeface="Arial" panose="020B0604020202020204" pitchFamily="34" charset="0"/>
                        </a:rPr>
                        <a:t>Presentation</a:t>
                      </a:r>
                    </a:p>
                  </a:txBody>
                  <a:tcPr marL="7620" marR="7620" marT="7620" marB="0" anchor="ctr">
                    <a:lnL>
                      <a:noFill/>
                    </a:lnL>
                    <a:lnR>
                      <a:noFill/>
                    </a:lnR>
                    <a:lnT>
                      <a:noFill/>
                    </a:lnT>
                    <a:lnB>
                      <a:noFill/>
                    </a:lnB>
                  </a:tcPr>
                </a:tc>
                <a:tc>
                  <a:txBody>
                    <a:bodyPr/>
                    <a:lstStyle/>
                    <a:p>
                      <a:pPr algn="l" fontAlgn="ctr"/>
                      <a:r>
                        <a:rPr lang="en-US" sz="1200" b="1" i="0" u="none" strike="noStrike">
                          <a:solidFill>
                            <a:srgbClr val="000000"/>
                          </a:solidFill>
                          <a:effectLst/>
                          <a:latin typeface="Arial" panose="020B0604020202020204" pitchFamily="34" charset="0"/>
                        </a:rPr>
                        <a:t>Information</a:t>
                      </a:r>
                    </a:p>
                  </a:txBody>
                  <a:tcPr marL="7620" marR="7620" marT="7620" marB="0" anchor="ctr">
                    <a:lnL>
                      <a:noFill/>
                    </a:lnL>
                    <a:lnR>
                      <a:noFill/>
                    </a:lnR>
                    <a:lnT>
                      <a:noFill/>
                    </a:lnT>
                    <a:lnB>
                      <a:noFill/>
                    </a:lnB>
                  </a:tcPr>
                </a:tc>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562729763"/>
                  </a:ext>
                </a:extLst>
              </a:tr>
              <a:tr h="247297">
                <a:tc>
                  <a:txBody>
                    <a:bodyPr/>
                    <a:lstStyle/>
                    <a:p>
                      <a:pPr algn="r" fontAlgn="ctr"/>
                      <a:r>
                        <a:rPr lang="en-US" sz="16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Title:</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Intro, WG Status, Draft Status</a:t>
                      </a:r>
                    </a:p>
                  </a:txBody>
                  <a:tcPr marL="7620" marR="7620" marT="7620" marB="0" anchor="ctr">
                    <a:lnL>
                      <a:noFill/>
                    </a:lnL>
                    <a:lnR>
                      <a:noFill/>
                    </a:lnR>
                    <a:lnT>
                      <a:noFill/>
                    </a:lnT>
                    <a:lnB>
                      <a:noFill/>
                    </a:lnB>
                    <a:solidFill>
                      <a:srgbClr val="C0C0C0"/>
                    </a:solidFill>
                  </a:tcPr>
                </a:tc>
                <a:extLst>
                  <a:ext uri="{0D108BD9-81ED-4DB2-BD59-A6C34878D82A}">
                    <a16:rowId xmlns:a16="http://schemas.microsoft.com/office/drawing/2014/main" val="3423803139"/>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Presenter:</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Chairs</a:t>
                      </a:r>
                    </a:p>
                  </a:txBody>
                  <a:tcPr marL="7620" marR="7620" marT="7620" marB="0" anchor="ctr">
                    <a:lnL>
                      <a:noFill/>
                    </a:lnL>
                    <a:lnR>
                      <a:noFill/>
                    </a:lnR>
                    <a:lnT>
                      <a:noFill/>
                    </a:lnT>
                    <a:lnB>
                      <a:noFill/>
                    </a:lnB>
                  </a:tcPr>
                </a:tc>
                <a:extLst>
                  <a:ext uri="{0D108BD9-81ED-4DB2-BD59-A6C34878D82A}">
                    <a16:rowId xmlns:a16="http://schemas.microsoft.com/office/drawing/2014/main" val="326373295"/>
                  </a:ext>
                </a:extLst>
              </a:tr>
              <a:tr h="487100">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Slides:</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2"/>
                        </a:rPr>
                        <a:t>https://datatracker.ietf.org/meeting/interim-2020-detnet-01/materials/slides-interim-2020-detnet-01-sessa-1-intro-wg-status-draft-status</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193479260"/>
                  </a:ext>
                </a:extLst>
              </a:tr>
              <a:tr h="247297">
                <a:tc>
                  <a:txBody>
                    <a:bodyPr/>
                    <a:lstStyle/>
                    <a:p>
                      <a:pPr algn="r" fontAlgn="ctr"/>
                      <a:r>
                        <a:rPr lang="en-US" sz="16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Title:</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DetNet Data Plane - TSN Drafts - Update</a:t>
                      </a:r>
                    </a:p>
                  </a:txBody>
                  <a:tcPr marL="7620" marR="7620" marT="7620" marB="0" anchor="ctr">
                    <a:lnL>
                      <a:noFill/>
                    </a:lnL>
                    <a:lnR>
                      <a:noFill/>
                    </a:lnR>
                    <a:lnT>
                      <a:noFill/>
                    </a:lnT>
                    <a:lnB>
                      <a:noFill/>
                    </a:lnB>
                    <a:solidFill>
                      <a:srgbClr val="C0C0C0"/>
                    </a:solidFill>
                  </a:tcPr>
                </a:tc>
                <a:extLst>
                  <a:ext uri="{0D108BD9-81ED-4DB2-BD59-A6C34878D82A}">
                    <a16:rowId xmlns:a16="http://schemas.microsoft.com/office/drawing/2014/main" val="2224525190"/>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Presenter:</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Balázs Varga </a:t>
                      </a:r>
                    </a:p>
                  </a:txBody>
                  <a:tcPr marL="7620" marR="7620" marT="7620" marB="0" anchor="ctr">
                    <a:lnL>
                      <a:noFill/>
                    </a:lnL>
                    <a:lnR>
                      <a:noFill/>
                    </a:lnR>
                    <a:lnT>
                      <a:noFill/>
                    </a:lnT>
                    <a:lnB>
                      <a:noFill/>
                    </a:lnB>
                  </a:tcPr>
                </a:tc>
                <a:extLst>
                  <a:ext uri="{0D108BD9-81ED-4DB2-BD59-A6C34878D82A}">
                    <a16:rowId xmlns:a16="http://schemas.microsoft.com/office/drawing/2014/main" val="4021803011"/>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Draft:</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3"/>
                        </a:rPr>
                        <a:t>https://tools.ietf.org/html/draft-ietf-detnet-ip-over-tsn-02</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786482389"/>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Draft:</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4"/>
                        </a:rPr>
                        <a:t>https://tools.ietf.org/html/draft-ietf-detnet-tsn-vpn-over-mpls-02</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624649594"/>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Draft:</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5"/>
                        </a:rPr>
                        <a:t>https://tools.ietf.org/html/draft-ietf-detnet-mpls-over-tsn-01</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134272941"/>
                  </a:ext>
                </a:extLst>
              </a:tr>
              <a:tr h="487100">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Slides:</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6"/>
                        </a:rPr>
                        <a:t>https://datatracker.ietf.org/meeting/interim-2020-detnet-01/materials/slides-interim-2020-detnet-01-sessa-2-detnet-data-plane-tsn-drafts-update</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3633161895"/>
                  </a:ext>
                </a:extLst>
              </a:tr>
              <a:tr h="247297">
                <a:tc>
                  <a:txBody>
                    <a:bodyPr/>
                    <a:lstStyle/>
                    <a:p>
                      <a:pPr algn="r" fontAlgn="ctr"/>
                      <a:r>
                        <a:rPr lang="en-US" sz="16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Title:</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IP OAM - Update</a:t>
                      </a:r>
                    </a:p>
                  </a:txBody>
                  <a:tcPr marL="7620" marR="7620" marT="7620" marB="0" anchor="ctr">
                    <a:lnL>
                      <a:noFill/>
                    </a:lnL>
                    <a:lnR>
                      <a:noFill/>
                    </a:lnR>
                    <a:lnT>
                      <a:noFill/>
                    </a:lnT>
                    <a:lnB>
                      <a:noFill/>
                    </a:lnB>
                    <a:solidFill>
                      <a:srgbClr val="C0C0C0"/>
                    </a:solidFill>
                  </a:tcPr>
                </a:tc>
                <a:extLst>
                  <a:ext uri="{0D108BD9-81ED-4DB2-BD59-A6C34878D82A}">
                    <a16:rowId xmlns:a16="http://schemas.microsoft.com/office/drawing/2014/main" val="3585291899"/>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Presenter:</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Greg Mirsky</a:t>
                      </a:r>
                    </a:p>
                  </a:txBody>
                  <a:tcPr marL="7620" marR="7620" marT="7620" marB="0" anchor="ctr">
                    <a:lnL>
                      <a:noFill/>
                    </a:lnL>
                    <a:lnR>
                      <a:noFill/>
                    </a:lnR>
                    <a:lnT>
                      <a:noFill/>
                    </a:lnT>
                    <a:lnB>
                      <a:noFill/>
                    </a:lnB>
                  </a:tcPr>
                </a:tc>
                <a:extLst>
                  <a:ext uri="{0D108BD9-81ED-4DB2-BD59-A6C34878D82A}">
                    <a16:rowId xmlns:a16="http://schemas.microsoft.com/office/drawing/2014/main" val="1397934865"/>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Draft:</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7"/>
                        </a:rPr>
                        <a:t>https://tools.ietf.org/html/draft-mirsky-detnet-ip-oam-02</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038032957"/>
                  </a:ext>
                </a:extLst>
              </a:tr>
              <a:tr h="487100">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Slides:</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8"/>
                        </a:rPr>
                        <a:t>https://datatracker.ietf.org/meeting/interim-2020-detnet-01/materials/slides-interim-2020-detnet-01-sessa-3-ip-oam-update</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991741236"/>
                  </a:ext>
                </a:extLst>
              </a:tr>
              <a:tr h="247297">
                <a:tc>
                  <a:txBody>
                    <a:bodyPr/>
                    <a:lstStyle/>
                    <a:p>
                      <a:pPr algn="r" fontAlgn="ctr"/>
                      <a:r>
                        <a:rPr lang="en-US" sz="16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Title:</a:t>
                      </a:r>
                    </a:p>
                  </a:txBody>
                  <a:tcPr marL="7620" marR="7620" marT="7620" marB="0" anchor="ctr">
                    <a:lnL>
                      <a:noFill/>
                    </a:lnL>
                    <a:lnR>
                      <a:noFill/>
                    </a:lnR>
                    <a:lnT>
                      <a:noFill/>
                    </a:lnT>
                    <a:lnB>
                      <a:noFill/>
                    </a:lnB>
                    <a:solidFill>
                      <a:srgbClr val="C0C0C0"/>
                    </a:solidFill>
                  </a:tcPr>
                </a:tc>
                <a:tc>
                  <a:txBody>
                    <a:bodyPr/>
                    <a:lstStyle/>
                    <a:p>
                      <a:pPr algn="l" fontAlgn="ctr"/>
                      <a:r>
                        <a:rPr lang="en-US" sz="1600" b="0" i="0" u="none" strike="noStrike">
                          <a:solidFill>
                            <a:srgbClr val="000000"/>
                          </a:solidFill>
                          <a:effectLst/>
                          <a:latin typeface="Calibri" panose="020F0502020204030204" pitchFamily="34" charset="0"/>
                        </a:rPr>
                        <a:t>DetNet Configuration YANG Model - Update</a:t>
                      </a:r>
                    </a:p>
                  </a:txBody>
                  <a:tcPr marL="7620" marR="7620" marT="7620" marB="0" anchor="ctr">
                    <a:lnL>
                      <a:noFill/>
                    </a:lnL>
                    <a:lnR>
                      <a:noFill/>
                    </a:lnR>
                    <a:lnT>
                      <a:noFill/>
                    </a:lnT>
                    <a:lnB>
                      <a:noFill/>
                    </a:lnB>
                    <a:solidFill>
                      <a:srgbClr val="C0C0C0"/>
                    </a:solidFill>
                  </a:tcPr>
                </a:tc>
                <a:extLst>
                  <a:ext uri="{0D108BD9-81ED-4DB2-BD59-A6C34878D82A}">
                    <a16:rowId xmlns:a16="http://schemas.microsoft.com/office/drawing/2014/main" val="2955197933"/>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Presenter:</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Xuesong Geng,  Yeoncheol Ryoo, Don Fedyk</a:t>
                      </a:r>
                    </a:p>
                  </a:txBody>
                  <a:tcPr marL="7620" marR="7620" marT="7620" marB="0" anchor="ctr">
                    <a:lnL>
                      <a:noFill/>
                    </a:lnL>
                    <a:lnR>
                      <a:noFill/>
                    </a:lnR>
                    <a:lnT>
                      <a:noFill/>
                    </a:lnT>
                    <a:lnB>
                      <a:noFill/>
                    </a:lnB>
                  </a:tcPr>
                </a:tc>
                <a:extLst>
                  <a:ext uri="{0D108BD9-81ED-4DB2-BD59-A6C34878D82A}">
                    <a16:rowId xmlns:a16="http://schemas.microsoft.com/office/drawing/2014/main" val="2006730715"/>
                  </a:ext>
                </a:extLst>
              </a:tr>
              <a:tr h="247297">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Draft:</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9"/>
                        </a:rPr>
                        <a:t>https://tools.ietf.org/html/draft-ietf-detnet-yang-05</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757326444"/>
                  </a:ext>
                </a:extLst>
              </a:tr>
              <a:tr h="487100">
                <a:tc>
                  <a:txBody>
                    <a:bodyPr/>
                    <a:lstStyle/>
                    <a:p>
                      <a:pPr algn="l"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Calibri" panose="020F0502020204030204" pitchFamily="34" charset="0"/>
                        </a:rPr>
                        <a:t>Slides:</a:t>
                      </a:r>
                    </a:p>
                  </a:txBody>
                  <a:tcPr marL="7620" marR="7620" marT="7620" marB="0" anchor="ctr">
                    <a:lnL>
                      <a:noFill/>
                    </a:lnL>
                    <a:lnR>
                      <a:noFill/>
                    </a:lnR>
                    <a:lnT>
                      <a:noFill/>
                    </a:lnT>
                    <a:lnB>
                      <a:noFill/>
                    </a:lnB>
                  </a:tcPr>
                </a:tc>
                <a:tc>
                  <a:txBody>
                    <a:bodyPr/>
                    <a:lstStyle/>
                    <a:p>
                      <a:pPr algn="l" fontAlgn="ctr"/>
                      <a:r>
                        <a:rPr lang="en-US" sz="1600" b="0" i="0" u="sng" strike="noStrike">
                          <a:solidFill>
                            <a:srgbClr val="0563C1"/>
                          </a:solidFill>
                          <a:effectLst/>
                          <a:latin typeface="Calibri" panose="020F0502020204030204" pitchFamily="34" charset="0"/>
                          <a:hlinkClick r:id="rId10"/>
                        </a:rPr>
                        <a:t>https://datatracker.ietf.org/meeting/interim-2020-detnet-01/materials/slides-interim-2020-detnet-01-sessa-5-detnet-configuration-yang-model-update</a:t>
                      </a:r>
                      <a:endParaRPr lang="en-US" sz="1600" b="0" i="0" u="sng" strike="noStrike">
                        <a:solidFill>
                          <a:srgbClr val="0563C1"/>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872379966"/>
                  </a:ext>
                </a:extLst>
              </a:tr>
              <a:tr h="247297">
                <a:tc>
                  <a:txBody>
                    <a:bodyPr/>
                    <a:lstStyle/>
                    <a:p>
                      <a:pPr algn="r" fontAlgn="ctr"/>
                      <a:r>
                        <a:rPr lang="en-US" sz="1200" b="1" i="0" u="none" strike="noStrike">
                          <a:solidFill>
                            <a:srgbClr val="000000"/>
                          </a:solidFill>
                          <a:effectLst/>
                          <a:latin typeface="Arial" panose="020B0604020202020204" pitchFamily="34" charset="0"/>
                        </a:rPr>
                        <a:t>Adjourn</a:t>
                      </a:r>
                    </a:p>
                  </a:txBody>
                  <a:tcPr marL="7620" marR="7620" marT="7620" marB="0" anchor="ctr">
                    <a:lnL>
                      <a:noFill/>
                    </a:lnL>
                    <a:lnR>
                      <a:noFill/>
                    </a:lnR>
                    <a:lnT>
                      <a:noFill/>
                    </a:lnT>
                    <a:lnB>
                      <a:noFill/>
                    </a:lnB>
                    <a:solidFill>
                      <a:srgbClr val="BFBFBF"/>
                    </a:solidFill>
                  </a:tcPr>
                </a:tc>
                <a:tc>
                  <a:txBody>
                    <a:bodyPr/>
                    <a:lstStyle/>
                    <a:p>
                      <a:pPr algn="l" fontAlgn="ctr"/>
                      <a:r>
                        <a:rPr lang="en-US" sz="1600" b="0" i="0" u="none" strike="noStrike">
                          <a:solidFill>
                            <a:srgbClr val="000000"/>
                          </a:solidFill>
                          <a:effectLst/>
                          <a:latin typeface="Calibri" panose="020F0502020204030204" pitchFamily="34" charset="0"/>
                        </a:rPr>
                        <a:t> </a:t>
                      </a:r>
                    </a:p>
                  </a:txBody>
                  <a:tcPr marL="7620" marR="7620" marT="7620" marB="0" anchor="ctr">
                    <a:lnL>
                      <a:noFill/>
                    </a:lnL>
                    <a:lnR>
                      <a:noFill/>
                    </a:lnR>
                    <a:lnT>
                      <a:noFill/>
                    </a:lnT>
                    <a:lnB>
                      <a:noFill/>
                    </a:lnB>
                    <a:solidFill>
                      <a:srgbClr val="BFBFBF"/>
                    </a:solidFill>
                  </a:tcPr>
                </a:tc>
                <a:tc>
                  <a:txBody>
                    <a:bodyPr/>
                    <a:lstStyle/>
                    <a:p>
                      <a:pPr algn="l" fontAlgn="ctr"/>
                      <a:r>
                        <a:rPr lang="en-US" sz="1600" b="0" i="0" u="none" strike="noStrike" dirty="0">
                          <a:solidFill>
                            <a:srgbClr val="000000"/>
                          </a:solidFill>
                          <a:effectLst/>
                          <a:latin typeface="Calibri" panose="020F0502020204030204" pitchFamily="34" charset="0"/>
                        </a:rPr>
                        <a:t> </a:t>
                      </a:r>
                    </a:p>
                  </a:txBody>
                  <a:tcPr marL="7620" marR="7620" marT="7620" marB="0" anchor="ctr">
                    <a:lnL>
                      <a:noFill/>
                    </a:lnL>
                    <a:lnR>
                      <a:noFill/>
                    </a:lnR>
                    <a:lnT>
                      <a:noFill/>
                    </a:lnT>
                    <a:lnB>
                      <a:noFill/>
                    </a:lnB>
                    <a:solidFill>
                      <a:srgbClr val="BFBFBF"/>
                    </a:solidFill>
                  </a:tcPr>
                </a:tc>
                <a:extLst>
                  <a:ext uri="{0D108BD9-81ED-4DB2-BD59-A6C34878D82A}">
                    <a16:rowId xmlns:a16="http://schemas.microsoft.com/office/drawing/2014/main" val="3256845090"/>
                  </a:ext>
                </a:extLst>
              </a:tr>
            </a:tbl>
          </a:graphicData>
        </a:graphic>
      </p:graphicFrame>
    </p:spTree>
    <p:extLst>
      <p:ext uri="{BB962C8B-B14F-4D97-AF65-F5344CB8AC3E}">
        <p14:creationId xmlns:p14="http://schemas.microsoft.com/office/powerpoint/2010/main" val="1896458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48D5D-8449-4933-AA5A-6141ACF46628}"/>
              </a:ext>
            </a:extLst>
          </p:cNvPr>
          <p:cNvSpPr>
            <a:spLocks noGrp="1"/>
          </p:cNvSpPr>
          <p:nvPr>
            <p:ph type="title"/>
          </p:nvPr>
        </p:nvSpPr>
        <p:spPr/>
        <p:txBody>
          <a:bodyPr/>
          <a:lstStyle/>
          <a:p>
            <a:r>
              <a:rPr lang="en-US" dirty="0"/>
              <a:t>Working Remote</a:t>
            </a:r>
          </a:p>
        </p:txBody>
      </p:sp>
      <p:sp>
        <p:nvSpPr>
          <p:cNvPr id="3" name="Content Placeholder 2">
            <a:extLst>
              <a:ext uri="{FF2B5EF4-FFF2-40B4-BE49-F238E27FC236}">
                <a16:creationId xmlns:a16="http://schemas.microsoft.com/office/drawing/2014/main" id="{CE007FBF-630D-4639-94B6-804489C795BC}"/>
              </a:ext>
            </a:extLst>
          </p:cNvPr>
          <p:cNvSpPr>
            <a:spLocks noGrp="1"/>
          </p:cNvSpPr>
          <p:nvPr>
            <p:ph idx="1"/>
          </p:nvPr>
        </p:nvSpPr>
        <p:spPr>
          <a:xfrm>
            <a:off x="287867" y="914400"/>
            <a:ext cx="11424355" cy="5562599"/>
          </a:xfrm>
        </p:spPr>
        <p:txBody>
          <a:bodyPr>
            <a:normAutofit fontScale="92500" lnSpcReduction="10000"/>
          </a:bodyPr>
          <a:lstStyle/>
          <a:p>
            <a:pPr marL="226695" indent="-226695"/>
            <a:r>
              <a:rPr lang="en-GB" dirty="0"/>
              <a:t>Utilize the mailing list!</a:t>
            </a:r>
          </a:p>
          <a:p>
            <a:pPr marL="461645" lvl="1" indent="-226695"/>
            <a:r>
              <a:rPr lang="en-GB" dirty="0"/>
              <a:t>Working Group consensus is determined on the mailing list</a:t>
            </a:r>
            <a:endParaRPr lang="en-US" dirty="0"/>
          </a:p>
          <a:p>
            <a:pPr marL="461645" lvl="1" indent="-226695"/>
            <a:r>
              <a:rPr lang="en-GB" dirty="0"/>
              <a:t>Mailing list is to be used for WG decision making and discussions</a:t>
            </a:r>
          </a:p>
          <a:p>
            <a:pPr marL="631507" lvl="2"/>
            <a:r>
              <a:rPr lang="en-GB" dirty="0"/>
              <a:t>Resolving open issues</a:t>
            </a:r>
          </a:p>
          <a:p>
            <a:pPr marL="631507" lvl="2"/>
            <a:r>
              <a:rPr lang="en-GB" dirty="0"/>
              <a:t>Reviewing changes to WG documents</a:t>
            </a:r>
          </a:p>
          <a:p>
            <a:pPr marL="631507" lvl="2"/>
            <a:r>
              <a:rPr lang="en-GB" dirty="0"/>
              <a:t>Introducing new drafts</a:t>
            </a:r>
          </a:p>
          <a:p>
            <a:pPr marL="631507" lvl="2"/>
            <a:r>
              <a:rPr lang="en-GB" dirty="0"/>
              <a:t>Potential new Working Group topics</a:t>
            </a:r>
          </a:p>
          <a:p>
            <a:pPr marL="226695"/>
            <a:r>
              <a:rPr lang="en-GB" dirty="0"/>
              <a:t>Virtual meetings</a:t>
            </a:r>
          </a:p>
          <a:p>
            <a:pPr marL="461645" lvl="1"/>
            <a:r>
              <a:rPr lang="en-GB" dirty="0"/>
              <a:t>Virtual interims can be scheduled as needed</a:t>
            </a:r>
          </a:p>
          <a:p>
            <a:pPr marL="631507" lvl="2"/>
            <a:r>
              <a:rPr lang="en-GB" dirty="0"/>
              <a:t>Periodically, or as needed to cover a specific topic </a:t>
            </a:r>
            <a:r>
              <a:rPr lang="en-GB" b="1" dirty="0">
                <a:solidFill>
                  <a:srgbClr val="FF0000"/>
                </a:solidFill>
                <a:sym typeface="Wingdings" panose="05000000000000000000" pitchFamily="2" charset="2"/>
              </a:rPr>
              <a:t></a:t>
            </a:r>
            <a:r>
              <a:rPr lang="en-GB" dirty="0">
                <a:sym typeface="Wingdings" panose="05000000000000000000" pitchFamily="2" charset="2"/>
              </a:rPr>
              <a:t> WG members can make requests to chairs</a:t>
            </a:r>
            <a:endParaRPr lang="en-GB" dirty="0"/>
          </a:p>
          <a:p>
            <a:pPr marL="461645" lvl="1"/>
            <a:r>
              <a:rPr lang="en-GB" dirty="0"/>
              <a:t>Likely to continue for some time in place of physical meetings</a:t>
            </a:r>
          </a:p>
          <a:p>
            <a:pPr marL="631507" lvl="2"/>
            <a:r>
              <a:rPr lang="en-GB" dirty="0"/>
              <a:t>E.g., IETF108; IETF109 is still TBD</a:t>
            </a:r>
          </a:p>
          <a:p>
            <a:pPr marL="226695"/>
            <a:r>
              <a:rPr lang="en-GB" dirty="0"/>
              <a:t>Informal (working) meetings</a:t>
            </a:r>
          </a:p>
          <a:p>
            <a:pPr marL="461645" lvl="1"/>
            <a:r>
              <a:rPr lang="en-GB" dirty="0"/>
              <a:t>WG WebEx is available</a:t>
            </a:r>
            <a:r>
              <a:rPr lang="en-GB" dirty="0">
                <a:sym typeface="Wingdings" panose="05000000000000000000" pitchFamily="2" charset="2"/>
              </a:rPr>
              <a:t> </a:t>
            </a:r>
            <a:r>
              <a:rPr lang="en-GB" b="1" dirty="0">
                <a:solidFill>
                  <a:srgbClr val="FF0000"/>
                </a:solidFill>
                <a:sym typeface="Wingdings" panose="05000000000000000000" pitchFamily="2" charset="2"/>
              </a:rPr>
              <a:t></a:t>
            </a:r>
            <a:r>
              <a:rPr lang="en-GB" dirty="0">
                <a:sym typeface="Wingdings" panose="05000000000000000000" pitchFamily="2" charset="2"/>
              </a:rPr>
              <a:t> WG members can make requests to chairs/secretary</a:t>
            </a:r>
            <a:endParaRPr lang="en-GB" dirty="0"/>
          </a:p>
          <a:p>
            <a:pPr marL="461645" lvl="1"/>
            <a:r>
              <a:rPr lang="en-GB" dirty="0"/>
              <a:t>These meetings will be announced on the WG list</a:t>
            </a:r>
            <a:endParaRPr lang="en-US" dirty="0"/>
          </a:p>
        </p:txBody>
      </p:sp>
      <p:sp>
        <p:nvSpPr>
          <p:cNvPr id="4" name="Footer Placeholder 3">
            <a:extLst>
              <a:ext uri="{FF2B5EF4-FFF2-40B4-BE49-F238E27FC236}">
                <a16:creationId xmlns:a16="http://schemas.microsoft.com/office/drawing/2014/main" id="{06DBEBFE-7CC5-4768-B5EA-F56296D37679}"/>
              </a:ext>
            </a:extLst>
          </p:cNvPr>
          <p:cNvSpPr>
            <a:spLocks noGrp="1"/>
          </p:cNvSpPr>
          <p:nvPr>
            <p:ph type="ftr" sz="quarter" idx="11"/>
          </p:nvPr>
        </p:nvSpPr>
        <p:spPr/>
        <p:txBody>
          <a:bodyPr/>
          <a:lstStyle/>
          <a:p>
            <a:r>
              <a:rPr lang="en-US"/>
              <a:t>DetNet WG - Interim - June 2020</a:t>
            </a:r>
            <a:endParaRPr lang="en-US" dirty="0"/>
          </a:p>
        </p:txBody>
      </p:sp>
      <p:sp>
        <p:nvSpPr>
          <p:cNvPr id="5" name="Slide Number Placeholder 4">
            <a:extLst>
              <a:ext uri="{FF2B5EF4-FFF2-40B4-BE49-F238E27FC236}">
                <a16:creationId xmlns:a16="http://schemas.microsoft.com/office/drawing/2014/main" id="{4B783AEB-8019-4657-8557-E037E241B8EE}"/>
              </a:ext>
            </a:extLst>
          </p:cNvPr>
          <p:cNvSpPr>
            <a:spLocks noGrp="1"/>
          </p:cNvSpPr>
          <p:nvPr>
            <p:ph type="sldNum" sz="quarter" idx="12"/>
          </p:nvPr>
        </p:nvSpPr>
        <p:spPr/>
        <p:txBody>
          <a:bodyPr/>
          <a:lstStyle/>
          <a:p>
            <a:fld id="{BA9B540C-44DA-4F69-89C9-7C84606640D3}" type="slidenum">
              <a:rPr lang="en-US" smtClean="0"/>
              <a:pPr/>
              <a:t>5</a:t>
            </a:fld>
            <a:endParaRPr lang="en-US"/>
          </a:p>
        </p:txBody>
      </p:sp>
    </p:spTree>
    <p:extLst>
      <p:ext uri="{BB962C8B-B14F-4D97-AF65-F5344CB8AC3E}">
        <p14:creationId xmlns:p14="http://schemas.microsoft.com/office/powerpoint/2010/main" val="281596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1FA39-A97B-4084-9F54-EF5E38EF49D9}"/>
              </a:ext>
            </a:extLst>
          </p:cNvPr>
          <p:cNvSpPr>
            <a:spLocks noGrp="1"/>
          </p:cNvSpPr>
          <p:nvPr>
            <p:ph type="title"/>
          </p:nvPr>
        </p:nvSpPr>
        <p:spPr/>
        <p:txBody>
          <a:bodyPr/>
          <a:lstStyle/>
          <a:p>
            <a:r>
              <a:rPr lang="en-US" dirty="0"/>
              <a:t>Reminder: IPR Disclosure Process</a:t>
            </a:r>
          </a:p>
        </p:txBody>
      </p:sp>
      <p:sp>
        <p:nvSpPr>
          <p:cNvPr id="3" name="Content Placeholder 2">
            <a:extLst>
              <a:ext uri="{FF2B5EF4-FFF2-40B4-BE49-F238E27FC236}">
                <a16:creationId xmlns:a16="http://schemas.microsoft.com/office/drawing/2014/main" id="{89DBC9A3-6C4E-40F9-84EE-1FF5AEF71BD3}"/>
              </a:ext>
            </a:extLst>
          </p:cNvPr>
          <p:cNvSpPr>
            <a:spLocks noGrp="1"/>
          </p:cNvSpPr>
          <p:nvPr>
            <p:ph idx="1"/>
          </p:nvPr>
        </p:nvSpPr>
        <p:spPr/>
        <p:txBody>
          <a:bodyPr/>
          <a:lstStyle/>
          <a:p>
            <a:r>
              <a:rPr lang="en-US" dirty="0"/>
              <a:t>We follow process put in place in other groups as a result of very late IPR disclosures</a:t>
            </a:r>
          </a:p>
          <a:p>
            <a:pPr lvl="1"/>
            <a:r>
              <a:rPr lang="en-US" dirty="0"/>
              <a:t>This is not a required IETF process</a:t>
            </a:r>
          </a:p>
          <a:p>
            <a:r>
              <a:rPr lang="en-US" dirty="0"/>
              <a:t>Includes</a:t>
            </a:r>
          </a:p>
          <a:p>
            <a:pPr marL="227013" lvl="1" indent="0">
              <a:buNone/>
            </a:pPr>
            <a:r>
              <a:rPr lang="en-US" dirty="0"/>
              <a:t>Polling of draft authors &amp; contributors:</a:t>
            </a:r>
          </a:p>
          <a:p>
            <a:pPr marL="684213" lvl="1" indent="-457200">
              <a:buFont typeface="+mj-lt"/>
              <a:buAutoNum type="arabicPeriod"/>
            </a:pPr>
            <a:r>
              <a:rPr lang="en-US" dirty="0"/>
              <a:t>Prior to moving to next step in WG process</a:t>
            </a:r>
          </a:p>
          <a:p>
            <a:pPr marL="1147762" lvl="2" indent="-457200">
              <a:buFont typeface="+mj-lt"/>
              <a:buAutoNum type="alphaLcPeriod"/>
            </a:pPr>
            <a:r>
              <a:rPr lang="en-US" dirty="0"/>
              <a:t>Before an individual draft becomes a WG document and </a:t>
            </a:r>
          </a:p>
          <a:p>
            <a:pPr marL="1147762" lvl="2" indent="-457200">
              <a:buFont typeface="+mj-lt"/>
              <a:buAutoNum type="alphaLcPeriod"/>
            </a:pPr>
            <a:r>
              <a:rPr lang="en-US" dirty="0"/>
              <a:t>Before a WG document goes to last call</a:t>
            </a:r>
          </a:p>
          <a:p>
            <a:pPr marL="684213" lvl="1" indent="-457200">
              <a:buFont typeface="+mj-lt"/>
              <a:buAutoNum type="arabicPeriod"/>
            </a:pPr>
            <a:r>
              <a:rPr lang="en-US" dirty="0"/>
              <a:t>Requires IPR compliance statement from </a:t>
            </a:r>
            <a:r>
              <a:rPr lang="en-US" b="1" i="1" dirty="0"/>
              <a:t>all</a:t>
            </a:r>
            <a:r>
              <a:rPr lang="en-US" dirty="0"/>
              <a:t> listed in draft</a:t>
            </a:r>
          </a:p>
          <a:p>
            <a:endParaRPr lang="en-US" dirty="0"/>
          </a:p>
        </p:txBody>
      </p:sp>
      <p:sp>
        <p:nvSpPr>
          <p:cNvPr id="4" name="Footer Placeholder 3">
            <a:extLst>
              <a:ext uri="{FF2B5EF4-FFF2-40B4-BE49-F238E27FC236}">
                <a16:creationId xmlns:a16="http://schemas.microsoft.com/office/drawing/2014/main" id="{8207DE94-684B-4DAB-ADBD-E1857BAD6FE9}"/>
              </a:ext>
            </a:extLst>
          </p:cNvPr>
          <p:cNvSpPr>
            <a:spLocks noGrp="1"/>
          </p:cNvSpPr>
          <p:nvPr>
            <p:ph type="ftr" sz="quarter" idx="11"/>
          </p:nvPr>
        </p:nvSpPr>
        <p:spPr/>
        <p:txBody>
          <a:bodyPr/>
          <a:lstStyle/>
          <a:p>
            <a:r>
              <a:rPr lang="en-US"/>
              <a:t>DetNet WG - Interim - June 2020</a:t>
            </a:r>
            <a:endParaRPr lang="en-US" dirty="0"/>
          </a:p>
        </p:txBody>
      </p:sp>
      <p:sp>
        <p:nvSpPr>
          <p:cNvPr id="5" name="Slide Number Placeholder 4">
            <a:extLst>
              <a:ext uri="{FF2B5EF4-FFF2-40B4-BE49-F238E27FC236}">
                <a16:creationId xmlns:a16="http://schemas.microsoft.com/office/drawing/2014/main" id="{E6C4DDF4-FCDC-4797-89B1-B576C58BD3D0}"/>
              </a:ext>
            </a:extLst>
          </p:cNvPr>
          <p:cNvSpPr>
            <a:spLocks noGrp="1"/>
          </p:cNvSpPr>
          <p:nvPr>
            <p:ph type="sldNum" sz="quarter" idx="12"/>
          </p:nvPr>
        </p:nvSpPr>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115171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WG Draft Status</a:t>
            </a:r>
          </a:p>
        </p:txBody>
      </p:sp>
      <p:sp>
        <p:nvSpPr>
          <p:cNvPr id="3" name="Content Placeholder 2"/>
          <p:cNvSpPr>
            <a:spLocks noGrp="1"/>
          </p:cNvSpPr>
          <p:nvPr>
            <p:ph idx="1"/>
          </p:nvPr>
        </p:nvSpPr>
        <p:spPr>
          <a:xfrm>
            <a:off x="594360" y="914400"/>
            <a:ext cx="10698480" cy="5656082"/>
          </a:xfrm>
        </p:spPr>
        <p:txBody>
          <a:bodyPr vert="horz" lIns="91440" tIns="45720" rIns="91440" bIns="45720" rtlCol="0" anchor="t">
            <a:normAutofit fontScale="92500" lnSpcReduction="10000"/>
          </a:bodyPr>
          <a:lstStyle/>
          <a:p>
            <a:pPr marL="226695" indent="-226695"/>
            <a:r>
              <a:rPr lang="en-US" sz="2000" dirty="0"/>
              <a:t>Document Status</a:t>
            </a:r>
          </a:p>
          <a:p>
            <a:pPr marL="226695" indent="-226695"/>
            <a:r>
              <a:rPr lang="en-US" sz="2000" dirty="0"/>
              <a:t>Published</a:t>
            </a:r>
          </a:p>
          <a:p>
            <a:pPr marL="461645" lvl="1"/>
            <a:r>
              <a:rPr lang="en-US" sz="1600" dirty="0">
                <a:hlinkClick r:id="rId2"/>
              </a:rPr>
              <a:t>RFC 8557</a:t>
            </a:r>
            <a:r>
              <a:rPr lang="en-US" sz="1600" dirty="0"/>
              <a:t> Deterministic Networking Problem Statement</a:t>
            </a:r>
          </a:p>
          <a:p>
            <a:pPr marL="461645" lvl="1"/>
            <a:r>
              <a:rPr lang="en-US" sz="1600" dirty="0">
                <a:hlinkClick r:id="rId3"/>
              </a:rPr>
              <a:t>RFC 8578</a:t>
            </a:r>
            <a:r>
              <a:rPr lang="en-US" sz="1600" dirty="0"/>
              <a:t> Deterministic Networking Use Cases</a:t>
            </a:r>
          </a:p>
          <a:p>
            <a:pPr marL="461645" lvl="1"/>
            <a:r>
              <a:rPr lang="en-US" sz="1600" dirty="0">
                <a:hlinkClick r:id="rId4"/>
              </a:rPr>
              <a:t>RFC 8655</a:t>
            </a:r>
            <a:r>
              <a:rPr lang="en-US" sz="1600" dirty="0"/>
              <a:t> Deterministic Networking Architecture</a:t>
            </a:r>
          </a:p>
          <a:p>
            <a:pPr marL="226695" indent="-226695"/>
            <a:r>
              <a:rPr lang="en-US" sz="2000" dirty="0"/>
              <a:t>With IESG</a:t>
            </a:r>
          </a:p>
          <a:p>
            <a:pPr marL="461645" lvl="1"/>
            <a:r>
              <a:rPr lang="en-US" sz="1600" dirty="0"/>
              <a:t>data plane drafts</a:t>
            </a:r>
          </a:p>
          <a:p>
            <a:pPr marL="631507" lvl="2"/>
            <a:r>
              <a:rPr lang="en-US" sz="1400" dirty="0"/>
              <a:t>draft-</a:t>
            </a:r>
            <a:r>
              <a:rPr lang="en-US" sz="1400" dirty="0" err="1"/>
              <a:t>ietf</a:t>
            </a:r>
            <a:r>
              <a:rPr lang="en-US" sz="1400" dirty="0"/>
              <a:t>-</a:t>
            </a:r>
            <a:r>
              <a:rPr lang="en-US" sz="1400" dirty="0" err="1"/>
              <a:t>detnet</a:t>
            </a:r>
            <a:r>
              <a:rPr lang="en-US" sz="1400" dirty="0"/>
              <a:t>-data-plane-framework</a:t>
            </a:r>
          </a:p>
          <a:p>
            <a:pPr marL="631507" lvl="2"/>
            <a:r>
              <a:rPr lang="en-US" sz="1400" dirty="0"/>
              <a:t>draft-</a:t>
            </a:r>
            <a:r>
              <a:rPr lang="en-US" sz="1400" dirty="0" err="1"/>
              <a:t>ietf</a:t>
            </a:r>
            <a:r>
              <a:rPr lang="en-US" sz="1400" dirty="0"/>
              <a:t>-</a:t>
            </a:r>
            <a:r>
              <a:rPr lang="en-US" sz="1400" dirty="0" err="1"/>
              <a:t>detnet-ip</a:t>
            </a:r>
            <a:endParaRPr lang="en-US" sz="1400" dirty="0"/>
          </a:p>
          <a:p>
            <a:pPr marL="631507" lvl="2"/>
            <a:r>
              <a:rPr lang="en-US" sz="1400" dirty="0"/>
              <a:t>draft-</a:t>
            </a:r>
            <a:r>
              <a:rPr lang="en-US" sz="1400" dirty="0" err="1"/>
              <a:t>ietf</a:t>
            </a:r>
            <a:r>
              <a:rPr lang="en-US" sz="1400" dirty="0"/>
              <a:t>-</a:t>
            </a:r>
            <a:r>
              <a:rPr lang="en-US" sz="1400" dirty="0" err="1"/>
              <a:t>detnet-mpls</a:t>
            </a:r>
            <a:endParaRPr lang="en-US" sz="1400" dirty="0"/>
          </a:p>
          <a:p>
            <a:pPr marL="631507" lvl="2"/>
            <a:r>
              <a:rPr lang="en-US" sz="1400" dirty="0"/>
              <a:t>draft-</a:t>
            </a:r>
            <a:r>
              <a:rPr lang="en-US" sz="1400" dirty="0" err="1"/>
              <a:t>ietf</a:t>
            </a:r>
            <a:r>
              <a:rPr lang="en-US" sz="1400" dirty="0"/>
              <a:t>-</a:t>
            </a:r>
            <a:r>
              <a:rPr lang="en-US" sz="1400" dirty="0" err="1"/>
              <a:t>detnet</a:t>
            </a:r>
            <a:r>
              <a:rPr lang="en-US" sz="1400" dirty="0"/>
              <a:t>-</a:t>
            </a:r>
            <a:r>
              <a:rPr lang="en-US" sz="1400" dirty="0" err="1"/>
              <a:t>ip</a:t>
            </a:r>
            <a:r>
              <a:rPr lang="en-US" sz="1400" dirty="0"/>
              <a:t>-over-</a:t>
            </a:r>
            <a:r>
              <a:rPr lang="en-US" sz="1400" dirty="0" err="1"/>
              <a:t>mpls</a:t>
            </a:r>
            <a:endParaRPr lang="en-US" sz="1400" dirty="0"/>
          </a:p>
          <a:p>
            <a:pPr marL="631507" lvl="2"/>
            <a:r>
              <a:rPr lang="en-US" sz="1400" dirty="0"/>
              <a:t>draft-</a:t>
            </a:r>
            <a:r>
              <a:rPr lang="en-US" sz="1400" dirty="0" err="1"/>
              <a:t>ietf</a:t>
            </a:r>
            <a:r>
              <a:rPr lang="en-US" sz="1400" dirty="0"/>
              <a:t>-</a:t>
            </a:r>
            <a:r>
              <a:rPr lang="en-US" sz="1400" dirty="0" err="1"/>
              <a:t>detnet</a:t>
            </a:r>
            <a:r>
              <a:rPr lang="en-US" sz="1400" dirty="0"/>
              <a:t>-</a:t>
            </a:r>
            <a:r>
              <a:rPr lang="en-US" sz="1400" dirty="0" err="1"/>
              <a:t>mpls</a:t>
            </a:r>
            <a:r>
              <a:rPr lang="en-US" sz="1400" dirty="0"/>
              <a:t>-over-</a:t>
            </a:r>
            <a:r>
              <a:rPr lang="en-US" sz="1400" dirty="0" err="1"/>
              <a:t>udp</a:t>
            </a:r>
            <a:r>
              <a:rPr lang="en-US" sz="1400" dirty="0"/>
              <a:t>-</a:t>
            </a:r>
            <a:r>
              <a:rPr lang="en-US" sz="1400" dirty="0" err="1"/>
              <a:t>ip</a:t>
            </a:r>
            <a:endParaRPr lang="en-US" sz="1400" dirty="0"/>
          </a:p>
          <a:p>
            <a:pPr marL="461645" lvl="1" indent="-226695"/>
            <a:r>
              <a:rPr lang="en-US" sz="1600" dirty="0"/>
              <a:t>draft-</a:t>
            </a:r>
            <a:r>
              <a:rPr lang="en-US" sz="1600" dirty="0" err="1"/>
              <a:t>ietf</a:t>
            </a:r>
            <a:r>
              <a:rPr lang="en-US" sz="1600" dirty="0"/>
              <a:t>-</a:t>
            </a:r>
            <a:r>
              <a:rPr lang="en-US" sz="1600" dirty="0" err="1"/>
              <a:t>detnet</a:t>
            </a:r>
            <a:r>
              <a:rPr lang="en-US" sz="1600" dirty="0"/>
              <a:t>-flow-information-model</a:t>
            </a:r>
          </a:p>
          <a:p>
            <a:pPr marL="461645" lvl="1" indent="-226695"/>
            <a:r>
              <a:rPr lang="en-US" sz="1600" dirty="0"/>
              <a:t>draft-</a:t>
            </a:r>
            <a:r>
              <a:rPr lang="en-US" sz="1600" dirty="0" err="1"/>
              <a:t>ietf</a:t>
            </a:r>
            <a:r>
              <a:rPr lang="en-US" sz="1600" dirty="0"/>
              <a:t>-</a:t>
            </a:r>
            <a:r>
              <a:rPr lang="en-US" sz="1600" dirty="0" err="1"/>
              <a:t>detnet</a:t>
            </a:r>
            <a:r>
              <a:rPr lang="en-US" sz="1600" dirty="0"/>
              <a:t>-security</a:t>
            </a:r>
          </a:p>
          <a:p>
            <a:pPr marL="226695" indent="-226695"/>
            <a:r>
              <a:rPr lang="en-US" sz="2000" dirty="0"/>
              <a:t>On agenda</a:t>
            </a:r>
          </a:p>
          <a:p>
            <a:pPr marL="461645" lvl="1"/>
            <a:r>
              <a:rPr lang="en-US" sz="1600" dirty="0"/>
              <a:t>data plane drafts</a:t>
            </a:r>
          </a:p>
          <a:p>
            <a:pPr marL="631507" lvl="2"/>
            <a:r>
              <a:rPr lang="en-US" sz="1400" dirty="0"/>
              <a:t>draft-</a:t>
            </a:r>
            <a:r>
              <a:rPr lang="en-US" sz="1400" dirty="0" err="1"/>
              <a:t>ietf</a:t>
            </a:r>
            <a:r>
              <a:rPr lang="en-US" sz="1400" dirty="0"/>
              <a:t>-</a:t>
            </a:r>
            <a:r>
              <a:rPr lang="en-US" sz="1400" dirty="0" err="1"/>
              <a:t>detnet</a:t>
            </a:r>
            <a:r>
              <a:rPr lang="en-US" sz="1400" dirty="0"/>
              <a:t>-</a:t>
            </a:r>
            <a:r>
              <a:rPr lang="en-US" sz="1400" dirty="0" err="1"/>
              <a:t>ip</a:t>
            </a:r>
            <a:r>
              <a:rPr lang="en-US" sz="1400" dirty="0"/>
              <a:t>-over-</a:t>
            </a:r>
            <a:r>
              <a:rPr lang="en-US" sz="1400" dirty="0" err="1"/>
              <a:t>tsn</a:t>
            </a:r>
            <a:endParaRPr lang="en-US" sz="1400" dirty="0"/>
          </a:p>
          <a:p>
            <a:pPr marL="631507" lvl="2"/>
            <a:r>
              <a:rPr lang="en-US" sz="1400" dirty="0"/>
              <a:t>draft-</a:t>
            </a:r>
            <a:r>
              <a:rPr lang="en-US" sz="1400" dirty="0" err="1"/>
              <a:t>ietf</a:t>
            </a:r>
            <a:r>
              <a:rPr lang="en-US" sz="1400" dirty="0"/>
              <a:t>-</a:t>
            </a:r>
            <a:r>
              <a:rPr lang="en-US" sz="1400" dirty="0" err="1"/>
              <a:t>detnet</a:t>
            </a:r>
            <a:r>
              <a:rPr lang="en-US" sz="1400" dirty="0"/>
              <a:t>-</a:t>
            </a:r>
            <a:r>
              <a:rPr lang="en-US" sz="1400" dirty="0" err="1"/>
              <a:t>tsn</a:t>
            </a:r>
            <a:r>
              <a:rPr lang="en-US" sz="1400" dirty="0"/>
              <a:t>-</a:t>
            </a:r>
            <a:r>
              <a:rPr lang="en-US" sz="1400" dirty="0" err="1"/>
              <a:t>vpn</a:t>
            </a:r>
            <a:r>
              <a:rPr lang="en-US" sz="1400" dirty="0"/>
              <a:t>-over-</a:t>
            </a:r>
            <a:r>
              <a:rPr lang="en-US" sz="1400" dirty="0" err="1"/>
              <a:t>mpls</a:t>
            </a:r>
            <a:endParaRPr lang="en-US" sz="1400" dirty="0"/>
          </a:p>
          <a:p>
            <a:pPr marL="631507" lvl="2"/>
            <a:r>
              <a:rPr lang="en-US" sz="1400" dirty="0"/>
              <a:t>draft-</a:t>
            </a:r>
            <a:r>
              <a:rPr lang="en-US" sz="1400" dirty="0" err="1"/>
              <a:t>ietf</a:t>
            </a:r>
            <a:r>
              <a:rPr lang="en-US" sz="1400" dirty="0"/>
              <a:t>-</a:t>
            </a:r>
            <a:r>
              <a:rPr lang="en-US" sz="1400" dirty="0" err="1"/>
              <a:t>detnet</a:t>
            </a:r>
            <a:r>
              <a:rPr lang="en-US" sz="1400" dirty="0"/>
              <a:t>-</a:t>
            </a:r>
            <a:r>
              <a:rPr lang="en-US" sz="1400" dirty="0" err="1"/>
              <a:t>mpls</a:t>
            </a:r>
            <a:r>
              <a:rPr lang="en-US" sz="1400" dirty="0"/>
              <a:t>-over-</a:t>
            </a:r>
            <a:r>
              <a:rPr lang="en-US" sz="1400" dirty="0" err="1"/>
              <a:t>tsn</a:t>
            </a:r>
            <a:endParaRPr lang="en-US" sz="1400" dirty="0"/>
          </a:p>
          <a:p>
            <a:pPr marL="461645" lvl="1"/>
            <a:r>
              <a:rPr lang="en-US" sz="1600" dirty="0"/>
              <a:t>draft-</a:t>
            </a:r>
            <a:r>
              <a:rPr lang="en-US" sz="1600" dirty="0" err="1"/>
              <a:t>ietf</a:t>
            </a:r>
            <a:r>
              <a:rPr lang="en-US" sz="1600" dirty="0"/>
              <a:t>-</a:t>
            </a:r>
            <a:r>
              <a:rPr lang="en-US" sz="1600" dirty="0" err="1"/>
              <a:t>detnet</a:t>
            </a:r>
            <a:r>
              <a:rPr lang="en-US" sz="1600" dirty="0"/>
              <a:t>-yang</a:t>
            </a:r>
          </a:p>
          <a:p>
            <a:pPr marL="461645" lvl="1"/>
            <a:r>
              <a:rPr lang="en-US" sz="1600" dirty="0"/>
              <a:t>draft-</a:t>
            </a:r>
            <a:r>
              <a:rPr lang="en-US" sz="1600" dirty="0" err="1"/>
              <a:t>ietf</a:t>
            </a:r>
            <a:r>
              <a:rPr lang="en-US" sz="1600" dirty="0"/>
              <a:t>-</a:t>
            </a:r>
            <a:r>
              <a:rPr lang="en-US" sz="1600" dirty="0" err="1"/>
              <a:t>detnet-mpls-oam</a:t>
            </a:r>
            <a:endParaRPr lang="en-US" sz="1600" dirty="0"/>
          </a:p>
          <a:p>
            <a:pPr marL="226060"/>
            <a:r>
              <a:rPr lang="en-US" sz="2000" dirty="0"/>
              <a:t>Not on agenda: </a:t>
            </a:r>
            <a:r>
              <a:rPr lang="en-US" sz="1600" dirty="0"/>
              <a:t>draft-</a:t>
            </a:r>
            <a:r>
              <a:rPr lang="en-US" sz="1600" dirty="0" err="1"/>
              <a:t>ietf</a:t>
            </a:r>
            <a:r>
              <a:rPr lang="en-US" sz="1600" dirty="0"/>
              <a:t>-</a:t>
            </a:r>
            <a:r>
              <a:rPr lang="en-US" sz="1600" dirty="0" err="1"/>
              <a:t>detnet</a:t>
            </a:r>
            <a:r>
              <a:rPr lang="en-US" sz="1600" dirty="0"/>
              <a:t>-bounded-latency</a:t>
            </a:r>
          </a:p>
          <a:p>
            <a:pPr marL="461645" lvl="1"/>
            <a:endParaRPr lang="en-US" sz="1600" dirty="0"/>
          </a:p>
        </p:txBody>
      </p:sp>
      <p:sp>
        <p:nvSpPr>
          <p:cNvPr id="4" name="Footer Placeholder 3"/>
          <p:cNvSpPr>
            <a:spLocks noGrp="1"/>
          </p:cNvSpPr>
          <p:nvPr>
            <p:ph type="ftr" sz="quarter" idx="11"/>
          </p:nvPr>
        </p:nvSpPr>
        <p:spPr/>
        <p:txBody>
          <a:bodyPr/>
          <a:lstStyle/>
          <a:p>
            <a:r>
              <a:rPr lang="en-US"/>
              <a:t>DetNet WG - Interim - June 2020</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7</a:t>
            </a:fld>
            <a:endParaRPr lang="en-US"/>
          </a:p>
        </p:txBody>
      </p:sp>
    </p:spTree>
    <p:extLst>
      <p:ext uri="{BB962C8B-B14F-4D97-AF65-F5344CB8AC3E}">
        <p14:creationId xmlns:p14="http://schemas.microsoft.com/office/powerpoint/2010/main" val="2522590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CF14-3A19-4C6D-87B3-41B9C8A99D80}"/>
              </a:ext>
            </a:extLst>
          </p:cNvPr>
          <p:cNvSpPr>
            <a:spLocks noGrp="1"/>
          </p:cNvSpPr>
          <p:nvPr>
            <p:ph type="title"/>
          </p:nvPr>
        </p:nvSpPr>
        <p:spPr/>
        <p:txBody>
          <a:bodyPr/>
          <a:lstStyle/>
          <a:p>
            <a:r>
              <a:rPr lang="en-US" dirty="0"/>
              <a:t>Re-Chartered</a:t>
            </a:r>
          </a:p>
        </p:txBody>
      </p:sp>
      <p:sp>
        <p:nvSpPr>
          <p:cNvPr id="3" name="Content Placeholder 2">
            <a:extLst>
              <a:ext uri="{FF2B5EF4-FFF2-40B4-BE49-F238E27FC236}">
                <a16:creationId xmlns:a16="http://schemas.microsoft.com/office/drawing/2014/main" id="{B6D5D52E-EE1F-4A0A-8FE4-575EA817C695}"/>
              </a:ext>
            </a:extLst>
          </p:cNvPr>
          <p:cNvSpPr>
            <a:spLocks noGrp="1"/>
          </p:cNvSpPr>
          <p:nvPr>
            <p:ph idx="1"/>
          </p:nvPr>
        </p:nvSpPr>
        <p:spPr>
          <a:xfrm>
            <a:off x="594360" y="914400"/>
            <a:ext cx="10762262" cy="5562599"/>
          </a:xfrm>
        </p:spPr>
        <p:txBody>
          <a:bodyPr/>
          <a:lstStyle/>
          <a:p>
            <a:r>
              <a:rPr lang="en-US" dirty="0"/>
              <a:t>Revised charter approved!</a:t>
            </a:r>
          </a:p>
          <a:p>
            <a:pPr lvl="1"/>
            <a:r>
              <a:rPr lang="en-US" dirty="0">
                <a:hlinkClick r:id="rId2"/>
              </a:rPr>
              <a:t>https://datatracker.ietf.org/wg/detnet/about/</a:t>
            </a:r>
            <a:endParaRPr lang="en-US" dirty="0"/>
          </a:p>
          <a:p>
            <a:pPr lvl="1"/>
            <a:r>
              <a:rPr lang="en-US" dirty="0"/>
              <a:t>Diff: </a:t>
            </a:r>
            <a:r>
              <a:rPr lang="en-US" dirty="0">
                <a:hlinkClick r:id="rId3"/>
              </a:rPr>
              <a:t>https://etherpad.ietf.org:9009/p/detnet-recharter</a:t>
            </a:r>
            <a:r>
              <a:rPr lang="en-US" dirty="0"/>
              <a:t> (non-authoritative)</a:t>
            </a:r>
          </a:p>
          <a:p>
            <a:r>
              <a:rPr lang="en-US" dirty="0"/>
              <a:t>Main addition: </a:t>
            </a:r>
            <a:br>
              <a:rPr lang="en-US" dirty="0"/>
            </a:br>
            <a:r>
              <a:rPr lang="en-US" dirty="0"/>
              <a:t>“</a:t>
            </a:r>
            <a:r>
              <a:rPr lang="en-US" i="1" dirty="0"/>
              <a:t>The Working Group will also document DetNet Controller Plane approaches that reuse existing IETF solutions, such as Path Computation Element (PCE), and identify the Working Group responsible for any extensions needed to support DetNet.</a:t>
            </a:r>
            <a:r>
              <a:rPr lang="en-US" dirty="0"/>
              <a:t>”</a:t>
            </a:r>
          </a:p>
        </p:txBody>
      </p:sp>
      <p:sp>
        <p:nvSpPr>
          <p:cNvPr id="4" name="Footer Placeholder 3">
            <a:extLst>
              <a:ext uri="{FF2B5EF4-FFF2-40B4-BE49-F238E27FC236}">
                <a16:creationId xmlns:a16="http://schemas.microsoft.com/office/drawing/2014/main" id="{B0C91C14-DC96-40BC-8A74-C2D53F9340BE}"/>
              </a:ext>
            </a:extLst>
          </p:cNvPr>
          <p:cNvSpPr>
            <a:spLocks noGrp="1"/>
          </p:cNvSpPr>
          <p:nvPr>
            <p:ph type="ftr" sz="quarter" idx="11"/>
          </p:nvPr>
        </p:nvSpPr>
        <p:spPr/>
        <p:txBody>
          <a:bodyPr/>
          <a:lstStyle/>
          <a:p>
            <a:r>
              <a:rPr lang="en-US"/>
              <a:t>DetNet WG - Interim - June 2020</a:t>
            </a:r>
            <a:endParaRPr lang="en-US" dirty="0"/>
          </a:p>
        </p:txBody>
      </p:sp>
      <p:sp>
        <p:nvSpPr>
          <p:cNvPr id="5" name="Slide Number Placeholder 4">
            <a:extLst>
              <a:ext uri="{FF2B5EF4-FFF2-40B4-BE49-F238E27FC236}">
                <a16:creationId xmlns:a16="http://schemas.microsoft.com/office/drawing/2014/main" id="{8EBD551A-C8D6-4C3B-B6F6-6CBCDEA55665}"/>
              </a:ext>
            </a:extLst>
          </p:cNvPr>
          <p:cNvSpPr>
            <a:spLocks noGrp="1"/>
          </p:cNvSpPr>
          <p:nvPr>
            <p:ph type="sldNum" sz="quarter" idx="12"/>
          </p:nvPr>
        </p:nvSpPr>
        <p:spPr/>
        <p:txBody>
          <a:bodyPr/>
          <a:lstStyle/>
          <a:p>
            <a:fld id="{BA9B540C-44DA-4F69-89C9-7C84606640D3}" type="slidenum">
              <a:rPr lang="en-US" smtClean="0"/>
              <a:pPr/>
              <a:t>8</a:t>
            </a:fld>
            <a:endParaRPr lang="en-US"/>
          </a:p>
        </p:txBody>
      </p:sp>
    </p:spTree>
    <p:extLst>
      <p:ext uri="{BB962C8B-B14F-4D97-AF65-F5344CB8AC3E}">
        <p14:creationId xmlns:p14="http://schemas.microsoft.com/office/powerpoint/2010/main" val="353740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WG Deliverables &amp; Milestones</a:t>
            </a:r>
          </a:p>
        </p:txBody>
      </p:sp>
      <p:sp>
        <p:nvSpPr>
          <p:cNvPr id="3" name="Content Placeholder 2"/>
          <p:cNvSpPr>
            <a:spLocks noGrp="1"/>
          </p:cNvSpPr>
          <p:nvPr>
            <p:ph idx="1"/>
          </p:nvPr>
        </p:nvSpPr>
        <p:spPr/>
        <p:txBody>
          <a:bodyPr>
            <a:normAutofit/>
          </a:bodyPr>
          <a:lstStyle/>
          <a:p>
            <a:pPr lvl="1"/>
            <a:endParaRPr lang="en-US" dirty="0"/>
          </a:p>
          <a:p>
            <a:endParaRPr lang="en-US" dirty="0"/>
          </a:p>
        </p:txBody>
      </p:sp>
      <p:sp>
        <p:nvSpPr>
          <p:cNvPr id="4" name="Footer Placeholder 3"/>
          <p:cNvSpPr>
            <a:spLocks noGrp="1"/>
          </p:cNvSpPr>
          <p:nvPr>
            <p:ph type="ftr" sz="quarter" idx="11"/>
          </p:nvPr>
        </p:nvSpPr>
        <p:spPr/>
        <p:txBody>
          <a:bodyPr/>
          <a:lstStyle/>
          <a:p>
            <a:r>
              <a:rPr lang="en-US"/>
              <a:t>DetNet WG - Interim - June 2020</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9</a:t>
            </a:fld>
            <a:endParaRPr lang="en-US"/>
          </a:p>
        </p:txBody>
      </p:sp>
      <p:graphicFrame>
        <p:nvGraphicFramePr>
          <p:cNvPr id="10" name="Table 9">
            <a:extLst>
              <a:ext uri="{FF2B5EF4-FFF2-40B4-BE49-F238E27FC236}">
                <a16:creationId xmlns:a16="http://schemas.microsoft.com/office/drawing/2014/main" id="{FA14F34C-1185-4A79-9F59-F05009D0CF8F}"/>
              </a:ext>
            </a:extLst>
          </p:cNvPr>
          <p:cNvGraphicFramePr>
            <a:graphicFrameLocks noGrp="1"/>
          </p:cNvGraphicFramePr>
          <p:nvPr>
            <p:extLst>
              <p:ext uri="{D42A27DB-BD31-4B8C-83A1-F6EECF244321}">
                <p14:modId xmlns:p14="http://schemas.microsoft.com/office/powerpoint/2010/main" val="906840186"/>
              </p:ext>
            </p:extLst>
          </p:nvPr>
        </p:nvGraphicFramePr>
        <p:xfrm>
          <a:off x="2659944" y="1329902"/>
          <a:ext cx="7827434" cy="3756660"/>
        </p:xfrm>
        <a:graphic>
          <a:graphicData uri="http://schemas.openxmlformats.org/drawingml/2006/table">
            <a:tbl>
              <a:tblPr firstRow="1" bandRow="1">
                <a:tableStyleId>{BC89EF96-8CEA-46FF-86C4-4CE0E7609802}</a:tableStyleId>
              </a:tblPr>
              <a:tblGrid>
                <a:gridCol w="1928989">
                  <a:extLst>
                    <a:ext uri="{9D8B030D-6E8A-4147-A177-3AD203B41FA5}">
                      <a16:colId xmlns:a16="http://schemas.microsoft.com/office/drawing/2014/main" val="4210205558"/>
                    </a:ext>
                  </a:extLst>
                </a:gridCol>
                <a:gridCol w="5898445">
                  <a:extLst>
                    <a:ext uri="{9D8B030D-6E8A-4147-A177-3AD203B41FA5}">
                      <a16:colId xmlns:a16="http://schemas.microsoft.com/office/drawing/2014/main" val="3680560533"/>
                    </a:ext>
                  </a:extLst>
                </a:gridCol>
              </a:tblGrid>
              <a:tr h="0">
                <a:tc>
                  <a:txBody>
                    <a:bodyPr/>
                    <a:lstStyle/>
                    <a:p>
                      <a:pPr algn="ctr" fontAlgn="ctr"/>
                      <a:r>
                        <a:rPr lang="en-US" sz="1400" u="none" strike="noStrike" dirty="0">
                          <a:solidFill>
                            <a:schemeClr val="bg1"/>
                          </a:solidFill>
                          <a:effectLst/>
                          <a:latin typeface="Arial" panose="020B0604020202020204" pitchFamily="34" charset="0"/>
                          <a:cs typeface="Arial" panose="020B0604020202020204" pitchFamily="34" charset="0"/>
                        </a:rPr>
                        <a:t>Date</a:t>
                      </a:r>
                      <a:endParaRPr lang="en-US" sz="14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ctr">
                    <a:solidFill>
                      <a:schemeClr val="tx2"/>
                    </a:solidFill>
                  </a:tcPr>
                </a:tc>
                <a:tc>
                  <a:txBody>
                    <a:bodyPr/>
                    <a:lstStyle/>
                    <a:p>
                      <a:pPr algn="l" fontAlgn="ctr"/>
                      <a:r>
                        <a:rPr lang="en-US" sz="1400" u="none" strike="noStrike" dirty="0">
                          <a:solidFill>
                            <a:schemeClr val="bg1"/>
                          </a:solidFill>
                          <a:effectLst/>
                          <a:latin typeface="Arial" panose="020B0604020202020204" pitchFamily="34" charset="0"/>
                          <a:cs typeface="Arial" panose="020B0604020202020204" pitchFamily="34" charset="0"/>
                        </a:rPr>
                        <a:t>Milestone</a:t>
                      </a:r>
                      <a:endParaRPr lang="en-US" sz="1400" b="1" i="0" u="none" strike="noStrike" dirty="0">
                        <a:solidFill>
                          <a:schemeClr val="bg1"/>
                        </a:solidFill>
                        <a:effectLst/>
                        <a:latin typeface="Arial" panose="020B0604020202020204" pitchFamily="34" charset="0"/>
                        <a:cs typeface="Arial" panose="020B0604020202020204" pitchFamily="34" charset="0"/>
                      </a:endParaRPr>
                    </a:p>
                  </a:txBody>
                  <a:tcPr marL="7620" marR="7620" marT="7620" marB="0" anchor="ctr">
                    <a:solidFill>
                      <a:schemeClr val="tx2"/>
                    </a:solidFill>
                  </a:tcPr>
                </a:tc>
                <a:extLst>
                  <a:ext uri="{0D108BD9-81ED-4DB2-BD59-A6C34878D82A}">
                    <a16:rowId xmlns:a16="http://schemas.microsoft.com/office/drawing/2014/main" val="615460590"/>
                  </a:ext>
                </a:extLst>
              </a:tr>
              <a:tr h="213360">
                <a:tc>
                  <a:txBody>
                    <a:bodyPr/>
                    <a:lstStyle/>
                    <a:p>
                      <a:pPr algn="ctr" fontAlgn="t"/>
                      <a:r>
                        <a:rPr lang="en-US" sz="1400" u="none" strike="noStrike">
                          <a:effectLst/>
                          <a:latin typeface="Arial" panose="020B0604020202020204" pitchFamily="34" charset="0"/>
                          <a:cs typeface="Arial" panose="020B0604020202020204" pitchFamily="34" charset="0"/>
                        </a:rPr>
                        <a:t>Jun-20</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Adopt controller </a:t>
                      </a:r>
                      <a:r>
                        <a:rPr lang="en-US" sz="1400" u="none" strike="noStrike">
                          <a:effectLst/>
                          <a:latin typeface="Arial" panose="020B0604020202020204" pitchFamily="34" charset="0"/>
                          <a:cs typeface="Arial" panose="020B0604020202020204" pitchFamily="34" charset="0"/>
                        </a:rPr>
                        <a:t>plane framework***</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3362913948"/>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Aug-20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Adopt </a:t>
                      </a:r>
                      <a:r>
                        <a:rPr lang="en-US" sz="1400" u="none" strike="noStrike" dirty="0" err="1">
                          <a:effectLst/>
                          <a:latin typeface="Arial" panose="020B0604020202020204" pitchFamily="34" charset="0"/>
                          <a:cs typeface="Arial" panose="020B0604020202020204" pitchFamily="34" charset="0"/>
                        </a:rPr>
                        <a:t>DetNet</a:t>
                      </a:r>
                      <a:r>
                        <a:rPr lang="en-US" sz="1400" u="none" strike="noStrike" dirty="0">
                          <a:effectLst/>
                          <a:latin typeface="Arial" panose="020B0604020202020204" pitchFamily="34" charset="0"/>
                          <a:cs typeface="Arial" panose="020B0604020202020204" pitchFamily="34" charset="0"/>
                        </a:rPr>
                        <a:t> IP OAM document</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2108397437"/>
                  </a:ext>
                </a:extLst>
              </a:tr>
              <a:tr h="213360">
                <a:tc>
                  <a:txBody>
                    <a:bodyPr/>
                    <a:lstStyle/>
                    <a:p>
                      <a:pPr algn="ctr" fontAlgn="t"/>
                      <a:r>
                        <a:rPr lang="en-US" sz="1400" u="none" strike="noStrike">
                          <a:effectLst/>
                          <a:latin typeface="Arial" panose="020B0604020202020204" pitchFamily="34" charset="0"/>
                          <a:cs typeface="Arial" panose="020B0604020202020204" pitchFamily="34" charset="0"/>
                        </a:rPr>
                        <a:t>Aug-20</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Submit TSN data plane documents (Standards track)</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1058059930"/>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Aug-20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YANG model (Standards Track)</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2792462037"/>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Mar-21</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first OAM document for publication</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4227558215"/>
                  </a:ext>
                </a:extLst>
              </a:tr>
              <a:tr h="213360">
                <a:tc>
                  <a:txBody>
                    <a:bodyPr/>
                    <a:lstStyle/>
                    <a:p>
                      <a:pPr algn="ctr" fontAlgn="t"/>
                      <a:r>
                        <a:rPr lang="en-US" sz="1400" u="none" strike="noStrike">
                          <a:effectLst/>
                          <a:latin typeface="Arial" panose="020B0604020202020204" pitchFamily="34" charset="0"/>
                          <a:cs typeface="Arial" panose="020B0604020202020204" pitchFamily="34" charset="0"/>
                        </a:rPr>
                        <a:t>May-21</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controller plane framework</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2704742042"/>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Jun-21</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DetNet IP OAM document</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2771956120"/>
                  </a:ext>
                </a:extLst>
              </a:tr>
              <a:tr h="213360">
                <a:tc>
                  <a:txBody>
                    <a:bodyPr/>
                    <a:lstStyle/>
                    <a:p>
                      <a:pPr marL="0" algn="ctr" defTabSz="914400" rtl="0" eaLnBrk="1" fontAlgn="ctr" latinLnBrk="0" hangingPunct="1"/>
                      <a:endParaRPr lang="en-US" sz="1400" b="1" u="none" strike="noStrike" kern="1200" dirty="0">
                        <a:solidFill>
                          <a:schemeClr val="bg1"/>
                        </a:solidFill>
                        <a:effectLst/>
                        <a:latin typeface="Arial" panose="020B0604020202020204" pitchFamily="34" charset="0"/>
                        <a:ea typeface="+mn-ea"/>
                        <a:cs typeface="Arial" panose="020B0604020202020204" pitchFamily="34" charset="0"/>
                      </a:endParaRPr>
                    </a:p>
                  </a:txBody>
                  <a:tcPr marR="7620" marT="7620" marB="0" anchor="ctr">
                    <a:solidFill>
                      <a:schemeClr val="tx2">
                        <a:alpha val="20000"/>
                      </a:schemeClr>
                    </a:solidFill>
                  </a:tcPr>
                </a:tc>
                <a:tc>
                  <a:txBody>
                    <a:bodyPr/>
                    <a:lstStyle/>
                    <a:p>
                      <a:pPr marL="0" algn="ctr" defTabSz="914400" rtl="0" eaLnBrk="1" fontAlgn="ctr" latinLnBrk="0" hangingPunct="1"/>
                      <a:endParaRPr lang="en-US" sz="1400" b="1" u="none" strike="noStrike" kern="1200" dirty="0">
                        <a:solidFill>
                          <a:schemeClr val="bg1"/>
                        </a:solidFill>
                        <a:effectLst/>
                        <a:latin typeface="Arial" panose="020B0604020202020204" pitchFamily="34" charset="0"/>
                        <a:ea typeface="+mn-ea"/>
                        <a:cs typeface="Arial" panose="020B0604020202020204" pitchFamily="34" charset="0"/>
                      </a:endParaRPr>
                    </a:p>
                  </a:txBody>
                  <a:tcPr marL="7620" marR="7620" marT="7620" marB="0" anchor="b">
                    <a:solidFill>
                      <a:schemeClr val="tx2">
                        <a:alpha val="20000"/>
                      </a:schemeClr>
                    </a:solidFill>
                  </a:tcPr>
                </a:tc>
                <a:extLst>
                  <a:ext uri="{0D108BD9-81ED-4DB2-BD59-A6C34878D82A}">
                    <a16:rowId xmlns:a16="http://schemas.microsoft.com/office/drawing/2014/main" val="3434149949"/>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Submit data flow information model (informational)</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3101412729"/>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security considerations document for publications</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2827151606"/>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[Adopt] Initial OAM WG document </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319097658"/>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data plane specification (Standards Track)</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3553466589"/>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Finalize problem statement (informational)</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4238264758"/>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WG adoption of YANG model</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3159347378"/>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a:effectLst/>
                          <a:latin typeface="Arial" panose="020B0604020202020204" pitchFamily="34" charset="0"/>
                          <a:cs typeface="Arial" panose="020B0604020202020204" pitchFamily="34" charset="0"/>
                        </a:rPr>
                        <a:t>Submit architecture (Standards Track)</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1324863936"/>
                  </a:ext>
                </a:extLst>
              </a:tr>
              <a:tr h="213360">
                <a:tc>
                  <a:txBody>
                    <a:bodyPr/>
                    <a:lstStyle/>
                    <a:p>
                      <a:pPr algn="ctr" fontAlgn="t"/>
                      <a:r>
                        <a:rPr lang="en-US" sz="1400" u="none" strike="noStrike" dirty="0">
                          <a:effectLst/>
                          <a:latin typeface="Arial" panose="020B0604020202020204" pitchFamily="34" charset="0"/>
                          <a:cs typeface="Arial" panose="020B0604020202020204" pitchFamily="34" charset="0"/>
                        </a:rPr>
                        <a:t>Done</a:t>
                      </a:r>
                      <a:endParaRPr lang="en-US" sz="1400" b="1" i="0" u="none" strike="noStrike" dirty="0">
                        <a:solidFill>
                          <a:srgbClr val="FFFFFF"/>
                        </a:solidFill>
                        <a:effectLst/>
                        <a:latin typeface="Arial" panose="020B0604020202020204" pitchFamily="34" charset="0"/>
                        <a:cs typeface="Arial" panose="020B0604020202020204" pitchFamily="34" charset="0"/>
                      </a:endParaRPr>
                    </a:p>
                  </a:txBody>
                  <a:tcPr marL="7620" marR="7620" marT="7620" marB="0"/>
                </a:tc>
                <a:tc>
                  <a:txBody>
                    <a:bodyPr/>
                    <a:lstStyle/>
                    <a:p>
                      <a:pPr algn="l" fontAlgn="t"/>
                      <a:r>
                        <a:rPr lang="en-US" sz="1400" u="none" strike="noStrike" dirty="0">
                          <a:effectLst/>
                          <a:latin typeface="Arial" panose="020B0604020202020204" pitchFamily="34" charset="0"/>
                          <a:cs typeface="Arial" panose="020B0604020202020204" pitchFamily="34" charset="0"/>
                        </a:rPr>
                        <a:t>Finalize use cases (informational) </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tc>
                <a:extLst>
                  <a:ext uri="{0D108BD9-81ED-4DB2-BD59-A6C34878D82A}">
                    <a16:rowId xmlns:a16="http://schemas.microsoft.com/office/drawing/2014/main" val="895026848"/>
                  </a:ext>
                </a:extLst>
              </a:tr>
            </a:tbl>
          </a:graphicData>
        </a:graphic>
      </p:graphicFrame>
      <p:sp>
        <p:nvSpPr>
          <p:cNvPr id="12" name="TextBox 11">
            <a:extLst>
              <a:ext uri="{FF2B5EF4-FFF2-40B4-BE49-F238E27FC236}">
                <a16:creationId xmlns:a16="http://schemas.microsoft.com/office/drawing/2014/main" id="{8AB49137-B0AB-4254-9AD1-D6D6FC65BDED}"/>
              </a:ext>
            </a:extLst>
          </p:cNvPr>
          <p:cNvSpPr txBox="1"/>
          <p:nvPr/>
        </p:nvSpPr>
        <p:spPr>
          <a:xfrm>
            <a:off x="2579512" y="5158766"/>
            <a:ext cx="5509137" cy="369332"/>
          </a:xfrm>
          <a:prstGeom prst="rect">
            <a:avLst/>
          </a:prstGeom>
          <a:noFill/>
        </p:spPr>
        <p:txBody>
          <a:bodyPr wrap="none" rtlCol="0">
            <a:spAutoFit/>
          </a:bodyPr>
          <a:lstStyle/>
          <a:p>
            <a:r>
              <a:rPr lang="en-US" dirty="0"/>
              <a:t>Source: </a:t>
            </a:r>
            <a:r>
              <a:rPr lang="en-US" dirty="0">
                <a:hlinkClick r:id="rId2"/>
              </a:rPr>
              <a:t>https://datatracker.ietf.org/wg/detnet/about/</a:t>
            </a:r>
            <a:endParaRPr lang="en-US" dirty="0"/>
          </a:p>
        </p:txBody>
      </p:sp>
    </p:spTree>
    <p:extLst>
      <p:ext uri="{BB962C8B-B14F-4D97-AF65-F5344CB8AC3E}">
        <p14:creationId xmlns:p14="http://schemas.microsoft.com/office/powerpoint/2010/main" val="23019674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TotalTime>
  <Words>994</Words>
  <Application>Microsoft Office PowerPoint</Application>
  <PresentationFormat>Custom</PresentationFormat>
  <Paragraphs>199</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Courier New</vt:lpstr>
      <vt:lpstr>Palatino Linotype</vt:lpstr>
      <vt:lpstr>Executive</vt:lpstr>
      <vt:lpstr>DetNet WG   June ’20 Interim</vt:lpstr>
      <vt:lpstr>IETF Note Well</vt:lpstr>
      <vt:lpstr>Meeting Administrativia</vt:lpstr>
      <vt:lpstr>Agenda</vt:lpstr>
      <vt:lpstr>Working Remote</vt:lpstr>
      <vt:lpstr>Reminder: IPR Disclosure Process</vt:lpstr>
      <vt:lpstr>WG Draft Status</vt:lpstr>
      <vt:lpstr>Re-Chartered</vt:lpstr>
      <vt:lpstr>WG Deliverables &amp; Milestones</vt:lpstr>
      <vt:lpstr>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DetNet Status &amp; Intro</dc:title>
  <dc:creator>Lou Berger</dc:creator>
  <cp:lastModifiedBy>Janos Farkas</cp:lastModifiedBy>
  <cp:revision>70</cp:revision>
  <dcterms:modified xsi:type="dcterms:W3CDTF">2020-06-11T09:51:57Z</dcterms:modified>
</cp:coreProperties>
</file>