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05" r:id="rId2"/>
    <p:sldId id="417" r:id="rId3"/>
    <p:sldId id="423" r:id="rId4"/>
    <p:sldId id="419" r:id="rId5"/>
    <p:sldId id="424" r:id="rId6"/>
    <p:sldId id="425" r:id="rId7"/>
    <p:sldId id="426" r:id="rId8"/>
    <p:sldId id="427" r:id="rId9"/>
    <p:sldId id="428" r:id="rId10"/>
    <p:sldId id="396" r:id="rId11"/>
    <p:sldId id="31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7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9F11B-0402-442E-BF93-2A7EE432D556}" type="datetimeFigureOut">
              <a:rPr lang="en-US" smtClean="0"/>
              <a:t>2020-06-10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E9CE4-1316-4288-BE0D-5AD26993F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637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600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783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721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352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815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029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43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41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354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72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282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11/06/2020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46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datatracker.ietf.org/doc/draft-ietf-detnet-mpls-over-tsn/" TargetMode="External"/><Relationship Id="rId3" Type="http://schemas.openxmlformats.org/officeDocument/2006/relationships/hyperlink" Target="https://datatracker.ietf.org/doc/draft-ietf-detnet-ip/" TargetMode="External"/><Relationship Id="rId7" Type="http://schemas.openxmlformats.org/officeDocument/2006/relationships/hyperlink" Target="https://datatracker.ietf.org/doc/draft-ietf-detnet-ip-over-tsn/" TargetMode="External"/><Relationship Id="rId2" Type="http://schemas.openxmlformats.org/officeDocument/2006/relationships/hyperlink" Target="https://datatracker.ietf.org/doc/draft-ietf-detnet-data-plane-framework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atatracker.ietf.org/doc/draft-ietf-detnet-mpls-over-udp-ip/" TargetMode="External"/><Relationship Id="rId5" Type="http://schemas.openxmlformats.org/officeDocument/2006/relationships/hyperlink" Target="https://datatracker.ietf.org/doc/draft-ietf-detnet-ip-over-mpls/" TargetMode="External"/><Relationship Id="rId4" Type="http://schemas.openxmlformats.org/officeDocument/2006/relationships/hyperlink" Target="https://datatracker.ietf.org/doc/draft-ietf-detnet-mpls/" TargetMode="External"/><Relationship Id="rId9" Type="http://schemas.openxmlformats.org/officeDocument/2006/relationships/hyperlink" Target="https://datatracker.ietf.org/doc/draft-ietf-detnet-tsn-vpn-over-mpls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draft-ietf-detnet-mpls-over-tsn/" TargetMode="External"/><Relationship Id="rId2" Type="http://schemas.openxmlformats.org/officeDocument/2006/relationships/hyperlink" Target="https://datatracker.ietf.org/doc/draft-ietf-detnet-ip-over-tsn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atatracker.ietf.org/doc/draft-ietf-detnet-tsn-vpn-over-mpls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draft-ietf-detnet-ip-over-tsn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draft-ietf-detnet-mpls-over-tsn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draft-ietf-detnet-tsn-vpn-over-mpls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2"/>
            <a:ext cx="11094720" cy="2876431"/>
          </a:xfrm>
        </p:spPr>
        <p:txBody>
          <a:bodyPr>
            <a:normAutofit/>
          </a:bodyPr>
          <a:lstStyle/>
          <a:p>
            <a:r>
              <a:rPr lang="en-US" dirty="0" err="1"/>
              <a:t>DetNet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Data Plane Drafts</a:t>
            </a:r>
            <a:br>
              <a:rPr lang="en-US" dirty="0"/>
            </a:br>
            <a:r>
              <a:rPr lang="en-US" sz="4000" dirty="0">
                <a:solidFill>
                  <a:srgbClr val="FF0000"/>
                </a:solidFill>
              </a:rPr>
              <a:t>TSN-related</a:t>
            </a:r>
            <a:br>
              <a:rPr lang="en-US" sz="4000" dirty="0">
                <a:solidFill>
                  <a:srgbClr val="FF0000"/>
                </a:solidFill>
              </a:rPr>
            </a:b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754312"/>
          </a:xfrm>
        </p:spPr>
        <p:txBody>
          <a:bodyPr>
            <a:no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hu-HU" sz="2000" b="1" dirty="0"/>
              <a:t>Bal</a:t>
            </a:r>
            <a:r>
              <a:rPr lang="en-US" sz="2000" b="1" dirty="0"/>
              <a:t>á</a:t>
            </a:r>
            <a:r>
              <a:rPr lang="hu-HU" sz="2000" b="1" dirty="0" err="1"/>
              <a:t>zs</a:t>
            </a:r>
            <a:r>
              <a:rPr lang="en-US" sz="2000" b="1" dirty="0"/>
              <a:t> Varga, </a:t>
            </a:r>
            <a:r>
              <a:rPr lang="en-US" sz="2000" dirty="0"/>
              <a:t>J</a:t>
            </a:r>
            <a:r>
              <a:rPr lang="hu-HU" sz="2000" dirty="0"/>
              <a:t>á</a:t>
            </a:r>
            <a:r>
              <a:rPr lang="en-US" sz="2000" dirty="0" err="1"/>
              <a:t>nos</a:t>
            </a:r>
            <a:r>
              <a:rPr lang="en-US" sz="2000" dirty="0"/>
              <a:t> Farkas, Andrew Malis, </a:t>
            </a:r>
            <a:r>
              <a:rPr lang="nb-NO" sz="2000" dirty="0"/>
              <a:t>Stewart Bryant, </a:t>
            </a:r>
            <a:r>
              <a:rPr lang="en-US" sz="2000" dirty="0"/>
              <a:t>Don Fedyk</a:t>
            </a:r>
          </a:p>
          <a:p>
            <a:r>
              <a:rPr lang="en-US" sz="2000" dirty="0" err="1"/>
              <a:t>DetNet</a:t>
            </a:r>
            <a:r>
              <a:rPr lang="en-US" sz="2000" dirty="0"/>
              <a:t> WG</a:t>
            </a:r>
          </a:p>
          <a:p>
            <a:r>
              <a:rPr lang="en-US" sz="2000" dirty="0"/>
              <a:t>Interim, 11</a:t>
            </a:r>
            <a:r>
              <a:rPr lang="en-US" sz="2000" baseline="30000" dirty="0"/>
              <a:t>st</a:t>
            </a:r>
            <a:r>
              <a:rPr lang="en-US" sz="2000" dirty="0"/>
              <a:t> June, 2020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11/06/2020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220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D5FBE-B5C9-4E20-BF36-8B6E05C8A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 –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D03068-9D9D-4FE4-A607-D810D4AB80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Editorial updates: DONE</a:t>
            </a:r>
          </a:p>
          <a:p>
            <a:pPr lvl="1"/>
            <a:r>
              <a:rPr lang="en-US" dirty="0"/>
              <a:t>Abbreviations, References, etc.</a:t>
            </a:r>
          </a:p>
          <a:p>
            <a:r>
              <a:rPr lang="en-US" dirty="0"/>
              <a:t>Adding conformance language: DONE</a:t>
            </a:r>
          </a:p>
          <a:p>
            <a:r>
              <a:rPr lang="en-US" dirty="0"/>
              <a:t>Security section update: DONE</a:t>
            </a:r>
          </a:p>
          <a:p>
            <a:endParaRPr lang="en-US" dirty="0"/>
          </a:p>
          <a:p>
            <a:r>
              <a:rPr lang="en-US" dirty="0"/>
              <a:t>Shepherd reviews comments: DONE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18E31B-2134-4077-8945-7B7794D0A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9F33D7-9B7E-48B6-A8B5-EAA02B7D0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92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FFFA5-EF9E-4F09-8F0A-D17870F82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3126E0-3CE3-4881-AD6D-233A771A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11</a:t>
            </a:fld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0FD0F00-83C4-45B9-8289-A7BCBBF3ADA9}"/>
              </a:ext>
            </a:extLst>
          </p:cNvPr>
          <p:cNvSpPr txBox="1"/>
          <p:nvPr/>
        </p:nvSpPr>
        <p:spPr>
          <a:xfrm>
            <a:off x="4938696" y="2659559"/>
            <a:ext cx="23146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Thanks …</a:t>
            </a:r>
          </a:p>
        </p:txBody>
      </p:sp>
    </p:spTree>
    <p:extLst>
      <p:ext uri="{BB962C8B-B14F-4D97-AF65-F5344CB8AC3E}">
        <p14:creationId xmlns:p14="http://schemas.microsoft.com/office/powerpoint/2010/main" val="1892665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D5FBE-B5C9-4E20-BF36-8B6E05C8A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plane documents</a:t>
            </a:r>
            <a:br>
              <a:rPr lang="en-US" dirty="0"/>
            </a:br>
            <a:r>
              <a:rPr lang="en-US" sz="3200" dirty="0"/>
              <a:t>Status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0AB2E81F-7BA6-4DA5-B26C-570EF91E96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Building block approach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18E31B-2134-4077-8945-7B7794D0A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9F33D7-9B7E-48B6-A8B5-EAA02B7D0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4B2E0C4-C768-44CC-A968-26F21D8880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820574"/>
              </p:ext>
            </p:extLst>
          </p:nvPr>
        </p:nvGraphicFramePr>
        <p:xfrm>
          <a:off x="2497351" y="2665667"/>
          <a:ext cx="4217445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7445">
                  <a:extLst>
                    <a:ext uri="{9D8B030D-6E8A-4147-A177-3AD203B41FA5}">
                      <a16:colId xmlns:a16="http://schemas.microsoft.com/office/drawing/2014/main" val="11117928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DetNet</a:t>
                      </a:r>
                      <a:r>
                        <a:rPr lang="en-US" dirty="0"/>
                        <a:t> Data plane drafts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0302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draft-</a:t>
                      </a:r>
                      <a:r>
                        <a:rPr lang="en-US" sz="1800" b="0" i="0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ietf</a:t>
                      </a:r>
                      <a:r>
                        <a:rPr 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-</a:t>
                      </a:r>
                      <a:r>
                        <a:rPr lang="en-US" sz="1800" b="0" i="0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detnet</a:t>
                      </a:r>
                      <a:r>
                        <a:rPr 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-data-plane-framework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3999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draft-</a:t>
                      </a:r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ietf</a:t>
                      </a:r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-</a:t>
                      </a:r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detnet-ip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3650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draft-</a:t>
                      </a:r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ietf</a:t>
                      </a:r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-</a:t>
                      </a:r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detnet-mpls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137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draft-</a:t>
                      </a:r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ietf</a:t>
                      </a:r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-</a:t>
                      </a:r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detnet</a:t>
                      </a:r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-</a:t>
                      </a:r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ip</a:t>
                      </a:r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-over-</a:t>
                      </a:r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mpls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532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draft-</a:t>
                      </a:r>
                      <a:r>
                        <a:rPr lang="en-US" sz="1800" b="0" i="0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ietf</a:t>
                      </a:r>
                      <a:r>
                        <a:rPr 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-</a:t>
                      </a:r>
                      <a:r>
                        <a:rPr lang="en-US" sz="1800" b="0" i="0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detnet</a:t>
                      </a:r>
                      <a:r>
                        <a:rPr 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-</a:t>
                      </a:r>
                      <a:r>
                        <a:rPr lang="en-US" sz="1800" b="0" i="0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mpls</a:t>
                      </a:r>
                      <a:r>
                        <a:rPr 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-over-</a:t>
                      </a:r>
                      <a:r>
                        <a:rPr lang="en-US" sz="1800" b="0" i="0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udp</a:t>
                      </a:r>
                      <a:r>
                        <a:rPr 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-</a:t>
                      </a:r>
                      <a:r>
                        <a:rPr lang="en-US" sz="1800" b="0" i="0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ip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1025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draft-</a:t>
                      </a:r>
                      <a:r>
                        <a:rPr lang="en-US" sz="1800" b="0" i="0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ietf</a:t>
                      </a:r>
                      <a:r>
                        <a:rPr 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-</a:t>
                      </a:r>
                      <a:r>
                        <a:rPr lang="en-US" sz="1800" b="0" i="0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detnet</a:t>
                      </a:r>
                      <a:r>
                        <a:rPr 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-</a:t>
                      </a:r>
                      <a:r>
                        <a:rPr lang="en-US" sz="1800" b="0" i="0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ip</a:t>
                      </a:r>
                      <a:r>
                        <a:rPr 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-over-</a:t>
                      </a:r>
                      <a:r>
                        <a:rPr lang="en-US" sz="1800" b="0" i="0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tsn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5415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draft-</a:t>
                      </a:r>
                      <a:r>
                        <a:rPr lang="en-US" sz="1800" b="0" i="0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ietf</a:t>
                      </a:r>
                      <a:r>
                        <a:rPr 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-</a:t>
                      </a:r>
                      <a:r>
                        <a:rPr lang="en-US" sz="1800" b="0" i="0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detnet</a:t>
                      </a:r>
                      <a:r>
                        <a:rPr 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-</a:t>
                      </a:r>
                      <a:r>
                        <a:rPr lang="en-US" sz="1800" b="0" i="0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mpls</a:t>
                      </a:r>
                      <a:r>
                        <a:rPr 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-over-</a:t>
                      </a:r>
                      <a:r>
                        <a:rPr lang="en-US" sz="1800" b="0" i="0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tsn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490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draft-</a:t>
                      </a:r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ietf</a:t>
                      </a:r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-</a:t>
                      </a:r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detnet</a:t>
                      </a:r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-</a:t>
                      </a:r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tsn</a:t>
                      </a:r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-</a:t>
                      </a:r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vpn</a:t>
                      </a:r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-over-</a:t>
                      </a:r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mpls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6152881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A8BCFCB5-73DE-43B0-97A1-0AF2881F8612}"/>
              </a:ext>
            </a:extLst>
          </p:cNvPr>
          <p:cNvSpPr txBox="1"/>
          <p:nvPr/>
        </p:nvSpPr>
        <p:spPr>
          <a:xfrm>
            <a:off x="7296755" y="5643622"/>
            <a:ext cx="2035028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600" dirty="0"/>
              <a:t>TSN VPN over </a:t>
            </a:r>
            <a:r>
              <a:rPr lang="en-US" sz="1600" dirty="0" err="1"/>
              <a:t>DetNet</a:t>
            </a:r>
            <a:endParaRPr lang="en-US" sz="1600" dirty="0">
              <a:cs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DFBCB2-9AFE-41C4-AC51-546716A06439}"/>
              </a:ext>
            </a:extLst>
          </p:cNvPr>
          <p:cNvSpPr txBox="1"/>
          <p:nvPr/>
        </p:nvSpPr>
        <p:spPr>
          <a:xfrm>
            <a:off x="7296755" y="4734115"/>
            <a:ext cx="2035028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600" err="1"/>
              <a:t>DetNet</a:t>
            </a:r>
            <a:r>
              <a:rPr lang="en-US" sz="1600"/>
              <a:t> over sub-net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D75679-FD5D-43D8-BFFF-48C46D706395}"/>
              </a:ext>
            </a:extLst>
          </p:cNvPr>
          <p:cNvSpPr txBox="1"/>
          <p:nvPr/>
        </p:nvSpPr>
        <p:spPr>
          <a:xfrm>
            <a:off x="7296755" y="3585248"/>
            <a:ext cx="2035028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600" dirty="0" err="1"/>
              <a:t>DetNet</a:t>
            </a:r>
            <a:r>
              <a:rPr lang="en-US" sz="1600" dirty="0"/>
              <a:t>  IP|MPLS</a:t>
            </a:r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495C3AFA-B062-402B-9382-E84EFCB8220C}"/>
              </a:ext>
            </a:extLst>
          </p:cNvPr>
          <p:cNvSpPr/>
          <p:nvPr/>
        </p:nvSpPr>
        <p:spPr>
          <a:xfrm>
            <a:off x="6764793" y="3507804"/>
            <a:ext cx="319176" cy="577414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1096EBD7-DFFE-4DD4-AE28-3701AF3C1EC6}"/>
              </a:ext>
            </a:extLst>
          </p:cNvPr>
          <p:cNvSpPr/>
          <p:nvPr/>
        </p:nvSpPr>
        <p:spPr>
          <a:xfrm>
            <a:off x="6764791" y="4228760"/>
            <a:ext cx="319177" cy="1325563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92E6E50A-F5B0-4AFA-B1BF-21583F49451C}"/>
              </a:ext>
            </a:extLst>
          </p:cNvPr>
          <p:cNvSpPr/>
          <p:nvPr/>
        </p:nvSpPr>
        <p:spPr>
          <a:xfrm>
            <a:off x="6764791" y="5697865"/>
            <a:ext cx="319177" cy="230069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F3D5FC-10BB-4CC7-9EAF-1B751457B998}"/>
              </a:ext>
            </a:extLst>
          </p:cNvPr>
          <p:cNvSpPr txBox="1"/>
          <p:nvPr/>
        </p:nvSpPr>
        <p:spPr>
          <a:xfrm>
            <a:off x="7292827" y="3042796"/>
            <a:ext cx="2038956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en-US" sz="1600" dirty="0"/>
              <a:t>Data plane framework</a:t>
            </a:r>
            <a:endParaRPr lang="en-US" sz="1600" dirty="0">
              <a:cs typeface="Calibri"/>
            </a:endParaRP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4B242B4D-706E-4DC3-8A81-16DBFDDE4368}"/>
              </a:ext>
            </a:extLst>
          </p:cNvPr>
          <p:cNvSpPr/>
          <p:nvPr/>
        </p:nvSpPr>
        <p:spPr>
          <a:xfrm>
            <a:off x="6760863" y="3097039"/>
            <a:ext cx="319177" cy="230069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2E871AB-B292-4F93-81C7-F63F3469FD55}"/>
              </a:ext>
            </a:extLst>
          </p:cNvPr>
          <p:cNvSpPr/>
          <p:nvPr/>
        </p:nvSpPr>
        <p:spPr>
          <a:xfrm>
            <a:off x="2299284" y="4826282"/>
            <a:ext cx="4780756" cy="124533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006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40C89-BD8B-4BB5-9081-42DBBAE01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DetNet</a:t>
            </a:r>
            <a:r>
              <a:rPr lang="en-US" dirty="0"/>
              <a:t> Data Plane: TSN related cases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7BD58-4E92-4A6A-A89B-40A0896A9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err="1"/>
              <a:t>DetNet</a:t>
            </a:r>
            <a:r>
              <a:rPr lang="en-US" sz="2400" dirty="0"/>
              <a:t> Data Plane: IP over IEEE 802.1 Time Sensitive Networking (TSN)</a:t>
            </a:r>
            <a:br>
              <a:rPr lang="en-US" sz="2400" dirty="0"/>
            </a:br>
            <a:r>
              <a:rPr lang="en-US" sz="2400" u="sng" dirty="0">
                <a:hlinkClick r:id="rId2"/>
              </a:rPr>
              <a:t>draft-</a:t>
            </a:r>
            <a:r>
              <a:rPr lang="en-US" sz="2400" u="sng" dirty="0" err="1">
                <a:hlinkClick r:id="rId2"/>
              </a:rPr>
              <a:t>ietf</a:t>
            </a:r>
            <a:r>
              <a:rPr lang="en-US" sz="2400" u="sng" dirty="0">
                <a:hlinkClick r:id="rId2"/>
              </a:rPr>
              <a:t>-</a:t>
            </a:r>
            <a:r>
              <a:rPr lang="en-US" sz="2400" u="sng" dirty="0" err="1">
                <a:hlinkClick r:id="rId2"/>
              </a:rPr>
              <a:t>detnet</a:t>
            </a:r>
            <a:r>
              <a:rPr lang="en-US" sz="2400" u="sng" dirty="0">
                <a:hlinkClick r:id="rId2"/>
              </a:rPr>
              <a:t>-</a:t>
            </a:r>
            <a:r>
              <a:rPr lang="en-US" sz="2400" u="sng" dirty="0" err="1">
                <a:hlinkClick r:id="rId2"/>
              </a:rPr>
              <a:t>ip</a:t>
            </a:r>
            <a:r>
              <a:rPr lang="en-US" sz="2400" u="sng" dirty="0">
                <a:hlinkClick r:id="rId2"/>
              </a:rPr>
              <a:t>-over-</a:t>
            </a:r>
            <a:r>
              <a:rPr lang="en-US" sz="2400" u="sng" dirty="0" err="1">
                <a:hlinkClick r:id="rId2"/>
              </a:rPr>
              <a:t>tsn</a:t>
            </a:r>
            <a:r>
              <a:rPr lang="en-US" sz="2400" dirty="0"/>
              <a:t> </a:t>
            </a:r>
          </a:p>
          <a:p>
            <a:r>
              <a:rPr lang="en-US" sz="2400" dirty="0" err="1"/>
              <a:t>DetNet</a:t>
            </a:r>
            <a:r>
              <a:rPr lang="en-US" sz="2400" dirty="0"/>
              <a:t> Data Plane: MPLS over IEEE 802.1 Time Sensitive Networking (TSN)</a:t>
            </a:r>
            <a:br>
              <a:rPr lang="en-US" sz="2400" dirty="0"/>
            </a:br>
            <a:r>
              <a:rPr lang="en-US" sz="2400" u="sng" dirty="0">
                <a:hlinkClick r:id="rId3"/>
              </a:rPr>
              <a:t>draft-</a:t>
            </a:r>
            <a:r>
              <a:rPr lang="en-US" sz="2400" u="sng" dirty="0" err="1">
                <a:hlinkClick r:id="rId3"/>
              </a:rPr>
              <a:t>ietf</a:t>
            </a:r>
            <a:r>
              <a:rPr lang="en-US" sz="2400" u="sng" dirty="0">
                <a:hlinkClick r:id="rId3"/>
              </a:rPr>
              <a:t>-</a:t>
            </a:r>
            <a:r>
              <a:rPr lang="en-US" sz="2400" u="sng" dirty="0" err="1">
                <a:hlinkClick r:id="rId3"/>
              </a:rPr>
              <a:t>detnet</a:t>
            </a:r>
            <a:r>
              <a:rPr lang="en-US" sz="2400" u="sng" dirty="0">
                <a:hlinkClick r:id="rId3"/>
              </a:rPr>
              <a:t>-</a:t>
            </a:r>
            <a:r>
              <a:rPr lang="en-US" sz="2400" u="sng" dirty="0" err="1">
                <a:hlinkClick r:id="rId3"/>
              </a:rPr>
              <a:t>mpls</a:t>
            </a:r>
            <a:r>
              <a:rPr lang="en-US" sz="2400" u="sng" dirty="0">
                <a:hlinkClick r:id="rId3"/>
              </a:rPr>
              <a:t>-over-</a:t>
            </a:r>
            <a:r>
              <a:rPr lang="en-US" sz="2400" u="sng" dirty="0" err="1">
                <a:hlinkClick r:id="rId3"/>
              </a:rPr>
              <a:t>tsn</a:t>
            </a:r>
            <a:r>
              <a:rPr lang="en-US" sz="2400" dirty="0"/>
              <a:t> </a:t>
            </a:r>
          </a:p>
          <a:p>
            <a:endParaRPr lang="en-US" sz="2400" dirty="0"/>
          </a:p>
          <a:p>
            <a:r>
              <a:rPr lang="en-US" sz="2400" dirty="0" err="1"/>
              <a:t>DetNet</a:t>
            </a:r>
            <a:r>
              <a:rPr lang="en-US" sz="2400" dirty="0"/>
              <a:t> Data Plane: IEEE 802.1 Time Sensitive Networking over MPLS</a:t>
            </a:r>
            <a:br>
              <a:rPr lang="en-US" sz="2400" dirty="0"/>
            </a:br>
            <a:r>
              <a:rPr lang="en-US" sz="2400" u="sng" dirty="0">
                <a:hlinkClick r:id="rId4"/>
              </a:rPr>
              <a:t>draft-</a:t>
            </a:r>
            <a:r>
              <a:rPr lang="en-US" sz="2400" u="sng" dirty="0" err="1">
                <a:hlinkClick r:id="rId4"/>
              </a:rPr>
              <a:t>ietf</a:t>
            </a:r>
            <a:r>
              <a:rPr lang="en-US" sz="2400" u="sng" dirty="0">
                <a:hlinkClick r:id="rId4"/>
              </a:rPr>
              <a:t>-</a:t>
            </a:r>
            <a:r>
              <a:rPr lang="en-US" sz="2400" u="sng" dirty="0" err="1">
                <a:hlinkClick r:id="rId4"/>
              </a:rPr>
              <a:t>detnet</a:t>
            </a:r>
            <a:r>
              <a:rPr lang="en-US" sz="2400" u="sng" dirty="0">
                <a:hlinkClick r:id="rId4"/>
              </a:rPr>
              <a:t>-</a:t>
            </a:r>
            <a:r>
              <a:rPr lang="en-US" sz="2400" u="sng" dirty="0" err="1">
                <a:hlinkClick r:id="rId4"/>
              </a:rPr>
              <a:t>tsn</a:t>
            </a:r>
            <a:r>
              <a:rPr lang="en-US" sz="2400" u="sng" dirty="0">
                <a:hlinkClick r:id="rId4"/>
              </a:rPr>
              <a:t>-</a:t>
            </a:r>
            <a:r>
              <a:rPr lang="en-US" sz="2400" u="sng" dirty="0" err="1">
                <a:hlinkClick r:id="rId4"/>
              </a:rPr>
              <a:t>vpn</a:t>
            </a:r>
            <a:r>
              <a:rPr lang="en-US" sz="2400" u="sng" dirty="0">
                <a:hlinkClick r:id="rId4"/>
              </a:rPr>
              <a:t>-over-</a:t>
            </a:r>
            <a:r>
              <a:rPr lang="en-US" sz="2400" u="sng" dirty="0" err="1">
                <a:hlinkClick r:id="rId4"/>
              </a:rPr>
              <a:t>mpls</a:t>
            </a:r>
            <a:r>
              <a:rPr lang="en-US" sz="2400" dirty="0"/>
              <a:t> </a:t>
            </a:r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ECFD9-E40C-420A-AA52-2986981BA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AC10C8-5E0A-4C77-9708-AAC3A0466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552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629C8443-9CCD-4EDE-96B7-16ADC8EDE1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0818" y="3877728"/>
            <a:ext cx="4260680" cy="28163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E40C89-BD8B-4BB5-9081-42DBBAE01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DetNet</a:t>
            </a:r>
            <a:r>
              <a:rPr lang="en-US" dirty="0"/>
              <a:t> Data Plane: IP over 802.1 TSN</a:t>
            </a:r>
            <a:br>
              <a:rPr lang="en-US" dirty="0"/>
            </a:br>
            <a:r>
              <a:rPr lang="en-US" sz="3200" u="sng" dirty="0">
                <a:hlinkClick r:id="rId3"/>
              </a:rPr>
              <a:t>draft-</a:t>
            </a:r>
            <a:r>
              <a:rPr lang="en-US" sz="3200" u="sng" dirty="0" err="1">
                <a:hlinkClick r:id="rId3"/>
              </a:rPr>
              <a:t>ietf</a:t>
            </a:r>
            <a:r>
              <a:rPr lang="en-US" sz="3200" u="sng" dirty="0">
                <a:hlinkClick r:id="rId3"/>
              </a:rPr>
              <a:t>-</a:t>
            </a:r>
            <a:r>
              <a:rPr lang="en-US" sz="3200" u="sng" dirty="0" err="1">
                <a:hlinkClick r:id="rId3"/>
              </a:rPr>
              <a:t>detnet</a:t>
            </a:r>
            <a:r>
              <a:rPr lang="en-US" sz="3200" u="sng" dirty="0">
                <a:hlinkClick r:id="rId3"/>
              </a:rPr>
              <a:t>-</a:t>
            </a:r>
            <a:r>
              <a:rPr lang="en-US" sz="3200" u="sng" dirty="0" err="1">
                <a:hlinkClick r:id="rId3"/>
              </a:rPr>
              <a:t>ip</a:t>
            </a:r>
            <a:r>
              <a:rPr lang="en-US" sz="3200" u="sng" dirty="0">
                <a:hlinkClick r:id="rId3"/>
              </a:rPr>
              <a:t>-over-</a:t>
            </a:r>
            <a:r>
              <a:rPr lang="en-US" sz="3200" u="sng" dirty="0" err="1">
                <a:hlinkClick r:id="rId3"/>
              </a:rPr>
              <a:t>tsn</a:t>
            </a:r>
            <a:r>
              <a:rPr lang="en-US" sz="3200" dirty="0"/>
              <a:t> 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7BD58-4E92-4A6A-A89B-40A0896A9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Content</a:t>
            </a:r>
          </a:p>
          <a:p>
            <a:pPr lvl="1"/>
            <a:r>
              <a:rPr lang="en-US" sz="2000" dirty="0"/>
              <a:t>specifies the Deterministic Networking IP data plane </a:t>
            </a:r>
            <a:br>
              <a:rPr lang="en-US" sz="2000" dirty="0"/>
            </a:br>
            <a:r>
              <a:rPr lang="en-US" sz="2000" dirty="0"/>
              <a:t>when operating over a TSN sub-network.</a:t>
            </a:r>
          </a:p>
          <a:p>
            <a:r>
              <a:rPr lang="en-US" sz="2200" dirty="0" err="1"/>
              <a:t>DetNet</a:t>
            </a:r>
            <a:r>
              <a:rPr lang="en-US" sz="2200" dirty="0"/>
              <a:t> IP Data Plane</a:t>
            </a:r>
          </a:p>
          <a:p>
            <a:pPr lvl="1"/>
            <a:r>
              <a:rPr lang="en-US" sz="1800" dirty="0" err="1"/>
              <a:t>DetNet</a:t>
            </a:r>
            <a:r>
              <a:rPr lang="en-US" sz="1800" dirty="0"/>
              <a:t> IP DP only provides the </a:t>
            </a:r>
            <a:r>
              <a:rPr lang="en-US" sz="1800" dirty="0" err="1"/>
              <a:t>DetNet</a:t>
            </a:r>
            <a:r>
              <a:rPr lang="en-US" sz="1800" dirty="0"/>
              <a:t> forwarding sub-layer</a:t>
            </a:r>
          </a:p>
          <a:p>
            <a:pPr lvl="1"/>
            <a:r>
              <a:rPr lang="en-US" sz="1800" dirty="0"/>
              <a:t>Service protection is provided by TSN sub-network</a:t>
            </a:r>
          </a:p>
          <a:p>
            <a:r>
              <a:rPr lang="en-US" sz="2200" dirty="0"/>
              <a:t>Management and Control Information Summary</a:t>
            </a:r>
          </a:p>
          <a:p>
            <a:r>
              <a:rPr lang="en-US" sz="2200" dirty="0"/>
              <a:t>Security</a:t>
            </a:r>
          </a:p>
          <a:p>
            <a:pPr lvl="1"/>
            <a:r>
              <a:rPr lang="en-US" sz="1800" dirty="0"/>
              <a:t>Sub-network </a:t>
            </a:r>
            <a:br>
              <a:rPr lang="en-US" sz="1800" dirty="0"/>
            </a:br>
            <a:r>
              <a:rPr lang="en-US" sz="1800" dirty="0"/>
              <a:t>scenario specific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ECFD9-E40C-420A-AA52-2986981BA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AC10C8-5E0A-4C77-9708-AAC3A0466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1E556A-A616-42F2-9B3A-019652176C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2358" y="1332394"/>
            <a:ext cx="3953299" cy="241039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00AD7A-20E6-4AE4-903A-E73D110A13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7749" y="4448055"/>
            <a:ext cx="2816924" cy="18186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CD4D4C-3C1C-46EE-AF39-B82898DC12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16184" y="6282153"/>
            <a:ext cx="4073843" cy="327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608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40C89-BD8B-4BB5-9081-42DBBAE01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DetNet</a:t>
            </a:r>
            <a:r>
              <a:rPr lang="en-US" dirty="0"/>
              <a:t> Data Plane: IP over 802.1 TSN</a:t>
            </a:r>
            <a:br>
              <a:rPr lang="en-US" dirty="0"/>
            </a:br>
            <a:r>
              <a:rPr lang="en-US" sz="3200" dirty="0"/>
              <a:t>Management and Control Information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7BD58-4E92-4A6A-A89B-40A0896A9A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 numCol="2">
            <a:no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TSN-aware IP </a:t>
            </a:r>
            <a:r>
              <a:rPr lang="en-US" sz="2000" dirty="0" err="1">
                <a:solidFill>
                  <a:srgbClr val="FF0000"/>
                </a:solidFill>
              </a:rPr>
              <a:t>DetNet</a:t>
            </a:r>
            <a:r>
              <a:rPr lang="en-US" sz="2000" dirty="0">
                <a:solidFill>
                  <a:srgbClr val="FF0000"/>
                </a:solidFill>
              </a:rPr>
              <a:t> nodes </a:t>
            </a:r>
            <a:r>
              <a:rPr lang="en-US" sz="2000" dirty="0"/>
              <a:t>are member of both the </a:t>
            </a:r>
            <a:r>
              <a:rPr lang="en-US" sz="2000" dirty="0" err="1"/>
              <a:t>DetNet</a:t>
            </a:r>
            <a:r>
              <a:rPr lang="en-US" sz="2000" dirty="0"/>
              <a:t> domain and the TSN sub-network.</a:t>
            </a:r>
          </a:p>
          <a:p>
            <a:pPr lvl="1"/>
            <a:r>
              <a:rPr lang="en-US" sz="1600" dirty="0"/>
              <a:t>Within the TSN sub-network the TSN-aware IP (</a:t>
            </a:r>
            <a:r>
              <a:rPr lang="en-US" sz="1600" dirty="0" err="1"/>
              <a:t>DetNet</a:t>
            </a:r>
            <a:r>
              <a:rPr lang="en-US" sz="1600" dirty="0"/>
              <a:t>) node has a TSN-aware Talker/Listener role.</a:t>
            </a:r>
          </a:p>
          <a:p>
            <a:pPr lvl="1"/>
            <a:r>
              <a:rPr lang="en-US" sz="1600" dirty="0" err="1"/>
              <a:t>DetNet</a:t>
            </a:r>
            <a:r>
              <a:rPr lang="en-US" sz="1600" dirty="0"/>
              <a:t> flow ID and flow related parameters/requirements must be converted to a TSN Stream ID and stream related parameters/requirements.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The following summarizes the set of information that is needed to configure </a:t>
            </a:r>
            <a:r>
              <a:rPr lang="en-US" sz="2000" dirty="0" err="1"/>
              <a:t>DetNet</a:t>
            </a:r>
            <a:r>
              <a:rPr lang="en-US" sz="2000" dirty="0"/>
              <a:t> IP over TSN:</a:t>
            </a:r>
          </a:p>
          <a:p>
            <a:pPr lvl="1"/>
            <a:r>
              <a:rPr lang="en-US" sz="1600" dirty="0" err="1"/>
              <a:t>DetNet</a:t>
            </a:r>
            <a:r>
              <a:rPr lang="en-US" sz="1600" dirty="0"/>
              <a:t> IP related configuration information according to the </a:t>
            </a:r>
            <a:r>
              <a:rPr lang="en-US" sz="1600" dirty="0" err="1"/>
              <a:t>DetNet</a:t>
            </a:r>
            <a:r>
              <a:rPr lang="en-US" sz="1600" dirty="0"/>
              <a:t> role of the </a:t>
            </a:r>
            <a:r>
              <a:rPr lang="en-US" sz="1600" dirty="0" err="1"/>
              <a:t>DetNet</a:t>
            </a:r>
            <a:r>
              <a:rPr lang="en-US" sz="1600" dirty="0"/>
              <a:t> IP node, as per </a:t>
            </a:r>
            <a:br>
              <a:rPr lang="en-US" sz="1600" dirty="0"/>
            </a:br>
            <a:r>
              <a:rPr lang="en-US" sz="1600" dirty="0"/>
              <a:t>[I-</a:t>
            </a:r>
            <a:r>
              <a:rPr lang="en-US" sz="1600" dirty="0" err="1"/>
              <a:t>D.ietf</a:t>
            </a:r>
            <a:r>
              <a:rPr lang="en-US" sz="1600" dirty="0"/>
              <a:t>-</a:t>
            </a:r>
            <a:r>
              <a:rPr lang="en-US" sz="1600" dirty="0" err="1"/>
              <a:t>detnet-ip</a:t>
            </a:r>
            <a:r>
              <a:rPr lang="en-US" sz="1600" dirty="0"/>
              <a:t>].</a:t>
            </a:r>
          </a:p>
          <a:p>
            <a:pPr lvl="1"/>
            <a:r>
              <a:rPr lang="en-US" sz="1600" dirty="0"/>
              <a:t>TSN related configuration information according to the TSN role of the </a:t>
            </a:r>
            <a:r>
              <a:rPr lang="en-US" sz="1600" dirty="0" err="1"/>
              <a:t>DetNet</a:t>
            </a:r>
            <a:r>
              <a:rPr lang="en-US" sz="1600" dirty="0"/>
              <a:t> IP node, as per [IEEE8021Q], [IEEE8021CB] and [IEEEP8021CBdb].</a:t>
            </a:r>
          </a:p>
          <a:p>
            <a:pPr lvl="1"/>
            <a:r>
              <a:rPr lang="en-US" sz="1600" dirty="0"/>
              <a:t>Mapping between </a:t>
            </a:r>
            <a:r>
              <a:rPr lang="en-US" sz="1600" dirty="0" err="1"/>
              <a:t>DetNet</a:t>
            </a:r>
            <a:r>
              <a:rPr lang="en-US" sz="1600" dirty="0"/>
              <a:t> IP flow(s) (as flow identification defined in [I-</a:t>
            </a:r>
            <a:r>
              <a:rPr lang="en-US" sz="1600" dirty="0" err="1"/>
              <a:t>D.ietf</a:t>
            </a:r>
            <a:r>
              <a:rPr lang="en-US" sz="1600" dirty="0"/>
              <a:t>-</a:t>
            </a:r>
            <a:r>
              <a:rPr lang="en-US" sz="1600" dirty="0" err="1"/>
              <a:t>detnet-ip</a:t>
            </a:r>
            <a:r>
              <a:rPr lang="en-US" sz="1600" dirty="0"/>
              <a:t>], it is summarized in Section 5.1 of that document, and includes all wildcards, port ranges and the ability to ignore specific IP fields) and TSN Stream(s) (as stream identification information defined in [IEEE8021CB] and [IEEEP8021CBdb]).  Note, that managed objects for TSN Stream identification can be found in [IEEEP8021CBcv].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ECFD9-E40C-420A-AA52-2986981BA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AC10C8-5E0A-4C77-9708-AAC3A0466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5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BC04D63-1B48-45A2-929F-7C811ADB65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2277" y="4276701"/>
            <a:ext cx="3525588" cy="2330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380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A348B5F-BFF1-4771-A5E5-A3FE16BE22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8829" y="3886395"/>
            <a:ext cx="3880147" cy="27584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E40C89-BD8B-4BB5-9081-42DBBAE01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DetNet</a:t>
            </a:r>
            <a:r>
              <a:rPr lang="en-US" dirty="0"/>
              <a:t> Data Plane: MPLS over 802.1 TSN</a:t>
            </a:r>
            <a:br>
              <a:rPr lang="en-US" dirty="0"/>
            </a:br>
            <a:r>
              <a:rPr lang="en-US" sz="3200" u="sng" dirty="0">
                <a:hlinkClick r:id="rId3"/>
              </a:rPr>
              <a:t>draft-</a:t>
            </a:r>
            <a:r>
              <a:rPr lang="en-US" sz="3200" u="sng" dirty="0" err="1">
                <a:hlinkClick r:id="rId3"/>
              </a:rPr>
              <a:t>ietf</a:t>
            </a:r>
            <a:r>
              <a:rPr lang="en-US" sz="3200" u="sng" dirty="0">
                <a:hlinkClick r:id="rId3"/>
              </a:rPr>
              <a:t>-</a:t>
            </a:r>
            <a:r>
              <a:rPr lang="en-US" sz="3200" u="sng" dirty="0" err="1">
                <a:hlinkClick r:id="rId3"/>
              </a:rPr>
              <a:t>detnet</a:t>
            </a:r>
            <a:r>
              <a:rPr lang="en-US" sz="3200" u="sng" dirty="0">
                <a:hlinkClick r:id="rId3"/>
              </a:rPr>
              <a:t>-</a:t>
            </a:r>
            <a:r>
              <a:rPr lang="en-US" sz="3200" u="sng" dirty="0" err="1">
                <a:hlinkClick r:id="rId3"/>
              </a:rPr>
              <a:t>mpls</a:t>
            </a:r>
            <a:r>
              <a:rPr lang="en-US" sz="3200" u="sng" dirty="0">
                <a:hlinkClick r:id="rId3"/>
              </a:rPr>
              <a:t>-over-</a:t>
            </a:r>
            <a:r>
              <a:rPr lang="en-US" sz="3200" u="sng" dirty="0" err="1">
                <a:hlinkClick r:id="rId3"/>
              </a:rPr>
              <a:t>tsn</a:t>
            </a:r>
            <a:r>
              <a:rPr lang="en-US" sz="3200" dirty="0"/>
              <a:t> 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7BD58-4E92-4A6A-A89B-40A0896A9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Content</a:t>
            </a:r>
          </a:p>
          <a:p>
            <a:pPr lvl="1"/>
            <a:r>
              <a:rPr lang="en-US" sz="2000" dirty="0"/>
              <a:t>specifies the Deterministic Networking MPLS data plane </a:t>
            </a:r>
            <a:br>
              <a:rPr lang="en-US" sz="2000" dirty="0"/>
            </a:br>
            <a:r>
              <a:rPr lang="en-US" sz="2000" dirty="0"/>
              <a:t>when operating over a TSN sub-network.</a:t>
            </a:r>
          </a:p>
          <a:p>
            <a:r>
              <a:rPr lang="en-US" sz="2200" dirty="0" err="1"/>
              <a:t>DetNet</a:t>
            </a:r>
            <a:r>
              <a:rPr lang="en-US" sz="2200" dirty="0"/>
              <a:t> MPLS Data Plane</a:t>
            </a:r>
          </a:p>
          <a:p>
            <a:pPr lvl="1"/>
            <a:r>
              <a:rPr lang="en-US" sz="1800" dirty="0" err="1"/>
              <a:t>DetNet</a:t>
            </a:r>
            <a:r>
              <a:rPr lang="en-US" sz="1800" dirty="0"/>
              <a:t> MPLS DP provides both DN service and forwarding sub-layers</a:t>
            </a:r>
          </a:p>
          <a:p>
            <a:pPr lvl="1"/>
            <a:r>
              <a:rPr lang="en-US" sz="1800" dirty="0"/>
              <a:t>Service protection interworking between MPLS and TSN are left for further study. </a:t>
            </a:r>
          </a:p>
          <a:p>
            <a:r>
              <a:rPr lang="en-US" sz="2200" dirty="0"/>
              <a:t>Management and Control Information Summary</a:t>
            </a:r>
          </a:p>
          <a:p>
            <a:r>
              <a:rPr lang="en-US" sz="2200" dirty="0"/>
              <a:t>Security</a:t>
            </a:r>
          </a:p>
          <a:p>
            <a:pPr lvl="1"/>
            <a:r>
              <a:rPr lang="en-US" sz="1800" dirty="0"/>
              <a:t>Sub-network </a:t>
            </a:r>
            <a:br>
              <a:rPr lang="en-US" sz="1800" dirty="0"/>
            </a:br>
            <a:r>
              <a:rPr lang="en-US" sz="1800" dirty="0"/>
              <a:t>scenario specific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ECFD9-E40C-420A-AA52-2986981BA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AC10C8-5E0A-4C77-9708-AAC3A0466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2D9D727-F38C-4EFE-906A-8B0D6F14B4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1465" y="1148011"/>
            <a:ext cx="3953299" cy="240335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FBB4185-1263-43C6-A488-6F8AC72CFD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0549" y="4395969"/>
            <a:ext cx="4026178" cy="224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039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40C89-BD8B-4BB5-9081-42DBBAE01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DetNet</a:t>
            </a:r>
            <a:r>
              <a:rPr lang="en-US" dirty="0"/>
              <a:t> Data Plane: MPLS over 802.1 TSN</a:t>
            </a:r>
            <a:br>
              <a:rPr lang="en-US" dirty="0"/>
            </a:br>
            <a:r>
              <a:rPr lang="en-US" sz="3200" dirty="0"/>
              <a:t>Management and Control Information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7BD58-4E92-4A6A-A89B-40A0896A9A1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TSN-aware MPLS </a:t>
            </a:r>
            <a:r>
              <a:rPr lang="en-US" sz="2000" dirty="0" err="1">
                <a:solidFill>
                  <a:srgbClr val="FF0000"/>
                </a:solidFill>
              </a:rPr>
              <a:t>DetNet</a:t>
            </a:r>
            <a:r>
              <a:rPr lang="en-US" sz="2000" dirty="0">
                <a:solidFill>
                  <a:srgbClr val="FF0000"/>
                </a:solidFill>
              </a:rPr>
              <a:t> nodes </a:t>
            </a:r>
            <a:r>
              <a:rPr lang="en-US" sz="2000" dirty="0"/>
              <a:t>are member of both the </a:t>
            </a:r>
            <a:r>
              <a:rPr lang="en-US" sz="2000" dirty="0" err="1"/>
              <a:t>DetNet</a:t>
            </a:r>
            <a:r>
              <a:rPr lang="en-US" sz="2000" dirty="0"/>
              <a:t> domain and the TSN sub-network.</a:t>
            </a:r>
          </a:p>
          <a:p>
            <a:pPr lvl="1"/>
            <a:r>
              <a:rPr lang="en-US" sz="1600" dirty="0"/>
              <a:t>Within the TSN sub-network the TSN-aware MPLS (</a:t>
            </a:r>
            <a:r>
              <a:rPr lang="en-US" sz="1600" dirty="0" err="1"/>
              <a:t>DetNet</a:t>
            </a:r>
            <a:r>
              <a:rPr lang="en-US" sz="1600" dirty="0"/>
              <a:t>) node has a TSN-aware Talker/Listener role.</a:t>
            </a:r>
          </a:p>
          <a:p>
            <a:pPr lvl="1"/>
            <a:r>
              <a:rPr lang="en-US" sz="1600" dirty="0" err="1"/>
              <a:t>DetNet</a:t>
            </a:r>
            <a:r>
              <a:rPr lang="en-US" sz="1600" dirty="0"/>
              <a:t> flow ID and flow related parameters/requirements must be converted to a TSN Stream ID and stream related parameters/requirements.</a:t>
            </a:r>
          </a:p>
          <a:p>
            <a:r>
              <a:rPr lang="en-US" sz="2000" dirty="0">
                <a:solidFill>
                  <a:srgbClr val="FF0000"/>
                </a:solidFill>
              </a:rPr>
              <a:t>Service protection interworking between MPLS and TSN are left for further study.</a:t>
            </a:r>
          </a:p>
          <a:p>
            <a:endParaRPr lang="en-US" sz="20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AD88FF-35A8-46DF-AEC7-51EE1831ACB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The following summarizes the set of information that is needed to configure </a:t>
            </a:r>
            <a:r>
              <a:rPr lang="en-US" sz="2000" dirty="0" err="1"/>
              <a:t>DetNet</a:t>
            </a:r>
            <a:r>
              <a:rPr lang="en-US" sz="2000" dirty="0"/>
              <a:t> MPLS over TSN:</a:t>
            </a:r>
          </a:p>
          <a:p>
            <a:pPr lvl="1"/>
            <a:r>
              <a:rPr lang="en-US" sz="1600" dirty="0" err="1"/>
              <a:t>DetNet</a:t>
            </a:r>
            <a:r>
              <a:rPr lang="en-US" sz="1600" dirty="0"/>
              <a:t> MPLS related configuration information according to the </a:t>
            </a:r>
            <a:r>
              <a:rPr lang="en-US" sz="1600" dirty="0" err="1"/>
              <a:t>DetNet</a:t>
            </a:r>
            <a:r>
              <a:rPr lang="en-US" sz="1600" dirty="0"/>
              <a:t> role of the </a:t>
            </a:r>
            <a:r>
              <a:rPr lang="en-US" sz="1600" dirty="0" err="1"/>
              <a:t>DetNet</a:t>
            </a:r>
            <a:r>
              <a:rPr lang="en-US" sz="1600" dirty="0"/>
              <a:t> MPLS node, as per [I-</a:t>
            </a:r>
            <a:r>
              <a:rPr lang="en-US" sz="1600" dirty="0" err="1"/>
              <a:t>D.ietf</a:t>
            </a:r>
            <a:r>
              <a:rPr lang="en-US" sz="1600" dirty="0"/>
              <a:t>-</a:t>
            </a:r>
            <a:r>
              <a:rPr lang="en-US" sz="1600" dirty="0" err="1"/>
              <a:t>detnet-mpls</a:t>
            </a:r>
            <a:r>
              <a:rPr lang="en-US" sz="1600" dirty="0"/>
              <a:t>].</a:t>
            </a:r>
          </a:p>
          <a:p>
            <a:pPr lvl="1"/>
            <a:r>
              <a:rPr lang="en-US" sz="1600" dirty="0"/>
              <a:t>TSN related configuration information according to the TSN role of the </a:t>
            </a:r>
            <a:r>
              <a:rPr lang="en-US" sz="1600" dirty="0" err="1"/>
              <a:t>DetNet</a:t>
            </a:r>
            <a:r>
              <a:rPr lang="en-US" sz="1600" dirty="0"/>
              <a:t> MPLS node, as per [IEEE8021Q], [IEEE8021CB] and [IEEEP8021CBdb].</a:t>
            </a:r>
          </a:p>
          <a:p>
            <a:pPr lvl="1"/>
            <a:r>
              <a:rPr lang="en-US" sz="1600" dirty="0"/>
              <a:t>Mapping between </a:t>
            </a:r>
            <a:r>
              <a:rPr lang="en-US" sz="1600" dirty="0" err="1"/>
              <a:t>DetNet</a:t>
            </a:r>
            <a:r>
              <a:rPr lang="en-US" sz="1600" dirty="0"/>
              <a:t> MPLS flow(s) (label information: A-labels, S-labels and F-labels as defined in [I-</a:t>
            </a:r>
            <a:r>
              <a:rPr lang="en-US" sz="1600" dirty="0" err="1"/>
              <a:t>D.ietf</a:t>
            </a:r>
            <a:r>
              <a:rPr lang="en-US" sz="1600" dirty="0"/>
              <a:t>-</a:t>
            </a:r>
            <a:r>
              <a:rPr lang="en-US" sz="1600" dirty="0" err="1"/>
              <a:t>detnet-mpls</a:t>
            </a:r>
            <a:r>
              <a:rPr lang="en-US" sz="1600" dirty="0"/>
              <a:t>]) and TSN Stream(s) (as stream identification information defined in	 [IEEEP8021CBdb]).  Note, that managed objects for TSN Stream identification can be found in [IEEEP8021CBcv].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ECFD9-E40C-420A-AA52-2986981BA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AC10C8-5E0A-4C77-9708-AAC3A0466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1312A7-5E35-4066-9317-1592A6109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4819" y="4843150"/>
            <a:ext cx="2669456" cy="1897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096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3E2F7A4-05CD-4091-A05B-5F1C4DED67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2405" y="3574678"/>
            <a:ext cx="4339929" cy="31467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E40C89-BD8B-4BB5-9081-42DBBAE01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DetNet</a:t>
            </a:r>
            <a:r>
              <a:rPr lang="en-US" dirty="0"/>
              <a:t> Data Plane: 802.1 TSN over MPLS</a:t>
            </a:r>
            <a:br>
              <a:rPr lang="en-US" dirty="0"/>
            </a:br>
            <a:r>
              <a:rPr lang="en-US" sz="3200" u="sng" dirty="0">
                <a:hlinkClick r:id="rId3"/>
              </a:rPr>
              <a:t>draft-</a:t>
            </a:r>
            <a:r>
              <a:rPr lang="en-US" sz="3200" u="sng" dirty="0" err="1">
                <a:hlinkClick r:id="rId3"/>
              </a:rPr>
              <a:t>ietf</a:t>
            </a:r>
            <a:r>
              <a:rPr lang="en-US" sz="3200" u="sng" dirty="0">
                <a:hlinkClick r:id="rId3"/>
              </a:rPr>
              <a:t>-</a:t>
            </a:r>
            <a:r>
              <a:rPr lang="en-US" sz="3200" u="sng" dirty="0" err="1">
                <a:hlinkClick r:id="rId3"/>
              </a:rPr>
              <a:t>detnet</a:t>
            </a:r>
            <a:r>
              <a:rPr lang="en-US" sz="3200" u="sng" dirty="0">
                <a:hlinkClick r:id="rId3"/>
              </a:rPr>
              <a:t>-</a:t>
            </a:r>
            <a:r>
              <a:rPr lang="en-US" sz="3200" u="sng" dirty="0" err="1">
                <a:hlinkClick r:id="rId3"/>
              </a:rPr>
              <a:t>tsn</a:t>
            </a:r>
            <a:r>
              <a:rPr lang="en-US" sz="3200" u="sng" dirty="0">
                <a:hlinkClick r:id="rId3"/>
              </a:rPr>
              <a:t>-</a:t>
            </a:r>
            <a:r>
              <a:rPr lang="en-US" sz="3200" u="sng" dirty="0" err="1">
                <a:hlinkClick r:id="rId3"/>
              </a:rPr>
              <a:t>vpn</a:t>
            </a:r>
            <a:r>
              <a:rPr lang="en-US" sz="3200" u="sng" dirty="0">
                <a:hlinkClick r:id="rId3"/>
              </a:rPr>
              <a:t>-over-</a:t>
            </a:r>
            <a:r>
              <a:rPr lang="en-US" sz="3200" u="sng" dirty="0" err="1">
                <a:hlinkClick r:id="rId3"/>
              </a:rPr>
              <a:t>mpls</a:t>
            </a:r>
            <a:r>
              <a:rPr lang="en-US" sz="3200" dirty="0"/>
              <a:t> 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7BD58-4E92-4A6A-A89B-40A0896A9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/>
              <a:t>Content</a:t>
            </a:r>
          </a:p>
          <a:p>
            <a:pPr lvl="1"/>
            <a:r>
              <a:rPr lang="en-US" sz="2000" dirty="0"/>
              <a:t>specifies the Deterministic Networking data plane when TSN </a:t>
            </a:r>
            <a:br>
              <a:rPr lang="en-US" sz="2000" dirty="0"/>
            </a:br>
            <a:r>
              <a:rPr lang="en-US" sz="2000" dirty="0"/>
              <a:t>networks are interconnected over a </a:t>
            </a:r>
            <a:r>
              <a:rPr lang="en-US" sz="2000" dirty="0" err="1"/>
              <a:t>DetNet</a:t>
            </a:r>
            <a:r>
              <a:rPr lang="en-US" sz="2000" dirty="0"/>
              <a:t> MPLS Network.</a:t>
            </a:r>
          </a:p>
          <a:p>
            <a:r>
              <a:rPr lang="en-US" sz="2200" dirty="0"/>
              <a:t>Concept</a:t>
            </a:r>
          </a:p>
          <a:p>
            <a:pPr lvl="1"/>
            <a:r>
              <a:rPr lang="en-US" sz="1800" dirty="0"/>
              <a:t>TSN Stream(s) treated as </a:t>
            </a:r>
            <a:r>
              <a:rPr lang="en-US" sz="1800" dirty="0" err="1"/>
              <a:t>DetNet</a:t>
            </a:r>
            <a:r>
              <a:rPr lang="en-US" sz="1800" dirty="0"/>
              <a:t> App-flow.</a:t>
            </a:r>
          </a:p>
          <a:p>
            <a:pPr lvl="1"/>
            <a:r>
              <a:rPr lang="en-US" sz="1800" dirty="0" err="1"/>
              <a:t>DetNet</a:t>
            </a:r>
            <a:r>
              <a:rPr lang="en-US" sz="1800" dirty="0"/>
              <a:t> domain behaves as a TSN relay node for the TSN streams</a:t>
            </a:r>
          </a:p>
          <a:p>
            <a:pPr lvl="1"/>
            <a:r>
              <a:rPr lang="en-US" sz="1800" dirty="0"/>
              <a:t>Service proxy behaves as a port of that TSN relay node.</a:t>
            </a:r>
          </a:p>
          <a:p>
            <a:r>
              <a:rPr lang="en-US" sz="2200" dirty="0"/>
              <a:t>TSN over MPLS Data Plane Procedures:</a:t>
            </a:r>
          </a:p>
          <a:p>
            <a:pPr lvl="1"/>
            <a:r>
              <a:rPr lang="en-US" sz="1900" dirty="0"/>
              <a:t>TSN related</a:t>
            </a:r>
          </a:p>
          <a:p>
            <a:pPr lvl="1"/>
            <a:r>
              <a:rPr lang="en-US" sz="1900" dirty="0" err="1"/>
              <a:t>DetNet</a:t>
            </a:r>
            <a:r>
              <a:rPr lang="en-US" sz="1900" dirty="0"/>
              <a:t> Service Proxy</a:t>
            </a:r>
          </a:p>
          <a:p>
            <a:pPr lvl="1"/>
            <a:r>
              <a:rPr lang="en-US" sz="1900" dirty="0" err="1"/>
              <a:t>DetNet</a:t>
            </a:r>
            <a:r>
              <a:rPr lang="en-US" sz="1900" dirty="0"/>
              <a:t> service and forwarding sub-layer</a:t>
            </a:r>
          </a:p>
          <a:p>
            <a:pPr lvl="1"/>
            <a:r>
              <a:rPr lang="en-US" sz="1800" dirty="0"/>
              <a:t>Service protection interworking scenarios are left for further study</a:t>
            </a:r>
          </a:p>
          <a:p>
            <a:r>
              <a:rPr lang="en-US" sz="2200" dirty="0"/>
              <a:t>Management and Control Information Summary</a:t>
            </a:r>
          </a:p>
          <a:p>
            <a:r>
              <a:rPr lang="en-US" sz="2200" dirty="0"/>
              <a:t>Security</a:t>
            </a:r>
          </a:p>
          <a:p>
            <a:endParaRPr lang="en-US" sz="2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ECFD9-E40C-420A-AA52-2986981BA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AC10C8-5E0A-4C77-9708-AAC3A0466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77892C-5691-4039-8F36-6E14B1AC8E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3127" y="1113361"/>
            <a:ext cx="3413759" cy="238800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7161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40C89-BD8B-4BB5-9081-42DBBAE01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DetNet</a:t>
            </a:r>
            <a:r>
              <a:rPr lang="en-US" dirty="0"/>
              <a:t> Data Plane: 802.1 TSN over MPLS</a:t>
            </a:r>
            <a:br>
              <a:rPr lang="en-US" dirty="0"/>
            </a:br>
            <a:r>
              <a:rPr lang="en-US" sz="3200" dirty="0"/>
              <a:t>Management and Control Information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7BD58-4E92-4A6A-A89B-40A0896A9A1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200" dirty="0" err="1"/>
              <a:t>DetNet</a:t>
            </a:r>
            <a:r>
              <a:rPr lang="en-US" sz="2200" dirty="0"/>
              <a:t> flow and TSN Stream mapping related information are required:</a:t>
            </a:r>
          </a:p>
          <a:p>
            <a:pPr lvl="1"/>
            <a:r>
              <a:rPr lang="en-US" sz="1600" dirty="0"/>
              <a:t>for the</a:t>
            </a:r>
            <a:r>
              <a:rPr lang="en-US" sz="1600" dirty="0">
                <a:solidFill>
                  <a:srgbClr val="FF0000"/>
                </a:solidFill>
              </a:rPr>
              <a:t> service proxy function of MPLS (</a:t>
            </a:r>
            <a:r>
              <a:rPr lang="en-US" sz="1600" dirty="0" err="1">
                <a:solidFill>
                  <a:srgbClr val="FF0000"/>
                </a:solidFill>
              </a:rPr>
              <a:t>DetNet</a:t>
            </a:r>
            <a:r>
              <a:rPr lang="en-US" sz="1600" dirty="0">
                <a:solidFill>
                  <a:srgbClr val="FF0000"/>
                </a:solidFill>
              </a:rPr>
              <a:t>) Edge nodes</a:t>
            </a:r>
          </a:p>
          <a:p>
            <a:pPr lvl="1"/>
            <a:r>
              <a:rPr lang="en-US" sz="1600" dirty="0"/>
              <a:t>MPLS </a:t>
            </a:r>
            <a:r>
              <a:rPr lang="en-US" sz="1600" dirty="0" err="1"/>
              <a:t>DetNet</a:t>
            </a:r>
            <a:r>
              <a:rPr lang="en-US" sz="1600" dirty="0"/>
              <a:t> Edge nodes are member of both the </a:t>
            </a:r>
            <a:r>
              <a:rPr lang="en-US" sz="1600" dirty="0" err="1"/>
              <a:t>DetNet</a:t>
            </a:r>
            <a:r>
              <a:rPr lang="en-US" sz="1600" dirty="0"/>
              <a:t> domain and the connected TSN network.</a:t>
            </a:r>
          </a:p>
          <a:p>
            <a:pPr lvl="1"/>
            <a:r>
              <a:rPr lang="en-US" sz="1600" dirty="0"/>
              <a:t>From the TSN network perspective the MPLS (</a:t>
            </a:r>
            <a:r>
              <a:rPr lang="en-US" sz="1600" dirty="0" err="1"/>
              <a:t>DetNet</a:t>
            </a:r>
            <a:r>
              <a:rPr lang="en-US" sz="1600" dirty="0"/>
              <a:t>) Edge node has a "TSN relay node" role, so TSN specific management and control plane functionalities must be implemented.</a:t>
            </a:r>
          </a:p>
          <a:p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>
                <a:solidFill>
                  <a:srgbClr val="FF0000"/>
                </a:solidFill>
              </a:rPr>
              <a:t>Service protection interworking scenarios are left for further study.</a:t>
            </a:r>
          </a:p>
          <a:p>
            <a:endParaRPr lang="en-US" sz="20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AD88FF-35A8-46DF-AEC7-51EE1831ACB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The following summarizes the set of information that is needed to configure TSN over </a:t>
            </a:r>
            <a:r>
              <a:rPr lang="en-US" sz="2000" dirty="0" err="1"/>
              <a:t>DetNet</a:t>
            </a:r>
            <a:r>
              <a:rPr lang="en-US" sz="2000" dirty="0"/>
              <a:t> MPLS:</a:t>
            </a:r>
          </a:p>
          <a:p>
            <a:pPr lvl="1"/>
            <a:r>
              <a:rPr lang="en-US" sz="1600" dirty="0"/>
              <a:t>TSN related configuration information according to the TSN role of the </a:t>
            </a:r>
            <a:r>
              <a:rPr lang="en-US" sz="1600" dirty="0" err="1"/>
              <a:t>DetNet</a:t>
            </a:r>
            <a:r>
              <a:rPr lang="en-US" sz="1600" dirty="0"/>
              <a:t> MPLS node, as per [IEEE8021Q], [IEEE8021CB] and [IEEEP8021CBdb].</a:t>
            </a:r>
          </a:p>
          <a:p>
            <a:pPr lvl="1"/>
            <a:r>
              <a:rPr lang="en-US" sz="1600" dirty="0" err="1"/>
              <a:t>DetNet</a:t>
            </a:r>
            <a:r>
              <a:rPr lang="en-US" sz="1600" dirty="0"/>
              <a:t> MPLS related configuration information according to the </a:t>
            </a:r>
            <a:r>
              <a:rPr lang="en-US" sz="1600" dirty="0" err="1"/>
              <a:t>DetNet</a:t>
            </a:r>
            <a:r>
              <a:rPr lang="en-US" sz="1600" dirty="0"/>
              <a:t> role of the </a:t>
            </a:r>
            <a:r>
              <a:rPr lang="en-US" sz="1600" dirty="0" err="1"/>
              <a:t>DetNet</a:t>
            </a:r>
            <a:r>
              <a:rPr lang="en-US" sz="1600" dirty="0"/>
              <a:t> MPLS node, as per [I-</a:t>
            </a:r>
            <a:r>
              <a:rPr lang="en-US" sz="1600" dirty="0" err="1"/>
              <a:t>D.ietf</a:t>
            </a:r>
            <a:r>
              <a:rPr lang="en-US" sz="1600" dirty="0"/>
              <a:t>-</a:t>
            </a:r>
            <a:r>
              <a:rPr lang="en-US" sz="1600" dirty="0" err="1"/>
              <a:t>detnet-mpls</a:t>
            </a:r>
            <a:r>
              <a:rPr lang="en-US" sz="1600" dirty="0"/>
              <a:t>].</a:t>
            </a:r>
          </a:p>
          <a:p>
            <a:pPr lvl="1"/>
            <a:r>
              <a:rPr lang="en-US" sz="1600" dirty="0"/>
              <a:t>App-Flow identification information to map received TSN Stream(s) to the </a:t>
            </a:r>
            <a:r>
              <a:rPr lang="en-US" sz="1600" dirty="0" err="1"/>
              <a:t>DetNet</a:t>
            </a:r>
            <a:r>
              <a:rPr lang="en-US" sz="1600" dirty="0"/>
              <a:t> flow.  Parameters </a:t>
            </a:r>
            <a:r>
              <a:rPr lang="en-US" sz="1600" dirty="0" err="1"/>
              <a:t>fo</a:t>
            </a:r>
            <a:r>
              <a:rPr lang="en-US" sz="1600" dirty="0"/>
              <a:t> TSN stream identification are defined in [IEEE8021CB] and [IEEEP8021CBdb].</a:t>
            </a:r>
          </a:p>
          <a:p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ECFD9-E40C-420A-AA52-2986981BA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AC10C8-5E0A-4C77-9708-AAC3A0466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862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8884</TotalTime>
  <Words>655</Words>
  <Application>Microsoft Office PowerPoint</Application>
  <PresentationFormat>Widescreen</PresentationFormat>
  <Paragraphs>122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DetNet  Data Plane Drafts TSN-related </vt:lpstr>
      <vt:lpstr>Data plane documents Status</vt:lpstr>
      <vt:lpstr>DetNet Data Plane: TSN related cases</vt:lpstr>
      <vt:lpstr>DetNet Data Plane: IP over 802.1 TSN draft-ietf-detnet-ip-over-tsn  </vt:lpstr>
      <vt:lpstr>DetNet Data Plane: IP over 802.1 TSN Management and Control Information Summary</vt:lpstr>
      <vt:lpstr>DetNet Data Plane: MPLS over 802.1 TSN draft-ietf-detnet-mpls-over-tsn  </vt:lpstr>
      <vt:lpstr>DetNet Data Plane: MPLS over 802.1 TSN Management and Control Information Summary</vt:lpstr>
      <vt:lpstr>DetNet Data Plane: 802.1 TSN over MPLS draft-ietf-detnet-tsn-vpn-over-mpls  </vt:lpstr>
      <vt:lpstr>DetNet Data Plane: 802.1 TSN over MPLS Management and Control Information Summary</vt:lpstr>
      <vt:lpstr>Summary – Next Steps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DetNet  Service Model draft-varga-detnet-service-model-01</dc:title>
  <dc:creator>Balázs Varga A</dc:creator>
  <cp:lastModifiedBy>Balázs Varga A</cp:lastModifiedBy>
  <cp:revision>265</cp:revision>
  <dcterms:created xsi:type="dcterms:W3CDTF">2016-07-16T05:12:05Z</dcterms:created>
  <dcterms:modified xsi:type="dcterms:W3CDTF">2020-06-10T10:52:48Z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pdateProcess">
    <vt:lpwstr>End</vt:lpwstr>
  </property>
</Properties>
</file>