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478" r:id="rId3"/>
    <p:sldId id="447" r:id="rId4"/>
    <p:sldId id="431" r:id="rId5"/>
    <p:sldId id="498" r:id="rId6"/>
    <p:sldId id="501" r:id="rId7"/>
    <p:sldId id="505" r:id="rId8"/>
    <p:sldId id="506" r:id="rId9"/>
    <p:sldId id="507" r:id="rId10"/>
    <p:sldId id="509" r:id="rId11"/>
    <p:sldId id="510" r:id="rId12"/>
    <p:sldId id="508" r:id="rId13"/>
    <p:sldId id="511" r:id="rId14"/>
    <p:sldId id="512" r:id="rId15"/>
    <p:sldId id="427" r:id="rId16"/>
    <p:sldId id="408" r:id="rId17"/>
    <p:sldId id="428" r:id="rId18"/>
    <p:sldId id="496" r:id="rId19"/>
    <p:sldId id="499" r:id="rId20"/>
    <p:sldId id="500" r:id="rId21"/>
    <p:sldId id="503" r:id="rId22"/>
    <p:sldId id="504" r:id="rId23"/>
    <p:sldId id="513" r:id="rId24"/>
    <p:sldId id="35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ngxuesong (Geng Xuesong)" initials="G(X" lastIdx="2" clrIdx="0">
    <p:extLst>
      <p:ext uri="{19B8F6BF-5375-455C-9EA6-DF929625EA0E}">
        <p15:presenceInfo xmlns:p15="http://schemas.microsoft.com/office/powerpoint/2012/main" userId="S-1-5-21-147214757-305610072-1517763936-41833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0B050"/>
    <a:srgbClr val="000000"/>
    <a:srgbClr val="3883CE"/>
    <a:srgbClr val="FFFFFF"/>
    <a:srgbClr val="0000FF"/>
    <a:srgbClr val="BFBFBF"/>
    <a:srgbClr val="B2B2B2"/>
    <a:srgbClr val="99CC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080" autoAdjust="0"/>
  </p:normalViewPr>
  <p:slideViewPr>
    <p:cSldViewPr snapToGrid="0">
      <p:cViewPr>
        <p:scale>
          <a:sx n="100" d="100"/>
          <a:sy n="100" d="100"/>
        </p:scale>
        <p:origin x="-870" y="29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193F7-E609-4F1E-9D18-74A2CCF5F34A}" type="datetimeFigureOut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05EC9-CD7B-48BE-9B34-A80504CE54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338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05EC9-CD7B-48BE-9B34-A80504CE54E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577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Version00 </a:t>
            </a:r>
            <a:r>
              <a:rPr lang="zh-CN" altLang="en-US" dirty="0"/>
              <a:t>接受</a:t>
            </a:r>
            <a:r>
              <a:rPr lang="en-US" altLang="zh-CN" dirty="0"/>
              <a:t>WG draft</a:t>
            </a:r>
            <a:r>
              <a:rPr lang="zh-CN" altLang="en-US" dirty="0"/>
              <a:t>时间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05EC9-CD7B-48BE-9B34-A80504CE54E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417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D4C6-E09E-4BD7-846A-22C1F1496207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076F-94EE-4B8B-9106-1DC7EED81C96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AE5B-EA08-4B06-B4AC-9A7DCE4CE160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71CA-E4E4-4315-8BCE-C9C6EC4ACA16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D855B-99E1-4963-8474-AC1D63FC1D89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9171-C82B-4426-895F-6C37A2464520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711-B593-4827-A106-319EF07502AA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03B2A-A008-4956-84A0-CD5A27212082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9314-F6CF-49E8-80FA-44D1BD65060D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B2981-06D7-40D9-90BF-8FB50C2FE932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DCC-A5F5-4B8F-8DF8-0F74504DCB7C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C670E-487C-49EC-AC47-17BFCEC4A944}" type="datetime1">
              <a:rPr lang="zh-CN" altLang="en-US" smtClean="0"/>
              <a:pPr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ch.chen@huawe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fedyk@labn.net" TargetMode="External"/><Relationship Id="rId5" Type="http://schemas.openxmlformats.org/officeDocument/2006/relationships/hyperlink" Target="mailto:rrahman@cisco.com" TargetMode="External"/><Relationship Id="rId4" Type="http://schemas.openxmlformats.org/officeDocument/2006/relationships/hyperlink" Target="mailto:lizhengqiang@chinamobile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73208" y="410609"/>
            <a:ext cx="11230970" cy="2387600"/>
          </a:xfrm>
        </p:spPr>
        <p:txBody>
          <a:bodyPr>
            <a:normAutofit/>
          </a:bodyPr>
          <a:lstStyle/>
          <a:p>
            <a:r>
              <a:rPr lang="en-US" altLang="zh-CN" sz="4400" dirty="0"/>
              <a:t>DetNet Configuration YANG Model</a:t>
            </a:r>
            <a:endParaRPr lang="zh-CN" altLang="en-US" sz="4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1</a:t>
            </a:fld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74080" y="3806283"/>
            <a:ext cx="52292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/>
              <a:t>Xuesong Geng  (</a:t>
            </a:r>
            <a:r>
              <a:rPr lang="en-US" altLang="zh-CN" sz="2000" u="sng" dirty="0">
                <a:solidFill>
                  <a:srgbClr val="1E72C7"/>
                </a:solidFill>
              </a:rPr>
              <a:t>gengxuesong@huawei.com</a:t>
            </a:r>
            <a:r>
              <a:rPr lang="en-US" altLang="zh-CN" sz="2000" dirty="0"/>
              <a:t>)   </a:t>
            </a:r>
          </a:p>
          <a:p>
            <a:pPr algn="ctr">
              <a:lnSpc>
                <a:spcPct val="150000"/>
              </a:lnSpc>
            </a:pPr>
            <a:r>
              <a:rPr lang="en-US" altLang="zh-CN" sz="2000" dirty="0"/>
              <a:t>    Mach Chen    (</a:t>
            </a:r>
            <a:r>
              <a:rPr lang="en-US" altLang="zh-CN" sz="2000" dirty="0">
                <a:hlinkClick r:id="rId3"/>
              </a:rPr>
              <a:t>mach.chen@huawei.com</a:t>
            </a:r>
            <a:r>
              <a:rPr lang="en-US" altLang="zh-CN" sz="2000" dirty="0"/>
              <a:t>)</a:t>
            </a:r>
          </a:p>
          <a:p>
            <a:pPr algn="ctr">
              <a:lnSpc>
                <a:spcPct val="150000"/>
              </a:lnSpc>
            </a:pPr>
            <a:r>
              <a:rPr lang="en-US" sz="2000" dirty="0" err="1"/>
              <a:t>Yeoncheol</a:t>
            </a:r>
            <a:r>
              <a:rPr lang="en-US" sz="2000" dirty="0"/>
              <a:t> </a:t>
            </a:r>
            <a:r>
              <a:rPr lang="en-US" sz="2000" dirty="0" err="1"/>
              <a:t>Ryoo</a:t>
            </a:r>
            <a:r>
              <a:rPr lang="en-US" sz="2000" dirty="0"/>
              <a:t> (</a:t>
            </a:r>
            <a:r>
              <a:rPr lang="en-US" sz="2000" u="sng" dirty="0">
                <a:solidFill>
                  <a:srgbClr val="3883CE"/>
                </a:solidFill>
              </a:rPr>
              <a:t>dbduscjf@etri.re.kr</a:t>
            </a:r>
            <a:r>
              <a:rPr lang="en-US" sz="2000" dirty="0"/>
              <a:t>)</a:t>
            </a:r>
            <a:endParaRPr lang="en-US" altLang="zh-CN" sz="2000" dirty="0"/>
          </a:p>
          <a:p>
            <a:pPr algn="ctr">
              <a:lnSpc>
                <a:spcPct val="150000"/>
              </a:lnSpc>
            </a:pPr>
            <a:r>
              <a:rPr lang="zh-CN" altLang="zh-CN" sz="2000" dirty="0"/>
              <a:t>Zhenqiang</a:t>
            </a:r>
            <a:r>
              <a:rPr lang="en-US" altLang="zh-CN" sz="2000" dirty="0"/>
              <a:t> Li (</a:t>
            </a:r>
            <a:r>
              <a:rPr lang="en-US" altLang="zh-CN" sz="2000" u="sng" dirty="0">
                <a:solidFill>
                  <a:srgbClr val="3883CE"/>
                </a:solidFill>
                <a:hlinkClick r:id="rId4"/>
              </a:rPr>
              <a:t>lizhengqiang@chinamobile.com</a:t>
            </a:r>
            <a:r>
              <a:rPr lang="en-US" altLang="zh-CN" sz="2000" dirty="0"/>
              <a:t>)</a:t>
            </a:r>
          </a:p>
          <a:p>
            <a:pPr algn="ctr">
              <a:lnSpc>
                <a:spcPct val="150000"/>
              </a:lnSpc>
            </a:pPr>
            <a:r>
              <a:rPr lang="en-US" altLang="zh-CN" sz="2000" dirty="0"/>
              <a:t>Reshad Rahman(</a:t>
            </a:r>
            <a:r>
              <a:rPr lang="en-US" altLang="zh-CN" sz="2000" u="sng" dirty="0">
                <a:solidFill>
                  <a:srgbClr val="3883CE"/>
                </a:solidFill>
                <a:hlinkClick r:id="rId5"/>
              </a:rPr>
              <a:t>rrahman@cisco.com</a:t>
            </a:r>
            <a:r>
              <a:rPr lang="en-US" altLang="zh-CN" sz="2000" dirty="0"/>
              <a:t>)</a:t>
            </a:r>
          </a:p>
          <a:p>
            <a:pPr algn="ctr">
              <a:lnSpc>
                <a:spcPct val="150000"/>
              </a:lnSpc>
            </a:pPr>
            <a:r>
              <a:rPr lang="en-US" altLang="zh-CN" sz="2000" dirty="0"/>
              <a:t>Don Fedyk(</a:t>
            </a:r>
            <a:r>
              <a:rPr lang="en-US" altLang="zh-CN" sz="2000" dirty="0">
                <a:hlinkClick r:id="rId6"/>
              </a:rPr>
              <a:t>dfedyk@labn.net</a:t>
            </a:r>
            <a:r>
              <a:rPr lang="en-US" altLang="zh-CN" sz="2000" dirty="0"/>
              <a:t> )</a:t>
            </a:r>
          </a:p>
        </p:txBody>
      </p:sp>
      <p:sp>
        <p:nvSpPr>
          <p:cNvPr id="7" name="矩形 6"/>
          <p:cNvSpPr/>
          <p:nvPr/>
        </p:nvSpPr>
        <p:spPr>
          <a:xfrm>
            <a:off x="4552393" y="3039338"/>
            <a:ext cx="29306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Arial Unicode MS" pitchFamily="34" charset="-122"/>
                <a:ea typeface="PT Mono"/>
                <a:cs typeface="宋体" pitchFamily="2" charset="-122"/>
              </a:rPr>
              <a:t>draft-ietf-detnet-yang-06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1: Example(ingress edge node)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BC7FCE7D-9DED-B54B-BE54-95988B57BC7D}"/>
              </a:ext>
            </a:extLst>
          </p:cNvPr>
          <p:cNvSpPr/>
          <p:nvPr/>
        </p:nvSpPr>
        <p:spPr>
          <a:xfrm>
            <a:off x="751478" y="1942951"/>
            <a:ext cx="3089002" cy="1934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"app-flows":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"app-flow":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"name": "app1",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"app-id":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"app-flow-</a:t>
            </a:r>
            <a:r>
              <a:rPr lang="en-US" altLang="ko-KR" sz="700" dirty="0" err="1">
                <a:latin typeface="Lucida Console" panose="020B0609040504020204" pitchFamily="49" charset="0"/>
              </a:rPr>
              <a:t>bidir</a:t>
            </a:r>
            <a:r>
              <a:rPr lang="en-US" altLang="ko-KR" sz="700" dirty="0">
                <a:latin typeface="Lucida Console" panose="020B0609040504020204" pitchFamily="49" charset="0"/>
              </a:rPr>
              <a:t>-congruent": "false",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"interface": "eht0",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"source": "1.1.1.1/32",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"destination": ”8.8.8.8/32",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"next-header": "6",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"traffic-class": "40"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"service-sub-layer": "ssl1"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1FB77091-EBEC-1C4C-9705-78FADD38083C}"/>
              </a:ext>
            </a:extLst>
          </p:cNvPr>
          <p:cNvSpPr/>
          <p:nvPr/>
        </p:nvSpPr>
        <p:spPr>
          <a:xfrm>
            <a:off x="3640975" y="1942951"/>
            <a:ext cx="4239491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"service-sub-layer":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"service-sub-layer-list":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"name": "ssl1",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"service-rank":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"traffic-requirements":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"min-bandwidth": "100000000",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"max-latency": "100000000",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"max-latency-variation": "2000000",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"max-loss": "2",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"max-consecutive-loss-tolerance":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</a:t>
            </a:r>
            <a:r>
              <a:rPr lang="en-US" altLang="ko-KR" sz="700" dirty="0" err="1">
                <a:latin typeface="Lucida Console" panose="020B0609040504020204" pitchFamily="49" charset="0"/>
              </a:rPr>
              <a:t>misordering</a:t>
            </a:r>
            <a:r>
              <a:rPr lang="en-US" altLang="ko-KR" sz="700" dirty="0">
                <a:latin typeface="Lucida Console" panose="020B0609040504020204" pitchFamily="49" charset="0"/>
              </a:rPr>
              <a:t>": "0"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"service-protection":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"service-protection-type": "none",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"sequence-number-length": "long-</a:t>
            </a:r>
            <a:r>
              <a:rPr lang="en-US" altLang="ko-KR" sz="700" dirty="0" err="1">
                <a:latin typeface="Lucida Console" panose="020B0609040504020204" pitchFamily="49" charset="0"/>
              </a:rPr>
              <a:t>sn</a:t>
            </a:r>
            <a:r>
              <a:rPr lang="en-US" altLang="ko-KR" sz="700" dirty="0">
                <a:latin typeface="Lucida Console" panose="020B0609040504020204" pitchFamily="49" charset="0"/>
              </a:rPr>
              <a:t>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"service-operation-type": "service-initiation",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"app-flow":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"app1”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</a:t>
            </a:r>
            <a:r>
              <a:rPr lang="en-US" altLang="ko-KR" sz="700" dirty="0" err="1">
                <a:latin typeface="Lucida Console" panose="020B0609040504020204" pitchFamily="49" charset="0"/>
              </a:rPr>
              <a:t>detnet</a:t>
            </a:r>
            <a:r>
              <a:rPr lang="en-US" altLang="ko-KR" sz="700" dirty="0">
                <a:latin typeface="Lucida Console" panose="020B0609040504020204" pitchFamily="49" charset="0"/>
              </a:rPr>
              <a:t>-service-output-list":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"service-output-index":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"</a:t>
            </a:r>
            <a:r>
              <a:rPr lang="en-US" altLang="ko-KR" sz="700" dirty="0" err="1">
                <a:latin typeface="Lucida Console" panose="020B0609040504020204" pitchFamily="49" charset="0"/>
              </a:rPr>
              <a:t>mpls</a:t>
            </a:r>
            <a:r>
              <a:rPr lang="en-US" altLang="ko-KR" sz="700" dirty="0">
                <a:latin typeface="Lucida Console" panose="020B0609040504020204" pitchFamily="49" charset="0"/>
              </a:rPr>
              <a:t>-label-stack":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"entry":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  </a:t>
            </a:r>
            <a:r>
              <a:rPr lang="en-US" altLang="ko-KR" sz="700" dirty="0">
                <a:latin typeface="Lucida Console" panose="020B0609040504020204" pitchFamily="49" charset="0"/>
              </a:rPr>
              <a:t>"id":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"label": "55555"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 </a:t>
            </a:r>
            <a:r>
              <a:rPr lang="en-US" altLang="ko-KR" sz="700" dirty="0">
                <a:latin typeface="Lucida Console" panose="020B0609040504020204" pitchFamily="49" charset="0"/>
              </a:rPr>
              <a:t>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"next-layer":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"index":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"forwarding-sub-layer": ”fsl1"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  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B94A24CF-2593-924A-B671-CF2CC36F4163}"/>
              </a:ext>
            </a:extLst>
          </p:cNvPr>
          <p:cNvSpPr/>
          <p:nvPr/>
        </p:nvSpPr>
        <p:spPr>
          <a:xfrm>
            <a:off x="6744143" y="1942951"/>
            <a:ext cx="6096000" cy="30977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"forwarding-sub-layer":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"forwarding-sub-layer-list":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"name": "fsl1",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"traffic-specification":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"interval":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"max-packets-per-interval":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"max-payload-size": "1500"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"forwarding-operation-type": "impose-and-forward",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"service-sub-layer":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"ssl1”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</a:t>
            </a:r>
            <a:r>
              <a:rPr lang="en-US" altLang="ko-KR" sz="700" dirty="0" err="1">
                <a:latin typeface="Lucida Console" panose="020B0609040504020204" pitchFamily="49" charset="0"/>
              </a:rPr>
              <a:t>mpls</a:t>
            </a:r>
            <a:r>
              <a:rPr lang="en-US" altLang="ko-KR" sz="700" dirty="0">
                <a:latin typeface="Lucida Console" panose="020B0609040504020204" pitchFamily="49" charset="0"/>
              </a:rPr>
              <a:t>-label-stack":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"entry":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"label": "42",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"traffic-class": "5"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"outgoing-interface": "eth1"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graphicFrame>
        <p:nvGraphicFramePr>
          <p:cNvPr id="23" name="표 22">
            <a:extLst>
              <a:ext uri="{FF2B5EF4-FFF2-40B4-BE49-F238E27FC236}">
                <a16:creationId xmlns:a16="http://schemas.microsoft.com/office/drawing/2014/main" xmlns="" id="{2BA1DD0C-5F6E-7747-A9CC-75220DE02357}"/>
              </a:ext>
            </a:extLst>
          </p:cNvPr>
          <p:cNvGraphicFramePr>
            <a:graphicFrameLocks noGrp="1"/>
          </p:cNvGraphicFramePr>
          <p:nvPr/>
        </p:nvGraphicFramePr>
        <p:xfrm>
          <a:off x="9620190" y="3298419"/>
          <a:ext cx="2066142" cy="2735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714">
                  <a:extLst>
                    <a:ext uri="{9D8B030D-6E8A-4147-A177-3AD203B41FA5}">
                      <a16:colId xmlns:a16="http://schemas.microsoft.com/office/drawing/2014/main" xmlns="" val="3902823020"/>
                    </a:ext>
                  </a:extLst>
                </a:gridCol>
                <a:gridCol w="688714">
                  <a:extLst>
                    <a:ext uri="{9D8B030D-6E8A-4147-A177-3AD203B41FA5}">
                      <a16:colId xmlns:a16="http://schemas.microsoft.com/office/drawing/2014/main" xmlns="" val="2627746890"/>
                    </a:ext>
                  </a:extLst>
                </a:gridCol>
                <a:gridCol w="688714">
                  <a:extLst>
                    <a:ext uri="{9D8B030D-6E8A-4147-A177-3AD203B41FA5}">
                      <a16:colId xmlns:a16="http://schemas.microsoft.com/office/drawing/2014/main" xmlns="" val="3767551528"/>
                    </a:ext>
                  </a:extLst>
                </a:gridCol>
              </a:tblGrid>
              <a:tr h="14761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Ingress Node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46800" marR="468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3470563"/>
                  </a:ext>
                </a:extLst>
              </a:tr>
              <a:tr h="762684">
                <a:tc>
                  <a:txBody>
                    <a:bodyPr/>
                    <a:lstStyle/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Name = app1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Name = ssl1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</a:t>
                      </a:r>
                      <a:r>
                        <a:rPr lang="en-US" altLang="ko-KR" sz="800" b="1" dirty="0" err="1"/>
                        <a:t>req</a:t>
                      </a:r>
                      <a:endParaRPr lang="en-US" altLang="ko-KR" sz="800" b="1" dirty="0"/>
                    </a:p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OperType </a:t>
                      </a:r>
                      <a:r>
                        <a:rPr lang="en-US" altLang="ko-KR" sz="750" b="1" dirty="0"/>
                        <a:t>= Initiation</a:t>
                      </a:r>
                    </a:p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Seq len = 28 bit</a:t>
                      </a:r>
                    </a:p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Protection = None</a:t>
                      </a:r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Name = fsl1 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T-spec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Impose-and-Forward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0643929"/>
                  </a:ext>
                </a:extLst>
              </a:tr>
              <a:tr h="47237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IP = 1.1.1.1/32 2.2.2.2/32</a:t>
                      </a:r>
                    </a:p>
                  </a:txBody>
                  <a:tcPr marL="46800" marR="4680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</a:t>
                      </a:r>
                      <a:br>
                        <a:rPr kumimoji="1" lang="en-US" altLang="ko-KR" sz="800" b="1" dirty="0"/>
                      </a:br>
                      <a:r>
                        <a:rPr kumimoji="1" lang="en-US" altLang="ko-KR" sz="800" b="1" dirty="0"/>
                        <a:t>app 1</a:t>
                      </a:r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ssl1</a:t>
                      </a:r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6385026"/>
                  </a:ext>
                </a:extLst>
              </a:tr>
              <a:tr h="55110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ssl 1</a:t>
                      </a:r>
                    </a:p>
                  </a:txBody>
                  <a:tcPr marL="46800" marR="4680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S-label = 55555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</a:t>
                      </a:r>
                      <a:br>
                        <a:rPr kumimoji="1" lang="en-US" altLang="ko-KR" sz="800" b="1" dirty="0"/>
                      </a:br>
                      <a:r>
                        <a:rPr kumimoji="1" lang="en-US" altLang="ko-KR" sz="800" b="1" dirty="0" err="1"/>
                        <a:t>fsl</a:t>
                      </a:r>
                      <a:r>
                        <a:rPr kumimoji="1" lang="en-US" altLang="ko-KR" sz="800" b="1" dirty="0"/>
                        <a:t> 1</a:t>
                      </a:r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42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</a:t>
                      </a:r>
                      <a:br>
                        <a:rPr kumimoji="1" lang="en-US" altLang="ko-KR" sz="800" b="1" dirty="0"/>
                      </a:br>
                      <a:r>
                        <a:rPr kumimoji="1" lang="en-US" altLang="ko-KR" sz="800" b="1" dirty="0"/>
                        <a:t>eth 1</a:t>
                      </a:r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542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01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1: Example(relay node - replication)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1FB77091-EBEC-1C4C-9705-78FADD38083C}"/>
              </a:ext>
            </a:extLst>
          </p:cNvPr>
          <p:cNvSpPr/>
          <p:nvPr/>
        </p:nvSpPr>
        <p:spPr>
          <a:xfrm>
            <a:off x="490451" y="1942951"/>
            <a:ext cx="4239491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"service-sub-layer":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"service-sub-layer-list":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"name": "ssl1",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"service-rank":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"traffic-requirements":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"min-bandwidth": "100000000",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"max-latency": "100000000",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"max-latency-variation": "2000000",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"max-loss": "2",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"max-consecutive-loss-tolerance":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</a:t>
            </a:r>
            <a:r>
              <a:rPr lang="en-US" altLang="ko-KR" sz="700" dirty="0" err="1">
                <a:latin typeface="Lucida Console" panose="020B0609040504020204" pitchFamily="49" charset="0"/>
              </a:rPr>
              <a:t>misordering</a:t>
            </a:r>
            <a:r>
              <a:rPr lang="en-US" altLang="ko-KR" sz="700" dirty="0">
                <a:latin typeface="Lucida Console" panose="020B0609040504020204" pitchFamily="49" charset="0"/>
              </a:rPr>
              <a:t>": "0"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"service-protection":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"service-protection-type": ”replication",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"sequence-number-length": "long-</a:t>
            </a:r>
            <a:r>
              <a:rPr lang="en-US" altLang="ko-KR" sz="700" dirty="0" err="1">
                <a:latin typeface="Lucida Console" panose="020B0609040504020204" pitchFamily="49" charset="0"/>
              </a:rPr>
              <a:t>sn</a:t>
            </a:r>
            <a:r>
              <a:rPr lang="en-US" altLang="ko-KR" sz="700" dirty="0">
                <a:latin typeface="Lucida Console" panose="020B0609040504020204" pitchFamily="49" charset="0"/>
              </a:rPr>
              <a:t>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"service-operation-type": "service-relay",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”label": ”55555”</a:t>
            </a: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</a:t>
            </a:r>
            <a:r>
              <a:rPr lang="en-US" altLang="ko-KR" sz="700" dirty="0" err="1">
                <a:latin typeface="Lucida Console" panose="020B0609040504020204" pitchFamily="49" charset="0"/>
              </a:rPr>
              <a:t>detnet</a:t>
            </a:r>
            <a:r>
              <a:rPr lang="en-US" altLang="ko-KR" sz="700" dirty="0">
                <a:latin typeface="Lucida Console" panose="020B0609040504020204" pitchFamily="49" charset="0"/>
              </a:rPr>
              <a:t>-service-output-list":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"service-output-index":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"</a:t>
            </a:r>
            <a:r>
              <a:rPr lang="en-US" altLang="ko-KR" sz="700" dirty="0" err="1">
                <a:latin typeface="Lucida Console" panose="020B0609040504020204" pitchFamily="49" charset="0"/>
              </a:rPr>
              <a:t>mpls</a:t>
            </a:r>
            <a:r>
              <a:rPr lang="en-US" altLang="ko-KR" sz="700" dirty="0">
                <a:latin typeface="Lucida Console" panose="020B0609040504020204" pitchFamily="49" charset="0"/>
              </a:rPr>
              <a:t>-label-stack":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"entry":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  </a:t>
            </a:r>
            <a:r>
              <a:rPr lang="en-US" altLang="ko-KR" sz="700" dirty="0">
                <a:latin typeface="Lucida Console" panose="020B0609040504020204" pitchFamily="49" charset="0"/>
              </a:rPr>
              <a:t>"id":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"label": ”66666"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 </a:t>
            </a:r>
            <a:r>
              <a:rPr lang="en-US" altLang="ko-KR" sz="700" dirty="0">
                <a:latin typeface="Lucida Console" panose="020B0609040504020204" pitchFamily="49" charset="0"/>
              </a:rPr>
              <a:t>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"next-layer":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"index":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"forwarding-sub-layer": ”fsl2"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  },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"index": ”2",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"forwarding-sub-layer": ”fsl3"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  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B94A24CF-2593-924A-B671-CF2CC36F4163}"/>
              </a:ext>
            </a:extLst>
          </p:cNvPr>
          <p:cNvSpPr/>
          <p:nvPr/>
        </p:nvSpPr>
        <p:spPr>
          <a:xfrm>
            <a:off x="3524190" y="1942951"/>
            <a:ext cx="6096000" cy="42611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"forwarding-sub-layer":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"forwarding-sub-layer-list":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"name": "fsl1",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"forwarding-operation-type": ”pop-and-lookup",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"in-segment": {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"interface": "eth0”,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”label": ”42”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”service-sub-layer":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“ssl1”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},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"name": "fsl2",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"forwarding-id": ”2",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"traffic-specification":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"interval":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"max-packets-per-interval":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"max-payload-size": "1500"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"forwarding-operation-type": "impose-and-forward",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"service-sub-layer":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"ssl1”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</a:t>
            </a:r>
            <a:r>
              <a:rPr lang="en-US" altLang="ko-KR" sz="700" dirty="0" err="1">
                <a:latin typeface="Lucida Console" panose="020B0609040504020204" pitchFamily="49" charset="0"/>
              </a:rPr>
              <a:t>mpls</a:t>
            </a:r>
            <a:r>
              <a:rPr lang="en-US" altLang="ko-KR" sz="700" dirty="0">
                <a:latin typeface="Lucida Console" panose="020B0609040504020204" pitchFamily="49" charset="0"/>
              </a:rPr>
              <a:t>-label-stack":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"entry":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"label": "43",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"traffic-class": "5"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"outgoing-interface": "eth1"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},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6E037233-4C9E-584A-B685-45B6697E0FAC}"/>
              </a:ext>
            </a:extLst>
          </p:cNvPr>
          <p:cNvSpPr/>
          <p:nvPr/>
        </p:nvSpPr>
        <p:spPr>
          <a:xfrm>
            <a:off x="6572190" y="1942951"/>
            <a:ext cx="6096000" cy="35271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{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"name": "fsl3",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"forwarding-id": ”3",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"traffic-specification": {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"interval": "5",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"max-packets-per-interval": "10",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"max-payload-size": "1500"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},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"forwarding-operation-type": "impose-and-forward",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"in-segment": {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"service-sub-layer":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  "ssl1”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]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},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"out-segment": {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"</a:t>
            </a:r>
            <a:r>
              <a:rPr lang="en-US" altLang="ko-KR" sz="800" dirty="0" err="1">
                <a:latin typeface="Lucida Console" panose="020B0609040504020204" pitchFamily="49" charset="0"/>
              </a:rPr>
              <a:t>mpls</a:t>
            </a:r>
            <a:r>
              <a:rPr lang="en-US" altLang="ko-KR" sz="800" dirty="0">
                <a:latin typeface="Lucida Console" panose="020B0609040504020204" pitchFamily="49" charset="0"/>
              </a:rPr>
              <a:t>-label-stack": {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  "entry":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    {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      "id": "1",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      "label": "44",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      "traffic-class": "5"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  ]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},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  "outgoing-interface": "eth2"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  }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  ]</a:t>
            </a:r>
            <a:endParaRPr lang="ko-KR" altLang="ko-KR" sz="8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800" dirty="0">
                <a:latin typeface="Lucida Console" panose="020B0609040504020204" pitchFamily="49" charset="0"/>
              </a:rPr>
              <a:t>},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endParaRPr lang="ko-KR" altLang="en-US" dirty="0"/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xmlns="" id="{567CD337-570E-C344-95DD-6034214AE256}"/>
              </a:ext>
            </a:extLst>
          </p:cNvPr>
          <p:cNvGraphicFramePr>
            <a:graphicFrameLocks noGrp="1"/>
          </p:cNvGraphicFramePr>
          <p:nvPr/>
        </p:nvGraphicFramePr>
        <p:xfrm>
          <a:off x="9207188" y="3123852"/>
          <a:ext cx="2717976" cy="3121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9494">
                  <a:extLst>
                    <a:ext uri="{9D8B030D-6E8A-4147-A177-3AD203B41FA5}">
                      <a16:colId xmlns:a16="http://schemas.microsoft.com/office/drawing/2014/main" xmlns="" val="719433009"/>
                    </a:ext>
                  </a:extLst>
                </a:gridCol>
                <a:gridCol w="679494">
                  <a:extLst>
                    <a:ext uri="{9D8B030D-6E8A-4147-A177-3AD203B41FA5}">
                      <a16:colId xmlns:a16="http://schemas.microsoft.com/office/drawing/2014/main" xmlns="" val="1998504776"/>
                    </a:ext>
                  </a:extLst>
                </a:gridCol>
                <a:gridCol w="679494">
                  <a:extLst>
                    <a:ext uri="{9D8B030D-6E8A-4147-A177-3AD203B41FA5}">
                      <a16:colId xmlns:a16="http://schemas.microsoft.com/office/drawing/2014/main" xmlns="" val="1554467364"/>
                    </a:ext>
                  </a:extLst>
                </a:gridCol>
                <a:gridCol w="679494">
                  <a:extLst>
                    <a:ext uri="{9D8B030D-6E8A-4147-A177-3AD203B41FA5}">
                      <a16:colId xmlns:a16="http://schemas.microsoft.com/office/drawing/2014/main" xmlns="" val="1515366088"/>
                    </a:ext>
                  </a:extLst>
                </a:gridCol>
              </a:tblGrid>
              <a:tr h="202572"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Relay node 1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46800" marR="468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9881669"/>
                  </a:ext>
                </a:extLst>
              </a:tr>
              <a:tr h="1161416">
                <a:tc>
                  <a:txBody>
                    <a:bodyPr/>
                    <a:lstStyle/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Name = fsl1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pop-and-lookup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Name = ssl1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</a:t>
                      </a:r>
                      <a:r>
                        <a:rPr lang="en-US" altLang="ko-KR" sz="800" b="1" dirty="0" err="1"/>
                        <a:t>Req</a:t>
                      </a:r>
                      <a:endParaRPr lang="en-US" altLang="ko-KR" sz="800" b="1" dirty="0"/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Relay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Seq len = 28 bit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Protection = PRF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Name = fsl2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T-spec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Impose-and-Forward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Name = fsl3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T-spec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Impose-and-Forward</a:t>
                      </a:r>
                      <a:endParaRPr lang="ko-KR" altLang="en-US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01008583"/>
                  </a:ext>
                </a:extLst>
              </a:tr>
              <a:tr h="7562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42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  <a:endParaRPr kumimoji="1" lang="en-US" altLang="ko-KR" sz="800" b="1" dirty="0"/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S-label = 55555</a:t>
                      </a:r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ssl1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kumimoji="1" lang="en-US" altLang="ko-KR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In-segment</a:t>
                      </a:r>
                    </a:p>
                    <a:p>
                      <a:pPr marL="49213" indent="-49213" algn="l" defTabSz="914400" rtl="0" eaLnBrk="1" latinLnBrk="1" hangingPunct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ref = ssl1</a:t>
                      </a:r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9627102"/>
                  </a:ext>
                </a:extLst>
              </a:tr>
              <a:tr h="53969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ssl 1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S-label = 66666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</a:t>
                      </a:r>
                      <a:br>
                        <a:rPr kumimoji="1" lang="en-US" altLang="ko-KR" sz="800" b="1" dirty="0"/>
                      </a:br>
                      <a:r>
                        <a:rPr kumimoji="1" lang="en-US" altLang="ko-KR" sz="800" b="1" dirty="0"/>
                        <a:t>fsl2</a:t>
                      </a:r>
                      <a:br>
                        <a:rPr kumimoji="1" lang="en-US" altLang="ko-KR" sz="800" b="1" dirty="0"/>
                      </a:br>
                      <a:r>
                        <a:rPr kumimoji="1" lang="en-US" altLang="ko-KR" sz="800" b="1" dirty="0"/>
                        <a:t>fsl3</a:t>
                      </a:r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43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eth1</a:t>
                      </a:r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44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eth2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6476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40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1: Example(transit node)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89A911D2-2152-4848-BE25-AA3F7ADEA272}"/>
              </a:ext>
            </a:extLst>
          </p:cNvPr>
          <p:cNvSpPr/>
          <p:nvPr/>
        </p:nvSpPr>
        <p:spPr>
          <a:xfrm>
            <a:off x="700790" y="1942951"/>
            <a:ext cx="6096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"forwarding-sub-layer":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"forwarding-sub-layer-list":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"name": "fsl2",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"traffic-specification":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"interval":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"max-packets-per-interval":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"max-payload-size": "1500"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"forwarding-operation-type": </a:t>
            </a:r>
            <a:r>
              <a:rPr lang="en-US" altLang="ko-KR" sz="700" dirty="0">
                <a:latin typeface="Lucida Console" panose="020B0609040504020204" pitchFamily="49" charset="0"/>
              </a:rPr>
              <a:t>"swap-and-forward",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"in-segment": {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"interface": "eth0”,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”label": ”43”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</a:t>
            </a:r>
            <a:r>
              <a:rPr lang="en-US" altLang="ko-KR" sz="700" dirty="0" err="1">
                <a:latin typeface="Lucida Console" panose="020B0609040504020204" pitchFamily="49" charset="0"/>
              </a:rPr>
              <a:t>mpls</a:t>
            </a:r>
            <a:r>
              <a:rPr lang="en-US" altLang="ko-KR" sz="700" dirty="0">
                <a:latin typeface="Lucida Console" panose="020B0609040504020204" pitchFamily="49" charset="0"/>
              </a:rPr>
              <a:t>-label-stack":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"entry":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"label": "45",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"traffic-class": "5"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"outgoing-interface": "eth1"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EC448F06-7BA6-1240-8174-69CADB73B417}"/>
              </a:ext>
            </a:extLst>
          </p:cNvPr>
          <p:cNvSpPr/>
          <p:nvPr/>
        </p:nvSpPr>
        <p:spPr>
          <a:xfrm>
            <a:off x="4336223" y="1942951"/>
            <a:ext cx="6096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"forwarding-sub-layer":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"forwarding-sub-layer-list":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"name": "fsl3",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"traffic-specification":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"interval":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"max-packets-per-interval":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"max-payload-size": "1500"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"forwarding-operation-type": </a:t>
            </a:r>
            <a:r>
              <a:rPr lang="en-US" altLang="ko-KR" sz="700" dirty="0">
                <a:latin typeface="Lucida Console" panose="020B0609040504020204" pitchFamily="49" charset="0"/>
              </a:rPr>
              <a:t>"swap-and-forward",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"in-segment": {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"interface": "eth0”,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”label": ”44”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</a:t>
            </a:r>
            <a:r>
              <a:rPr lang="en-US" altLang="ko-KR" sz="700" dirty="0" err="1">
                <a:latin typeface="Lucida Console" panose="020B0609040504020204" pitchFamily="49" charset="0"/>
              </a:rPr>
              <a:t>mpls</a:t>
            </a:r>
            <a:r>
              <a:rPr lang="en-US" altLang="ko-KR" sz="700" dirty="0">
                <a:latin typeface="Lucida Console" panose="020B0609040504020204" pitchFamily="49" charset="0"/>
              </a:rPr>
              <a:t>-label-stack":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"entry":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"label": "46",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"traffic-class": "5"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"outgoing-interface": "eth1"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xmlns="" id="{7AB311A9-2FEF-C641-AC65-BBC781E08F62}"/>
              </a:ext>
            </a:extLst>
          </p:cNvPr>
          <p:cNvGraphicFramePr>
            <a:graphicFrameLocks noGrp="1"/>
          </p:cNvGraphicFramePr>
          <p:nvPr/>
        </p:nvGraphicFramePr>
        <p:xfrm>
          <a:off x="9771760" y="2923268"/>
          <a:ext cx="675617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617">
                  <a:extLst>
                    <a:ext uri="{9D8B030D-6E8A-4147-A177-3AD203B41FA5}">
                      <a16:colId xmlns:a16="http://schemas.microsoft.com/office/drawing/2014/main" xmlns="" val="2215085668"/>
                    </a:ext>
                  </a:extLst>
                </a:gridCol>
              </a:tblGrid>
              <a:tr h="3957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Transit Node 1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46800" marR="4680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09526603"/>
                  </a:ext>
                </a:extLst>
              </a:tr>
              <a:tr h="1038818">
                <a:tc>
                  <a:txBody>
                    <a:bodyPr/>
                    <a:lstStyle/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Name = fsl2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T-spec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swap-and-Forward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4816281"/>
                  </a:ext>
                </a:extLst>
              </a:tr>
              <a:tr h="6595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43</a:t>
                      </a:r>
                      <a:endParaRPr lang="ko-KR" altLang="en-US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00581900"/>
                  </a:ext>
                </a:extLst>
              </a:tr>
              <a:tr h="9233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45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eth1</a:t>
                      </a:r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0763287"/>
                  </a:ext>
                </a:extLst>
              </a:tr>
            </a:tbl>
          </a:graphicData>
        </a:graphic>
      </p:graphicFrame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xmlns="" id="{310A0BE8-27F7-FD4D-B2FA-5161F777F1BF}"/>
              </a:ext>
            </a:extLst>
          </p:cNvPr>
          <p:cNvGraphicFramePr>
            <a:graphicFrameLocks noGrp="1"/>
          </p:cNvGraphicFramePr>
          <p:nvPr/>
        </p:nvGraphicFramePr>
        <p:xfrm>
          <a:off x="10678183" y="2923267"/>
          <a:ext cx="675617" cy="3017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617">
                  <a:extLst>
                    <a:ext uri="{9D8B030D-6E8A-4147-A177-3AD203B41FA5}">
                      <a16:colId xmlns:a16="http://schemas.microsoft.com/office/drawing/2014/main" xmlns="" val="2215085668"/>
                    </a:ext>
                  </a:extLst>
                </a:gridCol>
              </a:tblGrid>
              <a:tr h="3957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Transit Node 2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46800" marR="4680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09526603"/>
                  </a:ext>
                </a:extLst>
              </a:tr>
              <a:tr h="1038819">
                <a:tc>
                  <a:txBody>
                    <a:bodyPr/>
                    <a:lstStyle/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Name = fsl3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T-spec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swap-and-Forward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4816281"/>
                  </a:ext>
                </a:extLst>
              </a:tr>
              <a:tr h="6595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44</a:t>
                      </a:r>
                      <a:endParaRPr lang="ko-KR" altLang="en-US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00581900"/>
                  </a:ext>
                </a:extLst>
              </a:tr>
              <a:tr h="9233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46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eth1</a:t>
                      </a:r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0763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69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1: Example(relay node - elimination)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1FB77091-EBEC-1C4C-9705-78FADD38083C}"/>
              </a:ext>
            </a:extLst>
          </p:cNvPr>
          <p:cNvSpPr/>
          <p:nvPr/>
        </p:nvSpPr>
        <p:spPr>
          <a:xfrm>
            <a:off x="490451" y="1942951"/>
            <a:ext cx="4239491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"service-sub-layer":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"service-sub-layer-list":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"name": "ssl1",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"service-rank":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"traffic-requirements":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"min-bandwidth": "100000000",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"max-latency": "100000000",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"max-latency-variation": "2000000",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"max-loss": "2",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"max-consecutive-loss-tolerance":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</a:t>
            </a:r>
            <a:r>
              <a:rPr lang="en-US" altLang="ko-KR" sz="700" dirty="0" err="1">
                <a:latin typeface="Lucida Console" panose="020B0609040504020204" pitchFamily="49" charset="0"/>
              </a:rPr>
              <a:t>misordering</a:t>
            </a:r>
            <a:r>
              <a:rPr lang="en-US" altLang="ko-KR" sz="700" dirty="0">
                <a:latin typeface="Lucida Console" panose="020B0609040504020204" pitchFamily="49" charset="0"/>
              </a:rPr>
              <a:t>": "0"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"service-protection":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"service-protection-type": ”elimination",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"sequence-number-length": "long-</a:t>
            </a:r>
            <a:r>
              <a:rPr lang="en-US" altLang="ko-KR" sz="700" dirty="0" err="1">
                <a:latin typeface="Lucida Console" panose="020B0609040504020204" pitchFamily="49" charset="0"/>
              </a:rPr>
              <a:t>sn</a:t>
            </a:r>
            <a:r>
              <a:rPr lang="en-US" altLang="ko-KR" sz="700" dirty="0">
                <a:latin typeface="Lucida Console" panose="020B0609040504020204" pitchFamily="49" charset="0"/>
              </a:rPr>
              <a:t>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"service-operation-type": "service-relay",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”label": ”666666”</a:t>
            </a: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</a:t>
            </a:r>
            <a:r>
              <a:rPr lang="en-US" altLang="ko-KR" sz="700" dirty="0" err="1">
                <a:latin typeface="Lucida Console" panose="020B0609040504020204" pitchFamily="49" charset="0"/>
              </a:rPr>
              <a:t>detnet</a:t>
            </a:r>
            <a:r>
              <a:rPr lang="en-US" altLang="ko-KR" sz="700" dirty="0">
                <a:latin typeface="Lucida Console" panose="020B0609040504020204" pitchFamily="49" charset="0"/>
              </a:rPr>
              <a:t>-service-output-list":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"service-output-index":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"</a:t>
            </a:r>
            <a:r>
              <a:rPr lang="en-US" altLang="ko-KR" sz="700" dirty="0" err="1">
                <a:latin typeface="Lucida Console" panose="020B0609040504020204" pitchFamily="49" charset="0"/>
              </a:rPr>
              <a:t>mpls</a:t>
            </a:r>
            <a:r>
              <a:rPr lang="en-US" altLang="ko-KR" sz="700" dirty="0">
                <a:latin typeface="Lucida Console" panose="020B0609040504020204" pitchFamily="49" charset="0"/>
              </a:rPr>
              <a:t>-label-stack":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"entry":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  </a:t>
            </a:r>
            <a:r>
              <a:rPr lang="en-US" altLang="ko-KR" sz="700" dirty="0">
                <a:latin typeface="Lucida Console" panose="020B0609040504020204" pitchFamily="49" charset="0"/>
              </a:rPr>
              <a:t>"id":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"label": ”77777"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 </a:t>
            </a:r>
            <a:r>
              <a:rPr lang="en-US" altLang="ko-KR" sz="700" dirty="0">
                <a:latin typeface="Lucida Console" panose="020B0609040504020204" pitchFamily="49" charset="0"/>
              </a:rPr>
              <a:t>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"next-layer":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"index":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</a:t>
            </a:r>
            <a:r>
              <a:rPr lang="en-US" altLang="ko-KR" sz="700" dirty="0">
                <a:latin typeface="Lucida Console" panose="020B0609040504020204" pitchFamily="49" charset="0"/>
              </a:rPr>
              <a:t>"forwarding-sub-layer": ”fsl4"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  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  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B94A24CF-2593-924A-B671-CF2CC36F4163}"/>
              </a:ext>
            </a:extLst>
          </p:cNvPr>
          <p:cNvSpPr/>
          <p:nvPr/>
        </p:nvSpPr>
        <p:spPr>
          <a:xfrm>
            <a:off x="3622271" y="1263072"/>
            <a:ext cx="6096000" cy="56184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"forwarding-sub-layer":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"forwarding-sub-layer-list":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"name": "fsl2",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"forwarding-operation-type": ”pop-and-lookup",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"interface": "eth0”,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”label": ”45”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”service-sub-layer":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“ssl1”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},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"name": "fsl3",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"forwarding-id": ”2",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"forwarding-operation-type": ”pop-and-lookup",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"in-segment": {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"interface": "eth1”,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”label": ”46”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”service-sub-layer":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“ssl1”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},    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"name": "fsl4",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"forwarding-id": ”3",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"traffic-specification":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"interval":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"max-packets-per-interval":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"max-payload-size": "1500"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"forwarding-operation-type": "impose-and-forward",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"service-sub-layer":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"ssl1”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</a:t>
            </a:r>
            <a:r>
              <a:rPr lang="en-US" altLang="ko-KR" sz="700" dirty="0" err="1">
                <a:latin typeface="Lucida Console" panose="020B0609040504020204" pitchFamily="49" charset="0"/>
              </a:rPr>
              <a:t>mpls</a:t>
            </a:r>
            <a:r>
              <a:rPr lang="en-US" altLang="ko-KR" sz="700" dirty="0">
                <a:latin typeface="Lucida Console" panose="020B0609040504020204" pitchFamily="49" charset="0"/>
              </a:rPr>
              <a:t>-label-stack":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"entry":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"label": "47",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  "traffic-class": "5"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"outgoing-interface": "eth2"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},</a:t>
            </a: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xmlns="" id="{12CA19B4-A9C5-B646-AB64-CCA940583242}"/>
              </a:ext>
            </a:extLst>
          </p:cNvPr>
          <p:cNvGraphicFramePr>
            <a:graphicFrameLocks noGrp="1"/>
          </p:cNvGraphicFramePr>
          <p:nvPr/>
        </p:nvGraphicFramePr>
        <p:xfrm>
          <a:off x="9062132" y="2825712"/>
          <a:ext cx="2717976" cy="3270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9494">
                  <a:extLst>
                    <a:ext uri="{9D8B030D-6E8A-4147-A177-3AD203B41FA5}">
                      <a16:colId xmlns:a16="http://schemas.microsoft.com/office/drawing/2014/main" xmlns="" val="719433009"/>
                    </a:ext>
                  </a:extLst>
                </a:gridCol>
                <a:gridCol w="679494">
                  <a:extLst>
                    <a:ext uri="{9D8B030D-6E8A-4147-A177-3AD203B41FA5}">
                      <a16:colId xmlns:a16="http://schemas.microsoft.com/office/drawing/2014/main" xmlns="" val="1998504776"/>
                    </a:ext>
                  </a:extLst>
                </a:gridCol>
                <a:gridCol w="679494">
                  <a:extLst>
                    <a:ext uri="{9D8B030D-6E8A-4147-A177-3AD203B41FA5}">
                      <a16:colId xmlns:a16="http://schemas.microsoft.com/office/drawing/2014/main" xmlns="" val="1554467364"/>
                    </a:ext>
                  </a:extLst>
                </a:gridCol>
                <a:gridCol w="679494">
                  <a:extLst>
                    <a:ext uri="{9D8B030D-6E8A-4147-A177-3AD203B41FA5}">
                      <a16:colId xmlns:a16="http://schemas.microsoft.com/office/drawing/2014/main" xmlns="" val="1515366088"/>
                    </a:ext>
                  </a:extLst>
                </a:gridCol>
              </a:tblGrid>
              <a:tr h="204587"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Relay node 2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9881669"/>
                  </a:ext>
                </a:extLst>
              </a:tr>
              <a:tr h="1077493">
                <a:tc>
                  <a:txBody>
                    <a:bodyPr/>
                    <a:lstStyle/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Name = fsl2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pop-and-lookup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Name = fsl3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pop-and-lookup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49213" indent="-49213" algn="l" defTabSz="914400" rtl="0" eaLnBrk="1" latinLnBrk="1" hangingPunct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Name = ssl1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</a:t>
                      </a:r>
                      <a:r>
                        <a:rPr lang="en-US" altLang="ko-KR" sz="800" b="1" dirty="0" err="1"/>
                        <a:t>Req</a:t>
                      </a:r>
                      <a:endParaRPr lang="en-US" altLang="ko-KR" sz="800" b="1" dirty="0"/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 err="1"/>
                        <a:t>OperType</a:t>
                      </a:r>
                      <a:r>
                        <a:rPr lang="en-US" altLang="ko-KR" sz="800" b="1" dirty="0"/>
                        <a:t> = Relay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Seq len = 28 bit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Protection = PEF</a:t>
                      </a:r>
                      <a:endParaRPr lang="ko-KR" altLang="en-US" sz="900" b="1" dirty="0"/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Name = fsl4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T-spec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 err="1"/>
                        <a:t>OperType</a:t>
                      </a:r>
                      <a:r>
                        <a:rPr lang="en-US" altLang="ko-KR" sz="800" b="1" dirty="0"/>
                        <a:t> = Impose-and-Forward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01008583"/>
                  </a:ext>
                </a:extLst>
              </a:tr>
              <a:tr h="12002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45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  <a:endParaRPr kumimoji="1" lang="en-US" altLang="ko-KR" sz="800" b="1" dirty="0"/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46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  <a:endParaRPr kumimoji="1" lang="en-US" altLang="ko-KR" sz="800" b="1" dirty="0"/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S-label = 66666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kumimoji="1" lang="en-US" altLang="ko-KR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In-segment</a:t>
                      </a:r>
                    </a:p>
                    <a:p>
                      <a:pPr marL="49213" indent="-49213" algn="l" defTabSz="914400" rtl="0" eaLnBrk="1" latinLnBrk="1" hangingPunct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ref = ssl1</a:t>
                      </a:r>
                      <a:endParaRPr kumimoji="1" lang="en-US" altLang="ko-KR" sz="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9627102"/>
                  </a:ext>
                </a:extLst>
              </a:tr>
              <a:tr h="76379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ssl1</a:t>
                      </a:r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ssl1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S-label = 77777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fsl4</a:t>
                      </a:r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47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eth2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6476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1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1: Example(egress edge node)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BC7FCE7D-9DED-B54B-BE54-95988B57BC7D}"/>
              </a:ext>
            </a:extLst>
          </p:cNvPr>
          <p:cNvSpPr/>
          <p:nvPr/>
        </p:nvSpPr>
        <p:spPr>
          <a:xfrm>
            <a:off x="751478" y="1942951"/>
            <a:ext cx="3089002" cy="1934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"app-flows":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"app-flow":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"name": "app1",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"app-id":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"app-flow-</a:t>
            </a:r>
            <a:r>
              <a:rPr lang="en-US" altLang="ko-KR" sz="700" dirty="0" err="1">
                <a:latin typeface="Lucida Console" panose="020B0609040504020204" pitchFamily="49" charset="0"/>
              </a:rPr>
              <a:t>bidir</a:t>
            </a:r>
            <a:r>
              <a:rPr lang="en-US" altLang="ko-KR" sz="700" dirty="0">
                <a:latin typeface="Lucida Console" panose="020B0609040504020204" pitchFamily="49" charset="0"/>
              </a:rPr>
              <a:t>-congruent": "false",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"interface": "eht0",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"source": "1.1.1.1/32",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"destination": ”8.8.8.8/32",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"next-header": "6",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"traffic-class": "40"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”outgoing-interface": ”eth1"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1FB77091-EBEC-1C4C-9705-78FADD38083C}"/>
              </a:ext>
            </a:extLst>
          </p:cNvPr>
          <p:cNvSpPr/>
          <p:nvPr/>
        </p:nvSpPr>
        <p:spPr>
          <a:xfrm>
            <a:off x="3640975" y="1942951"/>
            <a:ext cx="423949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"service-sub-layer":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"service-sub-layer-list": [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"name": "ssl1",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"service-rank":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</a:t>
            </a:r>
            <a:r>
              <a:rPr lang="en-US" altLang="ko-KR" sz="700" dirty="0">
                <a:latin typeface="Lucida Console" panose="020B0609040504020204" pitchFamily="49" charset="0"/>
              </a:rPr>
              <a:t>"traffic-requirements":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"min-bandwidth": "100000000",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"max-latency": "100000000",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"max-latency-variation": "2000000",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"max-loss": "2",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"max-consecutive-loss-tolerance":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    </a:t>
            </a:r>
            <a:r>
              <a:rPr lang="en-US" altLang="ko-KR" sz="700" dirty="0">
                <a:latin typeface="Lucida Console" panose="020B0609040504020204" pitchFamily="49" charset="0"/>
              </a:rPr>
              <a:t>"max-</a:t>
            </a:r>
            <a:r>
              <a:rPr lang="en-US" altLang="ko-KR" sz="700" dirty="0" err="1">
                <a:latin typeface="Lucida Console" panose="020B0609040504020204" pitchFamily="49" charset="0"/>
              </a:rPr>
              <a:t>misordering</a:t>
            </a:r>
            <a:r>
              <a:rPr lang="en-US" altLang="ko-KR" sz="700" dirty="0">
                <a:latin typeface="Lucida Console" panose="020B0609040504020204" pitchFamily="49" charset="0"/>
              </a:rPr>
              <a:t>": "0"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"service-protection":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"service-protection-type": "none",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"sequence-number-length": "long-</a:t>
            </a:r>
            <a:r>
              <a:rPr lang="en-US" altLang="ko-KR" sz="700" dirty="0" err="1">
                <a:latin typeface="Lucida Console" panose="020B0609040504020204" pitchFamily="49" charset="0"/>
              </a:rPr>
              <a:t>sn</a:t>
            </a:r>
            <a:r>
              <a:rPr lang="en-US" altLang="ko-KR" sz="700" dirty="0">
                <a:latin typeface="Lucida Console" panose="020B0609040504020204" pitchFamily="49" charset="0"/>
              </a:rPr>
              <a:t>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"service-operation-type": "service-termination",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"in-segment":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”label": ”77777"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</a:t>
            </a:r>
            <a:r>
              <a:rPr lang="en-US" altLang="ko-KR" sz="700" dirty="0">
                <a:latin typeface="Lucida Console" panose="020B0609040504020204" pitchFamily="49" charset="0"/>
              </a:rPr>
              <a:t>"out-segment": {</a:t>
            </a:r>
          </a:p>
          <a:p>
            <a:pPr>
              <a:lnSpc>
                <a:spcPct val="90000"/>
              </a:lnSpc>
            </a:pPr>
            <a:r>
              <a:rPr lang="en" altLang="ko-KR" sz="700" dirty="0">
                <a:latin typeface="Lucida Console" panose="020B0609040504020204" pitchFamily="49" charset="0"/>
              </a:rPr>
              <a:t>        "app-flow": [</a:t>
            </a:r>
          </a:p>
          <a:p>
            <a:pPr>
              <a:lnSpc>
                <a:spcPct val="90000"/>
              </a:lnSpc>
            </a:pPr>
            <a:r>
              <a:rPr lang="en" altLang="ko-KR" sz="700" dirty="0">
                <a:latin typeface="Lucida Console" panose="020B0609040504020204" pitchFamily="49" charset="0"/>
              </a:rPr>
              <a:t>          "app1”</a:t>
            </a:r>
          </a:p>
          <a:p>
            <a:pPr>
              <a:lnSpc>
                <a:spcPct val="90000"/>
              </a:lnSpc>
            </a:pPr>
            <a:r>
              <a:rPr lang="en" altLang="ko-KR" sz="700" dirty="0">
                <a:latin typeface="Lucida Console" panose="020B0609040504020204" pitchFamily="49" charset="0"/>
              </a:rPr>
              <a:t>      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</a:t>
            </a: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sz="700" dirty="0">
                <a:latin typeface="Lucida Console" panose="020B0609040504020204" pitchFamily="49" charset="0"/>
              </a:rPr>
              <a:t>    </a:t>
            </a:r>
            <a:r>
              <a:rPr lang="en-US" altLang="ko-KR" sz="700" dirty="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B94A24CF-2593-924A-B671-CF2CC36F4163}"/>
              </a:ext>
            </a:extLst>
          </p:cNvPr>
          <p:cNvSpPr/>
          <p:nvPr/>
        </p:nvSpPr>
        <p:spPr>
          <a:xfrm>
            <a:off x="6744143" y="1942951"/>
            <a:ext cx="6096000" cy="23221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"forwarding-sub-layer":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"forwarding-sub-layer-list":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"name": "fs4",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"forwarding-id": "1",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"traffic-specification":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"interval": "5",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"max-packets-per-interval": "10",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"max-payload-size": "1500"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"forwarding-operation-type": ”pop-and-lookup",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"in-segment": {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"interface": "eth0”,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”label": ”47”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},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"out-segment": {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”service-sub-layer": [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  “ssl1”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  ]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  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  ]</a:t>
            </a:r>
            <a:endParaRPr lang="ko-KR" altLang="ko-KR" sz="700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altLang="ko-KR" sz="700" dirty="0">
                <a:latin typeface="Lucida Console" panose="020B0609040504020204" pitchFamily="49" charset="0"/>
              </a:rPr>
              <a:t>},</a:t>
            </a:r>
            <a:endParaRPr lang="ko-KR" altLang="ko-KR" sz="700" dirty="0">
              <a:latin typeface="Lucida Console" panose="020B0609040504020204" pitchFamily="49" charset="0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xmlns="" id="{9CDBF320-E170-5242-90F0-52857628F4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40795"/>
              </p:ext>
            </p:extLst>
          </p:nvPr>
        </p:nvGraphicFramePr>
        <p:xfrm>
          <a:off x="9726029" y="3256855"/>
          <a:ext cx="2054079" cy="2973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693">
                  <a:extLst>
                    <a:ext uri="{9D8B030D-6E8A-4147-A177-3AD203B41FA5}">
                      <a16:colId xmlns:a16="http://schemas.microsoft.com/office/drawing/2014/main" xmlns="" val="3902823020"/>
                    </a:ext>
                  </a:extLst>
                </a:gridCol>
                <a:gridCol w="684693">
                  <a:extLst>
                    <a:ext uri="{9D8B030D-6E8A-4147-A177-3AD203B41FA5}">
                      <a16:colId xmlns:a16="http://schemas.microsoft.com/office/drawing/2014/main" xmlns="" val="2627746890"/>
                    </a:ext>
                  </a:extLst>
                </a:gridCol>
                <a:gridCol w="684693">
                  <a:extLst>
                    <a:ext uri="{9D8B030D-6E8A-4147-A177-3AD203B41FA5}">
                      <a16:colId xmlns:a16="http://schemas.microsoft.com/office/drawing/2014/main" xmlns="" val="3767551528"/>
                    </a:ext>
                  </a:extLst>
                </a:gridCol>
              </a:tblGrid>
              <a:tr h="241697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Egress Node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46800" marR="468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3470563"/>
                  </a:ext>
                </a:extLst>
              </a:tr>
              <a:tr h="1191546">
                <a:tc>
                  <a:txBody>
                    <a:bodyPr/>
                    <a:lstStyle/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Name = fsl4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T-spec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OperType = pop-and-lookup</a:t>
                      </a:r>
                      <a:endParaRPr lang="ko-KR" altLang="en-US" sz="8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Name = ssl1</a:t>
                      </a:r>
                    </a:p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T-</a:t>
                      </a:r>
                      <a:r>
                        <a:rPr lang="en-US" altLang="ko-KR" sz="800" b="1" dirty="0" err="1"/>
                        <a:t>req</a:t>
                      </a:r>
                      <a:endParaRPr lang="en-US" altLang="ko-KR" sz="800" b="1" dirty="0"/>
                    </a:p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700" b="1" dirty="0"/>
                        <a:t>OperType </a:t>
                      </a:r>
                      <a:r>
                        <a:rPr lang="en-US" altLang="ko-KR" sz="650" b="1" dirty="0"/>
                        <a:t>= Termination</a:t>
                      </a:r>
                    </a:p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Seq len = 28 bit</a:t>
                      </a:r>
                    </a:p>
                    <a:p>
                      <a:pPr marL="49213" marR="0" lvl="0" indent="-49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800" b="1" dirty="0"/>
                        <a:t>Protection = None</a:t>
                      </a:r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9213" indent="-49213" algn="l" latinLnBrk="1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altLang="ko-KR" sz="800" b="1" dirty="0"/>
                        <a:t>Name = app1</a:t>
                      </a:r>
                    </a:p>
                  </a:txBody>
                  <a:tcPr marL="46800" marR="4680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0643929"/>
                  </a:ext>
                </a:extLst>
              </a:tr>
              <a:tr h="8985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  <a:endParaRPr kumimoji="1" lang="en-US" altLang="ko-KR" sz="800" b="1" dirty="0"/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F-label = 47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  <a:endParaRPr kumimoji="1" lang="en-US" altLang="ko-KR" sz="800" b="1" dirty="0"/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S-label = 77777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In-segment</a:t>
                      </a:r>
                      <a:endParaRPr kumimoji="1" lang="en-US" altLang="ko-KR" sz="700" b="1" dirty="0"/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IP =  1.1.1.1/32</a:t>
                      </a:r>
                      <a:br>
                        <a:rPr kumimoji="1" lang="en-US" altLang="ko-KR" sz="800" b="1" dirty="0"/>
                      </a:br>
                      <a:r>
                        <a:rPr kumimoji="1" lang="en-US" altLang="ko-KR" sz="800" b="1" dirty="0"/>
                        <a:t>2.2.2.2/32</a:t>
                      </a:r>
                    </a:p>
                  </a:txBody>
                  <a:tcPr marL="46800" marR="4680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6385026"/>
                  </a:ext>
                </a:extLst>
              </a:tr>
              <a:tr h="6418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ssl 1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app1</a:t>
                      </a:r>
                      <a:endParaRPr kumimoji="1" lang="en-US" altLang="ko-KR" sz="900" b="1" dirty="0"/>
                    </a:p>
                  </a:txBody>
                  <a:tcPr marL="46800" marR="4680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ko-KR" sz="900" b="1" dirty="0"/>
                        <a:t>Out-segment</a:t>
                      </a:r>
                    </a:p>
                    <a:p>
                      <a:pPr marL="49213" indent="-49213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1" lang="en-US" altLang="ko-KR" sz="800" b="1" dirty="0"/>
                        <a:t>ref = eth1</a:t>
                      </a:r>
                    </a:p>
                  </a:txBody>
                  <a:tcPr marL="46800" marR="4680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542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16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465172-08F8-4E2C-9A29-0973E6FA9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876" y="20860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2: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DB4888C-6070-444C-92B6-1149CCA87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822" y="1463160"/>
            <a:ext cx="10515600" cy="4789360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/>
              <a:t>To align the DetNet YANG model with the Flow Information Model and the IP and MPLS data plane drafts.</a:t>
            </a:r>
          </a:p>
          <a:p>
            <a:pPr>
              <a:lnSpc>
                <a:spcPct val="170000"/>
              </a:lnSpc>
            </a:pPr>
            <a:r>
              <a:rPr lang="en-US" dirty="0"/>
              <a:t>Started with the existing DetNet Yang model trying to align with the Information flow model </a:t>
            </a:r>
            <a:endParaRPr lang="en-US" dirty="0">
              <a:cs typeface="Calibri"/>
            </a:endParaRPr>
          </a:p>
          <a:p>
            <a:pPr>
              <a:lnSpc>
                <a:spcPct val="170000"/>
              </a:lnSpc>
            </a:pPr>
            <a:r>
              <a:rPr lang="en-US" dirty="0"/>
              <a:t>Reorganized with Application, Service, and Forwarding Layer</a:t>
            </a:r>
            <a:endParaRPr lang="en-US" dirty="0">
              <a:cs typeface="Calibri"/>
            </a:endParaRPr>
          </a:p>
          <a:p>
            <a:pPr>
              <a:lnSpc>
                <a:spcPct val="170000"/>
              </a:lnSpc>
            </a:pPr>
            <a:r>
              <a:rPr lang="en-US" dirty="0"/>
              <a:t>After a couple of iterations it was clear there was a lot of similarity between:</a:t>
            </a:r>
            <a:endParaRPr lang="en-US" dirty="0">
              <a:cs typeface="Calibri"/>
            </a:endParaRPr>
          </a:p>
          <a:p>
            <a:pPr lvl="1">
              <a:lnSpc>
                <a:spcPct val="170000"/>
              </a:lnSpc>
            </a:pPr>
            <a:r>
              <a:rPr lang="en-US" dirty="0"/>
              <a:t>Applications and Service</a:t>
            </a:r>
            <a:endParaRPr lang="en-US" dirty="0">
              <a:cs typeface="Calibri"/>
            </a:endParaRPr>
          </a:p>
          <a:p>
            <a:pPr lvl="1">
              <a:lnSpc>
                <a:spcPct val="170000"/>
              </a:lnSpc>
            </a:pPr>
            <a:r>
              <a:rPr lang="en-US" dirty="0"/>
              <a:t>Applications ingress/egress   and Forwarding Sublayer input/output.</a:t>
            </a:r>
          </a:p>
          <a:p>
            <a:pPr lvl="1">
              <a:lnSpc>
                <a:spcPct val="170000"/>
              </a:lnSpc>
            </a:pPr>
            <a:r>
              <a:rPr lang="en-US" dirty="0">
                <a:cs typeface="Calibri"/>
              </a:rPr>
              <a:t>Common Building Blocks</a:t>
            </a:r>
          </a:p>
          <a:p>
            <a:pPr>
              <a:lnSpc>
                <a:spcPct val="170000"/>
              </a:lnSpc>
            </a:pPr>
            <a:r>
              <a:rPr lang="en-US" dirty="0"/>
              <a:t>Reorganized the YANG model to:</a:t>
            </a:r>
            <a:endParaRPr lang="en-US" dirty="0">
              <a:cs typeface="Calibri"/>
            </a:endParaRPr>
          </a:p>
          <a:p>
            <a:pPr lvl="1">
              <a:lnSpc>
                <a:spcPct val="170000"/>
              </a:lnSpc>
            </a:pPr>
            <a:r>
              <a:rPr lang="en-US" dirty="0"/>
              <a:t>Leverage the symmetry </a:t>
            </a:r>
            <a:endParaRPr lang="en-US" dirty="0">
              <a:cs typeface="Calibri"/>
            </a:endParaRPr>
          </a:p>
          <a:p>
            <a:pPr lvl="1">
              <a:lnSpc>
                <a:spcPct val="170000"/>
              </a:lnSpc>
            </a:pPr>
            <a:r>
              <a:rPr lang="en-US" dirty="0"/>
              <a:t>Reuse existing IP and MPLS YANG from other IETF drafts and RFCs. </a:t>
            </a:r>
          </a:p>
          <a:p>
            <a:pPr lvl="1">
              <a:lnSpc>
                <a:spcPct val="170000"/>
              </a:lnSpc>
            </a:pPr>
            <a:r>
              <a:rPr lang="en-US" dirty="0">
                <a:cs typeface="Calibri"/>
              </a:rPr>
              <a:t>Align with existing QoS / Traffic specifications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6F5593-2712-4487-B25E-3AB5D3365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AC34DD8-0E5F-478E-B697-92F167A83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54D-61D6-40BB-81BE-E21A1BB7E5A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2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1FFB6A5F-D391-4EF1-9FE7-6D4B695B2DEB}"/>
              </a:ext>
            </a:extLst>
          </p:cNvPr>
          <p:cNvSpPr/>
          <p:nvPr/>
        </p:nvSpPr>
        <p:spPr>
          <a:xfrm>
            <a:off x="246872" y="2014369"/>
            <a:ext cx="3134683" cy="4341982"/>
          </a:xfrm>
          <a:prstGeom prst="rect">
            <a:avLst/>
          </a:prstGeom>
          <a:solidFill>
            <a:schemeClr val="bg1">
              <a:lumMod val="95000"/>
              <a:alpha val="5000"/>
            </a:schemeClr>
          </a:solidFill>
          <a:ln>
            <a:solidFill>
              <a:schemeClr val="tx1"/>
            </a:solidFill>
            <a:prstDash val="lg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BA110B6-BA67-49BD-9B61-5E5A567C50DE}"/>
              </a:ext>
            </a:extLst>
          </p:cNvPr>
          <p:cNvSpPr/>
          <p:nvPr/>
        </p:nvSpPr>
        <p:spPr>
          <a:xfrm>
            <a:off x="3381555" y="2014369"/>
            <a:ext cx="8563572" cy="43419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3F319A-FB5B-422F-BD0D-2D78445E0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of the Attributes</a:t>
            </a:r>
            <a:br>
              <a:rPr lang="en-US" dirty="0"/>
            </a:br>
            <a:r>
              <a:rPr lang="en-US" sz="3200" dirty="0"/>
              <a:t>App-flow, DetNet flow and DetNet service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E9D01A7-12A5-4B22-8250-231AC0BB7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2/10/2020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xmlns="" id="{855459F2-E7F8-4FB2-9269-AA1D10507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54D-61D6-40BB-81BE-E21A1BB7E5A9}" type="slidenum">
              <a:rPr lang="en-US" smtClean="0"/>
              <a:t>16</a:t>
            </a:fld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0081281D-D2B2-4E0C-9922-2DAA74685E61}"/>
              </a:ext>
            </a:extLst>
          </p:cNvPr>
          <p:cNvSpPr txBox="1"/>
          <p:nvPr/>
        </p:nvSpPr>
        <p:spPr>
          <a:xfrm>
            <a:off x="7815461" y="3468470"/>
            <a:ext cx="3953157" cy="26776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DN Service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DnServiceID</a:t>
            </a:r>
            <a:r>
              <a:rPr lang="en-US" sz="1400" dirty="0"/>
              <a:t>: unique (</a:t>
            </a:r>
            <a:r>
              <a:rPr lang="en-US" sz="1400" dirty="0" err="1"/>
              <a:t>manag</a:t>
            </a:r>
            <a:r>
              <a:rPr lang="en-US" sz="1400" dirty="0"/>
              <a:t>.) ID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DnServiceDeliveryType</a:t>
            </a:r>
            <a:r>
              <a:rPr lang="en-US" sz="1400" dirty="0"/>
              <a:t>: Eth, MPLS, IP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DnServiceConnectivity</a:t>
            </a:r>
            <a:r>
              <a:rPr lang="en-US" sz="1400" dirty="0"/>
              <a:t>: p2p, p2mp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DnServiceRank</a:t>
            </a:r>
            <a:endParaRPr lang="en-US" sz="1400" dirty="0"/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i="1" dirty="0" err="1"/>
              <a:t>DnServiceDeliveryProfile</a:t>
            </a:r>
            <a:r>
              <a:rPr lang="en-US" sz="1400" i="1" dirty="0"/>
              <a:t>: </a:t>
            </a:r>
            <a:br>
              <a:rPr lang="en-US" sz="1400" i="1" dirty="0"/>
            </a:br>
            <a:r>
              <a:rPr lang="en-US" sz="1400" dirty="0"/>
              <a:t>     </a:t>
            </a:r>
            <a:r>
              <a:rPr lang="en-US" sz="1400" dirty="0" err="1"/>
              <a:t>MaxBW</a:t>
            </a:r>
            <a:r>
              <a:rPr lang="en-US" sz="1400" dirty="0"/>
              <a:t>, </a:t>
            </a:r>
            <a:r>
              <a:rPr lang="en-US" sz="1400" dirty="0" err="1"/>
              <a:t>MaxLatency</a:t>
            </a:r>
            <a:r>
              <a:rPr lang="en-US" sz="1400" dirty="0"/>
              <a:t>, </a:t>
            </a:r>
            <a:r>
              <a:rPr lang="en-US" sz="1400" dirty="0" err="1"/>
              <a:t>MaxLatencyVariation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     </a:t>
            </a:r>
            <a:r>
              <a:rPr lang="en-US" sz="1400" dirty="0" err="1"/>
              <a:t>MaxLoss</a:t>
            </a:r>
            <a:r>
              <a:rPr lang="en-US" sz="1400" dirty="0"/>
              <a:t>, </a:t>
            </a:r>
            <a:r>
              <a:rPr lang="en-US" sz="1400" dirty="0" err="1"/>
              <a:t>MaxConsecutiveLossTolerance</a:t>
            </a:r>
            <a:r>
              <a:rPr lang="en-US" sz="1400" dirty="0"/>
              <a:t>, </a:t>
            </a:r>
            <a:br>
              <a:rPr lang="en-US" sz="1400" dirty="0"/>
            </a:br>
            <a:r>
              <a:rPr lang="en-US" sz="1400" dirty="0"/>
              <a:t>     </a:t>
            </a:r>
            <a:r>
              <a:rPr lang="en-US" sz="1400" dirty="0" err="1"/>
              <a:t>MaxMisordering</a:t>
            </a:r>
            <a:endParaRPr lang="en-US" sz="1400" dirty="0"/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DnServiceBiDir</a:t>
            </a:r>
            <a:endParaRPr lang="en-US" sz="1400" dirty="0"/>
          </a:p>
          <a:p>
            <a:pPr marL="115888" indent="-115888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DnServiceStatus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C9C987E9-71BD-4EDE-BE12-D2DBB348478C}"/>
              </a:ext>
            </a:extLst>
          </p:cNvPr>
          <p:cNvSpPr txBox="1"/>
          <p:nvPr/>
        </p:nvSpPr>
        <p:spPr>
          <a:xfrm>
            <a:off x="459315" y="5760273"/>
            <a:ext cx="199301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Service Requirements similar to e.g., 802.1Qcc Attributes like </a:t>
            </a:r>
            <a:r>
              <a:rPr lang="en-US" sz="1100" dirty="0" err="1"/>
              <a:t>UserToNetworkRequirements</a:t>
            </a:r>
            <a:endParaRPr lang="en-US"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C485CC6-458E-4F44-9D35-13BC260B81B0}"/>
              </a:ext>
            </a:extLst>
          </p:cNvPr>
          <p:cNvSpPr txBox="1"/>
          <p:nvPr/>
        </p:nvSpPr>
        <p:spPr>
          <a:xfrm>
            <a:off x="5640865" y="1690688"/>
            <a:ext cx="404495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detnet</a:t>
            </a:r>
            <a:r>
              <a:rPr lang="en-US" dirty="0"/>
              <a:t>-flow-information-model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0CCCCA6-668D-4EC1-AEE4-10FDEEC13CCE}"/>
              </a:ext>
            </a:extLst>
          </p:cNvPr>
          <p:cNvSpPr txBox="1"/>
          <p:nvPr/>
        </p:nvSpPr>
        <p:spPr>
          <a:xfrm>
            <a:off x="459315" y="2175808"/>
            <a:ext cx="2743200" cy="35394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App-flow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Characteristics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FlowID</a:t>
            </a:r>
            <a:r>
              <a:rPr lang="en-US" sz="1400" dirty="0"/>
              <a:t>: unique (</a:t>
            </a:r>
            <a:r>
              <a:rPr lang="en-US" sz="1400" dirty="0" err="1"/>
              <a:t>manag</a:t>
            </a:r>
            <a:r>
              <a:rPr lang="en-US" sz="1400" dirty="0"/>
              <a:t>.) ID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FlowType</a:t>
            </a:r>
            <a:r>
              <a:rPr lang="en-US" sz="1400" dirty="0"/>
              <a:t>: Eth, MPLS, IP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i="1" dirty="0" err="1"/>
              <a:t>DataFlowSpecification</a:t>
            </a:r>
            <a:r>
              <a:rPr lang="en-US" sz="1400" i="1" dirty="0"/>
              <a:t>:</a:t>
            </a:r>
            <a:br>
              <a:rPr lang="en-US" sz="1400" i="1" dirty="0"/>
            </a:br>
            <a:r>
              <a:rPr lang="en-US" sz="1400" dirty="0"/>
              <a:t>     </a:t>
            </a:r>
            <a:r>
              <a:rPr lang="en-US" sz="1400" dirty="0" err="1"/>
              <a:t>src</a:t>
            </a:r>
            <a:r>
              <a:rPr lang="en-US" sz="1400" dirty="0"/>
              <a:t>/</a:t>
            </a:r>
            <a:r>
              <a:rPr lang="en-US" sz="1400" dirty="0" err="1"/>
              <a:t>dst-addr</a:t>
            </a:r>
            <a:r>
              <a:rPr lang="en-US" sz="1400" dirty="0"/>
              <a:t>, label, VLAN, etc.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i="1" dirty="0" err="1"/>
              <a:t>TrafficSpecification</a:t>
            </a:r>
            <a:r>
              <a:rPr lang="en-US" sz="1400" i="1" dirty="0"/>
              <a:t>:</a:t>
            </a:r>
            <a:br>
              <a:rPr lang="en-US" sz="1400" i="1" dirty="0"/>
            </a:br>
            <a:r>
              <a:rPr lang="en-US" sz="1400" dirty="0"/>
              <a:t>     interval, </a:t>
            </a:r>
            <a:r>
              <a:rPr lang="en-US" sz="1400" dirty="0" err="1"/>
              <a:t>pckt</a:t>
            </a:r>
            <a:r>
              <a:rPr lang="en-US" sz="1400" dirty="0"/>
              <a:t>-size, max-packet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FlowEndPoints</a:t>
            </a:r>
            <a:r>
              <a:rPr lang="en-US" sz="1400" dirty="0"/>
              <a:t>: </a:t>
            </a:r>
            <a:r>
              <a:rPr lang="en-US" sz="1400" dirty="0" err="1"/>
              <a:t>Src</a:t>
            </a:r>
            <a:r>
              <a:rPr lang="en-US" sz="1400" dirty="0"/>
              <a:t>, </a:t>
            </a:r>
            <a:r>
              <a:rPr lang="en-US" sz="1400" dirty="0" err="1"/>
              <a:t>Dst</a:t>
            </a:r>
            <a:r>
              <a:rPr lang="en-US" sz="1400" dirty="0"/>
              <a:t>(s)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FlowRank</a:t>
            </a:r>
            <a:endParaRPr lang="en-US" sz="1400" dirty="0"/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FlowStatus</a:t>
            </a:r>
            <a:endParaRPr lang="en-US" sz="1400" dirty="0"/>
          </a:p>
          <a:p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Requirements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i="1" dirty="0" err="1"/>
              <a:t>FlowRequirements</a:t>
            </a:r>
            <a:r>
              <a:rPr lang="en-US" sz="1400" i="1" dirty="0"/>
              <a:t>:</a:t>
            </a:r>
            <a:br>
              <a:rPr lang="en-US" sz="1400" i="1" dirty="0"/>
            </a:br>
            <a:r>
              <a:rPr lang="en-US" sz="1400" dirty="0"/>
              <a:t>     </a:t>
            </a:r>
            <a:r>
              <a:rPr lang="en-US" sz="1400" dirty="0" err="1"/>
              <a:t>MinBW</a:t>
            </a:r>
            <a:r>
              <a:rPr lang="en-US" sz="1400" dirty="0"/>
              <a:t>, PD, PDV, Loss, etc.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FlowBiDir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1ABF03A-4719-48AC-8D3B-EF9050E4BF64}"/>
              </a:ext>
            </a:extLst>
          </p:cNvPr>
          <p:cNvSpPr txBox="1"/>
          <p:nvPr/>
        </p:nvSpPr>
        <p:spPr>
          <a:xfrm>
            <a:off x="3593998" y="2175808"/>
            <a:ext cx="4044953" cy="3970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DetNet flow </a:t>
            </a:r>
          </a:p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Characteristics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DnFlowID</a:t>
            </a:r>
            <a:r>
              <a:rPr lang="en-US" sz="1400" dirty="0"/>
              <a:t>: unique (</a:t>
            </a:r>
            <a:r>
              <a:rPr lang="en-US" sz="1400" dirty="0" err="1"/>
              <a:t>manag</a:t>
            </a:r>
            <a:r>
              <a:rPr lang="en-US" sz="1400" dirty="0"/>
              <a:t>.) ID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DnPayloadType</a:t>
            </a:r>
            <a:r>
              <a:rPr lang="en-US" sz="1400" dirty="0"/>
              <a:t>: Eth, MPLS, IP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DnFlowFormat</a:t>
            </a:r>
            <a:r>
              <a:rPr lang="en-US" sz="1400" dirty="0"/>
              <a:t>: MPLS, IP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i="1" dirty="0" err="1"/>
              <a:t>DnFlowSpecification</a:t>
            </a:r>
            <a:r>
              <a:rPr lang="en-US" sz="1400" i="1" dirty="0"/>
              <a:t>:</a:t>
            </a:r>
            <a:br>
              <a:rPr lang="en-US" sz="1400" i="1" dirty="0"/>
            </a:br>
            <a:r>
              <a:rPr lang="en-US" sz="1400" dirty="0"/>
              <a:t>     Label, 6-tuple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i="1" dirty="0" err="1"/>
              <a:t>DnTrafficSpecification</a:t>
            </a:r>
            <a:r>
              <a:rPr lang="en-US" sz="1400" i="1" dirty="0"/>
              <a:t/>
            </a:r>
            <a:br>
              <a:rPr lang="en-US" sz="1400" i="1" dirty="0"/>
            </a:br>
            <a:r>
              <a:rPr lang="en-US" sz="1400" dirty="0"/>
              <a:t>      interval, </a:t>
            </a:r>
            <a:r>
              <a:rPr lang="en-US" sz="1400" dirty="0" err="1"/>
              <a:t>pckt</a:t>
            </a:r>
            <a:r>
              <a:rPr lang="en-US" sz="1400" dirty="0"/>
              <a:t>-size, max-packet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DnFlowEndPoints</a:t>
            </a:r>
            <a:r>
              <a:rPr lang="en-US" sz="1400" dirty="0"/>
              <a:t>: Ingress, Egress(s)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DnFlowRank</a:t>
            </a:r>
            <a:endParaRPr lang="en-US" sz="1400" dirty="0"/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DnFlowStatus</a:t>
            </a:r>
            <a:endParaRPr lang="en-US" sz="1400" dirty="0"/>
          </a:p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Requirements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i="1" dirty="0" err="1"/>
              <a:t>DnFlowRequirements</a:t>
            </a:r>
            <a:r>
              <a:rPr lang="en-US" sz="1400" i="1" dirty="0"/>
              <a:t>:</a:t>
            </a:r>
            <a:br>
              <a:rPr lang="en-US" sz="1400" i="1" dirty="0"/>
            </a:br>
            <a:r>
              <a:rPr lang="en-US" sz="1400" dirty="0"/>
              <a:t>     </a:t>
            </a:r>
            <a:r>
              <a:rPr lang="en-US" sz="1400" dirty="0" err="1"/>
              <a:t>MinBW</a:t>
            </a:r>
            <a:r>
              <a:rPr lang="en-US" sz="1400" dirty="0"/>
              <a:t>, </a:t>
            </a:r>
            <a:r>
              <a:rPr lang="en-US" sz="1400" dirty="0" err="1"/>
              <a:t>MaxLatency</a:t>
            </a:r>
            <a:r>
              <a:rPr lang="en-US" sz="1400" dirty="0"/>
              <a:t>, </a:t>
            </a:r>
            <a:r>
              <a:rPr lang="en-US" sz="1400" dirty="0" err="1"/>
              <a:t>MaxLatencyVariation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     </a:t>
            </a:r>
            <a:r>
              <a:rPr lang="en-US" sz="1400" dirty="0" err="1"/>
              <a:t>MaxLoss</a:t>
            </a:r>
            <a:r>
              <a:rPr lang="en-US" sz="1400" dirty="0"/>
              <a:t>, </a:t>
            </a:r>
            <a:r>
              <a:rPr lang="en-US" sz="1400" dirty="0" err="1"/>
              <a:t>MaxConsecutiveLossTolerance</a:t>
            </a:r>
            <a:r>
              <a:rPr lang="en-US" sz="1400" dirty="0"/>
              <a:t>, </a:t>
            </a:r>
            <a:br>
              <a:rPr lang="en-US" sz="1400" dirty="0"/>
            </a:br>
            <a:r>
              <a:rPr lang="en-US" sz="1400" dirty="0"/>
              <a:t>     </a:t>
            </a:r>
            <a:r>
              <a:rPr lang="en-US" sz="1400" dirty="0" err="1"/>
              <a:t>MaxMisordering</a:t>
            </a:r>
            <a:endParaRPr lang="en-US" sz="1400" dirty="0"/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400" dirty="0" err="1"/>
              <a:t>DnFlowBiDir</a:t>
            </a:r>
            <a:endParaRPr lang="en-US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CC3441C-23D0-453F-85B6-A940B5311D9D}"/>
              </a:ext>
            </a:extLst>
          </p:cNvPr>
          <p:cNvSpPr/>
          <p:nvPr/>
        </p:nvSpPr>
        <p:spPr>
          <a:xfrm>
            <a:off x="2373904" y="6209000"/>
            <a:ext cx="2216067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/>
              <a:t>A DetNet flow contains one or </a:t>
            </a:r>
            <a:br>
              <a:rPr lang="en-US" sz="1200" dirty="0"/>
            </a:br>
            <a:r>
              <a:rPr lang="en-US" sz="1200" dirty="0"/>
              <a:t>more App-flows (N:1 mapping).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B76A2190-D179-43E5-A0B7-EFCD6037D218}"/>
              </a:ext>
            </a:extLst>
          </p:cNvPr>
          <p:cNvSpPr/>
          <p:nvPr/>
        </p:nvSpPr>
        <p:spPr>
          <a:xfrm>
            <a:off x="6658710" y="6209000"/>
            <a:ext cx="2402067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/>
              <a:t>A DetNet service supports one or more DetNet-flows (M:1 mapping).</a:t>
            </a:r>
          </a:p>
        </p:txBody>
      </p:sp>
    </p:spTree>
    <p:extLst>
      <p:ext uri="{BB962C8B-B14F-4D97-AF65-F5344CB8AC3E}">
        <p14:creationId xmlns:p14="http://schemas.microsoft.com/office/powerpoint/2010/main" val="399582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DCCA62-2460-44D8-82AC-EE853F2C3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Node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5572B47-449C-46CB-82F6-93C3A4E37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1460C89-E0D5-4AC6-8CF6-D6F857ACE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54D-61D6-40BB-81BE-E21A1BB7E5A9}" type="slidenum">
              <a:rPr lang="en-US" smtClean="0"/>
              <a:t>17</a:t>
            </a:fld>
            <a:endParaRPr lang="en-US"/>
          </a:p>
        </p:txBody>
      </p:sp>
      <p:sp>
        <p:nvSpPr>
          <p:cNvPr id="28" name="Flowchart: Direct Access Storage 27">
            <a:extLst>
              <a:ext uri="{FF2B5EF4-FFF2-40B4-BE49-F238E27FC236}">
                <a16:creationId xmlns:a16="http://schemas.microsoft.com/office/drawing/2014/main" xmlns="" id="{B4C9EB51-76F6-44D5-AAFB-693372038ED0}"/>
              </a:ext>
            </a:extLst>
          </p:cNvPr>
          <p:cNvSpPr/>
          <p:nvPr/>
        </p:nvSpPr>
        <p:spPr>
          <a:xfrm>
            <a:off x="509218" y="2994775"/>
            <a:ext cx="854110" cy="365125"/>
          </a:xfrm>
          <a:prstGeom prst="flowChartMagneticDrum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A0A44BCB-2705-4C2C-B27F-A1C1B2E25883}"/>
              </a:ext>
            </a:extLst>
          </p:cNvPr>
          <p:cNvSpPr txBox="1"/>
          <p:nvPr/>
        </p:nvSpPr>
        <p:spPr>
          <a:xfrm>
            <a:off x="418125" y="2453434"/>
            <a:ext cx="836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</a:t>
            </a:r>
          </a:p>
        </p:txBody>
      </p:sp>
      <p:sp>
        <p:nvSpPr>
          <p:cNvPr id="39" name="Flowchart: Direct Access Storage 38">
            <a:extLst>
              <a:ext uri="{FF2B5EF4-FFF2-40B4-BE49-F238E27FC236}">
                <a16:creationId xmlns:a16="http://schemas.microsoft.com/office/drawing/2014/main" xmlns="" id="{7CA120B6-F09B-4EBE-9E7F-C49A7BAA7DE7}"/>
              </a:ext>
            </a:extLst>
          </p:cNvPr>
          <p:cNvSpPr/>
          <p:nvPr/>
        </p:nvSpPr>
        <p:spPr>
          <a:xfrm>
            <a:off x="418125" y="3137987"/>
            <a:ext cx="854110" cy="365125"/>
          </a:xfrm>
          <a:prstGeom prst="flowChartMagneticDrum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Direct Access Storage 39">
            <a:extLst>
              <a:ext uri="{FF2B5EF4-FFF2-40B4-BE49-F238E27FC236}">
                <a16:creationId xmlns:a16="http://schemas.microsoft.com/office/drawing/2014/main" xmlns="" id="{6B0051A7-C877-4B61-BD69-3A704FD56F9D}"/>
              </a:ext>
            </a:extLst>
          </p:cNvPr>
          <p:cNvSpPr/>
          <p:nvPr/>
        </p:nvSpPr>
        <p:spPr>
          <a:xfrm>
            <a:off x="327032" y="3281199"/>
            <a:ext cx="854110" cy="365125"/>
          </a:xfrm>
          <a:prstGeom prst="flowChartMagneticDrum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xmlns="" id="{672AB42B-9B4B-45FF-8BAA-BF0C39FD1305}"/>
              </a:ext>
            </a:extLst>
          </p:cNvPr>
          <p:cNvSpPr/>
          <p:nvPr/>
        </p:nvSpPr>
        <p:spPr>
          <a:xfrm>
            <a:off x="1765738" y="2607323"/>
            <a:ext cx="2274739" cy="150515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xmlns="" id="{BDA4F028-B5B6-4377-9672-B482FF55B22D}"/>
              </a:ext>
            </a:extLst>
          </p:cNvPr>
          <p:cNvSpPr/>
          <p:nvPr/>
        </p:nvSpPr>
        <p:spPr>
          <a:xfrm>
            <a:off x="4533981" y="2490724"/>
            <a:ext cx="1562020" cy="6866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57150" algn="ctr"/>
            <a:r>
              <a:rPr lang="en-US" sz="1200" dirty="0">
                <a:solidFill>
                  <a:schemeClr val="tx1"/>
                </a:solidFill>
              </a:rPr>
              <a:t>Service</a:t>
            </a:r>
          </a:p>
          <a:p>
            <a:pPr marL="228600" indent="-57150" algn="ctr"/>
            <a:r>
              <a:rPr lang="en-US" sz="1200" dirty="0">
                <a:solidFill>
                  <a:schemeClr val="tx1"/>
                </a:solidFill>
              </a:rPr>
              <a:t>Outbound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xmlns="" id="{946D6AF7-D948-4F09-A0EB-7C3970A43AB4}"/>
              </a:ext>
            </a:extLst>
          </p:cNvPr>
          <p:cNvSpPr/>
          <p:nvPr/>
        </p:nvSpPr>
        <p:spPr>
          <a:xfrm>
            <a:off x="4533981" y="4097412"/>
            <a:ext cx="1562020" cy="6866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600" indent="-57150" algn="ctr"/>
            <a:r>
              <a:rPr lang="en-US" sz="1200" dirty="0">
                <a:solidFill>
                  <a:schemeClr val="tx1"/>
                </a:solidFill>
              </a:rPr>
              <a:t>Service</a:t>
            </a:r>
          </a:p>
          <a:p>
            <a:pPr marL="228600" indent="-57150" algn="ctr"/>
            <a:r>
              <a:rPr lang="en-US" sz="1200" dirty="0">
                <a:solidFill>
                  <a:schemeClr val="tx1"/>
                </a:solidFill>
              </a:rPr>
              <a:t>Inbound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xmlns="" id="{AF83BBB2-7A57-41C8-90F9-A14F0036B954}"/>
              </a:ext>
            </a:extLst>
          </p:cNvPr>
          <p:cNvSpPr/>
          <p:nvPr/>
        </p:nvSpPr>
        <p:spPr>
          <a:xfrm>
            <a:off x="1616540" y="2490724"/>
            <a:ext cx="2274739" cy="150515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xmlns="" id="{20836271-B243-406B-8919-18F1DE554915}"/>
              </a:ext>
            </a:extLst>
          </p:cNvPr>
          <p:cNvSpPr/>
          <p:nvPr/>
        </p:nvSpPr>
        <p:spPr>
          <a:xfrm>
            <a:off x="1454421" y="2374125"/>
            <a:ext cx="2274739" cy="150515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xmlns="" id="{67F66270-41E5-4327-A6CA-C41A5291A9F4}"/>
              </a:ext>
            </a:extLst>
          </p:cNvPr>
          <p:cNvSpPr/>
          <p:nvPr/>
        </p:nvSpPr>
        <p:spPr>
          <a:xfrm>
            <a:off x="6501666" y="2490724"/>
            <a:ext cx="1921171" cy="6866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fwd</a:t>
            </a:r>
            <a:r>
              <a:rPr lang="en-US" sz="1200" dirty="0">
                <a:solidFill>
                  <a:schemeClr val="tx1"/>
                </a:solidFill>
              </a:rPr>
              <a:t>-sub-layer-output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xmlns="" id="{D6C905FC-6CC3-4549-BDEB-D74E30815893}"/>
              </a:ext>
            </a:extLst>
          </p:cNvPr>
          <p:cNvSpPr/>
          <p:nvPr/>
        </p:nvSpPr>
        <p:spPr>
          <a:xfrm>
            <a:off x="6501666" y="4097412"/>
            <a:ext cx="1921171" cy="6866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fwd</a:t>
            </a:r>
            <a:r>
              <a:rPr lang="en-US" sz="1200" dirty="0">
                <a:solidFill>
                  <a:schemeClr val="tx1"/>
                </a:solidFill>
              </a:rPr>
              <a:t>-sub-layer-input</a:t>
            </a:r>
          </a:p>
        </p:txBody>
      </p:sp>
      <p:sp>
        <p:nvSpPr>
          <p:cNvPr id="51" name="Flowchart: Direct Access Storage 50">
            <a:extLst>
              <a:ext uri="{FF2B5EF4-FFF2-40B4-BE49-F238E27FC236}">
                <a16:creationId xmlns:a16="http://schemas.microsoft.com/office/drawing/2014/main" xmlns="" id="{C200CEB4-C8DB-4F4A-AB36-9588FDF82695}"/>
              </a:ext>
            </a:extLst>
          </p:cNvPr>
          <p:cNvSpPr/>
          <p:nvPr/>
        </p:nvSpPr>
        <p:spPr>
          <a:xfrm>
            <a:off x="8690457" y="3054447"/>
            <a:ext cx="854110" cy="365125"/>
          </a:xfrm>
          <a:prstGeom prst="flowChartMagneticDrum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6B5FC66B-98BE-42E7-85FC-675E80454214}"/>
              </a:ext>
            </a:extLst>
          </p:cNvPr>
          <p:cNvSpPr txBox="1"/>
          <p:nvPr/>
        </p:nvSpPr>
        <p:spPr>
          <a:xfrm>
            <a:off x="8666555" y="2699542"/>
            <a:ext cx="836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</a:t>
            </a:r>
          </a:p>
        </p:txBody>
      </p:sp>
      <p:sp>
        <p:nvSpPr>
          <p:cNvPr id="53" name="Flowchart: Direct Access Storage 52">
            <a:extLst>
              <a:ext uri="{FF2B5EF4-FFF2-40B4-BE49-F238E27FC236}">
                <a16:creationId xmlns:a16="http://schemas.microsoft.com/office/drawing/2014/main" xmlns="" id="{76F5CBFF-B6FE-4307-8ED7-9FF7CB5155F2}"/>
              </a:ext>
            </a:extLst>
          </p:cNvPr>
          <p:cNvSpPr/>
          <p:nvPr/>
        </p:nvSpPr>
        <p:spPr>
          <a:xfrm>
            <a:off x="8753576" y="2986218"/>
            <a:ext cx="854110" cy="365125"/>
          </a:xfrm>
          <a:prstGeom prst="flowChartMagneticDrum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54" name="Flowchart: Direct Access Storage 53">
            <a:extLst>
              <a:ext uri="{FF2B5EF4-FFF2-40B4-BE49-F238E27FC236}">
                <a16:creationId xmlns:a16="http://schemas.microsoft.com/office/drawing/2014/main" xmlns="" id="{9EE29748-FC5A-4A2F-BA81-246F6016BD29}"/>
              </a:ext>
            </a:extLst>
          </p:cNvPr>
          <p:cNvSpPr/>
          <p:nvPr/>
        </p:nvSpPr>
        <p:spPr>
          <a:xfrm>
            <a:off x="8816695" y="2917989"/>
            <a:ext cx="854110" cy="365125"/>
          </a:xfrm>
          <a:prstGeom prst="flowChartMagneticDrum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xmlns="" id="{40654CF2-D9EA-44E8-B5FC-948DEAEA9CE6}"/>
              </a:ext>
            </a:extLst>
          </p:cNvPr>
          <p:cNvCxnSpPr>
            <a:cxnSpLocks/>
            <a:stCxn id="59" idx="3"/>
            <a:endCxn id="45" idx="1"/>
          </p:cNvCxnSpPr>
          <p:nvPr/>
        </p:nvCxnSpPr>
        <p:spPr>
          <a:xfrm flipV="1">
            <a:off x="3696426" y="2834031"/>
            <a:ext cx="837555" cy="274141"/>
          </a:xfrm>
          <a:prstGeom prst="bentConnector3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xmlns="" id="{41B47073-2BBE-487A-B286-99BEE797E0B5}"/>
              </a:ext>
            </a:extLst>
          </p:cNvPr>
          <p:cNvCxnSpPr>
            <a:cxnSpLocks/>
            <a:stCxn id="46" idx="1"/>
            <a:endCxn id="60" idx="3"/>
          </p:cNvCxnSpPr>
          <p:nvPr/>
        </p:nvCxnSpPr>
        <p:spPr>
          <a:xfrm rot="10800000">
            <a:off x="3699749" y="3363101"/>
            <a:ext cx="834233" cy="1077618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413F4B66-43B3-466C-8CD7-81CDCF93416D}"/>
              </a:ext>
            </a:extLst>
          </p:cNvPr>
          <p:cNvSpPr/>
          <p:nvPr/>
        </p:nvSpPr>
        <p:spPr>
          <a:xfrm>
            <a:off x="3561293" y="3039007"/>
            <a:ext cx="135133" cy="138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B19BCF16-1D11-4ED6-BC60-D8F9E3C64012}"/>
              </a:ext>
            </a:extLst>
          </p:cNvPr>
          <p:cNvSpPr/>
          <p:nvPr/>
        </p:nvSpPr>
        <p:spPr>
          <a:xfrm>
            <a:off x="3564615" y="3293936"/>
            <a:ext cx="135133" cy="138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9F37E346-1D1B-4EB9-8DE0-164029F655F6}"/>
              </a:ext>
            </a:extLst>
          </p:cNvPr>
          <p:cNvSpPr/>
          <p:nvPr/>
        </p:nvSpPr>
        <p:spPr>
          <a:xfrm>
            <a:off x="1548526" y="2982615"/>
            <a:ext cx="135133" cy="138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B0878DF7-3953-4194-800D-A78953082B14}"/>
              </a:ext>
            </a:extLst>
          </p:cNvPr>
          <p:cNvSpPr/>
          <p:nvPr/>
        </p:nvSpPr>
        <p:spPr>
          <a:xfrm>
            <a:off x="1525000" y="2941646"/>
            <a:ext cx="135133" cy="138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D88FAAF9-ED50-4629-8521-383EFD75358F}"/>
              </a:ext>
            </a:extLst>
          </p:cNvPr>
          <p:cNvSpPr/>
          <p:nvPr/>
        </p:nvSpPr>
        <p:spPr>
          <a:xfrm>
            <a:off x="1501474" y="2900677"/>
            <a:ext cx="135133" cy="138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9AADF49B-9E95-4911-BE26-CF4BCC5DEA27}"/>
              </a:ext>
            </a:extLst>
          </p:cNvPr>
          <p:cNvSpPr/>
          <p:nvPr/>
        </p:nvSpPr>
        <p:spPr>
          <a:xfrm>
            <a:off x="1567547" y="3441838"/>
            <a:ext cx="135133" cy="138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76BDB508-B732-4C4B-8925-D4AEA2029167}"/>
              </a:ext>
            </a:extLst>
          </p:cNvPr>
          <p:cNvSpPr/>
          <p:nvPr/>
        </p:nvSpPr>
        <p:spPr>
          <a:xfrm>
            <a:off x="1544021" y="3400869"/>
            <a:ext cx="135133" cy="138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2174437C-AA51-40D9-B3CA-996581B539CC}"/>
              </a:ext>
            </a:extLst>
          </p:cNvPr>
          <p:cNvSpPr/>
          <p:nvPr/>
        </p:nvSpPr>
        <p:spPr>
          <a:xfrm>
            <a:off x="1520495" y="3359900"/>
            <a:ext cx="135133" cy="138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F8E79A67-88FB-4970-95D1-D4158CEB2835}"/>
              </a:ext>
            </a:extLst>
          </p:cNvPr>
          <p:cNvSpPr/>
          <p:nvPr/>
        </p:nvSpPr>
        <p:spPr>
          <a:xfrm>
            <a:off x="4645722" y="4440720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5500E54-78BC-48E9-B49E-60D6EA663EA9}"/>
              </a:ext>
            </a:extLst>
          </p:cNvPr>
          <p:cNvSpPr/>
          <p:nvPr/>
        </p:nvSpPr>
        <p:spPr>
          <a:xfrm>
            <a:off x="4622196" y="4399751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44A98861-FB09-4CC2-BF98-5F07A9C94202}"/>
              </a:ext>
            </a:extLst>
          </p:cNvPr>
          <p:cNvSpPr/>
          <p:nvPr/>
        </p:nvSpPr>
        <p:spPr>
          <a:xfrm>
            <a:off x="4598670" y="4358782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970AE38-AF73-44D4-9F39-94E756A2EDC5}"/>
              </a:ext>
            </a:extLst>
          </p:cNvPr>
          <p:cNvSpPr/>
          <p:nvPr/>
        </p:nvSpPr>
        <p:spPr>
          <a:xfrm>
            <a:off x="4618316" y="2795646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6850BC29-7317-4DD7-9908-9435D285F6C6}"/>
              </a:ext>
            </a:extLst>
          </p:cNvPr>
          <p:cNvSpPr/>
          <p:nvPr/>
        </p:nvSpPr>
        <p:spPr>
          <a:xfrm>
            <a:off x="4594790" y="2754677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16965C21-7A81-47BA-BFAC-6CFA3B75D4E6}"/>
              </a:ext>
            </a:extLst>
          </p:cNvPr>
          <p:cNvSpPr/>
          <p:nvPr/>
        </p:nvSpPr>
        <p:spPr>
          <a:xfrm>
            <a:off x="4571264" y="2713708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966EC859-48FB-4144-8678-270742BFF7F7}"/>
              </a:ext>
            </a:extLst>
          </p:cNvPr>
          <p:cNvSpPr/>
          <p:nvPr/>
        </p:nvSpPr>
        <p:spPr>
          <a:xfrm>
            <a:off x="5938437" y="4371555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70470F09-07F8-4D73-84E8-370C20C1D172}"/>
              </a:ext>
            </a:extLst>
          </p:cNvPr>
          <p:cNvSpPr/>
          <p:nvPr/>
        </p:nvSpPr>
        <p:spPr>
          <a:xfrm>
            <a:off x="5914911" y="4330586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56FE09A-CACA-4124-BD2D-2025BB503897}"/>
              </a:ext>
            </a:extLst>
          </p:cNvPr>
          <p:cNvSpPr/>
          <p:nvPr/>
        </p:nvSpPr>
        <p:spPr>
          <a:xfrm>
            <a:off x="5891385" y="4289617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DA1A47C5-A683-48CB-A3D5-0768855611D0}"/>
              </a:ext>
            </a:extLst>
          </p:cNvPr>
          <p:cNvSpPr/>
          <p:nvPr/>
        </p:nvSpPr>
        <p:spPr>
          <a:xfrm>
            <a:off x="5911031" y="2726481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14387644-EF34-45B8-B199-8329F22983DB}"/>
              </a:ext>
            </a:extLst>
          </p:cNvPr>
          <p:cNvSpPr/>
          <p:nvPr/>
        </p:nvSpPr>
        <p:spPr>
          <a:xfrm>
            <a:off x="5887505" y="2685512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63A3215A-3025-4700-808B-25BA529B19FE}"/>
              </a:ext>
            </a:extLst>
          </p:cNvPr>
          <p:cNvSpPr/>
          <p:nvPr/>
        </p:nvSpPr>
        <p:spPr>
          <a:xfrm>
            <a:off x="5863979" y="2644543"/>
            <a:ext cx="135133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xmlns="" id="{45D77998-DF0D-40B2-9685-B052AC6D30F8}"/>
              </a:ext>
            </a:extLst>
          </p:cNvPr>
          <p:cNvCxnSpPr>
            <a:cxnSpLocks/>
            <a:stCxn id="45" idx="3"/>
            <a:endCxn id="85" idx="1"/>
          </p:cNvCxnSpPr>
          <p:nvPr/>
        </p:nvCxnSpPr>
        <p:spPr>
          <a:xfrm flipV="1">
            <a:off x="6096001" y="2587717"/>
            <a:ext cx="222099" cy="246314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xmlns="" id="{6EA73822-2B94-4FA1-B172-F0E3ABBB59DE}"/>
              </a:ext>
            </a:extLst>
          </p:cNvPr>
          <p:cNvCxnSpPr>
            <a:cxnSpLocks/>
            <a:stCxn id="86" idx="1"/>
            <a:endCxn id="46" idx="3"/>
          </p:cNvCxnSpPr>
          <p:nvPr/>
        </p:nvCxnSpPr>
        <p:spPr>
          <a:xfrm rot="10800000" flipV="1">
            <a:off x="6096002" y="4194405"/>
            <a:ext cx="222099" cy="246314"/>
          </a:xfrm>
          <a:prstGeom prst="bentConnector3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xmlns="" id="{A7E5C701-5E80-4BA1-AD46-B2DD4CB52ED1}"/>
              </a:ext>
            </a:extLst>
          </p:cNvPr>
          <p:cNvSpPr/>
          <p:nvPr/>
        </p:nvSpPr>
        <p:spPr>
          <a:xfrm>
            <a:off x="6409883" y="2367567"/>
            <a:ext cx="1921171" cy="6866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fwd</a:t>
            </a:r>
            <a:r>
              <a:rPr lang="en-US" sz="1200" dirty="0">
                <a:solidFill>
                  <a:schemeClr val="tx1"/>
                </a:solidFill>
              </a:rPr>
              <a:t>-sub-layer-output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xmlns="" id="{469270E2-0B56-470C-83F7-467B4A88CCCE}"/>
              </a:ext>
            </a:extLst>
          </p:cNvPr>
          <p:cNvSpPr/>
          <p:nvPr/>
        </p:nvSpPr>
        <p:spPr>
          <a:xfrm>
            <a:off x="6409883" y="3974255"/>
            <a:ext cx="1921171" cy="6866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fwd</a:t>
            </a:r>
            <a:r>
              <a:rPr lang="en-US" sz="1200" dirty="0">
                <a:solidFill>
                  <a:schemeClr val="tx1"/>
                </a:solidFill>
              </a:rPr>
              <a:t>-sub-layer-input</a:t>
            </a: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xmlns="" id="{8344655F-5BB3-4DBC-8304-8326247E4A0F}"/>
              </a:ext>
            </a:extLst>
          </p:cNvPr>
          <p:cNvSpPr/>
          <p:nvPr/>
        </p:nvSpPr>
        <p:spPr>
          <a:xfrm>
            <a:off x="6318100" y="2244410"/>
            <a:ext cx="1921171" cy="6866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fwd</a:t>
            </a:r>
            <a:r>
              <a:rPr lang="en-US" sz="1200" dirty="0">
                <a:solidFill>
                  <a:schemeClr val="tx1"/>
                </a:solidFill>
              </a:rPr>
              <a:t>-sub-layer-output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xmlns="" id="{B2E8F6F4-873B-41FF-95E9-80C8FC64174A}"/>
              </a:ext>
            </a:extLst>
          </p:cNvPr>
          <p:cNvSpPr/>
          <p:nvPr/>
        </p:nvSpPr>
        <p:spPr>
          <a:xfrm>
            <a:off x="6318100" y="3851098"/>
            <a:ext cx="1921171" cy="6866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fwd</a:t>
            </a:r>
            <a:r>
              <a:rPr lang="en-US" sz="1200" dirty="0">
                <a:solidFill>
                  <a:schemeClr val="tx1"/>
                </a:solidFill>
              </a:rPr>
              <a:t>-sub-layer-input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FF819DFA-832C-4F07-912F-2C53F7CC6595}"/>
              </a:ext>
            </a:extLst>
          </p:cNvPr>
          <p:cNvSpPr/>
          <p:nvPr/>
        </p:nvSpPr>
        <p:spPr>
          <a:xfrm>
            <a:off x="6378910" y="2522880"/>
            <a:ext cx="166204" cy="138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E63F8236-D282-422E-AD10-413FEA4FAF7B}"/>
              </a:ext>
            </a:extLst>
          </p:cNvPr>
          <p:cNvSpPr/>
          <p:nvPr/>
        </p:nvSpPr>
        <p:spPr>
          <a:xfrm>
            <a:off x="6370259" y="4121574"/>
            <a:ext cx="166204" cy="138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63AC4876-803F-40DE-B64F-08B5833D61FF}"/>
              </a:ext>
            </a:extLst>
          </p:cNvPr>
          <p:cNvSpPr/>
          <p:nvPr/>
        </p:nvSpPr>
        <p:spPr>
          <a:xfrm>
            <a:off x="7995100" y="2600490"/>
            <a:ext cx="166204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480F0555-7B00-4EB1-A719-EEE53D28B3DD}"/>
              </a:ext>
            </a:extLst>
          </p:cNvPr>
          <p:cNvSpPr/>
          <p:nvPr/>
        </p:nvSpPr>
        <p:spPr>
          <a:xfrm>
            <a:off x="7971574" y="2559521"/>
            <a:ext cx="166204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68B9195F-BE1D-4160-93A9-A9426D96C70D}"/>
              </a:ext>
            </a:extLst>
          </p:cNvPr>
          <p:cNvSpPr/>
          <p:nvPr/>
        </p:nvSpPr>
        <p:spPr>
          <a:xfrm>
            <a:off x="7948048" y="2518552"/>
            <a:ext cx="166204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DAA68F5B-ACF2-4CE8-B5CD-E131737044DC}"/>
              </a:ext>
            </a:extLst>
          </p:cNvPr>
          <p:cNvSpPr/>
          <p:nvPr/>
        </p:nvSpPr>
        <p:spPr>
          <a:xfrm>
            <a:off x="8042900" y="4145511"/>
            <a:ext cx="166204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B5B75514-E74A-41DE-9151-83FEE0CEFE25}"/>
              </a:ext>
            </a:extLst>
          </p:cNvPr>
          <p:cNvSpPr/>
          <p:nvPr/>
        </p:nvSpPr>
        <p:spPr>
          <a:xfrm>
            <a:off x="8019374" y="4104542"/>
            <a:ext cx="166204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74AAB149-D5A9-4F93-940B-E525D1D1A771}"/>
              </a:ext>
            </a:extLst>
          </p:cNvPr>
          <p:cNvSpPr/>
          <p:nvPr/>
        </p:nvSpPr>
        <p:spPr>
          <a:xfrm>
            <a:off x="7995848" y="4063573"/>
            <a:ext cx="166204" cy="138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xmlns="" id="{D374D55A-E28E-469F-8094-F4998DD4FBF4}"/>
              </a:ext>
            </a:extLst>
          </p:cNvPr>
          <p:cNvCxnSpPr>
            <a:cxnSpLocks/>
            <a:stCxn id="85" idx="3"/>
            <a:endCxn id="53" idx="1"/>
          </p:cNvCxnSpPr>
          <p:nvPr/>
        </p:nvCxnSpPr>
        <p:spPr>
          <a:xfrm>
            <a:off x="8239271" y="2587717"/>
            <a:ext cx="514305" cy="581064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or: Elbow 101">
            <a:extLst>
              <a:ext uri="{FF2B5EF4-FFF2-40B4-BE49-F238E27FC236}">
                <a16:creationId xmlns:a16="http://schemas.microsoft.com/office/drawing/2014/main" xmlns="" id="{5BC3D521-AFE1-463E-BBB6-434330FE7BB1}"/>
              </a:ext>
            </a:extLst>
          </p:cNvPr>
          <p:cNvCxnSpPr>
            <a:cxnSpLocks/>
            <a:stCxn id="51" idx="1"/>
            <a:endCxn id="94" idx="3"/>
          </p:cNvCxnSpPr>
          <p:nvPr/>
        </p:nvCxnSpPr>
        <p:spPr>
          <a:xfrm rot="10800000" flipV="1">
            <a:off x="8209105" y="3237010"/>
            <a:ext cx="481353" cy="977666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ctor: Elbow 103">
            <a:extLst>
              <a:ext uri="{FF2B5EF4-FFF2-40B4-BE49-F238E27FC236}">
                <a16:creationId xmlns:a16="http://schemas.microsoft.com/office/drawing/2014/main" xmlns="" id="{53DCECE9-45DD-4B36-9ED1-4F5FD95CF0D3}"/>
              </a:ext>
            </a:extLst>
          </p:cNvPr>
          <p:cNvCxnSpPr/>
          <p:nvPr/>
        </p:nvCxnSpPr>
        <p:spPr>
          <a:xfrm flipV="1">
            <a:off x="1254508" y="2982615"/>
            <a:ext cx="199913" cy="138330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or: Elbow 105">
            <a:extLst>
              <a:ext uri="{FF2B5EF4-FFF2-40B4-BE49-F238E27FC236}">
                <a16:creationId xmlns:a16="http://schemas.microsoft.com/office/drawing/2014/main" xmlns="" id="{040E6392-75BD-43B9-A168-7B9F1457F057}"/>
              </a:ext>
            </a:extLst>
          </p:cNvPr>
          <p:cNvCxnSpPr>
            <a:stCxn id="66" idx="1"/>
          </p:cNvCxnSpPr>
          <p:nvPr/>
        </p:nvCxnSpPr>
        <p:spPr>
          <a:xfrm rot="10800000" flipV="1">
            <a:off x="1201819" y="3429064"/>
            <a:ext cx="318677" cy="52133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xmlns="" id="{5FFADB50-3DD4-467E-A5CF-B40E3F37BBB2}"/>
              </a:ext>
            </a:extLst>
          </p:cNvPr>
          <p:cNvSpPr/>
          <p:nvPr/>
        </p:nvSpPr>
        <p:spPr>
          <a:xfrm>
            <a:off x="355850" y="2466786"/>
            <a:ext cx="10396233" cy="771205"/>
          </a:xfrm>
          <a:custGeom>
            <a:avLst/>
            <a:gdLst>
              <a:gd name="connsiteX0" fmla="*/ 0 w 10396233"/>
              <a:gd name="connsiteY0" fmla="*/ 297292 h 729021"/>
              <a:gd name="connsiteX1" fmla="*/ 3126077 w 10396233"/>
              <a:gd name="connsiteY1" fmla="*/ 504496 h 729021"/>
              <a:gd name="connsiteX2" fmla="*/ 4680107 w 10396233"/>
              <a:gd name="connsiteY2" fmla="*/ 171168 h 729021"/>
              <a:gd name="connsiteX3" fmla="*/ 7761139 w 10396233"/>
              <a:gd name="connsiteY3" fmla="*/ 22522 h 729021"/>
              <a:gd name="connsiteX4" fmla="*/ 8657521 w 10396233"/>
              <a:gd name="connsiteY4" fmla="*/ 644133 h 729021"/>
              <a:gd name="connsiteX5" fmla="*/ 10396233 w 10396233"/>
              <a:gd name="connsiteY5" fmla="*/ 707196 h 729021"/>
              <a:gd name="connsiteX0" fmla="*/ 0 w 10396233"/>
              <a:gd name="connsiteY0" fmla="*/ 339476 h 771205"/>
              <a:gd name="connsiteX1" fmla="*/ 3126077 w 10396233"/>
              <a:gd name="connsiteY1" fmla="*/ 546680 h 771205"/>
              <a:gd name="connsiteX2" fmla="*/ 4671098 w 10396233"/>
              <a:gd name="connsiteY2" fmla="*/ 73715 h 771205"/>
              <a:gd name="connsiteX3" fmla="*/ 7761139 w 10396233"/>
              <a:gd name="connsiteY3" fmla="*/ 64706 h 771205"/>
              <a:gd name="connsiteX4" fmla="*/ 8657521 w 10396233"/>
              <a:gd name="connsiteY4" fmla="*/ 686317 h 771205"/>
              <a:gd name="connsiteX5" fmla="*/ 10396233 w 10396233"/>
              <a:gd name="connsiteY5" fmla="*/ 749380 h 77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96233" h="771205">
                <a:moveTo>
                  <a:pt x="0" y="339476"/>
                </a:moveTo>
                <a:cubicBezTo>
                  <a:pt x="1173029" y="453588"/>
                  <a:pt x="2347561" y="590974"/>
                  <a:pt x="3126077" y="546680"/>
                </a:cubicBezTo>
                <a:cubicBezTo>
                  <a:pt x="3904593" y="502387"/>
                  <a:pt x="3898588" y="154044"/>
                  <a:pt x="4671098" y="73715"/>
                </a:cubicBezTo>
                <a:cubicBezTo>
                  <a:pt x="5443608" y="-6614"/>
                  <a:pt x="7096735" y="-37394"/>
                  <a:pt x="7761139" y="64706"/>
                </a:cubicBezTo>
                <a:cubicBezTo>
                  <a:pt x="8425543" y="166806"/>
                  <a:pt x="8218339" y="572205"/>
                  <a:pt x="8657521" y="686317"/>
                </a:cubicBezTo>
                <a:cubicBezTo>
                  <a:pt x="9096703" y="800429"/>
                  <a:pt x="9746468" y="774904"/>
                  <a:pt x="10396233" y="749380"/>
                </a:cubicBezTo>
              </a:path>
            </a:pathLst>
          </a:custGeom>
          <a:noFill/>
          <a:ln w="57150">
            <a:solidFill>
              <a:srgbClr val="00B050">
                <a:alpha val="63922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xmlns="" id="{EAF1E9A5-841F-47B6-B6B6-1DEE32380297}"/>
              </a:ext>
            </a:extLst>
          </p:cNvPr>
          <p:cNvSpPr/>
          <p:nvPr/>
        </p:nvSpPr>
        <p:spPr>
          <a:xfrm>
            <a:off x="382877" y="2950405"/>
            <a:ext cx="10189028" cy="1698693"/>
          </a:xfrm>
          <a:custGeom>
            <a:avLst/>
            <a:gdLst>
              <a:gd name="connsiteX0" fmla="*/ 10189028 w 10189028"/>
              <a:gd name="connsiteY0" fmla="*/ 522514 h 1555751"/>
              <a:gd name="connsiteX1" fmla="*/ 9999842 w 10189028"/>
              <a:gd name="connsiteY1" fmla="*/ 513505 h 1555751"/>
              <a:gd name="connsiteX2" fmla="*/ 8238609 w 10189028"/>
              <a:gd name="connsiteY2" fmla="*/ 454948 h 1555751"/>
              <a:gd name="connsiteX3" fmla="*/ 7693572 w 10189028"/>
              <a:gd name="connsiteY3" fmla="*/ 1301781 h 1555751"/>
              <a:gd name="connsiteX4" fmla="*/ 3869308 w 10189028"/>
              <a:gd name="connsiteY4" fmla="*/ 1504481 h 1555751"/>
              <a:gd name="connsiteX5" fmla="*/ 3698140 w 10189028"/>
              <a:gd name="connsiteY5" fmla="*/ 472965 h 1555751"/>
              <a:gd name="connsiteX6" fmla="*/ 1229710 w 10189028"/>
              <a:gd name="connsiteY6" fmla="*/ 468461 h 1555751"/>
              <a:gd name="connsiteX7" fmla="*/ 0 w 10189028"/>
              <a:gd name="connsiteY7" fmla="*/ 0 h 1555751"/>
              <a:gd name="connsiteX0" fmla="*/ 10189028 w 10189028"/>
              <a:gd name="connsiteY0" fmla="*/ 522514 h 1676652"/>
              <a:gd name="connsiteX1" fmla="*/ 9999842 w 10189028"/>
              <a:gd name="connsiteY1" fmla="*/ 513505 h 1676652"/>
              <a:gd name="connsiteX2" fmla="*/ 8238609 w 10189028"/>
              <a:gd name="connsiteY2" fmla="*/ 454948 h 1676652"/>
              <a:gd name="connsiteX3" fmla="*/ 7693572 w 10189028"/>
              <a:gd name="connsiteY3" fmla="*/ 1301781 h 1676652"/>
              <a:gd name="connsiteX4" fmla="*/ 3932370 w 10189028"/>
              <a:gd name="connsiteY4" fmla="*/ 1639614 h 1676652"/>
              <a:gd name="connsiteX5" fmla="*/ 3698140 w 10189028"/>
              <a:gd name="connsiteY5" fmla="*/ 472965 h 1676652"/>
              <a:gd name="connsiteX6" fmla="*/ 1229710 w 10189028"/>
              <a:gd name="connsiteY6" fmla="*/ 468461 h 1676652"/>
              <a:gd name="connsiteX7" fmla="*/ 0 w 10189028"/>
              <a:gd name="connsiteY7" fmla="*/ 0 h 1676652"/>
              <a:gd name="connsiteX0" fmla="*/ 10189028 w 10189028"/>
              <a:gd name="connsiteY0" fmla="*/ 522514 h 1703047"/>
              <a:gd name="connsiteX1" fmla="*/ 9999842 w 10189028"/>
              <a:gd name="connsiteY1" fmla="*/ 513505 h 1703047"/>
              <a:gd name="connsiteX2" fmla="*/ 8238609 w 10189028"/>
              <a:gd name="connsiteY2" fmla="*/ 454948 h 1703047"/>
              <a:gd name="connsiteX3" fmla="*/ 7720599 w 10189028"/>
              <a:gd name="connsiteY3" fmla="*/ 1432409 h 1703047"/>
              <a:gd name="connsiteX4" fmla="*/ 3932370 w 10189028"/>
              <a:gd name="connsiteY4" fmla="*/ 1639614 h 1703047"/>
              <a:gd name="connsiteX5" fmla="*/ 3698140 w 10189028"/>
              <a:gd name="connsiteY5" fmla="*/ 472965 h 1703047"/>
              <a:gd name="connsiteX6" fmla="*/ 1229710 w 10189028"/>
              <a:gd name="connsiteY6" fmla="*/ 468461 h 1703047"/>
              <a:gd name="connsiteX7" fmla="*/ 0 w 10189028"/>
              <a:gd name="connsiteY7" fmla="*/ 0 h 1703047"/>
              <a:gd name="connsiteX0" fmla="*/ 10189028 w 10189028"/>
              <a:gd name="connsiteY0" fmla="*/ 522514 h 1698693"/>
              <a:gd name="connsiteX1" fmla="*/ 9999842 w 10189028"/>
              <a:gd name="connsiteY1" fmla="*/ 513505 h 1698693"/>
              <a:gd name="connsiteX2" fmla="*/ 8238609 w 10189028"/>
              <a:gd name="connsiteY2" fmla="*/ 454948 h 1698693"/>
              <a:gd name="connsiteX3" fmla="*/ 7720599 w 10189028"/>
              <a:gd name="connsiteY3" fmla="*/ 1432409 h 1698693"/>
              <a:gd name="connsiteX4" fmla="*/ 3932370 w 10189028"/>
              <a:gd name="connsiteY4" fmla="*/ 1639614 h 1698693"/>
              <a:gd name="connsiteX5" fmla="*/ 3597877 w 10189028"/>
              <a:gd name="connsiteY5" fmla="*/ 533123 h 1698693"/>
              <a:gd name="connsiteX6" fmla="*/ 1229710 w 10189028"/>
              <a:gd name="connsiteY6" fmla="*/ 468461 h 1698693"/>
              <a:gd name="connsiteX7" fmla="*/ 0 w 10189028"/>
              <a:gd name="connsiteY7" fmla="*/ 0 h 1698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89028" h="1698693">
                <a:moveTo>
                  <a:pt x="10189028" y="522514"/>
                </a:moveTo>
                <a:lnTo>
                  <a:pt x="9999842" y="513505"/>
                </a:lnTo>
                <a:cubicBezTo>
                  <a:pt x="9674772" y="502244"/>
                  <a:pt x="8618483" y="301797"/>
                  <a:pt x="8238609" y="454948"/>
                </a:cubicBezTo>
                <a:cubicBezTo>
                  <a:pt x="7858735" y="608099"/>
                  <a:pt x="8438305" y="1234965"/>
                  <a:pt x="7720599" y="1432409"/>
                </a:cubicBezTo>
                <a:cubicBezTo>
                  <a:pt x="7002893" y="1629853"/>
                  <a:pt x="4619490" y="1789495"/>
                  <a:pt x="3932370" y="1639614"/>
                </a:cubicBezTo>
                <a:cubicBezTo>
                  <a:pt x="3245250" y="1489733"/>
                  <a:pt x="4048320" y="728315"/>
                  <a:pt x="3597877" y="533123"/>
                </a:cubicBezTo>
                <a:cubicBezTo>
                  <a:pt x="3147434" y="337931"/>
                  <a:pt x="1846067" y="547288"/>
                  <a:pt x="1229710" y="468461"/>
                </a:cubicBezTo>
                <a:cubicBezTo>
                  <a:pt x="613353" y="389634"/>
                  <a:pt x="306676" y="194817"/>
                  <a:pt x="0" y="0"/>
                </a:cubicBezTo>
              </a:path>
            </a:pathLst>
          </a:custGeom>
          <a:noFill/>
          <a:ln w="57150">
            <a:solidFill>
              <a:srgbClr val="C00000">
                <a:alpha val="63922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84CE73E6-8199-4187-94F0-866FD99C45DA}"/>
              </a:ext>
            </a:extLst>
          </p:cNvPr>
          <p:cNvSpPr txBox="1"/>
          <p:nvPr/>
        </p:nvSpPr>
        <p:spPr>
          <a:xfrm>
            <a:off x="3819288" y="1955438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 : 1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xmlns="" id="{FA1C42A4-B91F-4CF3-96F0-3B46E5035C13}"/>
              </a:ext>
            </a:extLst>
          </p:cNvPr>
          <p:cNvSpPr txBox="1"/>
          <p:nvPr/>
        </p:nvSpPr>
        <p:spPr>
          <a:xfrm>
            <a:off x="2802840" y="1702861"/>
            <a:ext cx="217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Applications : Service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93AAAFB4-6F5C-4112-8F07-947340E1C73B}"/>
              </a:ext>
            </a:extLst>
          </p:cNvPr>
          <p:cNvSpPr txBox="1"/>
          <p:nvPr/>
        </p:nvSpPr>
        <p:spPr>
          <a:xfrm>
            <a:off x="4386409" y="5452900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 : 1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0C934EBD-F088-40FF-ADC1-3CEECED5A0E2}"/>
              </a:ext>
            </a:extLst>
          </p:cNvPr>
          <p:cNvSpPr txBox="1"/>
          <p:nvPr/>
        </p:nvSpPr>
        <p:spPr>
          <a:xfrm>
            <a:off x="3322678" y="5175030"/>
            <a:ext cx="2286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DetNet Flows : Service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314B799E-4309-4945-AB13-0B6CEA20FCF3}"/>
              </a:ext>
            </a:extLst>
          </p:cNvPr>
          <p:cNvSpPr txBox="1"/>
          <p:nvPr/>
        </p:nvSpPr>
        <p:spPr>
          <a:xfrm>
            <a:off x="9544567" y="153228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 : 1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6664F3DB-1096-413A-A64D-DA9D32EE3745}"/>
              </a:ext>
            </a:extLst>
          </p:cNvPr>
          <p:cNvSpPr txBox="1"/>
          <p:nvPr/>
        </p:nvSpPr>
        <p:spPr>
          <a:xfrm>
            <a:off x="6296793" y="1280217"/>
            <a:ext cx="443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Forwarding-Sub-layers </a:t>
            </a:r>
            <a:r>
              <a:rPr lang="en-US" dirty="0" err="1"/>
              <a:t>Input/Output</a:t>
            </a:r>
            <a:r>
              <a:rPr lang="en-US" dirty="0"/>
              <a:t> : Service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11FCFD23-2C6C-45D7-8E4F-30884C1E2689}"/>
              </a:ext>
            </a:extLst>
          </p:cNvPr>
          <p:cNvSpPr txBox="1"/>
          <p:nvPr/>
        </p:nvSpPr>
        <p:spPr>
          <a:xfrm>
            <a:off x="7665075" y="5315301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 : 1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E1EDDF77-6948-459A-881D-821EF44A8D5D}"/>
              </a:ext>
            </a:extLst>
          </p:cNvPr>
          <p:cNvSpPr txBox="1"/>
          <p:nvPr/>
        </p:nvSpPr>
        <p:spPr>
          <a:xfrm>
            <a:off x="6873037" y="5057404"/>
            <a:ext cx="4741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Interfaces: Forwarding-Sub-layers </a:t>
            </a:r>
            <a:r>
              <a:rPr lang="en-US" dirty="0" err="1"/>
              <a:t>Input/Output</a:t>
            </a:r>
            <a:r>
              <a:rPr lang="en-US" dirty="0"/>
              <a:t> 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AD2D4565-7795-4654-9BE8-09E94A86F936}"/>
              </a:ext>
            </a:extLst>
          </p:cNvPr>
          <p:cNvSpPr txBox="1"/>
          <p:nvPr/>
        </p:nvSpPr>
        <p:spPr>
          <a:xfrm>
            <a:off x="1081432" y="4877382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 : 1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1F6A1C1C-B4DC-4519-BED8-387D30715E8A}"/>
              </a:ext>
            </a:extLst>
          </p:cNvPr>
          <p:cNvSpPr txBox="1"/>
          <p:nvPr/>
        </p:nvSpPr>
        <p:spPr>
          <a:xfrm>
            <a:off x="204207" y="4527828"/>
            <a:ext cx="3789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Interfaces: Application Ingress/Egress  </a:t>
            </a:r>
          </a:p>
        </p:txBody>
      </p:sp>
    </p:spTree>
    <p:extLst>
      <p:ext uri="{BB962C8B-B14F-4D97-AF65-F5344CB8AC3E}">
        <p14:creationId xmlns:p14="http://schemas.microsoft.com/office/powerpoint/2010/main" val="194048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2: Applications Summary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838201" y="1825625"/>
            <a:ext cx="6150428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module: </a:t>
            </a:r>
            <a:r>
              <a:rPr lang="en-US" altLang="zh-CN" sz="3600" dirty="0" err="1">
                <a:latin typeface="Lucida Console" panose="020B0609040504020204" pitchFamily="49" charset="0"/>
              </a:rPr>
              <a:t>ietf-detnet-configa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detnet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applications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app-list*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name                     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ro</a:t>
            </a:r>
            <a:r>
              <a:rPr lang="en-US" altLang="zh-CN" sz="3600" dirty="0">
                <a:latin typeface="Lucida Console" panose="020B0609040504020204" pitchFamily="49" charset="0"/>
              </a:rPr>
              <a:t> app-id?                  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app-flow-</a:t>
            </a:r>
            <a:r>
              <a:rPr lang="en-US" altLang="zh-CN" sz="3600" dirty="0" err="1">
                <a:latin typeface="Lucida Console" panose="020B0609040504020204" pitchFamily="49" charset="0"/>
              </a:rPr>
              <a:t>bidir</a:t>
            </a:r>
            <a:r>
              <a:rPr lang="en-US" altLang="zh-CN" sz="3600" dirty="0">
                <a:latin typeface="Lucida Console" panose="020B0609040504020204" pitchFamily="49" charset="0"/>
              </a:rPr>
              <a:t>-congruent?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boolean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ro</a:t>
            </a:r>
            <a:r>
              <a:rPr lang="en-US" altLang="zh-CN" sz="3600" dirty="0">
                <a:latin typeface="Lucida Console" panose="020B0609040504020204" pitchFamily="49" charset="0"/>
              </a:rPr>
              <a:t> service-outbound?           service-ref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ro</a:t>
            </a:r>
            <a:r>
              <a:rPr lang="en-US" altLang="zh-CN" sz="3600" dirty="0">
                <a:latin typeface="Lucida Console" panose="020B0609040504020204" pitchFamily="49" charset="0"/>
              </a:rPr>
              <a:t> service-inbound?            service-ref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traffic-requirements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traffic-specification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app-ingress*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name                     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ro</a:t>
            </a:r>
            <a:r>
              <a:rPr lang="en-US" altLang="zh-CN" sz="3600" dirty="0">
                <a:latin typeface="Lucida Console" panose="020B0609040504020204" pitchFamily="49" charset="0"/>
              </a:rPr>
              <a:t> app-flow-status?         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identityref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incoming-interface*      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ietf-interfaces:interface-ref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(</a:t>
            </a:r>
            <a:r>
              <a:rPr lang="en-US" altLang="zh-CN" sz="3600" dirty="0" err="1">
                <a:latin typeface="Lucida Console" panose="020B0609040504020204" pitchFamily="49" charset="0"/>
              </a:rPr>
              <a:t>detnet</a:t>
            </a:r>
            <a:r>
              <a:rPr lang="en-US" altLang="zh-CN" sz="3600" dirty="0">
                <a:latin typeface="Lucida Console" panose="020B0609040504020204" pitchFamily="49" charset="0"/>
              </a:rPr>
              <a:t>-forwarding-type)?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+--:(ethernet)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ip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ip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|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(l4)?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|   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tcp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|   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udp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|   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ipsec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|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ipsec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|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ipsec-spi</a:t>
            </a:r>
            <a:r>
              <a:rPr lang="en-US" altLang="zh-CN" sz="3600" dirty="0">
                <a:latin typeface="Lucida Console" panose="020B0609040504020204" pitchFamily="49" charset="0"/>
              </a:rPr>
              <a:t>?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ipsec-spi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mpls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app-egress*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name            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ro</a:t>
            </a:r>
            <a:r>
              <a:rPr lang="en-US" altLang="zh-CN" sz="3600" dirty="0">
                <a:latin typeface="Lucida Console" panose="020B0609040504020204" pitchFamily="49" charset="0"/>
              </a:rPr>
              <a:t> app-flow-status?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identityref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next-hop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(application-type)?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+--:(ethernet)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ethernet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|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ethernet-place-holder?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ip-mpls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ip-mpls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(next-hop-options)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         +--:(simple-next-hop)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         +--:(special-next-hop)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         +--:(next-hop)</a:t>
            </a:r>
            <a:r>
              <a:rPr lang="en-US" altLang="zh-CN" dirty="0">
                <a:latin typeface="Lucida Console" panose="020B06090405040202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200" dirty="0">
                <a:latin typeface="Lucida Console" panose="020B0609040504020204" pitchFamily="49" charset="0"/>
              </a:rPr>
              <a:t>		  </a:t>
            </a:r>
            <a:r>
              <a:rPr lang="en-US" altLang="zh-CN" sz="3600" dirty="0">
                <a:latin typeface="Lucida Console" panose="020B0609040504020204" pitchFamily="49" charset="0"/>
              </a:rPr>
              <a:t>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outgoing-interface?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ietf-interfaces:interface-ref</a:t>
            </a:r>
            <a:endParaRPr lang="en-US" altLang="zh-CN" sz="3600" dirty="0">
              <a:latin typeface="Lucida Console" panose="020B0609040504020204" pitchFamily="49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2D23F64-85EB-49ED-8FF9-44B1062931B0}"/>
              </a:ext>
            </a:extLst>
          </p:cNvPr>
          <p:cNvSpPr txBox="1"/>
          <p:nvPr/>
        </p:nvSpPr>
        <p:spPr>
          <a:xfrm>
            <a:off x="8954152" y="4706034"/>
            <a:ext cx="282612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General structure</a:t>
            </a:r>
          </a:p>
          <a:p>
            <a:r>
              <a:rPr lang="en-US" sz="1100" dirty="0"/>
              <a:t>(read draft for full tree)</a:t>
            </a:r>
          </a:p>
          <a:p>
            <a:r>
              <a:rPr lang="en-US" sz="1100" dirty="0"/>
              <a:t>Leafref References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Service (configured at service sub-layer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Interfaces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err="1"/>
              <a:t>Aplication</a:t>
            </a:r>
            <a:r>
              <a:rPr lang="en-US" sz="11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72E3123-FE53-4F75-98BE-B03061B0CF34}"/>
              </a:ext>
            </a:extLst>
          </p:cNvPr>
          <p:cNvSpPr txBox="1"/>
          <p:nvPr/>
        </p:nvSpPr>
        <p:spPr>
          <a:xfrm>
            <a:off x="6313172" y="2326560"/>
            <a:ext cx="3166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Service references</a:t>
            </a:r>
            <a:endParaRPr kumimoji="1" lang="ko-KR" altLang="en-US" dirty="0"/>
          </a:p>
        </p:txBody>
      </p:sp>
      <p:cxnSp>
        <p:nvCxnSpPr>
          <p:cNvPr id="9" name="직선 연결선[R] 10">
            <a:extLst>
              <a:ext uri="{FF2B5EF4-FFF2-40B4-BE49-F238E27FC236}">
                <a16:creationId xmlns:a16="http://schemas.microsoft.com/office/drawing/2014/main" xmlns="" id="{2F4A750C-3F31-42CB-A3D4-204667870804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4963887" y="2511226"/>
            <a:ext cx="1349285" cy="103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모서리가 둥근 직사각형 13">
            <a:extLst>
              <a:ext uri="{FF2B5EF4-FFF2-40B4-BE49-F238E27FC236}">
                <a16:creationId xmlns:a16="http://schemas.microsoft.com/office/drawing/2014/main" xmlns="" id="{E0FBE9E8-17E4-46DF-855B-0DBEC721F40B}"/>
              </a:ext>
            </a:extLst>
          </p:cNvPr>
          <p:cNvSpPr/>
          <p:nvPr/>
        </p:nvSpPr>
        <p:spPr>
          <a:xfrm>
            <a:off x="1982461" y="3183244"/>
            <a:ext cx="4277971" cy="138218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A692451-C911-44D5-9A8B-EDC372622D0D}"/>
              </a:ext>
            </a:extLst>
          </p:cNvPr>
          <p:cNvSpPr txBox="1"/>
          <p:nvPr/>
        </p:nvSpPr>
        <p:spPr>
          <a:xfrm>
            <a:off x="7441717" y="3674129"/>
            <a:ext cx="285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I</a:t>
            </a:r>
            <a:r>
              <a:rPr lang="en-US" altLang="ko-KR" dirty="0"/>
              <a:t>nterface reference</a:t>
            </a:r>
            <a:endParaRPr kumimoji="1" lang="ko-KR" altLang="en-US" dirty="0"/>
          </a:p>
        </p:txBody>
      </p:sp>
      <p:cxnSp>
        <p:nvCxnSpPr>
          <p:cNvPr id="12" name="직선 연결선[R] 15">
            <a:extLst>
              <a:ext uri="{FF2B5EF4-FFF2-40B4-BE49-F238E27FC236}">
                <a16:creationId xmlns:a16="http://schemas.microsoft.com/office/drawing/2014/main" xmlns="" id="{A0C3A158-516B-44AF-B782-923C40BA998B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6260432" y="3252353"/>
            <a:ext cx="1181285" cy="6064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모서리가 둥근 직사각형 17">
            <a:extLst>
              <a:ext uri="{FF2B5EF4-FFF2-40B4-BE49-F238E27FC236}">
                <a16:creationId xmlns:a16="http://schemas.microsoft.com/office/drawing/2014/main" xmlns="" id="{90F81153-2991-431E-992E-828EDCB1530C}"/>
              </a:ext>
            </a:extLst>
          </p:cNvPr>
          <p:cNvSpPr/>
          <p:nvPr/>
        </p:nvSpPr>
        <p:spPr>
          <a:xfrm>
            <a:off x="1534895" y="2227738"/>
            <a:ext cx="1378478" cy="218435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B9F980C-5A2F-47D5-8A53-5E014C2CB850}"/>
              </a:ext>
            </a:extLst>
          </p:cNvPr>
          <p:cNvSpPr txBox="1"/>
          <p:nvPr/>
        </p:nvSpPr>
        <p:spPr>
          <a:xfrm>
            <a:off x="5624080" y="1850297"/>
            <a:ext cx="3395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Application identification value</a:t>
            </a:r>
            <a:endParaRPr kumimoji="1" lang="ko-KR" altLang="en-US" dirty="0"/>
          </a:p>
        </p:txBody>
      </p:sp>
      <p:sp>
        <p:nvSpPr>
          <p:cNvPr id="20" name="모서리가 둥근 직사각형 13">
            <a:extLst>
              <a:ext uri="{FF2B5EF4-FFF2-40B4-BE49-F238E27FC236}">
                <a16:creationId xmlns:a16="http://schemas.microsoft.com/office/drawing/2014/main" xmlns="" id="{ED2F4468-8F38-453D-9BBF-ACBAB9ECAD22}"/>
              </a:ext>
            </a:extLst>
          </p:cNvPr>
          <p:cNvSpPr/>
          <p:nvPr/>
        </p:nvSpPr>
        <p:spPr>
          <a:xfrm>
            <a:off x="2637972" y="5696525"/>
            <a:ext cx="4581550" cy="138218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cxnSp>
        <p:nvCxnSpPr>
          <p:cNvPr id="22" name="직선 연결선[R] 10">
            <a:extLst>
              <a:ext uri="{FF2B5EF4-FFF2-40B4-BE49-F238E27FC236}">
                <a16:creationId xmlns:a16="http://schemas.microsoft.com/office/drawing/2014/main" xmlns="" id="{57D91167-50B5-4ECA-85E8-A199CA5F347C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 flipV="1">
            <a:off x="2913373" y="2034963"/>
            <a:ext cx="2710707" cy="3019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[R] 15">
            <a:extLst>
              <a:ext uri="{FF2B5EF4-FFF2-40B4-BE49-F238E27FC236}">
                <a16:creationId xmlns:a16="http://schemas.microsoft.com/office/drawing/2014/main" xmlns="" id="{B1EE15A7-567D-44C9-BAA4-C0C917EAB61C}"/>
              </a:ext>
            </a:extLst>
          </p:cNvPr>
          <p:cNvCxnSpPr>
            <a:cxnSpLocks/>
            <a:stCxn id="20" idx="3"/>
            <a:endCxn id="11" idx="1"/>
          </p:cNvCxnSpPr>
          <p:nvPr/>
        </p:nvCxnSpPr>
        <p:spPr>
          <a:xfrm flipV="1">
            <a:off x="7219522" y="3858795"/>
            <a:ext cx="222195" cy="19068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모서리가 둥근 직사각형 13">
            <a:extLst>
              <a:ext uri="{FF2B5EF4-FFF2-40B4-BE49-F238E27FC236}">
                <a16:creationId xmlns:a16="http://schemas.microsoft.com/office/drawing/2014/main" xmlns="" id="{3EB128D5-F841-498D-B93B-565DC4916D61}"/>
              </a:ext>
            </a:extLst>
          </p:cNvPr>
          <p:cNvSpPr/>
          <p:nvPr/>
        </p:nvSpPr>
        <p:spPr>
          <a:xfrm>
            <a:off x="1655891" y="2529731"/>
            <a:ext cx="3307996" cy="196009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90445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2: Service Sub-layer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838200" y="1825625"/>
            <a:ext cx="9725891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module: </a:t>
            </a:r>
            <a:r>
              <a:rPr lang="en-US" altLang="zh-CN" sz="3600" dirty="0" err="1">
                <a:latin typeface="Lucida Console" panose="020B0609040504020204" pitchFamily="49" charset="0"/>
              </a:rPr>
              <a:t>ietf-detnet-configa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detnet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services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service-list*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name         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ro</a:t>
            </a:r>
            <a:r>
              <a:rPr lang="en-US" altLang="zh-CN" sz="3600" dirty="0">
                <a:latin typeface="Lucida Console" panose="020B0609040504020204" pitchFamily="49" charset="0"/>
              </a:rPr>
              <a:t> service-id?  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service-rank?   uint8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outbound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forward-sublayer-output*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fwd</a:t>
            </a:r>
            <a:r>
              <a:rPr lang="en-US" altLang="zh-CN" sz="3600" dirty="0">
                <a:latin typeface="Lucida Console" panose="020B0609040504020204" pitchFamily="49" charset="0"/>
              </a:rPr>
              <a:t>-sub-layer-output-ref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service-protection-type?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identityref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sequence_number_length</a:t>
            </a:r>
            <a:r>
              <a:rPr lang="en-US" altLang="zh-CN" sz="3600" dirty="0">
                <a:latin typeface="Lucida Console" panose="020B0609040504020204" pitchFamily="49" charset="0"/>
              </a:rPr>
              <a:t>?    uint8 &lt;0&gt;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application-input*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name                        application-ref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(</a:t>
            </a:r>
            <a:r>
              <a:rPr lang="en-US" altLang="zh-CN" sz="3600" dirty="0" err="1">
                <a:latin typeface="Lucida Console" panose="020B0609040504020204" pitchFamily="49" charset="0"/>
              </a:rPr>
              <a:t>detnet</a:t>
            </a:r>
            <a:r>
              <a:rPr lang="en-US" altLang="zh-CN" sz="3600" dirty="0">
                <a:latin typeface="Lucida Console" panose="020B0609040504020204" pitchFamily="49" charset="0"/>
              </a:rPr>
              <a:t>-forwarding-type)?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ip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ip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source          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ietf-inet-types:ip-prefix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destination     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ietf-inet-types:ip-prefix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protocol-next      uint8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dscp</a:t>
            </a:r>
            <a:r>
              <a:rPr lang="en-US" altLang="zh-CN" sz="3600" dirty="0">
                <a:latin typeface="Lucida Console" panose="020B0609040504020204" pitchFamily="49" charset="0"/>
              </a:rPr>
              <a:t>*              uint8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ipv6-flow-label?   ietf-inet-types:ipv6-flow-label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(l4)?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 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tcp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 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udp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 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ipsec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mpls</a:t>
            </a:r>
            <a:r>
              <a:rPr lang="en-US" altLang="zh-CN" sz="3600" dirty="0">
                <a:latin typeface="Lucida Console" panose="020B0609040504020204" pitchFamily="49" charset="0"/>
              </a:rPr>
              <a:t>-service-label)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prev</a:t>
            </a:r>
            <a:r>
              <a:rPr lang="en-US" altLang="zh-CN" sz="3600" dirty="0">
                <a:latin typeface="Lucida Console" panose="020B0609040504020204" pitchFamily="49" charset="0"/>
              </a:rPr>
              <a:t>-relay-services*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(</a:t>
            </a:r>
            <a:r>
              <a:rPr lang="en-US" altLang="zh-CN" sz="3600" dirty="0" err="1">
                <a:latin typeface="Lucida Console" panose="020B0609040504020204" pitchFamily="49" charset="0"/>
              </a:rPr>
              <a:t>detnet</a:t>
            </a:r>
            <a:r>
              <a:rPr lang="en-US" altLang="zh-CN" sz="3600" dirty="0">
                <a:latin typeface="Lucida Console" panose="020B0609040504020204" pitchFamily="49" charset="0"/>
              </a:rPr>
              <a:t>-forwarding-type)?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ip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ip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|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mpls</a:t>
            </a:r>
            <a:r>
              <a:rPr lang="en-US" altLang="zh-CN" sz="3600" dirty="0">
                <a:latin typeface="Lucida Console" panose="020B0609040504020204" pitchFamily="49" charset="0"/>
              </a:rPr>
              <a:t>-service-label)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traffic-requirements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traffic-specification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inbound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forward-sublayer-input* 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fwd</a:t>
            </a:r>
            <a:r>
              <a:rPr lang="en-US" altLang="zh-CN" sz="3600" dirty="0">
                <a:latin typeface="Lucida Console" panose="020B0609040504020204" pitchFamily="49" charset="0"/>
              </a:rPr>
              <a:t>-sub-layer-input-ref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service-protection-type?   </a:t>
            </a:r>
            <a:r>
              <a:rPr lang="en-US" altLang="zh-CN" sz="3600" dirty="0" err="1">
                <a:latin typeface="Lucida Console" panose="020B0609040504020204" pitchFamily="49" charset="0"/>
              </a:rPr>
              <a:t>identityref</a:t>
            </a:r>
            <a:endParaRPr lang="en-US" altLang="zh-CN" sz="360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</a:t>
            </a:r>
            <a:r>
              <a:rPr lang="en-US" altLang="zh-CN" sz="3600" dirty="0" err="1">
                <a:latin typeface="Lucida Console" panose="020B0609040504020204" pitchFamily="49" charset="0"/>
              </a:rPr>
              <a:t>sequence_number_length</a:t>
            </a:r>
            <a:r>
              <a:rPr lang="en-US" altLang="zh-CN" sz="3600" dirty="0">
                <a:latin typeface="Lucida Console" panose="020B0609040504020204" pitchFamily="49" charset="0"/>
              </a:rPr>
              <a:t>?    uint8 &lt;0&gt;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application-output*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name                        application-ref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|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(</a:t>
            </a:r>
            <a:r>
              <a:rPr lang="en-US" altLang="zh-CN" sz="3600" dirty="0" err="1">
                <a:latin typeface="Lucida Console" panose="020B0609040504020204" pitchFamily="49" charset="0"/>
              </a:rPr>
              <a:t>detnet</a:t>
            </a:r>
            <a:r>
              <a:rPr lang="en-US" altLang="zh-CN" sz="3600" dirty="0">
                <a:latin typeface="Lucida Console" panose="020B0609040504020204" pitchFamily="49" charset="0"/>
              </a:rPr>
              <a:t>-forwarding-type)?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|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ip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|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mpls</a:t>
            </a:r>
            <a:r>
              <a:rPr lang="en-US" altLang="zh-CN" sz="3600" dirty="0">
                <a:latin typeface="Lucida Console" panose="020B0609040504020204" pitchFamily="49" charset="0"/>
              </a:rPr>
              <a:t>-service-label)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next-relay-services*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name                        service-ref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+--</a:t>
            </a:r>
            <a:r>
              <a:rPr lang="en-US" altLang="zh-CN" sz="3600" dirty="0" err="1">
                <a:latin typeface="Lucida Console" panose="020B0609040504020204" pitchFamily="49" charset="0"/>
              </a:rPr>
              <a:t>rw</a:t>
            </a:r>
            <a:r>
              <a:rPr lang="en-US" altLang="zh-CN" sz="3600" dirty="0">
                <a:latin typeface="Lucida Console" panose="020B0609040504020204" pitchFamily="49" charset="0"/>
              </a:rPr>
              <a:t> (</a:t>
            </a:r>
            <a:r>
              <a:rPr lang="en-US" altLang="zh-CN" sz="3600" dirty="0" err="1">
                <a:latin typeface="Lucida Console" panose="020B0609040504020204" pitchFamily="49" charset="0"/>
              </a:rPr>
              <a:t>detnet</a:t>
            </a:r>
            <a:r>
              <a:rPr lang="en-US" altLang="zh-CN" sz="3600" dirty="0">
                <a:latin typeface="Lucida Console" panose="020B0609040504020204" pitchFamily="49" charset="0"/>
              </a:rPr>
              <a:t>-forwarding-type)?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ip</a:t>
            </a:r>
            <a:r>
              <a:rPr lang="en-US" altLang="zh-CN" sz="360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3600" dirty="0">
                <a:latin typeface="Lucida Console" panose="020B0609040504020204" pitchFamily="49" charset="0"/>
              </a:rPr>
              <a:t>                    +--:(</a:t>
            </a:r>
            <a:r>
              <a:rPr lang="en-US" altLang="zh-CN" sz="3600" dirty="0" err="1">
                <a:latin typeface="Lucida Console" panose="020B0609040504020204" pitchFamily="49" charset="0"/>
              </a:rPr>
              <a:t>mpls</a:t>
            </a:r>
            <a:r>
              <a:rPr lang="en-US" altLang="zh-CN" sz="3600" dirty="0">
                <a:latin typeface="Lucida Console" panose="020B0609040504020204" pitchFamily="49" charset="0"/>
              </a:rPr>
              <a:t>-service-label)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zh-CN" sz="3600" dirty="0">
              <a:latin typeface="Lucida Console" panose="020B060904050402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994588D-73B1-484B-811E-8F0879ECB59F}"/>
              </a:ext>
            </a:extLst>
          </p:cNvPr>
          <p:cNvSpPr txBox="1"/>
          <p:nvPr/>
        </p:nvSpPr>
        <p:spPr>
          <a:xfrm>
            <a:off x="8230563" y="4636200"/>
            <a:ext cx="35260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General structure</a:t>
            </a:r>
          </a:p>
          <a:p>
            <a:r>
              <a:rPr lang="en-US" sz="1100" dirty="0"/>
              <a:t>(read draft for full tree)</a:t>
            </a:r>
          </a:p>
          <a:p>
            <a:r>
              <a:rPr lang="en-US" sz="1100" dirty="0"/>
              <a:t>Leafref References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Application to Service Instance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Service Instance to Forwarding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Maybe unidirectional or bidirectional in configuration</a:t>
            </a:r>
          </a:p>
          <a:p>
            <a:r>
              <a:rPr lang="en-US" sz="1100" dirty="0"/>
              <a:t>(To Do: aggregation Label)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9F3E694-C77F-4D49-9B50-AA4966EA16B2}"/>
              </a:ext>
            </a:extLst>
          </p:cNvPr>
          <p:cNvSpPr txBox="1"/>
          <p:nvPr/>
        </p:nvSpPr>
        <p:spPr>
          <a:xfrm>
            <a:off x="6631221" y="2141415"/>
            <a:ext cx="3198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Application reference</a:t>
            </a:r>
            <a:endParaRPr kumimoji="1" lang="ko-KR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DAFDFE0-48FC-4486-8E24-571C1C4038DE}"/>
              </a:ext>
            </a:extLst>
          </p:cNvPr>
          <p:cNvSpPr txBox="1"/>
          <p:nvPr/>
        </p:nvSpPr>
        <p:spPr>
          <a:xfrm>
            <a:off x="6650823" y="2599681"/>
            <a:ext cx="2874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Service identification value</a:t>
            </a:r>
            <a:endParaRPr kumimoji="1"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EB69F4E-0510-4481-8648-77F4C019A3F0}"/>
              </a:ext>
            </a:extLst>
          </p:cNvPr>
          <p:cNvSpPr txBox="1"/>
          <p:nvPr/>
        </p:nvSpPr>
        <p:spPr>
          <a:xfrm>
            <a:off x="6783517" y="3200088"/>
            <a:ext cx="3198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Application reference</a:t>
            </a:r>
            <a:endParaRPr kumimoji="1" lang="ko-KR" altLang="en-US" dirty="0"/>
          </a:p>
        </p:txBody>
      </p:sp>
      <p:sp>
        <p:nvSpPr>
          <p:cNvPr id="14" name="모서리가 둥근 직사각형 17">
            <a:extLst>
              <a:ext uri="{FF2B5EF4-FFF2-40B4-BE49-F238E27FC236}">
                <a16:creationId xmlns:a16="http://schemas.microsoft.com/office/drawing/2014/main" xmlns="" id="{B0DCC990-86A6-4411-A01E-B110D843512E}"/>
              </a:ext>
            </a:extLst>
          </p:cNvPr>
          <p:cNvSpPr/>
          <p:nvPr/>
        </p:nvSpPr>
        <p:spPr>
          <a:xfrm>
            <a:off x="2030698" y="2887115"/>
            <a:ext cx="3427627" cy="218435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cxnSp>
        <p:nvCxnSpPr>
          <p:cNvPr id="15" name="직선 연결선[R] 10">
            <a:extLst>
              <a:ext uri="{FF2B5EF4-FFF2-40B4-BE49-F238E27FC236}">
                <a16:creationId xmlns:a16="http://schemas.microsoft.com/office/drawing/2014/main" xmlns="" id="{0C4E097E-9D23-4C8B-88C2-87B769BD3D01}"/>
              </a:ext>
            </a:extLst>
          </p:cNvPr>
          <p:cNvCxnSpPr>
            <a:cxnSpLocks/>
            <a:stCxn id="14" idx="3"/>
            <a:endCxn id="8" idx="1"/>
          </p:cNvCxnSpPr>
          <p:nvPr/>
        </p:nvCxnSpPr>
        <p:spPr>
          <a:xfrm flipV="1">
            <a:off x="5458325" y="2326081"/>
            <a:ext cx="1172896" cy="6702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>
            <a:extLst>
              <a:ext uri="{FF2B5EF4-FFF2-40B4-BE49-F238E27FC236}">
                <a16:creationId xmlns:a16="http://schemas.microsoft.com/office/drawing/2014/main" xmlns="" id="{6CFC4AF1-D4D5-4928-AADB-FCCC0215E1D6}"/>
              </a:ext>
            </a:extLst>
          </p:cNvPr>
          <p:cNvSpPr/>
          <p:nvPr/>
        </p:nvSpPr>
        <p:spPr>
          <a:xfrm>
            <a:off x="2463239" y="3236496"/>
            <a:ext cx="1378478" cy="113382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cxnSp>
        <p:nvCxnSpPr>
          <p:cNvPr id="19" name="직선 연결선[R] 10">
            <a:extLst>
              <a:ext uri="{FF2B5EF4-FFF2-40B4-BE49-F238E27FC236}">
                <a16:creationId xmlns:a16="http://schemas.microsoft.com/office/drawing/2014/main" xmlns="" id="{9903ACD8-4DEA-4216-8F11-8C93DB9224A0}"/>
              </a:ext>
            </a:extLst>
          </p:cNvPr>
          <p:cNvCxnSpPr>
            <a:cxnSpLocks/>
            <a:stCxn id="18" idx="3"/>
            <a:endCxn id="9" idx="1"/>
          </p:cNvCxnSpPr>
          <p:nvPr/>
        </p:nvCxnSpPr>
        <p:spPr>
          <a:xfrm flipV="1">
            <a:off x="3841717" y="2784347"/>
            <a:ext cx="2809106" cy="10190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모서리가 둥근 직사각형 17">
            <a:extLst>
              <a:ext uri="{FF2B5EF4-FFF2-40B4-BE49-F238E27FC236}">
                <a16:creationId xmlns:a16="http://schemas.microsoft.com/office/drawing/2014/main" xmlns="" id="{16E245D8-6EF2-4172-B8F9-EED95F7F77A8}"/>
              </a:ext>
            </a:extLst>
          </p:cNvPr>
          <p:cNvSpPr/>
          <p:nvPr/>
        </p:nvSpPr>
        <p:spPr>
          <a:xfrm>
            <a:off x="2030698" y="5477509"/>
            <a:ext cx="3427627" cy="218435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cxnSp>
        <p:nvCxnSpPr>
          <p:cNvPr id="23" name="직선 연결선[R] 10">
            <a:extLst>
              <a:ext uri="{FF2B5EF4-FFF2-40B4-BE49-F238E27FC236}">
                <a16:creationId xmlns:a16="http://schemas.microsoft.com/office/drawing/2014/main" xmlns="" id="{B63DBA42-25B8-4506-BBEE-97BF1A6A6088}"/>
              </a:ext>
            </a:extLst>
          </p:cNvPr>
          <p:cNvCxnSpPr>
            <a:cxnSpLocks/>
            <a:stCxn id="22" idx="3"/>
            <a:endCxn id="10" idx="1"/>
          </p:cNvCxnSpPr>
          <p:nvPr/>
        </p:nvCxnSpPr>
        <p:spPr>
          <a:xfrm flipV="1">
            <a:off x="5458325" y="3384754"/>
            <a:ext cx="1325192" cy="22019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33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524" y="168991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History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00433" y="1322652"/>
            <a:ext cx="10515600" cy="533740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Version 00: accepted as a WG document after IETF 102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Version 01: </a:t>
            </a:r>
            <a:r>
              <a:rPr lang="en-US" altLang="zh-CN" sz="2000" i="1" dirty="0" err="1">
                <a:solidFill>
                  <a:schemeClr val="accent1">
                    <a:lumMod val="75000"/>
                  </a:schemeClr>
                </a:solidFill>
              </a:rPr>
              <a:t>ietf</a:t>
            </a:r>
            <a:r>
              <a:rPr lang="en-US" altLang="zh-CN" sz="2000" i="1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en-US" altLang="zh-CN" sz="2000" i="1" dirty="0" err="1">
                <a:solidFill>
                  <a:schemeClr val="accent1">
                    <a:lumMod val="75000"/>
                  </a:schemeClr>
                </a:solidFill>
              </a:rPr>
              <a:t>detnet</a:t>
            </a:r>
            <a:r>
              <a:rPr lang="en-US" altLang="zh-CN" sz="2000" i="1" dirty="0">
                <a:solidFill>
                  <a:schemeClr val="accent1">
                    <a:lumMod val="75000"/>
                  </a:schemeClr>
                </a:solidFill>
              </a:rPr>
              <a:t>-topology-yang</a:t>
            </a:r>
            <a:r>
              <a:rPr lang="en-US" altLang="zh-CN" sz="2000" dirty="0"/>
              <a:t> is defined independently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Version 02: updated following the feedback from IETF103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/>
              <a:t>Add ‘Sequence Number Generation’ </a:t>
            </a:r>
          </a:p>
          <a:p>
            <a:pPr lvl="2">
              <a:lnSpc>
                <a:spcPct val="150000"/>
              </a:lnSpc>
            </a:pPr>
            <a:r>
              <a:rPr lang="en-US" altLang="zh-CN" sz="1800" dirty="0"/>
              <a:t>OAM considerations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/>
              <a:t>Add ‘DetNet Service Decapsulation’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/>
              <a:t>Add ‘DetNet Transport Tunnel </a:t>
            </a:r>
            <a:r>
              <a:rPr lang="en-US" altLang="zh-CN" sz="1800" dirty="0" err="1"/>
              <a:t>Decapsulation</a:t>
            </a:r>
            <a:r>
              <a:rPr lang="en-US" altLang="zh-CN" sz="1800" dirty="0"/>
              <a:t>’ </a:t>
            </a:r>
          </a:p>
          <a:p>
            <a:pPr>
              <a:lnSpc>
                <a:spcPct val="160000"/>
              </a:lnSpc>
            </a:pPr>
            <a:r>
              <a:rPr lang="en-US" altLang="zh-CN" sz="2000" dirty="0"/>
              <a:t>Version 03: </a:t>
            </a:r>
            <a:r>
              <a:rPr lang="en-US" sz="2000" dirty="0"/>
              <a:t>DetNet Configuration Structure Update in IETF104 and IETF105</a:t>
            </a:r>
          </a:p>
          <a:p>
            <a:pPr>
              <a:lnSpc>
                <a:spcPct val="160000"/>
              </a:lnSpc>
            </a:pPr>
            <a:r>
              <a:rPr lang="en-US" altLang="zh-CN" sz="2000" dirty="0"/>
              <a:t>Version 04 :</a:t>
            </a:r>
          </a:p>
          <a:p>
            <a:pPr lvl="1">
              <a:lnSpc>
                <a:spcPct val="160000"/>
              </a:lnSpc>
            </a:pPr>
            <a:r>
              <a:rPr lang="en-US" altLang="zh-CN" sz="1800" dirty="0"/>
              <a:t>Modify the scope of DetNet YANG Model</a:t>
            </a:r>
          </a:p>
          <a:p>
            <a:pPr>
              <a:lnSpc>
                <a:spcPct val="160000"/>
              </a:lnSpc>
            </a:pPr>
            <a:r>
              <a:rPr lang="en-US" altLang="zh-CN" sz="2000" dirty="0">
                <a:solidFill>
                  <a:srgbClr val="FF0000"/>
                </a:solidFill>
              </a:rPr>
              <a:t>Version 05/06: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</a:rPr>
              <a:t>Two YANG Models Discussion -&gt; Comparison</a:t>
            </a:r>
          </a:p>
          <a:p>
            <a:pPr lvl="1">
              <a:lnSpc>
                <a:spcPct val="160000"/>
              </a:lnSpc>
            </a:pPr>
            <a:endParaRPr lang="en-US" altLang="zh-CN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58233" y="6169580"/>
            <a:ext cx="3276600" cy="369332"/>
          </a:xfrm>
          <a:prstGeom prst="rect">
            <a:avLst/>
          </a:prstGeom>
          <a:noFill/>
          <a:ln>
            <a:solidFill>
              <a:srgbClr val="3883CE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</a:rPr>
              <a:t>WG Call Meeting Every Week</a:t>
            </a:r>
            <a:endParaRPr lang="zh-CN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24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2: Forwarding Sub-layers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838200" y="1825625"/>
            <a:ext cx="6845967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module: </a:t>
            </a:r>
            <a:r>
              <a:rPr lang="en-US" altLang="zh-CN" sz="1050" dirty="0" err="1">
                <a:latin typeface="Lucida Console" panose="020B0609040504020204" pitchFamily="49" charset="0"/>
              </a:rPr>
              <a:t>ietf-detnet-configa</a:t>
            </a:r>
            <a:endParaRPr lang="en-US" altLang="zh-CN" sz="105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</a:t>
            </a:r>
            <a:r>
              <a:rPr lang="en-US" altLang="zh-CN" sz="1050" dirty="0" err="1">
                <a:latin typeface="Lucida Console" panose="020B0609040504020204" pitchFamily="49" charset="0"/>
              </a:rPr>
              <a:t>detnet</a:t>
            </a:r>
            <a:endParaRPr lang="en-US" altLang="zh-CN" sz="105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</a:t>
            </a:r>
            <a:r>
              <a:rPr lang="en-US" altLang="zh-CN" sz="1050" dirty="0" err="1">
                <a:latin typeface="Lucida Console" panose="020B0609040504020204" pitchFamily="49" charset="0"/>
              </a:rPr>
              <a:t>fwd</a:t>
            </a:r>
            <a:r>
              <a:rPr lang="en-US" altLang="zh-CN" sz="1050" dirty="0">
                <a:latin typeface="Lucida Console" panose="020B0609040504020204" pitchFamily="49" charset="0"/>
              </a:rPr>
              <a:t>-sub-layer-input*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name                     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incoming-interface*         </a:t>
            </a:r>
            <a:r>
              <a:rPr lang="en-US" altLang="zh-CN" sz="1050" dirty="0" err="1">
                <a:latin typeface="Lucida Console" panose="020B0609040504020204" pitchFamily="49" charset="0"/>
              </a:rPr>
              <a:t>ietf-interfaces:interface-ref</a:t>
            </a:r>
            <a:endParaRPr lang="en-US" altLang="zh-CN" sz="105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(connectors)?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|  +--:(service-sub-layers)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|  |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ro</a:t>
            </a:r>
            <a:r>
              <a:rPr lang="en-US" altLang="zh-CN" sz="1050" dirty="0">
                <a:latin typeface="Lucida Console" panose="020B0609040504020204" pitchFamily="49" charset="0"/>
              </a:rPr>
              <a:t> service-sub-layers*   service-ref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|  +--:(forwarding-sub-layers)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|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ro</a:t>
            </a:r>
            <a:r>
              <a:rPr lang="en-US" altLang="zh-CN" sz="1050" dirty="0">
                <a:latin typeface="Lucida Console" panose="020B0609040504020204" pitchFamily="49" charset="0"/>
              </a:rPr>
              <a:t> forwarding-sub-layers*   </a:t>
            </a:r>
            <a:r>
              <a:rPr lang="en-US" altLang="zh-CN" sz="1050" dirty="0" err="1">
                <a:latin typeface="Lucida Console" panose="020B0609040504020204" pitchFamily="49" charset="0"/>
              </a:rPr>
              <a:t>fwd</a:t>
            </a:r>
            <a:r>
              <a:rPr lang="en-US" altLang="zh-CN" sz="1050" dirty="0">
                <a:latin typeface="Lucida Console" panose="020B0609040504020204" pitchFamily="49" charset="0"/>
              </a:rPr>
              <a:t>-sub-layer-output-ref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(</a:t>
            </a:r>
            <a:r>
              <a:rPr lang="en-US" altLang="zh-CN" sz="1050" dirty="0" err="1">
                <a:latin typeface="Lucida Console" panose="020B0609040504020204" pitchFamily="49" charset="0"/>
              </a:rPr>
              <a:t>detnet</a:t>
            </a:r>
            <a:r>
              <a:rPr lang="en-US" altLang="zh-CN" sz="1050" dirty="0">
                <a:latin typeface="Lucida Console" panose="020B0609040504020204" pitchFamily="49" charset="0"/>
              </a:rPr>
              <a:t>-forwarding-type)?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    +--:(</a:t>
            </a:r>
            <a:r>
              <a:rPr lang="en-US" altLang="zh-CN" sz="1050" dirty="0" err="1">
                <a:latin typeface="Lucida Console" panose="020B0609040504020204" pitchFamily="49" charset="0"/>
              </a:rPr>
              <a:t>ip</a:t>
            </a:r>
            <a:r>
              <a:rPr lang="en-US" altLang="zh-CN" sz="105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|      +--:(</a:t>
            </a:r>
            <a:r>
              <a:rPr lang="en-US" altLang="zh-CN" sz="1050" dirty="0" err="1">
                <a:latin typeface="Lucida Console" panose="020B0609040504020204" pitchFamily="49" charset="0"/>
              </a:rPr>
              <a:t>mpls</a:t>
            </a:r>
            <a:r>
              <a:rPr lang="en-US" altLang="zh-CN" sz="1050" dirty="0">
                <a:latin typeface="Lucida Console" panose="020B060904050402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</a:t>
            </a:r>
            <a:r>
              <a:rPr lang="en-US" altLang="zh-CN" sz="1050" dirty="0" err="1">
                <a:latin typeface="Lucida Console" panose="020B0609040504020204" pitchFamily="49" charset="0"/>
              </a:rPr>
              <a:t>fwd</a:t>
            </a:r>
            <a:r>
              <a:rPr lang="en-US" altLang="zh-CN" sz="1050" dirty="0">
                <a:latin typeface="Lucida Console" panose="020B0609040504020204" pitchFamily="49" charset="0"/>
              </a:rPr>
              <a:t>-sub-layer-output*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name                  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connectors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|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outbound-service*         service-ref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|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</a:t>
            </a:r>
            <a:r>
              <a:rPr lang="en-US" altLang="zh-CN" sz="1050" dirty="0" err="1">
                <a:latin typeface="Lucida Console" panose="020B0609040504020204" pitchFamily="49" charset="0"/>
              </a:rPr>
              <a:t>prev</a:t>
            </a:r>
            <a:r>
              <a:rPr lang="en-US" altLang="zh-CN" sz="1050" dirty="0">
                <a:latin typeface="Lucida Console" panose="020B0609040504020204" pitchFamily="49" charset="0"/>
              </a:rPr>
              <a:t>-forward-sub-layer*   </a:t>
            </a:r>
            <a:r>
              <a:rPr lang="en-US" altLang="zh-CN" sz="1050" dirty="0" err="1">
                <a:latin typeface="Lucida Console" panose="020B0609040504020204" pitchFamily="49" charset="0"/>
              </a:rPr>
              <a:t>fwd</a:t>
            </a:r>
            <a:r>
              <a:rPr lang="en-US" altLang="zh-CN" sz="1050" dirty="0">
                <a:latin typeface="Lucida Console" panose="020B0609040504020204" pitchFamily="49" charset="0"/>
              </a:rPr>
              <a:t>-sub-layer-output-ref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traffic-requirements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traffic-specification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next-hop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(next-hop-options)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      +--:(simple-next-hop)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      +--:(special-next-hop)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      +--:(next-hop)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    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next-hop* [hop-index]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       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hop-index             uint8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                   +--</a:t>
            </a:r>
            <a:r>
              <a:rPr lang="en-US" altLang="zh-CN" sz="1050" dirty="0" err="1">
                <a:latin typeface="Lucida Console" panose="020B0609040504020204" pitchFamily="49" charset="0"/>
              </a:rPr>
              <a:t>rw</a:t>
            </a:r>
            <a:r>
              <a:rPr lang="en-US" altLang="zh-CN" sz="1050" dirty="0">
                <a:latin typeface="Lucida Console" panose="020B0609040504020204" pitchFamily="49" charset="0"/>
              </a:rPr>
              <a:t> outgoing-interface?   </a:t>
            </a:r>
            <a:r>
              <a:rPr lang="en-US" altLang="zh-CN" sz="1050" dirty="0" err="1">
                <a:latin typeface="Lucida Console" panose="020B0609040504020204" pitchFamily="49" charset="0"/>
              </a:rPr>
              <a:t>ietf-interfaces:interface-ref</a:t>
            </a:r>
            <a:endParaRPr lang="en-US" altLang="zh-CN" sz="1050" dirty="0">
              <a:latin typeface="Lucida Console" panose="020B060904050402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050" dirty="0">
                <a:latin typeface="Lucida Console" panose="020B06090405040202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zh-CN" sz="800" dirty="0">
              <a:latin typeface="Lucida Console" panose="020B060904050402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92BB9D6-8CBB-4482-8F6C-9255694E3A91}"/>
              </a:ext>
            </a:extLst>
          </p:cNvPr>
          <p:cNvSpPr txBox="1"/>
          <p:nvPr/>
        </p:nvSpPr>
        <p:spPr>
          <a:xfrm>
            <a:off x="8173452" y="4018962"/>
            <a:ext cx="35693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General structure</a:t>
            </a:r>
          </a:p>
          <a:p>
            <a:r>
              <a:rPr lang="en-US" sz="1200" dirty="0"/>
              <a:t>(read draft for full tree)</a:t>
            </a:r>
          </a:p>
          <a:p>
            <a:r>
              <a:rPr lang="en-US" sz="1200" dirty="0"/>
              <a:t>Leafref References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Forwarding Sublayer to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Service (configured at service sub-layer)</a:t>
            </a:r>
          </a:p>
          <a:p>
            <a:r>
              <a:rPr lang="en-US" sz="1200" dirty="0"/>
              <a:t>(To Do: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aggregation Label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Service relay model)  </a:t>
            </a:r>
          </a:p>
        </p:txBody>
      </p:sp>
      <p:sp>
        <p:nvSpPr>
          <p:cNvPr id="8" name="모서리가 둥근 직사각형 17">
            <a:extLst>
              <a:ext uri="{FF2B5EF4-FFF2-40B4-BE49-F238E27FC236}">
                <a16:creationId xmlns:a16="http://schemas.microsoft.com/office/drawing/2014/main" xmlns="" id="{DE8C0DF5-4BAF-4AA5-A691-7E5BE8FB44C0}"/>
              </a:ext>
            </a:extLst>
          </p:cNvPr>
          <p:cNvSpPr/>
          <p:nvPr/>
        </p:nvSpPr>
        <p:spPr>
          <a:xfrm>
            <a:off x="2006814" y="2711116"/>
            <a:ext cx="3295101" cy="312573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cxnSp>
        <p:nvCxnSpPr>
          <p:cNvPr id="9" name="직선 연결선[R] 10">
            <a:extLst>
              <a:ext uri="{FF2B5EF4-FFF2-40B4-BE49-F238E27FC236}">
                <a16:creationId xmlns:a16="http://schemas.microsoft.com/office/drawing/2014/main" xmlns="" id="{7283E17C-D527-45A0-B078-CAC33634CB0C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5301915" y="1565731"/>
            <a:ext cx="2154704" cy="13016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D8880D4-B6FA-4584-A390-8AAC9528B8CA}"/>
              </a:ext>
            </a:extLst>
          </p:cNvPr>
          <p:cNvSpPr txBox="1"/>
          <p:nvPr/>
        </p:nvSpPr>
        <p:spPr>
          <a:xfrm>
            <a:off x="7456619" y="1381065"/>
            <a:ext cx="2704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– </a:t>
            </a:r>
            <a:r>
              <a:rPr lang="en-US" altLang="ko-KR" dirty="0"/>
              <a:t>Service Reference</a:t>
            </a:r>
            <a:endParaRPr kumimoji="1"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EB710BA-FBDD-4AA6-8A75-C0A48D4ECB35}"/>
              </a:ext>
            </a:extLst>
          </p:cNvPr>
          <p:cNvSpPr txBox="1"/>
          <p:nvPr/>
        </p:nvSpPr>
        <p:spPr>
          <a:xfrm>
            <a:off x="7541991" y="2371293"/>
            <a:ext cx="284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Service reference</a:t>
            </a:r>
            <a:endParaRPr kumimoji="1"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8EA1FE1-5016-4BB3-A4DC-AB60860A520A}"/>
              </a:ext>
            </a:extLst>
          </p:cNvPr>
          <p:cNvSpPr txBox="1"/>
          <p:nvPr/>
        </p:nvSpPr>
        <p:spPr>
          <a:xfrm>
            <a:off x="7651938" y="3029802"/>
            <a:ext cx="284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I</a:t>
            </a:r>
            <a:r>
              <a:rPr lang="en-US" altLang="ko-KR" dirty="0"/>
              <a:t>nterface reference</a:t>
            </a:r>
            <a:endParaRPr kumimoji="1"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DE5AF3B-0136-4935-9D14-0AF0EDCE5221}"/>
              </a:ext>
            </a:extLst>
          </p:cNvPr>
          <p:cNvSpPr txBox="1"/>
          <p:nvPr/>
        </p:nvSpPr>
        <p:spPr>
          <a:xfrm>
            <a:off x="7541991" y="1906206"/>
            <a:ext cx="3396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Forwarding identification value</a:t>
            </a:r>
            <a:endParaRPr kumimoji="1" lang="ko-KR" altLang="en-US" dirty="0"/>
          </a:p>
        </p:txBody>
      </p:sp>
      <p:sp>
        <p:nvSpPr>
          <p:cNvPr id="16" name="모서리가 둥근 직사각형 17">
            <a:extLst>
              <a:ext uri="{FF2B5EF4-FFF2-40B4-BE49-F238E27FC236}">
                <a16:creationId xmlns:a16="http://schemas.microsoft.com/office/drawing/2014/main" xmlns="" id="{AEA900AC-269E-47F2-A013-00C682E81BD8}"/>
              </a:ext>
            </a:extLst>
          </p:cNvPr>
          <p:cNvSpPr/>
          <p:nvPr/>
        </p:nvSpPr>
        <p:spPr>
          <a:xfrm>
            <a:off x="1693993" y="3332289"/>
            <a:ext cx="3295101" cy="421564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7" name="모서리가 둥근 직사각형 17">
            <a:extLst>
              <a:ext uri="{FF2B5EF4-FFF2-40B4-BE49-F238E27FC236}">
                <a16:creationId xmlns:a16="http://schemas.microsoft.com/office/drawing/2014/main" xmlns="" id="{25D2576A-C3AC-4EB7-82C2-8AB75EDE26ED}"/>
              </a:ext>
            </a:extLst>
          </p:cNvPr>
          <p:cNvSpPr/>
          <p:nvPr/>
        </p:nvSpPr>
        <p:spPr>
          <a:xfrm>
            <a:off x="2064190" y="4129481"/>
            <a:ext cx="4393986" cy="312573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cxnSp>
        <p:nvCxnSpPr>
          <p:cNvPr id="18" name="직선 연결선[R] 10">
            <a:extLst>
              <a:ext uri="{FF2B5EF4-FFF2-40B4-BE49-F238E27FC236}">
                <a16:creationId xmlns:a16="http://schemas.microsoft.com/office/drawing/2014/main" xmlns="" id="{A289B3C1-49CA-4085-BA80-2D6205C83A94}"/>
              </a:ext>
            </a:extLst>
          </p:cNvPr>
          <p:cNvCxnSpPr>
            <a:cxnSpLocks/>
            <a:stCxn id="16" idx="3"/>
            <a:endCxn id="13" idx="1"/>
          </p:cNvCxnSpPr>
          <p:nvPr/>
        </p:nvCxnSpPr>
        <p:spPr>
          <a:xfrm flipV="1">
            <a:off x="4989094" y="2090872"/>
            <a:ext cx="2552897" cy="14521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[R] 10">
            <a:extLst>
              <a:ext uri="{FF2B5EF4-FFF2-40B4-BE49-F238E27FC236}">
                <a16:creationId xmlns:a16="http://schemas.microsoft.com/office/drawing/2014/main" xmlns="" id="{91C17786-7323-4C85-91F2-3AB881D1FDE6}"/>
              </a:ext>
            </a:extLst>
          </p:cNvPr>
          <p:cNvCxnSpPr>
            <a:cxnSpLocks/>
            <a:stCxn id="17" idx="3"/>
            <a:endCxn id="11" idx="1"/>
          </p:cNvCxnSpPr>
          <p:nvPr/>
        </p:nvCxnSpPr>
        <p:spPr>
          <a:xfrm flipV="1">
            <a:off x="6458176" y="2555959"/>
            <a:ext cx="1083815" cy="17298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[R] 10">
            <a:extLst>
              <a:ext uri="{FF2B5EF4-FFF2-40B4-BE49-F238E27FC236}">
                <a16:creationId xmlns:a16="http://schemas.microsoft.com/office/drawing/2014/main" xmlns="" id="{1DEFA0BB-6F7C-4983-8B45-ABCDFC159FD4}"/>
              </a:ext>
            </a:extLst>
          </p:cNvPr>
          <p:cNvCxnSpPr>
            <a:cxnSpLocks/>
            <a:stCxn id="32" idx="3"/>
            <a:endCxn id="12" idx="1"/>
          </p:cNvCxnSpPr>
          <p:nvPr/>
        </p:nvCxnSpPr>
        <p:spPr>
          <a:xfrm flipV="1">
            <a:off x="7156007" y="3214468"/>
            <a:ext cx="495931" cy="26145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모서리가 둥근 직사각형 17">
            <a:extLst>
              <a:ext uri="{FF2B5EF4-FFF2-40B4-BE49-F238E27FC236}">
                <a16:creationId xmlns:a16="http://schemas.microsoft.com/office/drawing/2014/main" xmlns="" id="{2714F2EA-FAD5-4D70-9469-D91BFCC92AA3}"/>
              </a:ext>
            </a:extLst>
          </p:cNvPr>
          <p:cNvSpPr/>
          <p:nvPr/>
        </p:nvSpPr>
        <p:spPr>
          <a:xfrm>
            <a:off x="2762021" y="5698958"/>
            <a:ext cx="4393986" cy="260096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9496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762E68-878A-4017-B80D-F128BEC5F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Edge Configuration Unidirectional Ingress (Green Line)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C39F43D-59D6-4955-8644-EFD9DDAA4B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8307" y="1749424"/>
            <a:ext cx="34366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&gt; data  -t config   -f json test-detnet-edge-ingress.xml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"</a:t>
            </a:r>
            <a:r>
              <a:rPr lang="en-US" sz="700" dirty="0" err="1">
                <a:latin typeface="Lucida Console" panose="020B0609040504020204" pitchFamily="49" charset="0"/>
              </a:rPr>
              <a:t>ietf-interfaces:interfaces</a:t>
            </a:r>
            <a:r>
              <a:rPr lang="en-US" sz="700" dirty="0">
                <a:latin typeface="Lucida Console" panose="020B0609040504020204" pitchFamily="49" charset="0"/>
              </a:rPr>
              <a:t>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"interface":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"name": "eth0",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"type": "</a:t>
            </a:r>
            <a:r>
              <a:rPr lang="en-US" sz="700" dirty="0" err="1">
                <a:latin typeface="Lucida Console" panose="020B0609040504020204" pitchFamily="49" charset="0"/>
              </a:rPr>
              <a:t>iana-if-type:ethernetCsmacd</a:t>
            </a:r>
            <a:r>
              <a:rPr lang="en-US" sz="700" dirty="0">
                <a:latin typeface="Lucida Console" panose="020B0609040504020204" pitchFamily="49" charset="0"/>
              </a:rPr>
              <a:t>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},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"name": "eth1",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"type": "</a:t>
            </a:r>
            <a:r>
              <a:rPr lang="en-US" sz="700" dirty="0" err="1">
                <a:latin typeface="Lucida Console" panose="020B0609040504020204" pitchFamily="49" charset="0"/>
              </a:rPr>
              <a:t>iana-if-type:ethernetCsmacd</a:t>
            </a:r>
            <a:r>
              <a:rPr lang="en-US" sz="700" dirty="0">
                <a:latin typeface="Lucida Console" panose="020B0609040504020204" pitchFamily="49" charset="0"/>
              </a:rPr>
              <a:t>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},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"</a:t>
            </a:r>
            <a:r>
              <a:rPr lang="en-US" sz="700" dirty="0" err="1">
                <a:latin typeface="Lucida Console" panose="020B0609040504020204" pitchFamily="49" charset="0"/>
              </a:rPr>
              <a:t>ietf-detnet-configa:detnet</a:t>
            </a:r>
            <a:r>
              <a:rPr lang="en-US" sz="700" dirty="0">
                <a:latin typeface="Lucida Console" panose="020B0609040504020204" pitchFamily="49" charset="0"/>
              </a:rPr>
              <a:t>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"applications":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"app-list":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"name": "app1",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"app-flow-</a:t>
            </a:r>
            <a:r>
              <a:rPr lang="en-US" sz="700" dirty="0" err="1">
                <a:latin typeface="Lucida Console" panose="020B0609040504020204" pitchFamily="49" charset="0"/>
              </a:rPr>
              <a:t>bidir</a:t>
            </a:r>
            <a:r>
              <a:rPr lang="en-US" sz="700" dirty="0">
                <a:latin typeface="Lucida Console" panose="020B0609040504020204" pitchFamily="49" charset="0"/>
              </a:rPr>
              <a:t>-congruent": false,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"app-ingress":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"name": "port1",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"incoming-interface":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"eth0"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],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"</a:t>
            </a:r>
            <a:r>
              <a:rPr lang="en-US" sz="700" dirty="0" err="1">
                <a:latin typeface="Lucida Console" panose="020B0609040504020204" pitchFamily="49" charset="0"/>
              </a:rPr>
              <a:t>ip</a:t>
            </a:r>
            <a:r>
              <a:rPr lang="en-US" sz="700" dirty="0">
                <a:latin typeface="Lucida Console" panose="020B0609040504020204" pitchFamily="49" charset="0"/>
              </a:rPr>
              <a:t>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"source": "1.1.1.1/32",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"destination": "2.2.2.2/32",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"protocol-next": 6,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"</a:t>
            </a:r>
            <a:r>
              <a:rPr lang="en-US" sz="700" dirty="0" err="1">
                <a:latin typeface="Lucida Console" panose="020B0609040504020204" pitchFamily="49" charset="0"/>
              </a:rPr>
              <a:t>dscp</a:t>
            </a:r>
            <a:r>
              <a:rPr lang="en-US" sz="700" dirty="0">
                <a:latin typeface="Lucida Console" panose="020B0609040504020204" pitchFamily="49" charset="0"/>
              </a:rPr>
              <a:t>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  40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},</a:t>
            </a:r>
          </a:p>
          <a:p>
            <a:pPr marL="0" indent="0">
              <a:spcBef>
                <a:spcPts val="0"/>
              </a:spcBef>
              <a:buNone/>
            </a:pPr>
            <a:endParaRPr lang="en-US" sz="700" dirty="0">
              <a:latin typeface="Lucida Console" panose="020B0609040504020204" pitchFamily="49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851C1CAB-3939-4C82-AFD0-2C353BDB9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57674" y="1749424"/>
            <a:ext cx="3011905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"</a:t>
            </a:r>
            <a:r>
              <a:rPr lang="en-US" sz="800" dirty="0" err="1">
                <a:latin typeface="Lucida Console" panose="020B0609040504020204" pitchFamily="49" charset="0"/>
              </a:rPr>
              <a:t>fwd</a:t>
            </a:r>
            <a:r>
              <a:rPr lang="en-US" sz="800" dirty="0">
                <a:latin typeface="Lucida Console" panose="020B0609040504020204" pitchFamily="49" charset="0"/>
              </a:rPr>
              <a:t>-sub-layer-output":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"name": "fsl1",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"next-hop":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"next-hop":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"hop-index": 1,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"outgoing-interface": "eth1",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</a:t>
            </a:r>
            <a:r>
              <a:rPr lang="en-US" sz="800" dirty="0" err="1">
                <a:latin typeface="Lucida Console" panose="020B0609040504020204" pitchFamily="49" charset="0"/>
              </a:rPr>
              <a:t>mpls</a:t>
            </a:r>
            <a:r>
              <a:rPr lang="en-US" sz="800" dirty="0">
                <a:latin typeface="Lucida Console" panose="020B0609040504020204" pitchFamily="49" charset="0"/>
              </a:rPr>
              <a:t>-label-stack":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"entry":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    "id": 1,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    "label": 42,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    "traffic-class": 5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640D554-369C-4C9C-9AB6-35526A25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21</a:t>
            </a:fld>
            <a:endParaRPr lang="zh-CN" altLang="en-US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8F796D13-C0A0-456B-BF14-E8DEDDB2DC48}"/>
              </a:ext>
            </a:extLst>
          </p:cNvPr>
          <p:cNvSpPr txBox="1">
            <a:spLocks/>
          </p:cNvSpPr>
          <p:nvPr/>
        </p:nvSpPr>
        <p:spPr>
          <a:xfrm>
            <a:off x="8574505" y="2005012"/>
            <a:ext cx="2518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xmlns="" id="{ED986CB6-5C81-4285-BED7-824E04B29719}"/>
              </a:ext>
            </a:extLst>
          </p:cNvPr>
          <p:cNvSpPr txBox="1">
            <a:spLocks/>
          </p:cNvSpPr>
          <p:nvPr/>
        </p:nvSpPr>
        <p:spPr>
          <a:xfrm>
            <a:off x="8662736" y="1805572"/>
            <a:ext cx="2518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19E27A4C-2492-44D0-B0AF-C81D6DB8C09C}"/>
              </a:ext>
            </a:extLst>
          </p:cNvPr>
          <p:cNvSpPr txBox="1">
            <a:spLocks/>
          </p:cNvSpPr>
          <p:nvPr/>
        </p:nvSpPr>
        <p:spPr>
          <a:xfrm>
            <a:off x="4196168" y="1765246"/>
            <a:ext cx="40258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"services":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"service-list":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"name": "ssl1",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"service-rank": 10,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"outbound":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"forward-sublayer-output":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"fsl1"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],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"</a:t>
            </a:r>
            <a:r>
              <a:rPr lang="en-US" sz="800" dirty="0" err="1">
                <a:latin typeface="Lucida Console" panose="020B0609040504020204" pitchFamily="49" charset="0"/>
              </a:rPr>
              <a:t>sequence_number_length</a:t>
            </a:r>
            <a:r>
              <a:rPr lang="en-US" sz="800" dirty="0">
                <a:latin typeface="Lucida Console" panose="020B0609040504020204" pitchFamily="49" charset="0"/>
              </a:rPr>
              <a:t>": 0,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"application-input":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"name": "app1",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"</a:t>
            </a:r>
            <a:r>
              <a:rPr lang="en-US" sz="800" dirty="0" err="1">
                <a:latin typeface="Lucida Console" panose="020B0609040504020204" pitchFamily="49" charset="0"/>
              </a:rPr>
              <a:t>mpls</a:t>
            </a:r>
            <a:r>
              <a:rPr lang="en-US" sz="800" dirty="0">
                <a:latin typeface="Lucida Console" panose="020B0609040504020204" pitchFamily="49" charset="0"/>
              </a:rPr>
              <a:t>-service-label": 55555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],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"traffic-requirements":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"min-bandwidth": "100000000",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"max-latency": 10000000,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"max-latency-variation": 2000000,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"max-loss": 2,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"max-consecutive-loss-tolerance": 5,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"max-</a:t>
            </a:r>
            <a:r>
              <a:rPr lang="en-US" sz="800" dirty="0" err="1">
                <a:latin typeface="Lucida Console" panose="020B0609040504020204" pitchFamily="49" charset="0"/>
              </a:rPr>
              <a:t>misordering</a:t>
            </a:r>
            <a:r>
              <a:rPr lang="en-US" sz="800" dirty="0">
                <a:latin typeface="Lucida Console" panose="020B0609040504020204" pitchFamily="49" charset="0"/>
              </a:rPr>
              <a:t>":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},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"traffic-specification":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"interval": 5,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"max-packets-per-interval": "10",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"max-payload-size": 1500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},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13CBFD49-5560-490D-8176-6D3B525971CD}"/>
              </a:ext>
            </a:extLst>
          </p:cNvPr>
          <p:cNvGrpSpPr/>
          <p:nvPr/>
        </p:nvGrpSpPr>
        <p:grpSpPr>
          <a:xfrm>
            <a:off x="5439310" y="5346468"/>
            <a:ext cx="5914490" cy="910303"/>
            <a:chOff x="327032" y="2244410"/>
            <a:chExt cx="10425051" cy="2539615"/>
          </a:xfrm>
        </p:grpSpPr>
        <p:sp>
          <p:nvSpPr>
            <p:cNvPr id="11" name="Flowchart: Direct Access Storage 10">
              <a:extLst>
                <a:ext uri="{FF2B5EF4-FFF2-40B4-BE49-F238E27FC236}">
                  <a16:creationId xmlns:a16="http://schemas.microsoft.com/office/drawing/2014/main" xmlns="" id="{D918C524-0728-4F85-86AE-23513ACB6F6B}"/>
                </a:ext>
              </a:extLst>
            </p:cNvPr>
            <p:cNvSpPr/>
            <p:nvPr/>
          </p:nvSpPr>
          <p:spPr>
            <a:xfrm>
              <a:off x="509218" y="2994775"/>
              <a:ext cx="854110" cy="365125"/>
            </a:xfrm>
            <a:prstGeom prst="flowChartMagneticDrum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874C42B9-792C-44E7-A0A9-D88A28568BC0}"/>
                </a:ext>
              </a:extLst>
            </p:cNvPr>
            <p:cNvSpPr txBox="1"/>
            <p:nvPr/>
          </p:nvSpPr>
          <p:spPr>
            <a:xfrm>
              <a:off x="418125" y="2453433"/>
              <a:ext cx="989490" cy="60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Interface</a:t>
              </a:r>
            </a:p>
          </p:txBody>
        </p:sp>
        <p:sp>
          <p:nvSpPr>
            <p:cNvPr id="13" name="Flowchart: Direct Access Storage 12">
              <a:extLst>
                <a:ext uri="{FF2B5EF4-FFF2-40B4-BE49-F238E27FC236}">
                  <a16:creationId xmlns:a16="http://schemas.microsoft.com/office/drawing/2014/main" xmlns="" id="{29CD19EA-41A9-499E-A285-D85D4577D022}"/>
                </a:ext>
              </a:extLst>
            </p:cNvPr>
            <p:cNvSpPr/>
            <p:nvPr/>
          </p:nvSpPr>
          <p:spPr>
            <a:xfrm>
              <a:off x="418125" y="3137987"/>
              <a:ext cx="854110" cy="365125"/>
            </a:xfrm>
            <a:prstGeom prst="flowChartMagneticDrum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" name="Flowchart: Direct Access Storage 13">
              <a:extLst>
                <a:ext uri="{FF2B5EF4-FFF2-40B4-BE49-F238E27FC236}">
                  <a16:creationId xmlns:a16="http://schemas.microsoft.com/office/drawing/2014/main" xmlns="" id="{7A70786A-34AE-4E7A-AA91-8BC93426E79B}"/>
                </a:ext>
              </a:extLst>
            </p:cNvPr>
            <p:cNvSpPr/>
            <p:nvPr/>
          </p:nvSpPr>
          <p:spPr>
            <a:xfrm>
              <a:off x="327032" y="3281199"/>
              <a:ext cx="854110" cy="365125"/>
            </a:xfrm>
            <a:prstGeom prst="flowChartMagneticDrum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xmlns="" id="{BCF0F085-3CD2-4483-B136-D36D129DF631}"/>
                </a:ext>
              </a:extLst>
            </p:cNvPr>
            <p:cNvSpPr/>
            <p:nvPr/>
          </p:nvSpPr>
          <p:spPr>
            <a:xfrm>
              <a:off x="1765738" y="2607323"/>
              <a:ext cx="2274739" cy="150515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Application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xmlns="" id="{383A1DD5-9BEE-420D-9DC6-F1478ED57468}"/>
                </a:ext>
              </a:extLst>
            </p:cNvPr>
            <p:cNvSpPr/>
            <p:nvPr/>
          </p:nvSpPr>
          <p:spPr>
            <a:xfrm>
              <a:off x="4533981" y="2490724"/>
              <a:ext cx="1562020" cy="68661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indent="-57150" algn="ctr"/>
              <a:r>
                <a:rPr lang="en-US" sz="700" dirty="0">
                  <a:solidFill>
                    <a:schemeClr val="tx1"/>
                  </a:solidFill>
                </a:rPr>
                <a:t>Service</a:t>
              </a:r>
            </a:p>
            <a:p>
              <a:pPr marL="228600" indent="-57150" algn="ctr"/>
              <a:r>
                <a:rPr lang="en-US" sz="700" dirty="0">
                  <a:solidFill>
                    <a:schemeClr val="tx1"/>
                  </a:solidFill>
                </a:rPr>
                <a:t>Outbound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xmlns="" id="{7AE5CE97-EA3B-4D4C-A6EE-88962715CFED}"/>
                </a:ext>
              </a:extLst>
            </p:cNvPr>
            <p:cNvSpPr/>
            <p:nvPr/>
          </p:nvSpPr>
          <p:spPr>
            <a:xfrm>
              <a:off x="4533981" y="4097412"/>
              <a:ext cx="1562020" cy="68661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28600" indent="-57150" algn="ctr"/>
              <a:r>
                <a:rPr lang="en-US" sz="700" dirty="0">
                  <a:solidFill>
                    <a:schemeClr val="tx1"/>
                  </a:solidFill>
                </a:rPr>
                <a:t>Service</a:t>
              </a:r>
            </a:p>
            <a:p>
              <a:pPr marL="228600" indent="-57150" algn="ctr"/>
              <a:r>
                <a:rPr lang="en-US" sz="700" dirty="0">
                  <a:solidFill>
                    <a:schemeClr val="tx1"/>
                  </a:solidFill>
                </a:rPr>
                <a:t>Inbound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xmlns="" id="{BAF44052-A911-4A35-B1E1-C652DA7E99E9}"/>
                </a:ext>
              </a:extLst>
            </p:cNvPr>
            <p:cNvSpPr/>
            <p:nvPr/>
          </p:nvSpPr>
          <p:spPr>
            <a:xfrm>
              <a:off x="1616540" y="2490724"/>
              <a:ext cx="2274739" cy="150515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Application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xmlns="" id="{4A2E24BC-1B6E-4A29-9593-BB427EFB89E8}"/>
                </a:ext>
              </a:extLst>
            </p:cNvPr>
            <p:cNvSpPr/>
            <p:nvPr/>
          </p:nvSpPr>
          <p:spPr>
            <a:xfrm>
              <a:off x="1454421" y="2374125"/>
              <a:ext cx="2274739" cy="150515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Application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xmlns="" id="{0C988F15-DBCE-46D9-83B3-655CF327FE4C}"/>
                </a:ext>
              </a:extLst>
            </p:cNvPr>
            <p:cNvSpPr/>
            <p:nvPr/>
          </p:nvSpPr>
          <p:spPr>
            <a:xfrm>
              <a:off x="6501666" y="2490724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-sub-layer-output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xmlns="" id="{1DC07005-6D1D-4B00-BAFD-B75101CECAE1}"/>
                </a:ext>
              </a:extLst>
            </p:cNvPr>
            <p:cNvSpPr/>
            <p:nvPr/>
          </p:nvSpPr>
          <p:spPr>
            <a:xfrm>
              <a:off x="6501666" y="4097412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-sub-layer-input</a:t>
              </a:r>
            </a:p>
          </p:txBody>
        </p:sp>
        <p:sp>
          <p:nvSpPr>
            <p:cNvPr id="22" name="Flowchart: Direct Access Storage 21">
              <a:extLst>
                <a:ext uri="{FF2B5EF4-FFF2-40B4-BE49-F238E27FC236}">
                  <a16:creationId xmlns:a16="http://schemas.microsoft.com/office/drawing/2014/main" xmlns="" id="{65338B3D-CCD5-421C-9511-6B01CED25209}"/>
                </a:ext>
              </a:extLst>
            </p:cNvPr>
            <p:cNvSpPr/>
            <p:nvPr/>
          </p:nvSpPr>
          <p:spPr>
            <a:xfrm>
              <a:off x="8690457" y="3054447"/>
              <a:ext cx="854110" cy="365125"/>
            </a:xfrm>
            <a:prstGeom prst="flowChartMagneticDrum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0571566-B5AC-43F4-89DD-ADB18FB15327}"/>
                </a:ext>
              </a:extLst>
            </p:cNvPr>
            <p:cNvSpPr txBox="1"/>
            <p:nvPr/>
          </p:nvSpPr>
          <p:spPr>
            <a:xfrm>
              <a:off x="8666555" y="2699543"/>
              <a:ext cx="989490" cy="60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Interface</a:t>
              </a:r>
            </a:p>
          </p:txBody>
        </p:sp>
        <p:sp>
          <p:nvSpPr>
            <p:cNvPr id="24" name="Flowchart: Direct Access Storage 23">
              <a:extLst>
                <a:ext uri="{FF2B5EF4-FFF2-40B4-BE49-F238E27FC236}">
                  <a16:creationId xmlns:a16="http://schemas.microsoft.com/office/drawing/2014/main" xmlns="" id="{695F60B6-31AD-476B-914A-33A9CCB7C773}"/>
                </a:ext>
              </a:extLst>
            </p:cNvPr>
            <p:cNvSpPr/>
            <p:nvPr/>
          </p:nvSpPr>
          <p:spPr>
            <a:xfrm>
              <a:off x="8753576" y="2986218"/>
              <a:ext cx="854110" cy="365125"/>
            </a:xfrm>
            <a:prstGeom prst="flowChartMagneticDrum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25" name="Flowchart: Direct Access Storage 24">
              <a:extLst>
                <a:ext uri="{FF2B5EF4-FFF2-40B4-BE49-F238E27FC236}">
                  <a16:creationId xmlns:a16="http://schemas.microsoft.com/office/drawing/2014/main" xmlns="" id="{69640CD4-A59D-4FEE-BC28-7374167270F6}"/>
                </a:ext>
              </a:extLst>
            </p:cNvPr>
            <p:cNvSpPr/>
            <p:nvPr/>
          </p:nvSpPr>
          <p:spPr>
            <a:xfrm>
              <a:off x="8816695" y="2917989"/>
              <a:ext cx="854110" cy="365125"/>
            </a:xfrm>
            <a:prstGeom prst="flowChartMagneticDrum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700">
                <a:solidFill>
                  <a:schemeClr val="tx1"/>
                </a:solidFill>
              </a:endParaRPr>
            </a:p>
          </p:txBody>
        </p:sp>
        <p:cxnSp>
          <p:nvCxnSpPr>
            <p:cNvPr id="26" name="Connector: Elbow 25">
              <a:extLst>
                <a:ext uri="{FF2B5EF4-FFF2-40B4-BE49-F238E27FC236}">
                  <a16:creationId xmlns:a16="http://schemas.microsoft.com/office/drawing/2014/main" xmlns="" id="{A128C24D-60A0-4043-9580-413DA062D706}"/>
                </a:ext>
              </a:extLst>
            </p:cNvPr>
            <p:cNvCxnSpPr>
              <a:cxnSpLocks/>
              <a:stCxn id="28" idx="3"/>
              <a:endCxn id="16" idx="1"/>
            </p:cNvCxnSpPr>
            <p:nvPr/>
          </p:nvCxnSpPr>
          <p:spPr>
            <a:xfrm flipV="1">
              <a:off x="3696426" y="2834031"/>
              <a:ext cx="837555" cy="274141"/>
            </a:xfrm>
            <a:prstGeom prst="bentConnector3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xmlns="" id="{BEBABE03-F407-4568-85E5-69FDE120FD50}"/>
                </a:ext>
              </a:extLst>
            </p:cNvPr>
            <p:cNvCxnSpPr>
              <a:cxnSpLocks/>
              <a:stCxn id="17" idx="1"/>
              <a:endCxn id="29" idx="3"/>
            </p:cNvCxnSpPr>
            <p:nvPr/>
          </p:nvCxnSpPr>
          <p:spPr>
            <a:xfrm rot="10800000">
              <a:off x="3699749" y="3363101"/>
              <a:ext cx="834233" cy="1077618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6479623A-7E46-4A38-B31D-07519F27CF85}"/>
                </a:ext>
              </a:extLst>
            </p:cNvPr>
            <p:cNvSpPr/>
            <p:nvPr/>
          </p:nvSpPr>
          <p:spPr>
            <a:xfrm>
              <a:off x="3561293" y="3039007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11DFCFDF-0725-421D-8100-56994B381881}"/>
                </a:ext>
              </a:extLst>
            </p:cNvPr>
            <p:cNvSpPr/>
            <p:nvPr/>
          </p:nvSpPr>
          <p:spPr>
            <a:xfrm>
              <a:off x="3564615" y="3293936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F1B57DAB-53DB-4EE9-8988-DC134A1CF2B2}"/>
                </a:ext>
              </a:extLst>
            </p:cNvPr>
            <p:cNvSpPr/>
            <p:nvPr/>
          </p:nvSpPr>
          <p:spPr>
            <a:xfrm>
              <a:off x="1548526" y="2982615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D59BA1B5-15D3-4FBE-BE42-FA2DCA301CA4}"/>
                </a:ext>
              </a:extLst>
            </p:cNvPr>
            <p:cNvSpPr/>
            <p:nvPr/>
          </p:nvSpPr>
          <p:spPr>
            <a:xfrm>
              <a:off x="1525000" y="2941646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36F5F813-9F3F-4B7A-A27F-064D2B70929B}"/>
                </a:ext>
              </a:extLst>
            </p:cNvPr>
            <p:cNvSpPr/>
            <p:nvPr/>
          </p:nvSpPr>
          <p:spPr>
            <a:xfrm>
              <a:off x="1501474" y="2900677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EF517491-5DEE-42A8-A4F3-49DFD3B83EBA}"/>
                </a:ext>
              </a:extLst>
            </p:cNvPr>
            <p:cNvSpPr/>
            <p:nvPr/>
          </p:nvSpPr>
          <p:spPr>
            <a:xfrm>
              <a:off x="1567547" y="3441838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E3620C78-05D6-43A8-A845-041EA96F4335}"/>
                </a:ext>
              </a:extLst>
            </p:cNvPr>
            <p:cNvSpPr/>
            <p:nvPr/>
          </p:nvSpPr>
          <p:spPr>
            <a:xfrm>
              <a:off x="1544021" y="3400869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35E2A7E9-0BBB-4A41-9B9B-C8390C395133}"/>
                </a:ext>
              </a:extLst>
            </p:cNvPr>
            <p:cNvSpPr/>
            <p:nvPr/>
          </p:nvSpPr>
          <p:spPr>
            <a:xfrm>
              <a:off x="1520495" y="3359900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8471A06B-49C8-4269-BFF1-E9CCA5FB2FD4}"/>
                </a:ext>
              </a:extLst>
            </p:cNvPr>
            <p:cNvSpPr/>
            <p:nvPr/>
          </p:nvSpPr>
          <p:spPr>
            <a:xfrm>
              <a:off x="4645722" y="4440720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0669E93C-F058-44BD-A96B-6F1D68BA8C47}"/>
                </a:ext>
              </a:extLst>
            </p:cNvPr>
            <p:cNvSpPr/>
            <p:nvPr/>
          </p:nvSpPr>
          <p:spPr>
            <a:xfrm>
              <a:off x="4622196" y="4399751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BA353283-DD5D-4B6E-B775-CB74F76283FD}"/>
                </a:ext>
              </a:extLst>
            </p:cNvPr>
            <p:cNvSpPr/>
            <p:nvPr/>
          </p:nvSpPr>
          <p:spPr>
            <a:xfrm>
              <a:off x="4598670" y="4358782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E12C4EAC-7E6C-43A6-A716-CD34136BCB1A}"/>
                </a:ext>
              </a:extLst>
            </p:cNvPr>
            <p:cNvSpPr/>
            <p:nvPr/>
          </p:nvSpPr>
          <p:spPr>
            <a:xfrm>
              <a:off x="4618316" y="2795646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31699479-C20F-472C-8EFD-9B79C21E12DB}"/>
                </a:ext>
              </a:extLst>
            </p:cNvPr>
            <p:cNvSpPr/>
            <p:nvPr/>
          </p:nvSpPr>
          <p:spPr>
            <a:xfrm>
              <a:off x="4594790" y="2754677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95C77E83-5D25-418E-AE09-5F7A288735B5}"/>
                </a:ext>
              </a:extLst>
            </p:cNvPr>
            <p:cNvSpPr/>
            <p:nvPr/>
          </p:nvSpPr>
          <p:spPr>
            <a:xfrm>
              <a:off x="4571264" y="2713708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D8B552B8-8FA6-40D1-86F9-56EBF0F1457D}"/>
                </a:ext>
              </a:extLst>
            </p:cNvPr>
            <p:cNvSpPr/>
            <p:nvPr/>
          </p:nvSpPr>
          <p:spPr>
            <a:xfrm>
              <a:off x="5938437" y="4371555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380F75FD-E9D3-4487-A794-0622B811CA32}"/>
                </a:ext>
              </a:extLst>
            </p:cNvPr>
            <p:cNvSpPr/>
            <p:nvPr/>
          </p:nvSpPr>
          <p:spPr>
            <a:xfrm>
              <a:off x="5914911" y="4330586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A75A0D8B-AF0D-4CFA-9B1E-95CFFBC99FB5}"/>
                </a:ext>
              </a:extLst>
            </p:cNvPr>
            <p:cNvSpPr/>
            <p:nvPr/>
          </p:nvSpPr>
          <p:spPr>
            <a:xfrm>
              <a:off x="5891385" y="4289617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5B82BAF8-A4B1-4148-BE7E-B63EEC0EF1BF}"/>
                </a:ext>
              </a:extLst>
            </p:cNvPr>
            <p:cNvSpPr/>
            <p:nvPr/>
          </p:nvSpPr>
          <p:spPr>
            <a:xfrm>
              <a:off x="5911031" y="2726481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31675613-0DE6-499B-9358-50B9FD7715A5}"/>
                </a:ext>
              </a:extLst>
            </p:cNvPr>
            <p:cNvSpPr/>
            <p:nvPr/>
          </p:nvSpPr>
          <p:spPr>
            <a:xfrm>
              <a:off x="5887505" y="2685512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12DE7BCB-0A44-4E49-9ECA-023FCD593825}"/>
                </a:ext>
              </a:extLst>
            </p:cNvPr>
            <p:cNvSpPr/>
            <p:nvPr/>
          </p:nvSpPr>
          <p:spPr>
            <a:xfrm>
              <a:off x="5863979" y="2644543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48" name="Connector: Elbow 47">
              <a:extLst>
                <a:ext uri="{FF2B5EF4-FFF2-40B4-BE49-F238E27FC236}">
                  <a16:creationId xmlns:a16="http://schemas.microsoft.com/office/drawing/2014/main" xmlns="" id="{FB7F1993-1438-416A-B4FA-AC45CE8B4DE5}"/>
                </a:ext>
              </a:extLst>
            </p:cNvPr>
            <p:cNvCxnSpPr>
              <a:cxnSpLocks/>
              <a:stCxn id="16" idx="3"/>
              <a:endCxn id="52" idx="1"/>
            </p:cNvCxnSpPr>
            <p:nvPr/>
          </p:nvCxnSpPr>
          <p:spPr>
            <a:xfrm flipV="1">
              <a:off x="6096001" y="2587717"/>
              <a:ext cx="222099" cy="246314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or: Elbow 48">
              <a:extLst>
                <a:ext uri="{FF2B5EF4-FFF2-40B4-BE49-F238E27FC236}">
                  <a16:creationId xmlns:a16="http://schemas.microsoft.com/office/drawing/2014/main" xmlns="" id="{7AE2088D-86F6-46D2-8D86-702C0E882A93}"/>
                </a:ext>
              </a:extLst>
            </p:cNvPr>
            <p:cNvCxnSpPr>
              <a:cxnSpLocks/>
              <a:stCxn id="53" idx="1"/>
              <a:endCxn id="17" idx="3"/>
            </p:cNvCxnSpPr>
            <p:nvPr/>
          </p:nvCxnSpPr>
          <p:spPr>
            <a:xfrm rot="10800000" flipV="1">
              <a:off x="6096002" y="4194405"/>
              <a:ext cx="222099" cy="246314"/>
            </a:xfrm>
            <a:prstGeom prst="bentConnector3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xmlns="" id="{C7AE58A7-6314-4334-8B0D-473720EE8262}"/>
                </a:ext>
              </a:extLst>
            </p:cNvPr>
            <p:cNvSpPr/>
            <p:nvPr/>
          </p:nvSpPr>
          <p:spPr>
            <a:xfrm>
              <a:off x="6409883" y="2367567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-sub-layer-output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xmlns="" id="{93DEB7D3-4258-438E-B079-E356F784E756}"/>
                </a:ext>
              </a:extLst>
            </p:cNvPr>
            <p:cNvSpPr/>
            <p:nvPr/>
          </p:nvSpPr>
          <p:spPr>
            <a:xfrm>
              <a:off x="6409883" y="3974255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-sub-layer-input</a:t>
              </a: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xmlns="" id="{444C98C9-B12E-4720-884E-D0EEA70DE951}"/>
                </a:ext>
              </a:extLst>
            </p:cNvPr>
            <p:cNvSpPr/>
            <p:nvPr/>
          </p:nvSpPr>
          <p:spPr>
            <a:xfrm>
              <a:off x="6318100" y="2244410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-sub-layer-output</a:t>
              </a:r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xmlns="" id="{55CCBE30-3554-4D71-BE1F-CDF59CCE6922}"/>
                </a:ext>
              </a:extLst>
            </p:cNvPr>
            <p:cNvSpPr/>
            <p:nvPr/>
          </p:nvSpPr>
          <p:spPr>
            <a:xfrm>
              <a:off x="6318100" y="3851098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-sub-layer-input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C9A9F3DE-1272-4021-9C56-90610B679A5B}"/>
                </a:ext>
              </a:extLst>
            </p:cNvPr>
            <p:cNvSpPr/>
            <p:nvPr/>
          </p:nvSpPr>
          <p:spPr>
            <a:xfrm>
              <a:off x="6378910" y="2522880"/>
              <a:ext cx="166204" cy="13833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513EDC65-A302-40C5-8627-7B21EE285CAA}"/>
                </a:ext>
              </a:extLst>
            </p:cNvPr>
            <p:cNvSpPr/>
            <p:nvPr/>
          </p:nvSpPr>
          <p:spPr>
            <a:xfrm>
              <a:off x="6370259" y="4121574"/>
              <a:ext cx="166204" cy="13833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56A3B7C9-644D-4F45-AE95-3F47A96D4B4B}"/>
                </a:ext>
              </a:extLst>
            </p:cNvPr>
            <p:cNvSpPr/>
            <p:nvPr/>
          </p:nvSpPr>
          <p:spPr>
            <a:xfrm>
              <a:off x="7995100" y="2600490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46E29F93-340C-455F-9E9A-1B67CD18CCCF}"/>
                </a:ext>
              </a:extLst>
            </p:cNvPr>
            <p:cNvSpPr/>
            <p:nvPr/>
          </p:nvSpPr>
          <p:spPr>
            <a:xfrm>
              <a:off x="7971574" y="2559521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B115FD50-2C20-4E5C-9D59-8EAF9AF29CC2}"/>
                </a:ext>
              </a:extLst>
            </p:cNvPr>
            <p:cNvSpPr/>
            <p:nvPr/>
          </p:nvSpPr>
          <p:spPr>
            <a:xfrm>
              <a:off x="7948048" y="2518552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0BC1C2CF-FE06-4F40-973A-F067C1B21A19}"/>
                </a:ext>
              </a:extLst>
            </p:cNvPr>
            <p:cNvSpPr/>
            <p:nvPr/>
          </p:nvSpPr>
          <p:spPr>
            <a:xfrm>
              <a:off x="8042900" y="4145511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712A2831-1BAF-46DF-A279-B253FDAF45BE}"/>
                </a:ext>
              </a:extLst>
            </p:cNvPr>
            <p:cNvSpPr/>
            <p:nvPr/>
          </p:nvSpPr>
          <p:spPr>
            <a:xfrm>
              <a:off x="8019374" y="4104542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CEF922D8-7E83-4A6C-8F86-9E03C05D4EC2}"/>
                </a:ext>
              </a:extLst>
            </p:cNvPr>
            <p:cNvSpPr/>
            <p:nvPr/>
          </p:nvSpPr>
          <p:spPr>
            <a:xfrm>
              <a:off x="7995848" y="4063573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62" name="Connector: Elbow 61">
              <a:extLst>
                <a:ext uri="{FF2B5EF4-FFF2-40B4-BE49-F238E27FC236}">
                  <a16:creationId xmlns:a16="http://schemas.microsoft.com/office/drawing/2014/main" xmlns="" id="{F75F690D-C1BD-47AF-AF8F-11FD4F61A5CB}"/>
                </a:ext>
              </a:extLst>
            </p:cNvPr>
            <p:cNvCxnSpPr>
              <a:cxnSpLocks/>
              <a:stCxn id="52" idx="3"/>
              <a:endCxn id="24" idx="1"/>
            </p:cNvCxnSpPr>
            <p:nvPr/>
          </p:nvCxnSpPr>
          <p:spPr>
            <a:xfrm>
              <a:off x="8239271" y="2587717"/>
              <a:ext cx="514305" cy="581064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or: Elbow 62">
              <a:extLst>
                <a:ext uri="{FF2B5EF4-FFF2-40B4-BE49-F238E27FC236}">
                  <a16:creationId xmlns:a16="http://schemas.microsoft.com/office/drawing/2014/main" xmlns="" id="{4EF1CFEA-14F7-4CEF-BB35-0F0B12995655}"/>
                </a:ext>
              </a:extLst>
            </p:cNvPr>
            <p:cNvCxnSpPr>
              <a:cxnSpLocks/>
              <a:stCxn id="22" idx="1"/>
              <a:endCxn id="59" idx="3"/>
            </p:cNvCxnSpPr>
            <p:nvPr/>
          </p:nvCxnSpPr>
          <p:spPr>
            <a:xfrm rot="10800000" flipV="1">
              <a:off x="8209105" y="3237010"/>
              <a:ext cx="481353" cy="977666"/>
            </a:xfrm>
            <a:prstGeom prst="bentConnector3">
              <a:avLst>
                <a:gd name="adj1" fmla="val 50000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or: Elbow 63">
              <a:extLst>
                <a:ext uri="{FF2B5EF4-FFF2-40B4-BE49-F238E27FC236}">
                  <a16:creationId xmlns:a16="http://schemas.microsoft.com/office/drawing/2014/main" xmlns="" id="{CBCF3AA5-F8DE-4C11-BD4D-4F02E0E69E4D}"/>
                </a:ext>
              </a:extLst>
            </p:cNvPr>
            <p:cNvCxnSpPr/>
            <p:nvPr/>
          </p:nvCxnSpPr>
          <p:spPr>
            <a:xfrm flipV="1">
              <a:off x="1254508" y="2982615"/>
              <a:ext cx="199913" cy="138330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or: Elbow 64">
              <a:extLst>
                <a:ext uri="{FF2B5EF4-FFF2-40B4-BE49-F238E27FC236}">
                  <a16:creationId xmlns:a16="http://schemas.microsoft.com/office/drawing/2014/main" xmlns="" id="{207A8767-C4CB-415D-A3C8-589DDF3634AE}"/>
                </a:ext>
              </a:extLst>
            </p:cNvPr>
            <p:cNvCxnSpPr>
              <a:stCxn id="35" idx="1"/>
            </p:cNvCxnSpPr>
            <p:nvPr/>
          </p:nvCxnSpPr>
          <p:spPr>
            <a:xfrm rot="10800000" flipV="1">
              <a:off x="1201819" y="3429064"/>
              <a:ext cx="318677" cy="52133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0EBD133F-AFBD-42D5-A49A-380914B457DA}"/>
                </a:ext>
              </a:extLst>
            </p:cNvPr>
            <p:cNvSpPr/>
            <p:nvPr/>
          </p:nvSpPr>
          <p:spPr>
            <a:xfrm>
              <a:off x="355850" y="2466786"/>
              <a:ext cx="10396233" cy="771205"/>
            </a:xfrm>
            <a:custGeom>
              <a:avLst/>
              <a:gdLst>
                <a:gd name="connsiteX0" fmla="*/ 0 w 10396233"/>
                <a:gd name="connsiteY0" fmla="*/ 297292 h 729021"/>
                <a:gd name="connsiteX1" fmla="*/ 3126077 w 10396233"/>
                <a:gd name="connsiteY1" fmla="*/ 504496 h 729021"/>
                <a:gd name="connsiteX2" fmla="*/ 4680107 w 10396233"/>
                <a:gd name="connsiteY2" fmla="*/ 171168 h 729021"/>
                <a:gd name="connsiteX3" fmla="*/ 7761139 w 10396233"/>
                <a:gd name="connsiteY3" fmla="*/ 22522 h 729021"/>
                <a:gd name="connsiteX4" fmla="*/ 8657521 w 10396233"/>
                <a:gd name="connsiteY4" fmla="*/ 644133 h 729021"/>
                <a:gd name="connsiteX5" fmla="*/ 10396233 w 10396233"/>
                <a:gd name="connsiteY5" fmla="*/ 707196 h 729021"/>
                <a:gd name="connsiteX0" fmla="*/ 0 w 10396233"/>
                <a:gd name="connsiteY0" fmla="*/ 339476 h 771205"/>
                <a:gd name="connsiteX1" fmla="*/ 3126077 w 10396233"/>
                <a:gd name="connsiteY1" fmla="*/ 546680 h 771205"/>
                <a:gd name="connsiteX2" fmla="*/ 4671098 w 10396233"/>
                <a:gd name="connsiteY2" fmla="*/ 73715 h 771205"/>
                <a:gd name="connsiteX3" fmla="*/ 7761139 w 10396233"/>
                <a:gd name="connsiteY3" fmla="*/ 64706 h 771205"/>
                <a:gd name="connsiteX4" fmla="*/ 8657521 w 10396233"/>
                <a:gd name="connsiteY4" fmla="*/ 686317 h 771205"/>
                <a:gd name="connsiteX5" fmla="*/ 10396233 w 10396233"/>
                <a:gd name="connsiteY5" fmla="*/ 749380 h 77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96233" h="771205">
                  <a:moveTo>
                    <a:pt x="0" y="339476"/>
                  </a:moveTo>
                  <a:cubicBezTo>
                    <a:pt x="1173029" y="453588"/>
                    <a:pt x="2347561" y="590974"/>
                    <a:pt x="3126077" y="546680"/>
                  </a:cubicBezTo>
                  <a:cubicBezTo>
                    <a:pt x="3904593" y="502387"/>
                    <a:pt x="3898588" y="154044"/>
                    <a:pt x="4671098" y="73715"/>
                  </a:cubicBezTo>
                  <a:cubicBezTo>
                    <a:pt x="5443608" y="-6614"/>
                    <a:pt x="7096735" y="-37394"/>
                    <a:pt x="7761139" y="64706"/>
                  </a:cubicBezTo>
                  <a:cubicBezTo>
                    <a:pt x="8425543" y="166806"/>
                    <a:pt x="8218339" y="572205"/>
                    <a:pt x="8657521" y="686317"/>
                  </a:cubicBezTo>
                  <a:cubicBezTo>
                    <a:pt x="9096703" y="800429"/>
                    <a:pt x="9746468" y="774904"/>
                    <a:pt x="10396233" y="749380"/>
                  </a:cubicBezTo>
                </a:path>
              </a:pathLst>
            </a:custGeom>
            <a:noFill/>
            <a:ln w="57150">
              <a:solidFill>
                <a:srgbClr val="00B050">
                  <a:alpha val="63922"/>
                </a:srgbClr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</p:spTree>
    <p:extLst>
      <p:ext uri="{BB962C8B-B14F-4D97-AF65-F5344CB8AC3E}">
        <p14:creationId xmlns:p14="http://schemas.microsoft.com/office/powerpoint/2010/main" val="298955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762E68-878A-4017-B80D-F128BEC5F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Edge Configuration Unidirectional Egress (Red Line)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C39F43D-59D6-4955-8644-EFD9DDAA4B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8307" y="1749424"/>
            <a:ext cx="3436662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&gt; data  -t config   -f json test-detnet-edge-egress.xml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"</a:t>
            </a:r>
            <a:r>
              <a:rPr lang="en-US" sz="700" dirty="0" err="1">
                <a:latin typeface="Lucida Console" panose="020B0609040504020204" pitchFamily="49" charset="0"/>
              </a:rPr>
              <a:t>ietf-interfaces:interfaces</a:t>
            </a:r>
            <a:r>
              <a:rPr lang="en-US" sz="700" dirty="0">
                <a:latin typeface="Lucida Console" panose="020B0609040504020204" pitchFamily="49" charset="0"/>
              </a:rPr>
              <a:t>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"interface":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"name": "eth2",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"type": "</a:t>
            </a:r>
            <a:r>
              <a:rPr lang="en-US" sz="700" dirty="0" err="1">
                <a:latin typeface="Lucida Console" panose="020B0609040504020204" pitchFamily="49" charset="0"/>
              </a:rPr>
              <a:t>iana-if-type:ethernetCsmacd</a:t>
            </a:r>
            <a:r>
              <a:rPr lang="en-US" sz="700" dirty="0">
                <a:latin typeface="Lucida Console" panose="020B0609040504020204" pitchFamily="49" charset="0"/>
              </a:rPr>
              <a:t>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},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"name": "eth3",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"type": "</a:t>
            </a:r>
            <a:r>
              <a:rPr lang="en-US" sz="700" dirty="0" err="1">
                <a:latin typeface="Lucida Console" panose="020B0609040504020204" pitchFamily="49" charset="0"/>
              </a:rPr>
              <a:t>iana-if-type:ethernetCsmacd</a:t>
            </a:r>
            <a:r>
              <a:rPr lang="en-US" sz="700" dirty="0">
                <a:latin typeface="Lucida Console" panose="020B0609040504020204" pitchFamily="49" charset="0"/>
              </a:rPr>
              <a:t>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},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"</a:t>
            </a:r>
            <a:r>
              <a:rPr lang="en-US" sz="700" dirty="0" err="1">
                <a:latin typeface="Lucida Console" panose="020B0609040504020204" pitchFamily="49" charset="0"/>
              </a:rPr>
              <a:t>ietf-detnet-configa:detnet</a:t>
            </a:r>
            <a:r>
              <a:rPr lang="en-US" sz="700" dirty="0">
                <a:latin typeface="Lucida Console" panose="020B0609040504020204" pitchFamily="49" charset="0"/>
              </a:rPr>
              <a:t>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"applications":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"app-list":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"name": "app1",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"app-flow-</a:t>
            </a:r>
            <a:r>
              <a:rPr lang="en-US" sz="700" dirty="0" err="1">
                <a:latin typeface="Lucida Console" panose="020B0609040504020204" pitchFamily="49" charset="0"/>
              </a:rPr>
              <a:t>bidir</a:t>
            </a:r>
            <a:r>
              <a:rPr lang="en-US" sz="700" dirty="0">
                <a:latin typeface="Lucida Console" panose="020B0609040504020204" pitchFamily="49" charset="0"/>
              </a:rPr>
              <a:t>-congruent": false,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"app-egress":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"name": "port1",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"next-hop":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"</a:t>
            </a:r>
            <a:r>
              <a:rPr lang="en-US" sz="700" dirty="0" err="1">
                <a:latin typeface="Lucida Console" panose="020B0609040504020204" pitchFamily="49" charset="0"/>
              </a:rPr>
              <a:t>ip-mpls</a:t>
            </a:r>
            <a:r>
              <a:rPr lang="en-US" sz="700" dirty="0">
                <a:latin typeface="Lucida Console" panose="020B0609040504020204" pitchFamily="49" charset="0"/>
              </a:rPr>
              <a:t>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  "next-hop":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      "hop-index": 1,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      "outgoing-interface": "eth2"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},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00" dirty="0">
                <a:latin typeface="Lucida Console" panose="020B0609040504020204" pitchFamily="49" charset="0"/>
              </a:rPr>
              <a:t>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640D554-369C-4C9C-9AB6-35526A25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8F796D13-C0A0-456B-BF14-E8DEDDB2DC48}"/>
              </a:ext>
            </a:extLst>
          </p:cNvPr>
          <p:cNvSpPr txBox="1">
            <a:spLocks/>
          </p:cNvSpPr>
          <p:nvPr/>
        </p:nvSpPr>
        <p:spPr>
          <a:xfrm>
            <a:off x="8574505" y="2005012"/>
            <a:ext cx="2518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xmlns="" id="{ED986CB6-5C81-4285-BED7-824E04B29719}"/>
              </a:ext>
            </a:extLst>
          </p:cNvPr>
          <p:cNvSpPr txBox="1">
            <a:spLocks/>
          </p:cNvSpPr>
          <p:nvPr/>
        </p:nvSpPr>
        <p:spPr>
          <a:xfrm>
            <a:off x="8641538" y="1802591"/>
            <a:ext cx="2518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19E27A4C-2492-44D0-B0AF-C81D6DB8C09C}"/>
              </a:ext>
            </a:extLst>
          </p:cNvPr>
          <p:cNvSpPr txBox="1">
            <a:spLocks/>
          </p:cNvSpPr>
          <p:nvPr/>
        </p:nvSpPr>
        <p:spPr>
          <a:xfrm>
            <a:off x="4211800" y="1762290"/>
            <a:ext cx="34014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"services":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"service-list":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"name": "ssl1",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"service-rank": 10,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"inbound":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"forward-sublayer-input":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"fsl1"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],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"</a:t>
            </a:r>
            <a:r>
              <a:rPr lang="en-US" sz="800" dirty="0" err="1">
                <a:latin typeface="Lucida Console" panose="020B0609040504020204" pitchFamily="49" charset="0"/>
              </a:rPr>
              <a:t>sequence_number_length</a:t>
            </a:r>
            <a:r>
              <a:rPr lang="en-US" sz="800" dirty="0">
                <a:latin typeface="Lucida Console" panose="020B0609040504020204" pitchFamily="49" charset="0"/>
              </a:rPr>
              <a:t>": 0,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"application-output":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"name": "app1",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"</a:t>
            </a:r>
            <a:r>
              <a:rPr lang="en-US" sz="800" dirty="0" err="1">
                <a:latin typeface="Lucida Console" panose="020B0609040504020204" pitchFamily="49" charset="0"/>
              </a:rPr>
              <a:t>mpls</a:t>
            </a:r>
            <a:r>
              <a:rPr lang="en-US" sz="800" dirty="0">
                <a:latin typeface="Lucida Console" panose="020B0609040504020204" pitchFamily="49" charset="0"/>
              </a:rPr>
              <a:t>-service-label": 55555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},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D84A4B7-1B0F-4108-AC48-2B3AC410664F}"/>
              </a:ext>
            </a:extLst>
          </p:cNvPr>
          <p:cNvGrpSpPr/>
          <p:nvPr/>
        </p:nvGrpSpPr>
        <p:grpSpPr>
          <a:xfrm>
            <a:off x="5439310" y="5346468"/>
            <a:ext cx="5301044" cy="910303"/>
            <a:chOff x="327032" y="2244410"/>
            <a:chExt cx="9343773" cy="2539615"/>
          </a:xfrm>
        </p:grpSpPr>
        <p:sp>
          <p:nvSpPr>
            <p:cNvPr id="10" name="Flowchart: Direct Access Storage 9">
              <a:extLst>
                <a:ext uri="{FF2B5EF4-FFF2-40B4-BE49-F238E27FC236}">
                  <a16:creationId xmlns:a16="http://schemas.microsoft.com/office/drawing/2014/main" xmlns="" id="{5EFEAF84-E526-4B95-9BB2-724DC881C022}"/>
                </a:ext>
              </a:extLst>
            </p:cNvPr>
            <p:cNvSpPr/>
            <p:nvPr/>
          </p:nvSpPr>
          <p:spPr>
            <a:xfrm>
              <a:off x="509218" y="2994775"/>
              <a:ext cx="854110" cy="365125"/>
            </a:xfrm>
            <a:prstGeom prst="flowChartMagneticDrum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937BB1B-A0AB-41B3-BB97-816D32B60A8D}"/>
                </a:ext>
              </a:extLst>
            </p:cNvPr>
            <p:cNvSpPr txBox="1"/>
            <p:nvPr/>
          </p:nvSpPr>
          <p:spPr>
            <a:xfrm>
              <a:off x="418125" y="2453433"/>
              <a:ext cx="989490" cy="60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Interface</a:t>
              </a:r>
            </a:p>
          </p:txBody>
        </p:sp>
        <p:sp>
          <p:nvSpPr>
            <p:cNvPr id="12" name="Flowchart: Direct Access Storage 11">
              <a:extLst>
                <a:ext uri="{FF2B5EF4-FFF2-40B4-BE49-F238E27FC236}">
                  <a16:creationId xmlns:a16="http://schemas.microsoft.com/office/drawing/2014/main" xmlns="" id="{1EE50CA1-7E45-4E33-94BE-BD0F888507DB}"/>
                </a:ext>
              </a:extLst>
            </p:cNvPr>
            <p:cNvSpPr/>
            <p:nvPr/>
          </p:nvSpPr>
          <p:spPr>
            <a:xfrm>
              <a:off x="418125" y="3137987"/>
              <a:ext cx="854110" cy="365125"/>
            </a:xfrm>
            <a:prstGeom prst="flowChartMagneticDrum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" name="Flowchart: Direct Access Storage 12">
              <a:extLst>
                <a:ext uri="{FF2B5EF4-FFF2-40B4-BE49-F238E27FC236}">
                  <a16:creationId xmlns:a16="http://schemas.microsoft.com/office/drawing/2014/main" xmlns="" id="{71492CEF-0E45-42F4-A774-BD6EBC6AE106}"/>
                </a:ext>
              </a:extLst>
            </p:cNvPr>
            <p:cNvSpPr/>
            <p:nvPr/>
          </p:nvSpPr>
          <p:spPr>
            <a:xfrm>
              <a:off x="327032" y="3281199"/>
              <a:ext cx="854110" cy="365125"/>
            </a:xfrm>
            <a:prstGeom prst="flowChartMagneticDrum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xmlns="" id="{27C28C52-12A4-4971-937C-04676A78474C}"/>
                </a:ext>
              </a:extLst>
            </p:cNvPr>
            <p:cNvSpPr/>
            <p:nvPr/>
          </p:nvSpPr>
          <p:spPr>
            <a:xfrm>
              <a:off x="1765738" y="2607323"/>
              <a:ext cx="2274739" cy="150515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Application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xmlns="" id="{FE6352BD-D3C9-4A65-BE6A-A7F8D6359F52}"/>
                </a:ext>
              </a:extLst>
            </p:cNvPr>
            <p:cNvSpPr/>
            <p:nvPr/>
          </p:nvSpPr>
          <p:spPr>
            <a:xfrm>
              <a:off x="4533981" y="2490724"/>
              <a:ext cx="1562020" cy="68661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indent="-57150" algn="ctr"/>
              <a:r>
                <a:rPr lang="en-US" sz="700" dirty="0">
                  <a:solidFill>
                    <a:schemeClr val="tx1"/>
                  </a:solidFill>
                </a:rPr>
                <a:t>Service</a:t>
              </a:r>
            </a:p>
            <a:p>
              <a:pPr marL="228600" indent="-57150" algn="ctr"/>
              <a:r>
                <a:rPr lang="en-US" sz="700" dirty="0">
                  <a:solidFill>
                    <a:schemeClr val="tx1"/>
                  </a:solidFill>
                </a:rPr>
                <a:t>Outbound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xmlns="" id="{2476F71D-ECA0-431B-AA66-C939BB2BD573}"/>
                </a:ext>
              </a:extLst>
            </p:cNvPr>
            <p:cNvSpPr/>
            <p:nvPr/>
          </p:nvSpPr>
          <p:spPr>
            <a:xfrm>
              <a:off x="4533981" y="4097412"/>
              <a:ext cx="1562020" cy="68661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28600" indent="-57150" algn="ctr"/>
              <a:r>
                <a:rPr lang="en-US" sz="700" dirty="0">
                  <a:solidFill>
                    <a:schemeClr val="tx1"/>
                  </a:solidFill>
                </a:rPr>
                <a:t>Service</a:t>
              </a:r>
            </a:p>
            <a:p>
              <a:pPr marL="228600" indent="-57150" algn="ctr"/>
              <a:r>
                <a:rPr lang="en-US" sz="700" dirty="0">
                  <a:solidFill>
                    <a:schemeClr val="tx1"/>
                  </a:solidFill>
                </a:rPr>
                <a:t>Inbound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xmlns="" id="{43198EEF-A7A0-4371-B5BB-E4EB22B81042}"/>
                </a:ext>
              </a:extLst>
            </p:cNvPr>
            <p:cNvSpPr/>
            <p:nvPr/>
          </p:nvSpPr>
          <p:spPr>
            <a:xfrm>
              <a:off x="1616540" y="2490724"/>
              <a:ext cx="2274739" cy="150515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Application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xmlns="" id="{E3602E8F-AFC3-4E83-AD92-9A1BC688AC20}"/>
                </a:ext>
              </a:extLst>
            </p:cNvPr>
            <p:cNvSpPr/>
            <p:nvPr/>
          </p:nvSpPr>
          <p:spPr>
            <a:xfrm>
              <a:off x="1454421" y="2374125"/>
              <a:ext cx="2274739" cy="150515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Application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xmlns="" id="{72BED117-2DB8-4A41-AA02-DE7DAC575CDD}"/>
                </a:ext>
              </a:extLst>
            </p:cNvPr>
            <p:cNvSpPr/>
            <p:nvPr/>
          </p:nvSpPr>
          <p:spPr>
            <a:xfrm>
              <a:off x="6501666" y="2490724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-sub-layer-output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xmlns="" id="{B615E0B9-2401-46A5-853C-483ECC0676F3}"/>
                </a:ext>
              </a:extLst>
            </p:cNvPr>
            <p:cNvSpPr/>
            <p:nvPr/>
          </p:nvSpPr>
          <p:spPr>
            <a:xfrm>
              <a:off x="6501666" y="4097412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-sub-layer-input</a:t>
              </a:r>
            </a:p>
          </p:txBody>
        </p:sp>
        <p:sp>
          <p:nvSpPr>
            <p:cNvPr id="21" name="Flowchart: Direct Access Storage 20">
              <a:extLst>
                <a:ext uri="{FF2B5EF4-FFF2-40B4-BE49-F238E27FC236}">
                  <a16:creationId xmlns:a16="http://schemas.microsoft.com/office/drawing/2014/main" xmlns="" id="{F35C8B8B-1970-4475-8ABE-27CD451BC305}"/>
                </a:ext>
              </a:extLst>
            </p:cNvPr>
            <p:cNvSpPr/>
            <p:nvPr/>
          </p:nvSpPr>
          <p:spPr>
            <a:xfrm>
              <a:off x="8690457" y="3054447"/>
              <a:ext cx="854110" cy="365125"/>
            </a:xfrm>
            <a:prstGeom prst="flowChartMagneticDrum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D2E24128-3CE5-4510-AF40-5C2D4A88BE29}"/>
                </a:ext>
              </a:extLst>
            </p:cNvPr>
            <p:cNvSpPr txBox="1"/>
            <p:nvPr/>
          </p:nvSpPr>
          <p:spPr>
            <a:xfrm>
              <a:off x="8666555" y="2699543"/>
              <a:ext cx="989490" cy="60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Interface</a:t>
              </a:r>
            </a:p>
          </p:txBody>
        </p:sp>
        <p:sp>
          <p:nvSpPr>
            <p:cNvPr id="23" name="Flowchart: Direct Access Storage 22">
              <a:extLst>
                <a:ext uri="{FF2B5EF4-FFF2-40B4-BE49-F238E27FC236}">
                  <a16:creationId xmlns:a16="http://schemas.microsoft.com/office/drawing/2014/main" xmlns="" id="{74155ADB-A018-499E-8B14-B77B14F64330}"/>
                </a:ext>
              </a:extLst>
            </p:cNvPr>
            <p:cNvSpPr/>
            <p:nvPr/>
          </p:nvSpPr>
          <p:spPr>
            <a:xfrm>
              <a:off x="8753576" y="2986218"/>
              <a:ext cx="854110" cy="365125"/>
            </a:xfrm>
            <a:prstGeom prst="flowChartMagneticDrum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24" name="Flowchart: Direct Access Storage 23">
              <a:extLst>
                <a:ext uri="{FF2B5EF4-FFF2-40B4-BE49-F238E27FC236}">
                  <a16:creationId xmlns:a16="http://schemas.microsoft.com/office/drawing/2014/main" xmlns="" id="{BB36A462-20B2-4557-A698-343EB24AAC7F}"/>
                </a:ext>
              </a:extLst>
            </p:cNvPr>
            <p:cNvSpPr/>
            <p:nvPr/>
          </p:nvSpPr>
          <p:spPr>
            <a:xfrm>
              <a:off x="8816695" y="2917989"/>
              <a:ext cx="854110" cy="365125"/>
            </a:xfrm>
            <a:prstGeom prst="flowChartMagneticDrum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700">
                <a:solidFill>
                  <a:schemeClr val="tx1"/>
                </a:solidFill>
              </a:endParaRPr>
            </a:p>
          </p:txBody>
        </p:sp>
        <p:cxnSp>
          <p:nvCxnSpPr>
            <p:cNvPr id="25" name="Connector: Elbow 24">
              <a:extLst>
                <a:ext uri="{FF2B5EF4-FFF2-40B4-BE49-F238E27FC236}">
                  <a16:creationId xmlns:a16="http://schemas.microsoft.com/office/drawing/2014/main" xmlns="" id="{66341452-BAB4-4D7F-AF51-B0A603CF1C7A}"/>
                </a:ext>
              </a:extLst>
            </p:cNvPr>
            <p:cNvCxnSpPr>
              <a:cxnSpLocks/>
              <a:stCxn id="27" idx="3"/>
              <a:endCxn id="15" idx="1"/>
            </p:cNvCxnSpPr>
            <p:nvPr/>
          </p:nvCxnSpPr>
          <p:spPr>
            <a:xfrm flipV="1">
              <a:off x="3696426" y="2834031"/>
              <a:ext cx="837555" cy="274141"/>
            </a:xfrm>
            <a:prstGeom prst="bentConnector3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or: Elbow 25">
              <a:extLst>
                <a:ext uri="{FF2B5EF4-FFF2-40B4-BE49-F238E27FC236}">
                  <a16:creationId xmlns:a16="http://schemas.microsoft.com/office/drawing/2014/main" xmlns="" id="{6BAB4020-E204-4E95-BBFB-5548DDFA0527}"/>
                </a:ext>
              </a:extLst>
            </p:cNvPr>
            <p:cNvCxnSpPr>
              <a:cxnSpLocks/>
              <a:stCxn id="16" idx="1"/>
              <a:endCxn id="28" idx="3"/>
            </p:cNvCxnSpPr>
            <p:nvPr/>
          </p:nvCxnSpPr>
          <p:spPr>
            <a:xfrm rot="10800000">
              <a:off x="3699749" y="3363101"/>
              <a:ext cx="834233" cy="1077618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256716DC-A064-445D-B049-422FA336B879}"/>
                </a:ext>
              </a:extLst>
            </p:cNvPr>
            <p:cNvSpPr/>
            <p:nvPr/>
          </p:nvSpPr>
          <p:spPr>
            <a:xfrm>
              <a:off x="3561293" y="3039007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0E773866-B2C7-4FD2-BDB4-205609331F53}"/>
                </a:ext>
              </a:extLst>
            </p:cNvPr>
            <p:cNvSpPr/>
            <p:nvPr/>
          </p:nvSpPr>
          <p:spPr>
            <a:xfrm>
              <a:off x="3564615" y="3293936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AC4F109B-A2D8-4DAA-A093-C193CF02A321}"/>
                </a:ext>
              </a:extLst>
            </p:cNvPr>
            <p:cNvSpPr/>
            <p:nvPr/>
          </p:nvSpPr>
          <p:spPr>
            <a:xfrm>
              <a:off x="1548526" y="2982615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697DC148-80D9-4D2C-99E1-6F41D0BF5C34}"/>
                </a:ext>
              </a:extLst>
            </p:cNvPr>
            <p:cNvSpPr/>
            <p:nvPr/>
          </p:nvSpPr>
          <p:spPr>
            <a:xfrm>
              <a:off x="1525000" y="2941646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865A343F-AE07-4D5A-A4F7-A45CD002BB09}"/>
                </a:ext>
              </a:extLst>
            </p:cNvPr>
            <p:cNvSpPr/>
            <p:nvPr/>
          </p:nvSpPr>
          <p:spPr>
            <a:xfrm>
              <a:off x="1501474" y="2900677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B3893863-1632-4337-B8BD-4E2DEEE0F2BE}"/>
                </a:ext>
              </a:extLst>
            </p:cNvPr>
            <p:cNvSpPr/>
            <p:nvPr/>
          </p:nvSpPr>
          <p:spPr>
            <a:xfrm>
              <a:off x="1567547" y="3441838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0AC08FD2-6C56-41B7-849B-F6E7AF181948}"/>
                </a:ext>
              </a:extLst>
            </p:cNvPr>
            <p:cNvSpPr/>
            <p:nvPr/>
          </p:nvSpPr>
          <p:spPr>
            <a:xfrm>
              <a:off x="1544021" y="3400869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9B280086-06F9-4857-994A-9FA6226F06DD}"/>
                </a:ext>
              </a:extLst>
            </p:cNvPr>
            <p:cNvSpPr/>
            <p:nvPr/>
          </p:nvSpPr>
          <p:spPr>
            <a:xfrm>
              <a:off x="1520495" y="3359900"/>
              <a:ext cx="135133" cy="138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AB0430C8-A194-4F2B-B67F-3C11D9F2A0C0}"/>
                </a:ext>
              </a:extLst>
            </p:cNvPr>
            <p:cNvSpPr/>
            <p:nvPr/>
          </p:nvSpPr>
          <p:spPr>
            <a:xfrm>
              <a:off x="4645722" y="4440720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3A49029C-07D7-4279-AAA3-DEEBF3EBB3D1}"/>
                </a:ext>
              </a:extLst>
            </p:cNvPr>
            <p:cNvSpPr/>
            <p:nvPr/>
          </p:nvSpPr>
          <p:spPr>
            <a:xfrm>
              <a:off x="4622196" y="4399751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B34DDE43-E2D3-4798-B684-F17D3CE37452}"/>
                </a:ext>
              </a:extLst>
            </p:cNvPr>
            <p:cNvSpPr/>
            <p:nvPr/>
          </p:nvSpPr>
          <p:spPr>
            <a:xfrm>
              <a:off x="4598670" y="4358782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EF1E9B4E-9618-4E05-90CC-12C0E0C6758F}"/>
                </a:ext>
              </a:extLst>
            </p:cNvPr>
            <p:cNvSpPr/>
            <p:nvPr/>
          </p:nvSpPr>
          <p:spPr>
            <a:xfrm>
              <a:off x="4618316" y="2795646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8AE6A749-8FF1-4F9A-B9B0-34FB9CDD9428}"/>
                </a:ext>
              </a:extLst>
            </p:cNvPr>
            <p:cNvSpPr/>
            <p:nvPr/>
          </p:nvSpPr>
          <p:spPr>
            <a:xfrm>
              <a:off x="4594790" y="2754677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F3A9D8B4-94D1-4E6F-99D3-225E37615758}"/>
                </a:ext>
              </a:extLst>
            </p:cNvPr>
            <p:cNvSpPr/>
            <p:nvPr/>
          </p:nvSpPr>
          <p:spPr>
            <a:xfrm>
              <a:off x="4571264" y="2713708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AB6840BD-9D90-483D-BA30-6A16B45DB4B0}"/>
                </a:ext>
              </a:extLst>
            </p:cNvPr>
            <p:cNvSpPr/>
            <p:nvPr/>
          </p:nvSpPr>
          <p:spPr>
            <a:xfrm>
              <a:off x="5938437" y="4371555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F8695F1A-3F1B-4E0E-9EAF-29CB85EB470D}"/>
                </a:ext>
              </a:extLst>
            </p:cNvPr>
            <p:cNvSpPr/>
            <p:nvPr/>
          </p:nvSpPr>
          <p:spPr>
            <a:xfrm>
              <a:off x="5914911" y="4330586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57FC1BD3-7A8D-419F-864B-851710A1DD42}"/>
                </a:ext>
              </a:extLst>
            </p:cNvPr>
            <p:cNvSpPr/>
            <p:nvPr/>
          </p:nvSpPr>
          <p:spPr>
            <a:xfrm>
              <a:off x="5891385" y="4289617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4530BE36-DF4E-43B1-97B4-1BB985AB9B82}"/>
                </a:ext>
              </a:extLst>
            </p:cNvPr>
            <p:cNvSpPr/>
            <p:nvPr/>
          </p:nvSpPr>
          <p:spPr>
            <a:xfrm>
              <a:off x="5911031" y="2726481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DB0D34D3-A27C-4369-8F64-17A49CD656BC}"/>
                </a:ext>
              </a:extLst>
            </p:cNvPr>
            <p:cNvSpPr/>
            <p:nvPr/>
          </p:nvSpPr>
          <p:spPr>
            <a:xfrm>
              <a:off x="5887505" y="2685512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FD123380-0A8A-44CD-9D92-5F835A6B6B99}"/>
                </a:ext>
              </a:extLst>
            </p:cNvPr>
            <p:cNvSpPr/>
            <p:nvPr/>
          </p:nvSpPr>
          <p:spPr>
            <a:xfrm>
              <a:off x="5863979" y="2644543"/>
              <a:ext cx="135133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xmlns="" id="{1A05A6C1-2D61-4674-81E4-8DCF75435E28}"/>
                </a:ext>
              </a:extLst>
            </p:cNvPr>
            <p:cNvCxnSpPr>
              <a:cxnSpLocks/>
              <a:stCxn id="15" idx="3"/>
              <a:endCxn id="51" idx="1"/>
            </p:cNvCxnSpPr>
            <p:nvPr/>
          </p:nvCxnSpPr>
          <p:spPr>
            <a:xfrm flipV="1">
              <a:off x="6096001" y="2587717"/>
              <a:ext cx="222099" cy="246314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or: Elbow 47">
              <a:extLst>
                <a:ext uri="{FF2B5EF4-FFF2-40B4-BE49-F238E27FC236}">
                  <a16:creationId xmlns:a16="http://schemas.microsoft.com/office/drawing/2014/main" xmlns="" id="{1ED26A7B-6CB7-424F-8E8A-BAA1A88B8BF6}"/>
                </a:ext>
              </a:extLst>
            </p:cNvPr>
            <p:cNvCxnSpPr>
              <a:cxnSpLocks/>
              <a:stCxn id="52" idx="1"/>
              <a:endCxn id="16" idx="3"/>
            </p:cNvCxnSpPr>
            <p:nvPr/>
          </p:nvCxnSpPr>
          <p:spPr>
            <a:xfrm rot="10800000" flipV="1">
              <a:off x="6096002" y="4194405"/>
              <a:ext cx="222099" cy="246314"/>
            </a:xfrm>
            <a:prstGeom prst="bentConnector3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xmlns="" id="{64BF762D-CFBE-4E54-B5D9-D5C47F6E12E7}"/>
                </a:ext>
              </a:extLst>
            </p:cNvPr>
            <p:cNvSpPr/>
            <p:nvPr/>
          </p:nvSpPr>
          <p:spPr>
            <a:xfrm>
              <a:off x="6409883" y="2367567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-sub-layer-output</a:t>
              </a:r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xmlns="" id="{446F151C-85C2-4C8A-AA92-844B4B52AEC9}"/>
                </a:ext>
              </a:extLst>
            </p:cNvPr>
            <p:cNvSpPr/>
            <p:nvPr/>
          </p:nvSpPr>
          <p:spPr>
            <a:xfrm>
              <a:off x="6409883" y="3974255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-sub-layer-input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xmlns="" id="{781B50FC-56CD-4F7C-A257-2B978835617D}"/>
                </a:ext>
              </a:extLst>
            </p:cNvPr>
            <p:cNvSpPr/>
            <p:nvPr/>
          </p:nvSpPr>
          <p:spPr>
            <a:xfrm>
              <a:off x="6318100" y="2244410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-sub-layer-output</a:t>
              </a: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xmlns="" id="{4206BBA9-F2FD-43CB-831A-48B50F4298A2}"/>
                </a:ext>
              </a:extLst>
            </p:cNvPr>
            <p:cNvSpPr/>
            <p:nvPr/>
          </p:nvSpPr>
          <p:spPr>
            <a:xfrm>
              <a:off x="6318100" y="3851098"/>
              <a:ext cx="1921171" cy="68661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</a:rPr>
                <a:t>fwd</a:t>
              </a:r>
              <a:r>
                <a:rPr lang="en-US" sz="700" dirty="0">
                  <a:solidFill>
                    <a:schemeClr val="tx1"/>
                  </a:solidFill>
                </a:rPr>
                <a:t>-sub-layer-input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D3A74F83-0221-425F-9C2A-B45994CC62CC}"/>
                </a:ext>
              </a:extLst>
            </p:cNvPr>
            <p:cNvSpPr/>
            <p:nvPr/>
          </p:nvSpPr>
          <p:spPr>
            <a:xfrm>
              <a:off x="6378910" y="2522880"/>
              <a:ext cx="166204" cy="13833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6E90F293-2716-4D39-B53D-5AD228A9A6CE}"/>
                </a:ext>
              </a:extLst>
            </p:cNvPr>
            <p:cNvSpPr/>
            <p:nvPr/>
          </p:nvSpPr>
          <p:spPr>
            <a:xfrm>
              <a:off x="6370259" y="4121574"/>
              <a:ext cx="166204" cy="13833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CC184378-5FD6-45D8-B269-F2D6F986B98C}"/>
                </a:ext>
              </a:extLst>
            </p:cNvPr>
            <p:cNvSpPr/>
            <p:nvPr/>
          </p:nvSpPr>
          <p:spPr>
            <a:xfrm>
              <a:off x="7995100" y="2600490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2D920C6C-B26B-4E77-B121-F0B09C85ACA9}"/>
                </a:ext>
              </a:extLst>
            </p:cNvPr>
            <p:cNvSpPr/>
            <p:nvPr/>
          </p:nvSpPr>
          <p:spPr>
            <a:xfrm>
              <a:off x="7971574" y="2559521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B5351980-4A55-4C97-BB7A-EF00176445A7}"/>
                </a:ext>
              </a:extLst>
            </p:cNvPr>
            <p:cNvSpPr/>
            <p:nvPr/>
          </p:nvSpPr>
          <p:spPr>
            <a:xfrm>
              <a:off x="7948048" y="2518552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676CD8DA-017E-4D19-A4AF-12A72B287122}"/>
                </a:ext>
              </a:extLst>
            </p:cNvPr>
            <p:cNvSpPr/>
            <p:nvPr/>
          </p:nvSpPr>
          <p:spPr>
            <a:xfrm>
              <a:off x="8042900" y="4145511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F48FDA58-0FAD-4B6D-9AF2-3ACD4AF98C88}"/>
                </a:ext>
              </a:extLst>
            </p:cNvPr>
            <p:cNvSpPr/>
            <p:nvPr/>
          </p:nvSpPr>
          <p:spPr>
            <a:xfrm>
              <a:off x="8019374" y="4104542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6B4415F6-B7F9-45B6-9C55-30AE83CECC3B}"/>
                </a:ext>
              </a:extLst>
            </p:cNvPr>
            <p:cNvSpPr/>
            <p:nvPr/>
          </p:nvSpPr>
          <p:spPr>
            <a:xfrm>
              <a:off x="7995848" y="4063573"/>
              <a:ext cx="166204" cy="1383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61" name="Connector: Elbow 60">
              <a:extLst>
                <a:ext uri="{FF2B5EF4-FFF2-40B4-BE49-F238E27FC236}">
                  <a16:creationId xmlns:a16="http://schemas.microsoft.com/office/drawing/2014/main" xmlns="" id="{B88C4D83-EC4E-4501-A642-1C4F21E0B116}"/>
                </a:ext>
              </a:extLst>
            </p:cNvPr>
            <p:cNvCxnSpPr>
              <a:cxnSpLocks/>
              <a:stCxn id="51" idx="3"/>
              <a:endCxn id="23" idx="1"/>
            </p:cNvCxnSpPr>
            <p:nvPr/>
          </p:nvCxnSpPr>
          <p:spPr>
            <a:xfrm>
              <a:off x="8239271" y="2587717"/>
              <a:ext cx="514305" cy="581064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or: Elbow 61">
              <a:extLst>
                <a:ext uri="{FF2B5EF4-FFF2-40B4-BE49-F238E27FC236}">
                  <a16:creationId xmlns:a16="http://schemas.microsoft.com/office/drawing/2014/main" xmlns="" id="{447FCB66-FC22-4F43-BF40-D7D0263111A7}"/>
                </a:ext>
              </a:extLst>
            </p:cNvPr>
            <p:cNvCxnSpPr>
              <a:cxnSpLocks/>
              <a:stCxn id="21" idx="1"/>
              <a:endCxn id="58" idx="3"/>
            </p:cNvCxnSpPr>
            <p:nvPr/>
          </p:nvCxnSpPr>
          <p:spPr>
            <a:xfrm rot="10800000" flipV="1">
              <a:off x="8209105" y="3237010"/>
              <a:ext cx="481353" cy="977666"/>
            </a:xfrm>
            <a:prstGeom prst="bentConnector3">
              <a:avLst>
                <a:gd name="adj1" fmla="val 50000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or: Elbow 62">
              <a:extLst>
                <a:ext uri="{FF2B5EF4-FFF2-40B4-BE49-F238E27FC236}">
                  <a16:creationId xmlns:a16="http://schemas.microsoft.com/office/drawing/2014/main" xmlns="" id="{D3A0DAA5-DBC3-4CF3-BD43-937F0DBBBA83}"/>
                </a:ext>
              </a:extLst>
            </p:cNvPr>
            <p:cNvCxnSpPr/>
            <p:nvPr/>
          </p:nvCxnSpPr>
          <p:spPr>
            <a:xfrm flipV="1">
              <a:off x="1254508" y="2982615"/>
              <a:ext cx="199913" cy="138330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or: Elbow 63">
              <a:extLst>
                <a:ext uri="{FF2B5EF4-FFF2-40B4-BE49-F238E27FC236}">
                  <a16:creationId xmlns:a16="http://schemas.microsoft.com/office/drawing/2014/main" xmlns="" id="{44077409-A0A5-4165-87B3-8F9DBE93D906}"/>
                </a:ext>
              </a:extLst>
            </p:cNvPr>
            <p:cNvCxnSpPr>
              <a:stCxn id="34" idx="1"/>
            </p:cNvCxnSpPr>
            <p:nvPr/>
          </p:nvCxnSpPr>
          <p:spPr>
            <a:xfrm rot="10800000" flipV="1">
              <a:off x="1201819" y="3429064"/>
              <a:ext cx="318677" cy="52133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Freeform: Shape 65">
            <a:extLst>
              <a:ext uri="{FF2B5EF4-FFF2-40B4-BE49-F238E27FC236}">
                <a16:creationId xmlns:a16="http://schemas.microsoft.com/office/drawing/2014/main" xmlns="" id="{719E60B6-6FC4-4ACA-AE61-A23A5A224850}"/>
              </a:ext>
            </a:extLst>
          </p:cNvPr>
          <p:cNvSpPr/>
          <p:nvPr/>
        </p:nvSpPr>
        <p:spPr>
          <a:xfrm>
            <a:off x="5427580" y="5732538"/>
            <a:ext cx="5842000" cy="474161"/>
          </a:xfrm>
          <a:custGeom>
            <a:avLst/>
            <a:gdLst>
              <a:gd name="connsiteX0" fmla="*/ 10189028 w 10189028"/>
              <a:gd name="connsiteY0" fmla="*/ 522514 h 1555751"/>
              <a:gd name="connsiteX1" fmla="*/ 9999842 w 10189028"/>
              <a:gd name="connsiteY1" fmla="*/ 513505 h 1555751"/>
              <a:gd name="connsiteX2" fmla="*/ 8238609 w 10189028"/>
              <a:gd name="connsiteY2" fmla="*/ 454948 h 1555751"/>
              <a:gd name="connsiteX3" fmla="*/ 7693572 w 10189028"/>
              <a:gd name="connsiteY3" fmla="*/ 1301781 h 1555751"/>
              <a:gd name="connsiteX4" fmla="*/ 3869308 w 10189028"/>
              <a:gd name="connsiteY4" fmla="*/ 1504481 h 1555751"/>
              <a:gd name="connsiteX5" fmla="*/ 3698140 w 10189028"/>
              <a:gd name="connsiteY5" fmla="*/ 472965 h 1555751"/>
              <a:gd name="connsiteX6" fmla="*/ 1229710 w 10189028"/>
              <a:gd name="connsiteY6" fmla="*/ 468461 h 1555751"/>
              <a:gd name="connsiteX7" fmla="*/ 0 w 10189028"/>
              <a:gd name="connsiteY7" fmla="*/ 0 h 1555751"/>
              <a:gd name="connsiteX0" fmla="*/ 10189028 w 10189028"/>
              <a:gd name="connsiteY0" fmla="*/ 522514 h 1676652"/>
              <a:gd name="connsiteX1" fmla="*/ 9999842 w 10189028"/>
              <a:gd name="connsiteY1" fmla="*/ 513505 h 1676652"/>
              <a:gd name="connsiteX2" fmla="*/ 8238609 w 10189028"/>
              <a:gd name="connsiteY2" fmla="*/ 454948 h 1676652"/>
              <a:gd name="connsiteX3" fmla="*/ 7693572 w 10189028"/>
              <a:gd name="connsiteY3" fmla="*/ 1301781 h 1676652"/>
              <a:gd name="connsiteX4" fmla="*/ 3932370 w 10189028"/>
              <a:gd name="connsiteY4" fmla="*/ 1639614 h 1676652"/>
              <a:gd name="connsiteX5" fmla="*/ 3698140 w 10189028"/>
              <a:gd name="connsiteY5" fmla="*/ 472965 h 1676652"/>
              <a:gd name="connsiteX6" fmla="*/ 1229710 w 10189028"/>
              <a:gd name="connsiteY6" fmla="*/ 468461 h 1676652"/>
              <a:gd name="connsiteX7" fmla="*/ 0 w 10189028"/>
              <a:gd name="connsiteY7" fmla="*/ 0 h 1676652"/>
              <a:gd name="connsiteX0" fmla="*/ 10189028 w 10189028"/>
              <a:gd name="connsiteY0" fmla="*/ 522514 h 1703047"/>
              <a:gd name="connsiteX1" fmla="*/ 9999842 w 10189028"/>
              <a:gd name="connsiteY1" fmla="*/ 513505 h 1703047"/>
              <a:gd name="connsiteX2" fmla="*/ 8238609 w 10189028"/>
              <a:gd name="connsiteY2" fmla="*/ 454948 h 1703047"/>
              <a:gd name="connsiteX3" fmla="*/ 7720599 w 10189028"/>
              <a:gd name="connsiteY3" fmla="*/ 1432409 h 1703047"/>
              <a:gd name="connsiteX4" fmla="*/ 3932370 w 10189028"/>
              <a:gd name="connsiteY4" fmla="*/ 1639614 h 1703047"/>
              <a:gd name="connsiteX5" fmla="*/ 3698140 w 10189028"/>
              <a:gd name="connsiteY5" fmla="*/ 472965 h 1703047"/>
              <a:gd name="connsiteX6" fmla="*/ 1229710 w 10189028"/>
              <a:gd name="connsiteY6" fmla="*/ 468461 h 1703047"/>
              <a:gd name="connsiteX7" fmla="*/ 0 w 10189028"/>
              <a:gd name="connsiteY7" fmla="*/ 0 h 1703047"/>
              <a:gd name="connsiteX0" fmla="*/ 10189028 w 10189028"/>
              <a:gd name="connsiteY0" fmla="*/ 522514 h 1698693"/>
              <a:gd name="connsiteX1" fmla="*/ 9999842 w 10189028"/>
              <a:gd name="connsiteY1" fmla="*/ 513505 h 1698693"/>
              <a:gd name="connsiteX2" fmla="*/ 8238609 w 10189028"/>
              <a:gd name="connsiteY2" fmla="*/ 454948 h 1698693"/>
              <a:gd name="connsiteX3" fmla="*/ 7720599 w 10189028"/>
              <a:gd name="connsiteY3" fmla="*/ 1432409 h 1698693"/>
              <a:gd name="connsiteX4" fmla="*/ 3932370 w 10189028"/>
              <a:gd name="connsiteY4" fmla="*/ 1639614 h 1698693"/>
              <a:gd name="connsiteX5" fmla="*/ 3597877 w 10189028"/>
              <a:gd name="connsiteY5" fmla="*/ 533123 h 1698693"/>
              <a:gd name="connsiteX6" fmla="*/ 1229710 w 10189028"/>
              <a:gd name="connsiteY6" fmla="*/ 468461 h 1698693"/>
              <a:gd name="connsiteX7" fmla="*/ 0 w 10189028"/>
              <a:gd name="connsiteY7" fmla="*/ 0 h 1698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89028" h="1698693">
                <a:moveTo>
                  <a:pt x="10189028" y="522514"/>
                </a:moveTo>
                <a:lnTo>
                  <a:pt x="9999842" y="513505"/>
                </a:lnTo>
                <a:cubicBezTo>
                  <a:pt x="9674772" y="502244"/>
                  <a:pt x="8618483" y="301797"/>
                  <a:pt x="8238609" y="454948"/>
                </a:cubicBezTo>
                <a:cubicBezTo>
                  <a:pt x="7858735" y="608099"/>
                  <a:pt x="8438305" y="1234965"/>
                  <a:pt x="7720599" y="1432409"/>
                </a:cubicBezTo>
                <a:cubicBezTo>
                  <a:pt x="7002893" y="1629853"/>
                  <a:pt x="4619490" y="1789495"/>
                  <a:pt x="3932370" y="1639614"/>
                </a:cubicBezTo>
                <a:cubicBezTo>
                  <a:pt x="3245250" y="1489733"/>
                  <a:pt x="4048320" y="728315"/>
                  <a:pt x="3597877" y="533123"/>
                </a:cubicBezTo>
                <a:cubicBezTo>
                  <a:pt x="3147434" y="337931"/>
                  <a:pt x="1846067" y="547288"/>
                  <a:pt x="1229710" y="468461"/>
                </a:cubicBezTo>
                <a:cubicBezTo>
                  <a:pt x="613353" y="389634"/>
                  <a:pt x="306676" y="194817"/>
                  <a:pt x="0" y="0"/>
                </a:cubicBezTo>
              </a:path>
            </a:pathLst>
          </a:custGeom>
          <a:noFill/>
          <a:ln w="57150">
            <a:solidFill>
              <a:srgbClr val="C00000">
                <a:alpha val="63922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Content Placeholder 4">
            <a:extLst>
              <a:ext uri="{FF2B5EF4-FFF2-40B4-BE49-F238E27FC236}">
                <a16:creationId xmlns:a16="http://schemas.microsoft.com/office/drawing/2014/main" xmlns="" id="{AB5497F8-4928-4B29-B918-23E9BBCCD0E5}"/>
              </a:ext>
            </a:extLst>
          </p:cNvPr>
          <p:cNvSpPr txBox="1">
            <a:spLocks/>
          </p:cNvSpPr>
          <p:nvPr/>
        </p:nvSpPr>
        <p:spPr>
          <a:xfrm>
            <a:off x="8074263" y="1646182"/>
            <a:ext cx="34014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"</a:t>
            </a:r>
            <a:r>
              <a:rPr lang="en-US" sz="800" dirty="0" err="1">
                <a:latin typeface="Lucida Console" panose="020B0609040504020204" pitchFamily="49" charset="0"/>
              </a:rPr>
              <a:t>fwd</a:t>
            </a:r>
            <a:r>
              <a:rPr lang="en-US" sz="800" dirty="0">
                <a:latin typeface="Lucida Console" panose="020B0609040504020204" pitchFamily="49" charset="0"/>
              </a:rPr>
              <a:t>-sub-layer-input":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"name": "fsl1",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"incoming-interface":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"eth3"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],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"</a:t>
            </a:r>
            <a:r>
              <a:rPr lang="en-US" sz="800" dirty="0" err="1">
                <a:latin typeface="Lucida Console" panose="020B0609040504020204" pitchFamily="49" charset="0"/>
              </a:rPr>
              <a:t>mpls</a:t>
            </a:r>
            <a:r>
              <a:rPr lang="en-US" sz="800" dirty="0">
                <a:latin typeface="Lucida Console" panose="020B0609040504020204" pitchFamily="49" charset="0"/>
              </a:rPr>
              <a:t>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"interface":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"</a:t>
            </a:r>
            <a:r>
              <a:rPr lang="en-US" sz="800" dirty="0" err="1">
                <a:latin typeface="Lucida Console" panose="020B0609040504020204" pitchFamily="49" charset="0"/>
              </a:rPr>
              <a:t>mpls</a:t>
            </a:r>
            <a:r>
              <a:rPr lang="en-US" sz="800" dirty="0">
                <a:latin typeface="Lucida Console" panose="020B0609040504020204" pitchFamily="49" charset="0"/>
              </a:rPr>
              <a:t>-label-stack":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"entry": [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  "id": 1,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  "label": 42,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  "traffic-class": 5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 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Lucida Console" panose="020B0609040504020204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678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 Make a choice or do combination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Feedback/ suggestions from </a:t>
            </a:r>
            <a:r>
              <a:rPr lang="en-US" altLang="zh-CN" dirty="0" err="1" smtClean="0"/>
              <a:t>WG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53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altLang="zh-CN" sz="6600" dirty="0"/>
          </a:p>
          <a:p>
            <a:pPr marL="0" indent="0" algn="ctr">
              <a:spcBef>
                <a:spcPct val="0"/>
              </a:spcBef>
              <a:buNone/>
            </a:pPr>
            <a:r>
              <a:rPr lang="en-US" altLang="zh-CN" sz="5400" dirty="0">
                <a:latin typeface="+mj-lt"/>
                <a:ea typeface="+mj-ea"/>
                <a:cs typeface="+mj-cs"/>
              </a:rPr>
              <a:t>Thanks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73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91CCC3-48A9-46CC-B8A1-F57A5989D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Scenarios Covered by DetNet YANG Model</a:t>
            </a:r>
            <a:br>
              <a:rPr lang="en-US" dirty="0"/>
            </a:br>
            <a:r>
              <a:rPr lang="en-US" sz="2400" dirty="0"/>
              <a:t>(w/o Aggregation)</a:t>
            </a:r>
            <a:endParaRPr lang="en-US" sz="3200" dirty="0">
              <a:cs typeface="Calibri Ligh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A7DDE32-216B-4FC8-82EE-3F6C18E37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DADC991-1837-4D38-9626-04B773395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54D-61D6-40BB-81BE-E21A1BB7E5A9}" type="slidenum">
              <a:rPr lang="en-US" smtClean="0"/>
              <a:t>3</a:t>
            </a:fld>
            <a:endParaRPr lang="en-US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xmlns="" id="{A45A710D-B894-4A9E-8A3E-A06392C4FDB7}"/>
              </a:ext>
            </a:extLst>
          </p:cNvPr>
          <p:cNvSpPr/>
          <p:nvPr/>
        </p:nvSpPr>
        <p:spPr>
          <a:xfrm>
            <a:off x="8793236" y="3775559"/>
            <a:ext cx="808683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MPLS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DE40FE0-C88B-4926-B59E-7DB09743682A}"/>
              </a:ext>
            </a:extLst>
          </p:cNvPr>
          <p:cNvSpPr/>
          <p:nvPr/>
        </p:nvSpPr>
        <p:spPr>
          <a:xfrm>
            <a:off x="2615667" y="2267664"/>
            <a:ext cx="628103" cy="339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BE6F258-4C87-4D72-9CA7-12CCDAB6CE2E}"/>
              </a:ext>
            </a:extLst>
          </p:cNvPr>
          <p:cNvSpPr/>
          <p:nvPr/>
        </p:nvSpPr>
        <p:spPr>
          <a:xfrm>
            <a:off x="2615667" y="3884610"/>
            <a:ext cx="628103" cy="339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39F96E1-1084-4914-A54A-8AF3DDF69E6E}"/>
              </a:ext>
            </a:extLst>
          </p:cNvPr>
          <p:cNvSpPr/>
          <p:nvPr/>
        </p:nvSpPr>
        <p:spPr>
          <a:xfrm>
            <a:off x="2615667" y="3037002"/>
            <a:ext cx="628103" cy="339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A33BFF1-D116-47A7-86E3-C0DDF2F7AD92}"/>
              </a:ext>
            </a:extLst>
          </p:cNvPr>
          <p:cNvSpPr/>
          <p:nvPr/>
        </p:nvSpPr>
        <p:spPr>
          <a:xfrm>
            <a:off x="4667935" y="2299786"/>
            <a:ext cx="628103" cy="3391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70D8579-E2B6-4458-B5FB-22BB437F9D66}"/>
              </a:ext>
            </a:extLst>
          </p:cNvPr>
          <p:cNvSpPr/>
          <p:nvPr/>
        </p:nvSpPr>
        <p:spPr>
          <a:xfrm>
            <a:off x="4668028" y="3942776"/>
            <a:ext cx="628103" cy="3391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C26000D-F685-4770-91BE-9550787882E2}"/>
              </a:ext>
            </a:extLst>
          </p:cNvPr>
          <p:cNvSpPr/>
          <p:nvPr/>
        </p:nvSpPr>
        <p:spPr>
          <a:xfrm>
            <a:off x="4668028" y="3095168"/>
            <a:ext cx="628103" cy="3391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A4DD0F1-FF0F-4EB7-BCCD-14013E4FEB9A}"/>
              </a:ext>
            </a:extLst>
          </p:cNvPr>
          <p:cNvSpPr/>
          <p:nvPr/>
        </p:nvSpPr>
        <p:spPr>
          <a:xfrm>
            <a:off x="6308944" y="2267664"/>
            <a:ext cx="1500904" cy="3391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2FD88CD8-63FF-43CC-8F51-285C302ED764}"/>
              </a:ext>
            </a:extLst>
          </p:cNvPr>
          <p:cNvSpPr/>
          <p:nvPr/>
        </p:nvSpPr>
        <p:spPr>
          <a:xfrm>
            <a:off x="6308944" y="3884610"/>
            <a:ext cx="1500904" cy="3391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EAFC96D-55CC-4EB7-9F98-622793F4A615}"/>
              </a:ext>
            </a:extLst>
          </p:cNvPr>
          <p:cNvSpPr/>
          <p:nvPr/>
        </p:nvSpPr>
        <p:spPr>
          <a:xfrm>
            <a:off x="6308944" y="3037002"/>
            <a:ext cx="1500903" cy="3391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FAEA041C-6C96-4E33-9614-67595B7B85D9}"/>
              </a:ext>
            </a:extLst>
          </p:cNvPr>
          <p:cNvCxnSpPr>
            <a:cxnSpLocks/>
          </p:cNvCxnSpPr>
          <p:nvPr/>
        </p:nvCxnSpPr>
        <p:spPr>
          <a:xfrm>
            <a:off x="2389849" y="2411204"/>
            <a:ext cx="6112125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07A7A38-6CA2-4836-9C08-D6EE7F5B5BF1}"/>
              </a:ext>
            </a:extLst>
          </p:cNvPr>
          <p:cNvSpPr txBox="1"/>
          <p:nvPr/>
        </p:nvSpPr>
        <p:spPr>
          <a:xfrm>
            <a:off x="8703584" y="2267664"/>
            <a:ext cx="322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IP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B2244F65-FD96-4F14-B400-B89936A27B26}"/>
              </a:ext>
            </a:extLst>
          </p:cNvPr>
          <p:cNvCxnSpPr>
            <a:cxnSpLocks/>
          </p:cNvCxnSpPr>
          <p:nvPr/>
        </p:nvCxnSpPr>
        <p:spPr>
          <a:xfrm>
            <a:off x="2407244" y="3206586"/>
            <a:ext cx="6088281" cy="17053"/>
          </a:xfrm>
          <a:prstGeom prst="line">
            <a:avLst/>
          </a:prstGeom>
          <a:ln w="1270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A366D0F-3D75-4995-A7A3-1BB1559FD7C2}"/>
              </a:ext>
            </a:extLst>
          </p:cNvPr>
          <p:cNvSpPr txBox="1"/>
          <p:nvPr/>
        </p:nvSpPr>
        <p:spPr>
          <a:xfrm>
            <a:off x="3369858" y="2101173"/>
            <a:ext cx="8086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i="1" dirty="0" err="1">
                <a:solidFill>
                  <a:srgbClr val="C00000"/>
                </a:solidFill>
              </a:rPr>
              <a:t>ip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2740E170-98C7-448B-BB25-A242C855D1FC}"/>
              </a:ext>
            </a:extLst>
          </p:cNvPr>
          <p:cNvSpPr/>
          <p:nvPr/>
        </p:nvSpPr>
        <p:spPr>
          <a:xfrm flipH="1">
            <a:off x="5269167" y="2418878"/>
            <a:ext cx="2020027" cy="815540"/>
          </a:xfrm>
          <a:custGeom>
            <a:avLst/>
            <a:gdLst>
              <a:gd name="connsiteX0" fmla="*/ 0 w 2277207"/>
              <a:gd name="connsiteY0" fmla="*/ 0 h 866042"/>
              <a:gd name="connsiteX1" fmla="*/ 1147396 w 2277207"/>
              <a:gd name="connsiteY1" fmla="*/ 479181 h 866042"/>
              <a:gd name="connsiteX2" fmla="*/ 2277207 w 2277207"/>
              <a:gd name="connsiteY2" fmla="*/ 866042 h 866042"/>
              <a:gd name="connsiteX0" fmla="*/ 0 w 2277207"/>
              <a:gd name="connsiteY0" fmla="*/ 0 h 866042"/>
              <a:gd name="connsiteX1" fmla="*/ 1147396 w 2277207"/>
              <a:gd name="connsiteY1" fmla="*/ 479181 h 866042"/>
              <a:gd name="connsiteX2" fmla="*/ 2277207 w 2277207"/>
              <a:gd name="connsiteY2" fmla="*/ 866042 h 866042"/>
              <a:gd name="connsiteX0" fmla="*/ 0 w 2277207"/>
              <a:gd name="connsiteY0" fmla="*/ 0 h 922492"/>
              <a:gd name="connsiteX1" fmla="*/ 1147396 w 2277207"/>
              <a:gd name="connsiteY1" fmla="*/ 479181 h 922492"/>
              <a:gd name="connsiteX2" fmla="*/ 2277207 w 2277207"/>
              <a:gd name="connsiteY2" fmla="*/ 866042 h 922492"/>
              <a:gd name="connsiteX0" fmla="*/ 0 w 2277207"/>
              <a:gd name="connsiteY0" fmla="*/ 55635 h 978127"/>
              <a:gd name="connsiteX1" fmla="*/ 1147396 w 2277207"/>
              <a:gd name="connsiteY1" fmla="*/ 534816 h 978127"/>
              <a:gd name="connsiteX2" fmla="*/ 2277207 w 2277207"/>
              <a:gd name="connsiteY2" fmla="*/ 921677 h 978127"/>
              <a:gd name="connsiteX0" fmla="*/ 0 w 2277207"/>
              <a:gd name="connsiteY0" fmla="*/ 46550 h 969042"/>
              <a:gd name="connsiteX1" fmla="*/ 1147396 w 2277207"/>
              <a:gd name="connsiteY1" fmla="*/ 525731 h 969042"/>
              <a:gd name="connsiteX2" fmla="*/ 2277207 w 2277207"/>
              <a:gd name="connsiteY2" fmla="*/ 912592 h 969042"/>
              <a:gd name="connsiteX0" fmla="*/ 0 w 2277207"/>
              <a:gd name="connsiteY0" fmla="*/ 16110 h 898630"/>
              <a:gd name="connsiteX1" fmla="*/ 1147396 w 2277207"/>
              <a:gd name="connsiteY1" fmla="*/ 495291 h 898630"/>
              <a:gd name="connsiteX2" fmla="*/ 2277207 w 2277207"/>
              <a:gd name="connsiteY2" fmla="*/ 882152 h 898630"/>
              <a:gd name="connsiteX0" fmla="*/ 0 w 2277207"/>
              <a:gd name="connsiteY0" fmla="*/ 0 h 888023"/>
              <a:gd name="connsiteX1" fmla="*/ 1147396 w 2277207"/>
              <a:gd name="connsiteY1" fmla="*/ 501162 h 888023"/>
              <a:gd name="connsiteX2" fmla="*/ 2277207 w 2277207"/>
              <a:gd name="connsiteY2" fmla="*/ 888023 h 888023"/>
              <a:gd name="connsiteX0" fmla="*/ 0 w 2277207"/>
              <a:gd name="connsiteY0" fmla="*/ 0 h 888023"/>
              <a:gd name="connsiteX1" fmla="*/ 1147396 w 2277207"/>
              <a:gd name="connsiteY1" fmla="*/ 501162 h 888023"/>
              <a:gd name="connsiteX2" fmla="*/ 2277207 w 2277207"/>
              <a:gd name="connsiteY2" fmla="*/ 888023 h 888023"/>
              <a:gd name="connsiteX0" fmla="*/ 0 w 2277207"/>
              <a:gd name="connsiteY0" fmla="*/ 0 h 904840"/>
              <a:gd name="connsiteX1" fmla="*/ 1147396 w 2277207"/>
              <a:gd name="connsiteY1" fmla="*/ 501162 h 904840"/>
              <a:gd name="connsiteX2" fmla="*/ 2277207 w 2277207"/>
              <a:gd name="connsiteY2" fmla="*/ 888023 h 904840"/>
              <a:gd name="connsiteX0" fmla="*/ 0 w 2320750"/>
              <a:gd name="connsiteY0" fmla="*/ 0 h 876846"/>
              <a:gd name="connsiteX1" fmla="*/ 1190939 w 2320750"/>
              <a:gd name="connsiteY1" fmla="*/ 489985 h 876846"/>
              <a:gd name="connsiteX2" fmla="*/ 2320750 w 2320750"/>
              <a:gd name="connsiteY2" fmla="*/ 876846 h 876846"/>
              <a:gd name="connsiteX0" fmla="*/ 0 w 2320750"/>
              <a:gd name="connsiteY0" fmla="*/ 0 h 897097"/>
              <a:gd name="connsiteX1" fmla="*/ 1190939 w 2320750"/>
              <a:gd name="connsiteY1" fmla="*/ 489985 h 897097"/>
              <a:gd name="connsiteX2" fmla="*/ 2320750 w 2320750"/>
              <a:gd name="connsiteY2" fmla="*/ 876846 h 897097"/>
              <a:gd name="connsiteX0" fmla="*/ 0 w 2320750"/>
              <a:gd name="connsiteY0" fmla="*/ 0 h 897097"/>
              <a:gd name="connsiteX1" fmla="*/ 1190939 w 2320750"/>
              <a:gd name="connsiteY1" fmla="*/ 489985 h 897097"/>
              <a:gd name="connsiteX2" fmla="*/ 2320750 w 2320750"/>
              <a:gd name="connsiteY2" fmla="*/ 876846 h 897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0750" h="897097">
                <a:moveTo>
                  <a:pt x="0" y="0"/>
                </a:moveTo>
                <a:cubicBezTo>
                  <a:pt x="454270" y="26742"/>
                  <a:pt x="1190590" y="-83387"/>
                  <a:pt x="1190939" y="489985"/>
                </a:cubicBezTo>
                <a:cubicBezTo>
                  <a:pt x="1191288" y="1063357"/>
                  <a:pt x="1894676" y="856697"/>
                  <a:pt x="2320750" y="876846"/>
                </a:cubicBezTo>
              </a:path>
            </a:pathLst>
          </a:custGeom>
          <a:noFill/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D67AA046-4260-4A87-A877-78ED4A7CBD24}"/>
              </a:ext>
            </a:extLst>
          </p:cNvPr>
          <p:cNvCxnSpPr>
            <a:cxnSpLocks/>
          </p:cNvCxnSpPr>
          <p:nvPr/>
        </p:nvCxnSpPr>
        <p:spPr>
          <a:xfrm flipV="1">
            <a:off x="2067006" y="4042591"/>
            <a:ext cx="1164531" cy="15621"/>
          </a:xfrm>
          <a:prstGeom prst="line">
            <a:avLst/>
          </a:prstGeom>
          <a:ln w="127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3BCD09A0-D70E-4188-A1D5-94B68512FD9E}"/>
              </a:ext>
            </a:extLst>
          </p:cNvPr>
          <p:cNvSpPr/>
          <p:nvPr/>
        </p:nvSpPr>
        <p:spPr>
          <a:xfrm flipH="1" flipV="1">
            <a:off x="3254368" y="2408016"/>
            <a:ext cx="2074986" cy="807085"/>
          </a:xfrm>
          <a:custGeom>
            <a:avLst/>
            <a:gdLst>
              <a:gd name="connsiteX0" fmla="*/ 0 w 2277207"/>
              <a:gd name="connsiteY0" fmla="*/ 0 h 866042"/>
              <a:gd name="connsiteX1" fmla="*/ 1147396 w 2277207"/>
              <a:gd name="connsiteY1" fmla="*/ 479181 h 866042"/>
              <a:gd name="connsiteX2" fmla="*/ 2277207 w 2277207"/>
              <a:gd name="connsiteY2" fmla="*/ 866042 h 866042"/>
              <a:gd name="connsiteX0" fmla="*/ 0 w 2277207"/>
              <a:gd name="connsiteY0" fmla="*/ 0 h 866042"/>
              <a:gd name="connsiteX1" fmla="*/ 1147396 w 2277207"/>
              <a:gd name="connsiteY1" fmla="*/ 479181 h 866042"/>
              <a:gd name="connsiteX2" fmla="*/ 2277207 w 2277207"/>
              <a:gd name="connsiteY2" fmla="*/ 866042 h 866042"/>
              <a:gd name="connsiteX0" fmla="*/ 0 w 2277207"/>
              <a:gd name="connsiteY0" fmla="*/ 0 h 922492"/>
              <a:gd name="connsiteX1" fmla="*/ 1147396 w 2277207"/>
              <a:gd name="connsiteY1" fmla="*/ 479181 h 922492"/>
              <a:gd name="connsiteX2" fmla="*/ 2277207 w 2277207"/>
              <a:gd name="connsiteY2" fmla="*/ 866042 h 922492"/>
              <a:gd name="connsiteX0" fmla="*/ 0 w 2277207"/>
              <a:gd name="connsiteY0" fmla="*/ 55635 h 978127"/>
              <a:gd name="connsiteX1" fmla="*/ 1147396 w 2277207"/>
              <a:gd name="connsiteY1" fmla="*/ 534816 h 978127"/>
              <a:gd name="connsiteX2" fmla="*/ 2277207 w 2277207"/>
              <a:gd name="connsiteY2" fmla="*/ 921677 h 978127"/>
              <a:gd name="connsiteX0" fmla="*/ 0 w 2277207"/>
              <a:gd name="connsiteY0" fmla="*/ 46550 h 969042"/>
              <a:gd name="connsiteX1" fmla="*/ 1147396 w 2277207"/>
              <a:gd name="connsiteY1" fmla="*/ 525731 h 969042"/>
              <a:gd name="connsiteX2" fmla="*/ 2277207 w 2277207"/>
              <a:gd name="connsiteY2" fmla="*/ 912592 h 969042"/>
              <a:gd name="connsiteX0" fmla="*/ 0 w 2277207"/>
              <a:gd name="connsiteY0" fmla="*/ 16110 h 898630"/>
              <a:gd name="connsiteX1" fmla="*/ 1147396 w 2277207"/>
              <a:gd name="connsiteY1" fmla="*/ 495291 h 898630"/>
              <a:gd name="connsiteX2" fmla="*/ 2277207 w 2277207"/>
              <a:gd name="connsiteY2" fmla="*/ 882152 h 898630"/>
              <a:gd name="connsiteX0" fmla="*/ 0 w 2277207"/>
              <a:gd name="connsiteY0" fmla="*/ 0 h 888023"/>
              <a:gd name="connsiteX1" fmla="*/ 1147396 w 2277207"/>
              <a:gd name="connsiteY1" fmla="*/ 501162 h 888023"/>
              <a:gd name="connsiteX2" fmla="*/ 2277207 w 2277207"/>
              <a:gd name="connsiteY2" fmla="*/ 888023 h 888023"/>
              <a:gd name="connsiteX0" fmla="*/ 0 w 2277207"/>
              <a:gd name="connsiteY0" fmla="*/ 0 h 888023"/>
              <a:gd name="connsiteX1" fmla="*/ 1147396 w 2277207"/>
              <a:gd name="connsiteY1" fmla="*/ 501162 h 888023"/>
              <a:gd name="connsiteX2" fmla="*/ 2277207 w 2277207"/>
              <a:gd name="connsiteY2" fmla="*/ 888023 h 888023"/>
              <a:gd name="connsiteX0" fmla="*/ 0 w 2277207"/>
              <a:gd name="connsiteY0" fmla="*/ 0 h 904840"/>
              <a:gd name="connsiteX1" fmla="*/ 1147396 w 2277207"/>
              <a:gd name="connsiteY1" fmla="*/ 501162 h 904840"/>
              <a:gd name="connsiteX2" fmla="*/ 2277207 w 2277207"/>
              <a:gd name="connsiteY2" fmla="*/ 888023 h 904840"/>
              <a:gd name="connsiteX0" fmla="*/ 0 w 2320750"/>
              <a:gd name="connsiteY0" fmla="*/ 0 h 876846"/>
              <a:gd name="connsiteX1" fmla="*/ 1190939 w 2320750"/>
              <a:gd name="connsiteY1" fmla="*/ 489985 h 876846"/>
              <a:gd name="connsiteX2" fmla="*/ 2320750 w 2320750"/>
              <a:gd name="connsiteY2" fmla="*/ 876846 h 876846"/>
              <a:gd name="connsiteX0" fmla="*/ 0 w 2320750"/>
              <a:gd name="connsiteY0" fmla="*/ 0 h 897097"/>
              <a:gd name="connsiteX1" fmla="*/ 1190939 w 2320750"/>
              <a:gd name="connsiteY1" fmla="*/ 489985 h 897097"/>
              <a:gd name="connsiteX2" fmla="*/ 2320750 w 2320750"/>
              <a:gd name="connsiteY2" fmla="*/ 876846 h 897097"/>
              <a:gd name="connsiteX0" fmla="*/ 0 w 2320750"/>
              <a:gd name="connsiteY0" fmla="*/ 0 h 876846"/>
              <a:gd name="connsiteX1" fmla="*/ 1190939 w 2320750"/>
              <a:gd name="connsiteY1" fmla="*/ 489985 h 876846"/>
              <a:gd name="connsiteX2" fmla="*/ 2320750 w 2320750"/>
              <a:gd name="connsiteY2" fmla="*/ 876846 h 876846"/>
              <a:gd name="connsiteX0" fmla="*/ 0 w 2320750"/>
              <a:gd name="connsiteY0" fmla="*/ 0 h 876846"/>
              <a:gd name="connsiteX1" fmla="*/ 1190939 w 2320750"/>
              <a:gd name="connsiteY1" fmla="*/ 489985 h 876846"/>
              <a:gd name="connsiteX2" fmla="*/ 2320750 w 2320750"/>
              <a:gd name="connsiteY2" fmla="*/ 876846 h 876846"/>
              <a:gd name="connsiteX0" fmla="*/ 0 w 2320750"/>
              <a:gd name="connsiteY0" fmla="*/ 0 h 876846"/>
              <a:gd name="connsiteX1" fmla="*/ 1410746 w 2320750"/>
              <a:gd name="connsiteY1" fmla="*/ 481960 h 876846"/>
              <a:gd name="connsiteX2" fmla="*/ 2320750 w 2320750"/>
              <a:gd name="connsiteY2" fmla="*/ 876846 h 876846"/>
              <a:gd name="connsiteX0" fmla="*/ 0 w 2320750"/>
              <a:gd name="connsiteY0" fmla="*/ 0 h 878302"/>
              <a:gd name="connsiteX1" fmla="*/ 1410746 w 2320750"/>
              <a:gd name="connsiteY1" fmla="*/ 481960 h 878302"/>
              <a:gd name="connsiteX2" fmla="*/ 2320750 w 2320750"/>
              <a:gd name="connsiteY2" fmla="*/ 876846 h 878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0750" h="878302">
                <a:moveTo>
                  <a:pt x="0" y="0"/>
                </a:moveTo>
                <a:cubicBezTo>
                  <a:pt x="454270" y="26742"/>
                  <a:pt x="1421283" y="492"/>
                  <a:pt x="1410746" y="481960"/>
                </a:cubicBezTo>
                <a:cubicBezTo>
                  <a:pt x="1400209" y="963428"/>
                  <a:pt x="1853919" y="866059"/>
                  <a:pt x="2320750" y="876846"/>
                </a:cubicBezTo>
              </a:path>
            </a:pathLst>
          </a:custGeom>
          <a:noFill/>
          <a:ln>
            <a:solidFill>
              <a:srgbClr val="298D95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00E3830-6942-4FF0-B5E2-050949520EE7}"/>
              </a:ext>
            </a:extLst>
          </p:cNvPr>
          <p:cNvSpPr txBox="1"/>
          <p:nvPr/>
        </p:nvSpPr>
        <p:spPr>
          <a:xfrm>
            <a:off x="2251707" y="2111101"/>
            <a:ext cx="322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IP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BBF4105-13A0-485B-AAD9-DE404C1D3C1D}"/>
              </a:ext>
            </a:extLst>
          </p:cNvPr>
          <p:cNvSpPr txBox="1"/>
          <p:nvPr/>
        </p:nvSpPr>
        <p:spPr>
          <a:xfrm>
            <a:off x="2251706" y="2774161"/>
            <a:ext cx="8086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MPLS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3172B0A-2F5C-4E1B-8861-8F5A6B621DA2}"/>
              </a:ext>
            </a:extLst>
          </p:cNvPr>
          <p:cNvSpPr txBox="1"/>
          <p:nvPr/>
        </p:nvSpPr>
        <p:spPr>
          <a:xfrm>
            <a:off x="2251706" y="3709926"/>
            <a:ext cx="1087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Ethernet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9BD7B2E-F15C-4DA6-A334-4B09698BB95D}"/>
              </a:ext>
            </a:extLst>
          </p:cNvPr>
          <p:cNvSpPr txBox="1"/>
          <p:nvPr/>
        </p:nvSpPr>
        <p:spPr>
          <a:xfrm>
            <a:off x="2407244" y="1775966"/>
            <a:ext cx="1011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Application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0F39EB5-8160-4349-AC1A-9531692B53A7}"/>
              </a:ext>
            </a:extLst>
          </p:cNvPr>
          <p:cNvSpPr txBox="1"/>
          <p:nvPr/>
        </p:nvSpPr>
        <p:spPr>
          <a:xfrm>
            <a:off x="4207663" y="1800364"/>
            <a:ext cx="1431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Service Sub-layer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EFF2B68-7C6F-43B7-BA77-BCCBB0BEE2EB}"/>
              </a:ext>
            </a:extLst>
          </p:cNvPr>
          <p:cNvSpPr txBox="1"/>
          <p:nvPr/>
        </p:nvSpPr>
        <p:spPr>
          <a:xfrm>
            <a:off x="6192907" y="1793396"/>
            <a:ext cx="173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Forwarding Sub-layer</a:t>
            </a:r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xmlns="" id="{F23D48D5-B558-4DEA-A542-B7E30FA2BF1E}"/>
              </a:ext>
            </a:extLst>
          </p:cNvPr>
          <p:cNvSpPr/>
          <p:nvPr/>
        </p:nvSpPr>
        <p:spPr>
          <a:xfrm>
            <a:off x="9136956" y="2204419"/>
            <a:ext cx="929928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IP</a:t>
            </a:r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xmlns="" id="{6650B073-F7B6-418B-8CFE-1906DEE1A8AF}"/>
              </a:ext>
            </a:extLst>
          </p:cNvPr>
          <p:cNvSpPr/>
          <p:nvPr/>
        </p:nvSpPr>
        <p:spPr>
          <a:xfrm>
            <a:off x="8786904" y="4165411"/>
            <a:ext cx="750229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MPLS</a:t>
            </a:r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xmlns="" id="{6269BCB6-039B-4FEB-A3AD-11F62E586D66}"/>
              </a:ext>
            </a:extLst>
          </p:cNvPr>
          <p:cNvSpPr/>
          <p:nvPr/>
        </p:nvSpPr>
        <p:spPr>
          <a:xfrm>
            <a:off x="9449568" y="4165411"/>
            <a:ext cx="1089172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Ethernet</a:t>
            </a:r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xmlns="" id="{89E488AB-CED8-419D-9347-39716CA01863}"/>
              </a:ext>
            </a:extLst>
          </p:cNvPr>
          <p:cNvSpPr/>
          <p:nvPr/>
        </p:nvSpPr>
        <p:spPr>
          <a:xfrm>
            <a:off x="901451" y="3026043"/>
            <a:ext cx="718881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MPLS</a:t>
            </a:r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xmlns="" id="{09B2CB76-8A58-48D8-90A1-8A2D7B3D7ED4}"/>
              </a:ext>
            </a:extLst>
          </p:cNvPr>
          <p:cNvSpPr/>
          <p:nvPr/>
        </p:nvSpPr>
        <p:spPr>
          <a:xfrm>
            <a:off x="9485323" y="3775559"/>
            <a:ext cx="929928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IP</a:t>
            </a:r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xmlns="" id="{06D40D91-F3CD-4185-A073-240F794A8204}"/>
              </a:ext>
            </a:extLst>
          </p:cNvPr>
          <p:cNvSpPr/>
          <p:nvPr/>
        </p:nvSpPr>
        <p:spPr>
          <a:xfrm>
            <a:off x="974157" y="2241621"/>
            <a:ext cx="929928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IP</a:t>
            </a:r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xmlns="" id="{5B3A3951-50CF-413D-BFDE-4323A3BA5D12}"/>
              </a:ext>
            </a:extLst>
          </p:cNvPr>
          <p:cNvSpPr/>
          <p:nvPr/>
        </p:nvSpPr>
        <p:spPr>
          <a:xfrm>
            <a:off x="1532826" y="3021547"/>
            <a:ext cx="929928" cy="339168"/>
          </a:xfrm>
          <a:prstGeom prst="cub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Data</a:t>
            </a:r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xmlns="" id="{72CEBDA7-CCAB-4CBB-81CB-C299B4669A41}"/>
              </a:ext>
            </a:extLst>
          </p:cNvPr>
          <p:cNvSpPr/>
          <p:nvPr/>
        </p:nvSpPr>
        <p:spPr>
          <a:xfrm>
            <a:off x="922786" y="3884610"/>
            <a:ext cx="1089172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Ethernet</a:t>
            </a:r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xmlns="" id="{FC0F1B06-A510-4C35-A38F-C76213CF228D}"/>
              </a:ext>
            </a:extLst>
          </p:cNvPr>
          <p:cNvSpPr/>
          <p:nvPr/>
        </p:nvSpPr>
        <p:spPr>
          <a:xfrm>
            <a:off x="9107925" y="2604577"/>
            <a:ext cx="929928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IP</a:t>
            </a:r>
          </a:p>
        </p:txBody>
      </p:sp>
      <p:sp>
        <p:nvSpPr>
          <p:cNvPr id="50" name="Cube 49">
            <a:extLst>
              <a:ext uri="{FF2B5EF4-FFF2-40B4-BE49-F238E27FC236}">
                <a16:creationId xmlns:a16="http://schemas.microsoft.com/office/drawing/2014/main" xmlns="" id="{BD3503E7-1CD8-4065-9E50-988645C58649}"/>
              </a:ext>
            </a:extLst>
          </p:cNvPr>
          <p:cNvSpPr/>
          <p:nvPr/>
        </p:nvSpPr>
        <p:spPr>
          <a:xfrm>
            <a:off x="9940294" y="2604577"/>
            <a:ext cx="1089172" cy="339168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Ethernet</a:t>
            </a:r>
          </a:p>
        </p:txBody>
      </p:sp>
      <p:sp>
        <p:nvSpPr>
          <p:cNvPr id="52" name="Cube 51">
            <a:extLst>
              <a:ext uri="{FF2B5EF4-FFF2-40B4-BE49-F238E27FC236}">
                <a16:creationId xmlns:a16="http://schemas.microsoft.com/office/drawing/2014/main" xmlns="" id="{72BE53A2-39B5-41F0-838A-34D74E924564}"/>
              </a:ext>
            </a:extLst>
          </p:cNvPr>
          <p:cNvSpPr/>
          <p:nvPr/>
        </p:nvSpPr>
        <p:spPr>
          <a:xfrm>
            <a:off x="8786904" y="3354623"/>
            <a:ext cx="718881" cy="33916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MPLS</a:t>
            </a:r>
          </a:p>
        </p:txBody>
      </p:sp>
      <p:sp>
        <p:nvSpPr>
          <p:cNvPr id="53" name="Cube 52">
            <a:extLst>
              <a:ext uri="{FF2B5EF4-FFF2-40B4-BE49-F238E27FC236}">
                <a16:creationId xmlns:a16="http://schemas.microsoft.com/office/drawing/2014/main" xmlns="" id="{978DC934-781B-4D7C-9930-E0BA320626EE}"/>
              </a:ext>
            </a:extLst>
          </p:cNvPr>
          <p:cNvSpPr/>
          <p:nvPr/>
        </p:nvSpPr>
        <p:spPr>
          <a:xfrm>
            <a:off x="9418279" y="3350127"/>
            <a:ext cx="929928" cy="339168"/>
          </a:xfrm>
          <a:prstGeom prst="cub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AC3C0B2-3882-4372-8EE1-8D26D2411F5A}"/>
              </a:ext>
            </a:extLst>
          </p:cNvPr>
          <p:cNvSpPr txBox="1"/>
          <p:nvPr/>
        </p:nvSpPr>
        <p:spPr>
          <a:xfrm>
            <a:off x="8338535" y="5259996"/>
            <a:ext cx="301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shown Ethernet or other Tunnels as be underlay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17C28AA-FE59-41F5-8F17-BFB42E2E2ECD}"/>
              </a:ext>
            </a:extLst>
          </p:cNvPr>
          <p:cNvSpPr txBox="1"/>
          <p:nvPr/>
        </p:nvSpPr>
        <p:spPr>
          <a:xfrm>
            <a:off x="3342871" y="2528392"/>
            <a:ext cx="13994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i="1" dirty="0" err="1">
                <a:solidFill>
                  <a:srgbClr val="C00000"/>
                </a:solidFill>
              </a:rPr>
              <a:t>ip</a:t>
            </a:r>
            <a:r>
              <a:rPr lang="en-US" sz="1400" i="1" dirty="0">
                <a:solidFill>
                  <a:srgbClr val="C00000"/>
                </a:solidFill>
              </a:rPr>
              <a:t>-over-</a:t>
            </a:r>
            <a:r>
              <a:rPr lang="en-US" sz="1400" i="1" dirty="0" err="1">
                <a:solidFill>
                  <a:srgbClr val="C00000"/>
                </a:solidFill>
              </a:rPr>
              <a:t>mpls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C414F5CF-4AC3-4F1F-B316-90379809CD03}"/>
              </a:ext>
            </a:extLst>
          </p:cNvPr>
          <p:cNvSpPr txBox="1"/>
          <p:nvPr/>
        </p:nvSpPr>
        <p:spPr>
          <a:xfrm>
            <a:off x="3330953" y="2969836"/>
            <a:ext cx="13994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i="1" dirty="0" err="1">
                <a:solidFill>
                  <a:srgbClr val="C00000"/>
                </a:solidFill>
              </a:rPr>
              <a:t>mpls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B4F5E9CD-D1E3-4E5D-BBC3-EC05DB0710AD}"/>
              </a:ext>
            </a:extLst>
          </p:cNvPr>
          <p:cNvSpPr txBox="1"/>
          <p:nvPr/>
        </p:nvSpPr>
        <p:spPr>
          <a:xfrm>
            <a:off x="3299000" y="3526756"/>
            <a:ext cx="155320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>
              <a:defRPr sz="1400" i="1">
                <a:solidFill>
                  <a:srgbClr val="C00000"/>
                </a:solidFill>
              </a:defRPr>
            </a:lvl1pPr>
          </a:lstStyle>
          <a:p>
            <a:r>
              <a:rPr lang="en-US" dirty="0" err="1"/>
              <a:t>tsn</a:t>
            </a:r>
            <a:r>
              <a:rPr lang="en-US" dirty="0"/>
              <a:t>-</a:t>
            </a:r>
            <a:r>
              <a:rPr lang="en-US" dirty="0" err="1"/>
              <a:t>vpn</a:t>
            </a:r>
            <a:r>
              <a:rPr lang="en-US" dirty="0"/>
              <a:t>-over-</a:t>
            </a:r>
            <a:r>
              <a:rPr lang="en-US" dirty="0" err="1"/>
              <a:t>mpls</a:t>
            </a:r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91909B6D-083F-49C4-890E-BD117D9CCC5B}"/>
              </a:ext>
            </a:extLst>
          </p:cNvPr>
          <p:cNvSpPr txBox="1"/>
          <p:nvPr/>
        </p:nvSpPr>
        <p:spPr>
          <a:xfrm>
            <a:off x="6302875" y="2205228"/>
            <a:ext cx="80868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/>
              <a:t>IP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653B779-4ED3-458C-B1FA-09AAEE24392F}"/>
              </a:ext>
            </a:extLst>
          </p:cNvPr>
          <p:cNvSpPr txBox="1"/>
          <p:nvPr/>
        </p:nvSpPr>
        <p:spPr>
          <a:xfrm>
            <a:off x="5063879" y="2621705"/>
            <a:ext cx="204248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i="1" dirty="0" err="1">
                <a:solidFill>
                  <a:srgbClr val="C00000"/>
                </a:solidFill>
              </a:rPr>
              <a:t>mpls</a:t>
            </a:r>
            <a:r>
              <a:rPr lang="en-US" i="1" dirty="0">
                <a:solidFill>
                  <a:srgbClr val="C00000"/>
                </a:solidFill>
              </a:rPr>
              <a:t>-over-</a:t>
            </a:r>
            <a:r>
              <a:rPr lang="en-US" i="1" dirty="0" err="1">
                <a:solidFill>
                  <a:srgbClr val="C00000"/>
                </a:solidFill>
              </a:rPr>
              <a:t>udp</a:t>
            </a:r>
            <a:r>
              <a:rPr lang="en-US" i="1" dirty="0">
                <a:solidFill>
                  <a:srgbClr val="C00000"/>
                </a:solidFill>
              </a:rPr>
              <a:t>-</a:t>
            </a:r>
            <a:r>
              <a:rPr lang="en-US" i="1" dirty="0" err="1">
                <a:solidFill>
                  <a:srgbClr val="C00000"/>
                </a:solidFill>
              </a:rPr>
              <a:t>ip</a:t>
            </a:r>
            <a:r>
              <a:rPr lang="en-US" i="1" dirty="0">
                <a:solidFill>
                  <a:srgbClr val="C00000"/>
                </a:solidFill>
              </a:rPr>
              <a:t> (future)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DCDE99D1-E5AC-461A-9410-CD14D9D498EE}"/>
              </a:ext>
            </a:extLst>
          </p:cNvPr>
          <p:cNvSpPr/>
          <p:nvPr/>
        </p:nvSpPr>
        <p:spPr>
          <a:xfrm flipH="1">
            <a:off x="3250381" y="3215888"/>
            <a:ext cx="2072363" cy="833302"/>
          </a:xfrm>
          <a:custGeom>
            <a:avLst/>
            <a:gdLst>
              <a:gd name="connsiteX0" fmla="*/ 0 w 2277207"/>
              <a:gd name="connsiteY0" fmla="*/ 0 h 866042"/>
              <a:gd name="connsiteX1" fmla="*/ 1147396 w 2277207"/>
              <a:gd name="connsiteY1" fmla="*/ 479181 h 866042"/>
              <a:gd name="connsiteX2" fmla="*/ 2277207 w 2277207"/>
              <a:gd name="connsiteY2" fmla="*/ 866042 h 866042"/>
              <a:gd name="connsiteX0" fmla="*/ 0 w 2277207"/>
              <a:gd name="connsiteY0" fmla="*/ 0 h 866042"/>
              <a:gd name="connsiteX1" fmla="*/ 1147396 w 2277207"/>
              <a:gd name="connsiteY1" fmla="*/ 479181 h 866042"/>
              <a:gd name="connsiteX2" fmla="*/ 2277207 w 2277207"/>
              <a:gd name="connsiteY2" fmla="*/ 866042 h 866042"/>
              <a:gd name="connsiteX0" fmla="*/ 0 w 2277207"/>
              <a:gd name="connsiteY0" fmla="*/ 0 h 922492"/>
              <a:gd name="connsiteX1" fmla="*/ 1147396 w 2277207"/>
              <a:gd name="connsiteY1" fmla="*/ 479181 h 922492"/>
              <a:gd name="connsiteX2" fmla="*/ 2277207 w 2277207"/>
              <a:gd name="connsiteY2" fmla="*/ 866042 h 922492"/>
              <a:gd name="connsiteX0" fmla="*/ 0 w 2277207"/>
              <a:gd name="connsiteY0" fmla="*/ 55635 h 978127"/>
              <a:gd name="connsiteX1" fmla="*/ 1147396 w 2277207"/>
              <a:gd name="connsiteY1" fmla="*/ 534816 h 978127"/>
              <a:gd name="connsiteX2" fmla="*/ 2277207 w 2277207"/>
              <a:gd name="connsiteY2" fmla="*/ 921677 h 978127"/>
              <a:gd name="connsiteX0" fmla="*/ 0 w 2277207"/>
              <a:gd name="connsiteY0" fmla="*/ 46550 h 969042"/>
              <a:gd name="connsiteX1" fmla="*/ 1147396 w 2277207"/>
              <a:gd name="connsiteY1" fmla="*/ 525731 h 969042"/>
              <a:gd name="connsiteX2" fmla="*/ 2277207 w 2277207"/>
              <a:gd name="connsiteY2" fmla="*/ 912592 h 969042"/>
              <a:gd name="connsiteX0" fmla="*/ 0 w 2277207"/>
              <a:gd name="connsiteY0" fmla="*/ 16110 h 898630"/>
              <a:gd name="connsiteX1" fmla="*/ 1147396 w 2277207"/>
              <a:gd name="connsiteY1" fmla="*/ 495291 h 898630"/>
              <a:gd name="connsiteX2" fmla="*/ 2277207 w 2277207"/>
              <a:gd name="connsiteY2" fmla="*/ 882152 h 898630"/>
              <a:gd name="connsiteX0" fmla="*/ 0 w 2277207"/>
              <a:gd name="connsiteY0" fmla="*/ 0 h 888023"/>
              <a:gd name="connsiteX1" fmla="*/ 1147396 w 2277207"/>
              <a:gd name="connsiteY1" fmla="*/ 501162 h 888023"/>
              <a:gd name="connsiteX2" fmla="*/ 2277207 w 2277207"/>
              <a:gd name="connsiteY2" fmla="*/ 888023 h 888023"/>
              <a:gd name="connsiteX0" fmla="*/ 0 w 2277207"/>
              <a:gd name="connsiteY0" fmla="*/ 0 h 888023"/>
              <a:gd name="connsiteX1" fmla="*/ 1147396 w 2277207"/>
              <a:gd name="connsiteY1" fmla="*/ 501162 h 888023"/>
              <a:gd name="connsiteX2" fmla="*/ 2277207 w 2277207"/>
              <a:gd name="connsiteY2" fmla="*/ 888023 h 888023"/>
              <a:gd name="connsiteX0" fmla="*/ 0 w 2277207"/>
              <a:gd name="connsiteY0" fmla="*/ 0 h 904840"/>
              <a:gd name="connsiteX1" fmla="*/ 1147396 w 2277207"/>
              <a:gd name="connsiteY1" fmla="*/ 501162 h 904840"/>
              <a:gd name="connsiteX2" fmla="*/ 2277207 w 2277207"/>
              <a:gd name="connsiteY2" fmla="*/ 888023 h 904840"/>
              <a:gd name="connsiteX0" fmla="*/ 0 w 2320750"/>
              <a:gd name="connsiteY0" fmla="*/ 0 h 876846"/>
              <a:gd name="connsiteX1" fmla="*/ 1190939 w 2320750"/>
              <a:gd name="connsiteY1" fmla="*/ 489985 h 876846"/>
              <a:gd name="connsiteX2" fmla="*/ 2320750 w 2320750"/>
              <a:gd name="connsiteY2" fmla="*/ 876846 h 876846"/>
              <a:gd name="connsiteX0" fmla="*/ 0 w 2320750"/>
              <a:gd name="connsiteY0" fmla="*/ 0 h 897097"/>
              <a:gd name="connsiteX1" fmla="*/ 1190939 w 2320750"/>
              <a:gd name="connsiteY1" fmla="*/ 489985 h 897097"/>
              <a:gd name="connsiteX2" fmla="*/ 2320750 w 2320750"/>
              <a:gd name="connsiteY2" fmla="*/ 876846 h 897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0750" h="897097">
                <a:moveTo>
                  <a:pt x="0" y="0"/>
                </a:moveTo>
                <a:cubicBezTo>
                  <a:pt x="454270" y="26742"/>
                  <a:pt x="1190590" y="-83387"/>
                  <a:pt x="1190939" y="489985"/>
                </a:cubicBezTo>
                <a:cubicBezTo>
                  <a:pt x="1191288" y="1063357"/>
                  <a:pt x="1928026" y="856697"/>
                  <a:pt x="2320750" y="876846"/>
                </a:cubicBezTo>
              </a:path>
            </a:pathLst>
          </a:custGeom>
          <a:noFill/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5906720B-397C-451A-825E-C068CFAF3931}"/>
              </a:ext>
            </a:extLst>
          </p:cNvPr>
          <p:cNvSpPr txBox="1"/>
          <p:nvPr/>
        </p:nvSpPr>
        <p:spPr>
          <a:xfrm>
            <a:off x="6253713" y="2950841"/>
            <a:ext cx="80868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>
                <a:cs typeface="Calibri"/>
              </a:rPr>
              <a:t>MPLS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04960EC1-B17F-4909-B1D2-C2FB971EEAA5}"/>
              </a:ext>
            </a:extLst>
          </p:cNvPr>
          <p:cNvSpPr txBox="1"/>
          <p:nvPr/>
        </p:nvSpPr>
        <p:spPr>
          <a:xfrm>
            <a:off x="6253713" y="3843937"/>
            <a:ext cx="125932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>
                <a:cs typeface="Calibri"/>
              </a:rPr>
              <a:t>TSN (Future)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F43E30F-EE22-41EB-A67B-BF97E9D6F750}"/>
              </a:ext>
            </a:extLst>
          </p:cNvPr>
          <p:cNvSpPr txBox="1"/>
          <p:nvPr/>
        </p:nvSpPr>
        <p:spPr>
          <a:xfrm>
            <a:off x="1260891" y="4381881"/>
            <a:ext cx="3828175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>
              <a:defRPr sz="1400">
                <a:solidFill>
                  <a:srgbClr val="C00000"/>
                </a:solidFill>
              </a:defRPr>
            </a:lvl1pPr>
          </a:lstStyle>
          <a:p>
            <a:r>
              <a:rPr lang="en-US" i="1" dirty="0"/>
              <a:t>Corresponding Data Plane drafts:</a:t>
            </a:r>
          </a:p>
          <a:p>
            <a:r>
              <a:rPr lang="en-US" i="1" dirty="0"/>
              <a:t>draft-ietf-detnet-ip-06</a:t>
            </a:r>
          </a:p>
          <a:p>
            <a:r>
              <a:rPr lang="en-US" i="1" dirty="0"/>
              <a:t>draft-ietf-detnet-ip-over-mpls-06	</a:t>
            </a:r>
          </a:p>
          <a:p>
            <a:r>
              <a:rPr lang="en-US" i="1" dirty="0"/>
              <a:t>draft-ietf-detnet-mpls-07</a:t>
            </a:r>
          </a:p>
          <a:p>
            <a:r>
              <a:rPr lang="en-US" i="1" dirty="0">
                <a:solidFill>
                  <a:schemeClr val="tx1"/>
                </a:solidFill>
              </a:rPr>
              <a:t>draft-ietf-detnet-mpls-over-udp-ip-06 (Partial)</a:t>
            </a:r>
          </a:p>
          <a:p>
            <a:r>
              <a:rPr lang="en-US" i="1" dirty="0">
                <a:solidFill>
                  <a:schemeClr val="tx1"/>
                </a:solidFill>
              </a:rPr>
              <a:t>draft-ietf-detnet-tsn-vpn-over-mpls-03 (Partial)</a:t>
            </a:r>
          </a:p>
          <a:p>
            <a:r>
              <a:rPr lang="en-US" i="1" dirty="0">
                <a:solidFill>
                  <a:schemeClr val="tx1"/>
                </a:solidFill>
              </a:rPr>
              <a:t>draft-ietf-detnet-mpls-over-tsn-03(Not yet)</a:t>
            </a:r>
          </a:p>
          <a:p>
            <a:r>
              <a:rPr lang="en-US" i="1" dirty="0">
                <a:solidFill>
                  <a:schemeClr val="tx1"/>
                </a:solidFill>
              </a:rPr>
              <a:t>draft-ietf-detnet-ip-over-tsn-03(Not yet)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658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1BEE1A-677F-4EAC-95BF-B32B2D59C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162" y="183893"/>
            <a:ext cx="10515600" cy="1325563"/>
          </a:xfrm>
        </p:spPr>
        <p:txBody>
          <a:bodyPr/>
          <a:lstStyle/>
          <a:p>
            <a:r>
              <a:rPr lang="en-US" altLang="zh-CN" dirty="0"/>
              <a:t>DetNet YANG Model Meetings Learnings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ECABCD9-FBDA-4D73-B699-705D48691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117"/>
            <a:ext cx="10515600" cy="5151823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en-US" dirty="0"/>
              <a:t>After reviewing the models:</a:t>
            </a:r>
            <a:endParaRPr lang="en-US" dirty="0">
              <a:cs typeface="Calibri"/>
            </a:endParaRPr>
          </a:p>
          <a:p>
            <a:pPr lvl="1">
              <a:lnSpc>
                <a:spcPct val="160000"/>
              </a:lnSpc>
            </a:pPr>
            <a:r>
              <a:rPr lang="en-US" dirty="0"/>
              <a:t>Architecture of the DetNet YANG Model</a:t>
            </a:r>
          </a:p>
          <a:p>
            <a:pPr lvl="2">
              <a:lnSpc>
                <a:spcPct val="160000"/>
              </a:lnSpc>
            </a:pPr>
            <a:r>
              <a:rPr lang="en-US" dirty="0">
                <a:cs typeface="Calibri"/>
              </a:rPr>
              <a:t>There are a few ways to envision the model</a:t>
            </a:r>
          </a:p>
          <a:p>
            <a:pPr lvl="2">
              <a:lnSpc>
                <a:spcPct val="160000"/>
              </a:lnSpc>
            </a:pPr>
            <a:r>
              <a:rPr lang="en-US" dirty="0"/>
              <a:t>The structural model has benefits</a:t>
            </a:r>
          </a:p>
          <a:p>
            <a:pPr lvl="1">
              <a:lnSpc>
                <a:spcPct val="160000"/>
              </a:lnSpc>
            </a:pPr>
            <a:r>
              <a:rPr lang="en-US" dirty="0">
                <a:cs typeface="Calibri"/>
              </a:rPr>
              <a:t>Building Blocks of the DetNet  YANG model</a:t>
            </a:r>
          </a:p>
          <a:p>
            <a:pPr lvl="2">
              <a:lnSpc>
                <a:spcPct val="160000"/>
              </a:lnSpc>
            </a:pPr>
            <a:r>
              <a:rPr lang="en-US" dirty="0"/>
              <a:t>We spent time reviewing basic building blocks related to the model </a:t>
            </a:r>
          </a:p>
          <a:p>
            <a:pPr lvl="2">
              <a:lnSpc>
                <a:spcPct val="160000"/>
              </a:lnSpc>
            </a:pPr>
            <a:r>
              <a:rPr lang="en-US" dirty="0">
                <a:cs typeface="Calibri"/>
              </a:rPr>
              <a:t>most of the building blocks have been aligned  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Duplication Avoidance </a:t>
            </a:r>
          </a:p>
          <a:p>
            <a:pPr lvl="2">
              <a:lnSpc>
                <a:spcPct val="160000"/>
              </a:lnSpc>
            </a:pPr>
            <a:r>
              <a:rPr lang="en-US" dirty="0">
                <a:cs typeface="Calibri"/>
              </a:rPr>
              <a:t>A question of how much duplication of information various layers</a:t>
            </a:r>
          </a:p>
          <a:p>
            <a:pPr lvl="2">
              <a:lnSpc>
                <a:spcPct val="160000"/>
              </a:lnSpc>
            </a:pPr>
            <a:r>
              <a:rPr lang="en-US" dirty="0">
                <a:cs typeface="Calibri"/>
              </a:rPr>
              <a:t>Reuse of common blocks – Implementation may opt to have a leaner model.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Aggregation:</a:t>
            </a:r>
          </a:p>
          <a:p>
            <a:pPr lvl="2">
              <a:lnSpc>
                <a:spcPct val="160000"/>
              </a:lnSpc>
            </a:pPr>
            <a:r>
              <a:rPr lang="en-US" dirty="0">
                <a:cs typeface="Calibri"/>
              </a:rPr>
              <a:t>Consider a Main line case of an IP Application, an MPLS DetNet service sub-layer, an MPLS Forwarding Sub-layer.</a:t>
            </a:r>
          </a:p>
          <a:p>
            <a:pPr lvl="2">
              <a:lnSpc>
                <a:spcPct val="160000"/>
              </a:lnSpc>
            </a:pPr>
            <a:r>
              <a:rPr lang="en-US" dirty="0">
                <a:cs typeface="Calibri"/>
              </a:rPr>
              <a:t>Once this is agreed we can add aggregation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492E43E-74BB-4307-B6BC-F552BC74F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10F65C7-79FE-40FE-9C25-E12C492E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C54D-61D6-40BB-81BE-E21A1BB7E5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7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Comparison </a:t>
            </a:r>
            <a:r>
              <a:rPr lang="en-US" sz="4000" dirty="0" smtClean="0"/>
              <a:t>Between Two Existing </a:t>
            </a:r>
            <a:r>
              <a:rPr lang="en-US" sz="4000" dirty="0"/>
              <a:t>YANG Models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764059" y="1510689"/>
            <a:ext cx="10999573" cy="435133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Similarities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Layer based: including application, service sub-layer, forwarding sub-layer;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Data Plane followed: covering the existing data plane solutions</a:t>
            </a:r>
          </a:p>
          <a:p>
            <a:pPr lvl="2">
              <a:lnSpc>
                <a:spcPct val="150000"/>
              </a:lnSpc>
            </a:pPr>
            <a:r>
              <a:rPr lang="en-US" altLang="zh-CN" dirty="0"/>
              <a:t>IP, IP over MPLS, IP over </a:t>
            </a:r>
            <a:r>
              <a:rPr lang="en-US" altLang="zh-CN" dirty="0" err="1"/>
              <a:t>TSN</a:t>
            </a:r>
            <a:r>
              <a:rPr lang="en-US" altLang="zh-CN" dirty="0"/>
              <a:t>, MPLS, MPLS over </a:t>
            </a:r>
            <a:r>
              <a:rPr lang="en-US" altLang="zh-CN" dirty="0" err="1"/>
              <a:t>UPD</a:t>
            </a:r>
            <a:r>
              <a:rPr lang="en-US" altLang="zh-CN" dirty="0"/>
              <a:t>/IP, MPLS over </a:t>
            </a:r>
            <a:r>
              <a:rPr lang="en-US" altLang="zh-CN" dirty="0" err="1"/>
              <a:t>TSN</a:t>
            </a:r>
            <a:r>
              <a:rPr lang="en-US" altLang="zh-CN" dirty="0"/>
              <a:t> , </a:t>
            </a:r>
            <a:r>
              <a:rPr lang="en-US" altLang="zh-CN" dirty="0" err="1"/>
              <a:t>TSN</a:t>
            </a:r>
            <a:r>
              <a:rPr lang="en-US" altLang="zh-CN" dirty="0"/>
              <a:t> over MPLS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Aggregation allowed: supporting flow aggregation in different layers</a:t>
            </a:r>
          </a:p>
          <a:p>
            <a:pPr lvl="2">
              <a:lnSpc>
                <a:spcPct val="150000"/>
              </a:lnSpc>
            </a:pPr>
            <a:r>
              <a:rPr lang="en-US" altLang="zh-CN" dirty="0"/>
              <a:t>Different application-&gt; same service sub-layer; different service sub-layer-&gt; same forwarding sub-layer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Differences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Direction aware or direction unaware?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Different groups of parameters combined flexibly based on the requirement or same structure for all the cases by configuring the corresponding group;</a:t>
            </a:r>
          </a:p>
          <a:p>
            <a:pPr lvl="1">
              <a:lnSpc>
                <a:spcPct val="15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39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1: </a:t>
            </a:r>
            <a:r>
              <a:rPr lang="en-US" altLang="ko-KR" sz="4000" dirty="0"/>
              <a:t>App-flow</a:t>
            </a:r>
            <a:endParaRPr lang="en-US" sz="4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A1A38E41-DC3E-DB4B-A61C-4EE63A93F164}"/>
              </a:ext>
            </a:extLst>
          </p:cNvPr>
          <p:cNvSpPr/>
          <p:nvPr/>
        </p:nvSpPr>
        <p:spPr>
          <a:xfrm>
            <a:off x="521684" y="1581351"/>
            <a:ext cx="6096000" cy="3975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+--rw app-flows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+--rw app-flow* [name]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name                      string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+--ro app-id?                   uint16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app-flow-bidir-congruent? boolean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traffic-requirements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traffic-specification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in-segment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+--rw interface?               if:interface-ref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+--rw (data-flow-type)?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+--:(tsn-app-flow)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+--:(ip-app-flow)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+--:(mpls-app-flow)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out-segment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+--rw (outgoing-options)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+--:(ingress-proxy)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|  +--rw service-sub-layer*  service-sub-layer-ref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+--:(egress)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+--rw (next-hop-options)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+--:(simple-next-hop)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+--rw mpls-header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+--rw mpls-label-stack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+--rw entry* [id]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   +--rw id  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   +--rw label?         rt-types:mpls-label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   +--rw ttl?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   +--rw traffic-class?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+--rw outgoing-interface? if:interface-ref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+--:(next-hop-list)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+--rw next-hop-list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+--rw next-hop* [hop-index]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+--rw hop-index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+--rw mpls-header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|  +--rw mpls-label-stack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|     +--rw entry* [id]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|        +--rw id  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|        +--rw label?         rt-types:mpls-label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|        +--rw ttl?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|        +--rw traffic-class?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+--rw outgoing-interface? if:interface-ref</a:t>
            </a:r>
            <a:endParaRPr lang="zh-CN" altLang="en-US" sz="900" dirty="0">
              <a:latin typeface="Lucida Console" panose="020B0609040504020204" pitchFamily="49" charset="0"/>
            </a:endParaRPr>
          </a:p>
        </p:txBody>
      </p:sp>
      <p:sp>
        <p:nvSpPr>
          <p:cNvPr id="9" name="모서리가 둥근 직사각형 8">
            <a:extLst>
              <a:ext uri="{FF2B5EF4-FFF2-40B4-BE49-F238E27FC236}">
                <a16:creationId xmlns:a16="http://schemas.microsoft.com/office/drawing/2014/main" xmlns="" id="{919E1A7E-A695-754F-83F3-FE00BB7AE967}"/>
              </a:ext>
            </a:extLst>
          </p:cNvPr>
          <p:cNvSpPr/>
          <p:nvPr/>
        </p:nvSpPr>
        <p:spPr>
          <a:xfrm>
            <a:off x="1699326" y="3147500"/>
            <a:ext cx="3329874" cy="105799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F8E922E-B6C8-6E4D-BADA-3F5EE65F4005}"/>
              </a:ext>
            </a:extLst>
          </p:cNvPr>
          <p:cNvSpPr txBox="1"/>
          <p:nvPr/>
        </p:nvSpPr>
        <p:spPr>
          <a:xfrm>
            <a:off x="6160772" y="3531930"/>
            <a:ext cx="3166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Service reference</a:t>
            </a:r>
            <a:endParaRPr kumimoji="1" lang="ko-KR" altLang="en-US" dirty="0"/>
          </a:p>
        </p:txBody>
      </p:sp>
      <p:cxnSp>
        <p:nvCxnSpPr>
          <p:cNvPr id="11" name="직선 연결선[R] 10">
            <a:extLst>
              <a:ext uri="{FF2B5EF4-FFF2-40B4-BE49-F238E27FC236}">
                <a16:creationId xmlns:a16="http://schemas.microsoft.com/office/drawing/2014/main" xmlns="" id="{30FA1DBC-5B38-A84A-AD12-57E219450F28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5029200" y="3200400"/>
            <a:ext cx="1131572" cy="5161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>
            <a:extLst>
              <a:ext uri="{FF2B5EF4-FFF2-40B4-BE49-F238E27FC236}">
                <a16:creationId xmlns:a16="http://schemas.microsoft.com/office/drawing/2014/main" xmlns="" id="{7B5D08D3-6A7B-DB4A-8ABA-0F932F4C813E}"/>
              </a:ext>
            </a:extLst>
          </p:cNvPr>
          <p:cNvSpPr/>
          <p:nvPr/>
        </p:nvSpPr>
        <p:spPr>
          <a:xfrm>
            <a:off x="2150986" y="4203051"/>
            <a:ext cx="2936403" cy="102942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E74D3F-4F8D-B643-A75D-1616EFE70949}"/>
              </a:ext>
            </a:extLst>
          </p:cNvPr>
          <p:cNvSpPr txBox="1"/>
          <p:nvPr/>
        </p:nvSpPr>
        <p:spPr>
          <a:xfrm>
            <a:off x="6160772" y="4544300"/>
            <a:ext cx="285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I</a:t>
            </a:r>
            <a:r>
              <a:rPr lang="en-US" altLang="ko-KR" dirty="0"/>
              <a:t>nterface reference</a:t>
            </a:r>
            <a:endParaRPr kumimoji="1" lang="ko-KR" altLang="en-US" dirty="0"/>
          </a:p>
        </p:txBody>
      </p:sp>
      <p:cxnSp>
        <p:nvCxnSpPr>
          <p:cNvPr id="16" name="직선 연결선[R] 15">
            <a:extLst>
              <a:ext uri="{FF2B5EF4-FFF2-40B4-BE49-F238E27FC236}">
                <a16:creationId xmlns:a16="http://schemas.microsoft.com/office/drawing/2014/main" xmlns="" id="{5A6F8164-C256-E24D-ABAC-54DA66E0FC56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5087389" y="4254522"/>
            <a:ext cx="1073383" cy="4744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>
            <a:extLst>
              <a:ext uri="{FF2B5EF4-FFF2-40B4-BE49-F238E27FC236}">
                <a16:creationId xmlns:a16="http://schemas.microsoft.com/office/drawing/2014/main" xmlns="" id="{5689FF5B-5DF9-974C-8744-4C795E0D4B8A}"/>
              </a:ext>
            </a:extLst>
          </p:cNvPr>
          <p:cNvSpPr/>
          <p:nvPr/>
        </p:nvSpPr>
        <p:spPr>
          <a:xfrm>
            <a:off x="1539289" y="2384997"/>
            <a:ext cx="1378478" cy="48365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xmlns="" id="{22F754FA-769E-EA4C-9D5D-7C7713BF4853}"/>
              </a:ext>
            </a:extLst>
          </p:cNvPr>
          <p:cNvCxnSpPr>
            <a:cxnSpLocks/>
            <a:stCxn id="18" idx="3"/>
            <a:endCxn id="20" idx="1"/>
          </p:cNvCxnSpPr>
          <p:nvPr/>
        </p:nvCxnSpPr>
        <p:spPr>
          <a:xfrm flipV="1">
            <a:off x="2917767" y="2034963"/>
            <a:ext cx="2706313" cy="5918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B3E4125-459F-9D45-9A06-14376B3DDE9F}"/>
              </a:ext>
            </a:extLst>
          </p:cNvPr>
          <p:cNvSpPr txBox="1"/>
          <p:nvPr/>
        </p:nvSpPr>
        <p:spPr>
          <a:xfrm>
            <a:off x="5624080" y="1850297"/>
            <a:ext cx="3395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Application identification value</a:t>
            </a:r>
            <a:endParaRPr kumimoji="1" lang="ko-KR" altLang="en-US" dirty="0"/>
          </a:p>
        </p:txBody>
      </p:sp>
      <p:cxnSp>
        <p:nvCxnSpPr>
          <p:cNvPr id="26" name="꺾인 연결선[E] 25">
            <a:extLst>
              <a:ext uri="{FF2B5EF4-FFF2-40B4-BE49-F238E27FC236}">
                <a16:creationId xmlns:a16="http://schemas.microsoft.com/office/drawing/2014/main" xmlns="" id="{6E90E4E9-1952-C740-A8E7-6DA0F1BC3E23}"/>
              </a:ext>
            </a:extLst>
          </p:cNvPr>
          <p:cNvCxnSpPr>
            <a:cxnSpLocks/>
            <a:stCxn id="18" idx="1"/>
            <a:endCxn id="9" idx="1"/>
          </p:cNvCxnSpPr>
          <p:nvPr/>
        </p:nvCxnSpPr>
        <p:spPr>
          <a:xfrm rot="10800000" flipH="1" flipV="1">
            <a:off x="1539288" y="2626822"/>
            <a:ext cx="160037" cy="573578"/>
          </a:xfrm>
          <a:prstGeom prst="bentConnector3">
            <a:avLst>
              <a:gd name="adj1" fmla="val -864842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DEC984F-9222-3045-AEE8-57287B551B1B}"/>
              </a:ext>
            </a:extLst>
          </p:cNvPr>
          <p:cNvSpPr txBox="1"/>
          <p:nvPr/>
        </p:nvSpPr>
        <p:spPr>
          <a:xfrm>
            <a:off x="-508343" y="3200399"/>
            <a:ext cx="1803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Using at </a:t>
            </a:r>
          </a:p>
          <a:p>
            <a:pPr algn="ctr"/>
            <a:r>
              <a:rPr lang="en-US" altLang="ko-KR" sz="1200" dirty="0"/>
              <a:t>ingress node</a:t>
            </a:r>
            <a:endParaRPr kumimoji="1" lang="ko-KR" altLang="en-US" sz="1200" dirty="0"/>
          </a:p>
        </p:txBody>
      </p:sp>
      <p:cxnSp>
        <p:nvCxnSpPr>
          <p:cNvPr id="37" name="꺾인 연결선[E] 36">
            <a:extLst>
              <a:ext uri="{FF2B5EF4-FFF2-40B4-BE49-F238E27FC236}">
                <a16:creationId xmlns:a16="http://schemas.microsoft.com/office/drawing/2014/main" xmlns="" id="{12482888-94CC-3940-9B02-C19420A33D61}"/>
              </a:ext>
            </a:extLst>
          </p:cNvPr>
          <p:cNvCxnSpPr>
            <a:cxnSpLocks/>
            <a:stCxn id="18" idx="3"/>
            <a:endCxn id="14" idx="3"/>
          </p:cNvCxnSpPr>
          <p:nvPr/>
        </p:nvCxnSpPr>
        <p:spPr>
          <a:xfrm>
            <a:off x="2917767" y="2626822"/>
            <a:ext cx="2169622" cy="1627700"/>
          </a:xfrm>
          <a:prstGeom prst="bentConnector3">
            <a:avLst>
              <a:gd name="adj1" fmla="val 110536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996D0A7-1ACB-A14F-88E3-76D5EF0E9B3D}"/>
              </a:ext>
            </a:extLst>
          </p:cNvPr>
          <p:cNvSpPr txBox="1"/>
          <p:nvPr/>
        </p:nvSpPr>
        <p:spPr>
          <a:xfrm>
            <a:off x="4814663" y="2612201"/>
            <a:ext cx="1803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Using at </a:t>
            </a:r>
          </a:p>
          <a:p>
            <a:pPr algn="ctr"/>
            <a:r>
              <a:rPr lang="en-US" altLang="ko-KR" sz="1200" dirty="0"/>
              <a:t>egress node</a:t>
            </a:r>
            <a:endParaRPr kumimoji="1"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3176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1: </a:t>
            </a:r>
            <a:r>
              <a:rPr lang="en-US" altLang="ko-KR" sz="4000" dirty="0"/>
              <a:t>Service Sub-layer</a:t>
            </a:r>
            <a:endParaRPr lang="en-US" sz="4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A1A38E41-DC3E-DB4B-A61C-4EE63A93F164}"/>
              </a:ext>
            </a:extLst>
          </p:cNvPr>
          <p:cNvSpPr/>
          <p:nvPr/>
        </p:nvSpPr>
        <p:spPr>
          <a:xfrm>
            <a:off x="521684" y="1581351"/>
            <a:ext cx="6096000" cy="44600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+--rw service-sub-layer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+--rw service-sub-layer-list* [name]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name                    string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+--ro service-id?             uint16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service-rank?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traffic-requirements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traffic-specification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service-protection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+--rw service-protection-type? service-protection-type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+--rw sequence-number-length?  sequence-number-field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service-operation-type? service-operation-type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in-segment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+--rw (incoming-options)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+--:(ingress-proxy)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|  +--rw app-flow*         app-flow-ref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+--:(</a:t>
            </a:r>
            <a:r>
              <a:rPr lang="en" altLang="zh-CN" sz="900" dirty="0" err="1">
                <a:latin typeface="Lucida Console" panose="020B0609040504020204" pitchFamily="49" charset="0"/>
              </a:rPr>
              <a:t>detnet</a:t>
            </a:r>
            <a:r>
              <a:rPr lang="en" altLang="zh-CN" sz="900" dirty="0">
                <a:latin typeface="Lucida Console" panose="020B0609040504020204" pitchFamily="49" charset="0"/>
              </a:rPr>
              <a:t>-service-identification)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   +--rw (detnet-flow-type)?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      +--:(ip-detnet-flow)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      +--:(mpls-detnet-flow)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out-segment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+--rw (outgoing-options)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+--:(egress-proxy)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|  +--rw app-flow*            app-flow-ref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+--:(detnet-service-output)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+--rw service-output-list* [service-output-index]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+--rw service-output-index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+--rw (header-type)?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+--:(detnet-mpls-header)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+--rw mpls-label-stack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+--rw entry* [id]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   +--rw id  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   +--rw label?         rt-types:mpls-label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   +--rw ttl?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      +--rw traffic-class?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+--:(detnet-ip-header)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   +--rw src-ip-address?       inet:ip-address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   +--rw dest-ip-address?      inet:ip-address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   +--rw next-header?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   +--rw traffic-class?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   +--rw flow-label?           inet:ipv6-flow-label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   +--rw source-port?          inet:port-number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   +--rw destination-port?     inet:port-number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+--rw next-layer* [index]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+--rw index      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+--rw forwarding-sub-layer? forwarding-sub-layer-ref</a:t>
            </a:r>
            <a:endParaRPr lang="zh-CN" altLang="en-US" sz="900" dirty="0">
              <a:latin typeface="Lucida Console" panose="020B0609040504020204" pitchFamily="49" charset="0"/>
            </a:endParaRPr>
          </a:p>
        </p:txBody>
      </p:sp>
      <p:sp>
        <p:nvSpPr>
          <p:cNvPr id="6" name="모서리가 둥근 직사각형 5">
            <a:extLst>
              <a:ext uri="{FF2B5EF4-FFF2-40B4-BE49-F238E27FC236}">
                <a16:creationId xmlns:a16="http://schemas.microsoft.com/office/drawing/2014/main" xmlns="" id="{B13A7702-924D-C543-ABF5-017B2F32C20A}"/>
              </a:ext>
            </a:extLst>
          </p:cNvPr>
          <p:cNvSpPr/>
          <p:nvPr/>
        </p:nvSpPr>
        <p:spPr>
          <a:xfrm>
            <a:off x="1760963" y="2930582"/>
            <a:ext cx="2528404" cy="13974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DFF7C89-A312-5E4D-8602-DFEEA35A8AB9}"/>
              </a:ext>
            </a:extLst>
          </p:cNvPr>
          <p:cNvSpPr txBox="1"/>
          <p:nvPr/>
        </p:nvSpPr>
        <p:spPr>
          <a:xfrm>
            <a:off x="6119884" y="2116979"/>
            <a:ext cx="3198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Application reference</a:t>
            </a:r>
            <a:endParaRPr kumimoji="1" lang="ko-KR" altLang="en-US" dirty="0"/>
          </a:p>
        </p:txBody>
      </p:sp>
      <p:cxnSp>
        <p:nvCxnSpPr>
          <p:cNvPr id="11" name="직선 연결선[R] 10">
            <a:extLst>
              <a:ext uri="{FF2B5EF4-FFF2-40B4-BE49-F238E27FC236}">
                <a16:creationId xmlns:a16="http://schemas.microsoft.com/office/drawing/2014/main" xmlns="" id="{14353D09-3015-054E-9ABE-7F4E462CCDF2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4289367" y="2301645"/>
            <a:ext cx="1830517" cy="6988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모서리가 둥근 직사각형 11">
            <a:extLst>
              <a:ext uri="{FF2B5EF4-FFF2-40B4-BE49-F238E27FC236}">
                <a16:creationId xmlns:a16="http://schemas.microsoft.com/office/drawing/2014/main" xmlns="" id="{A87D0A5B-40CC-2C47-BD0E-CB247EF5AD2D}"/>
              </a:ext>
            </a:extLst>
          </p:cNvPr>
          <p:cNvSpPr/>
          <p:nvPr/>
        </p:nvSpPr>
        <p:spPr>
          <a:xfrm>
            <a:off x="1963239" y="3245292"/>
            <a:ext cx="1553044" cy="212802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cxnSp>
        <p:nvCxnSpPr>
          <p:cNvPr id="13" name="직선 연결선[R] 12">
            <a:extLst>
              <a:ext uri="{FF2B5EF4-FFF2-40B4-BE49-F238E27FC236}">
                <a16:creationId xmlns:a16="http://schemas.microsoft.com/office/drawing/2014/main" xmlns="" id="{F8E4DEE8-7A79-BE4C-AFC4-79D2D186BE4B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 flipV="1">
            <a:off x="3516283" y="2790212"/>
            <a:ext cx="2603601" cy="5614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DB5178C-D517-294E-8B47-412AE97EDED1}"/>
              </a:ext>
            </a:extLst>
          </p:cNvPr>
          <p:cNvSpPr txBox="1"/>
          <p:nvPr/>
        </p:nvSpPr>
        <p:spPr>
          <a:xfrm>
            <a:off x="6119884" y="2605546"/>
            <a:ext cx="2874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Service identification value</a:t>
            </a:r>
            <a:endParaRPr kumimoji="1" lang="ko-KR" altLang="en-US" dirty="0"/>
          </a:p>
        </p:txBody>
      </p:sp>
      <p:sp>
        <p:nvSpPr>
          <p:cNvPr id="17" name="모서리가 둥근 직사각형 16">
            <a:extLst>
              <a:ext uri="{FF2B5EF4-FFF2-40B4-BE49-F238E27FC236}">
                <a16:creationId xmlns:a16="http://schemas.microsoft.com/office/drawing/2014/main" xmlns="" id="{209126C0-C7B0-344F-89AC-F13B150409C4}"/>
              </a:ext>
            </a:extLst>
          </p:cNvPr>
          <p:cNvSpPr/>
          <p:nvPr/>
        </p:nvSpPr>
        <p:spPr>
          <a:xfrm>
            <a:off x="1731329" y="3701372"/>
            <a:ext cx="2794854" cy="145072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B10E5F5-E564-6C40-B59A-223D04ED97DB}"/>
              </a:ext>
            </a:extLst>
          </p:cNvPr>
          <p:cNvSpPr txBox="1"/>
          <p:nvPr/>
        </p:nvSpPr>
        <p:spPr>
          <a:xfrm>
            <a:off x="6119884" y="4371964"/>
            <a:ext cx="3198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Application reference</a:t>
            </a:r>
            <a:endParaRPr kumimoji="1" lang="ko-KR" altLang="en-US" dirty="0"/>
          </a:p>
        </p:txBody>
      </p:sp>
      <p:cxnSp>
        <p:nvCxnSpPr>
          <p:cNvPr id="19" name="직선 연결선[R] 18">
            <a:extLst>
              <a:ext uri="{FF2B5EF4-FFF2-40B4-BE49-F238E27FC236}">
                <a16:creationId xmlns:a16="http://schemas.microsoft.com/office/drawing/2014/main" xmlns="" id="{DE9F53F1-1F9F-324E-B04B-FE5E06DB5E70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4526183" y="3773908"/>
            <a:ext cx="1593701" cy="7827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모서리가 둥근 직사각형 21">
            <a:extLst>
              <a:ext uri="{FF2B5EF4-FFF2-40B4-BE49-F238E27FC236}">
                <a16:creationId xmlns:a16="http://schemas.microsoft.com/office/drawing/2014/main" xmlns="" id="{12A209E3-9E6A-8C41-8EB1-13A86B6D490F}"/>
              </a:ext>
            </a:extLst>
          </p:cNvPr>
          <p:cNvSpPr/>
          <p:nvPr/>
        </p:nvSpPr>
        <p:spPr>
          <a:xfrm>
            <a:off x="2146119" y="5809697"/>
            <a:ext cx="3631226" cy="156768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2A102E2-757A-0C4A-B102-60FA05A8F44C}"/>
              </a:ext>
            </a:extLst>
          </p:cNvPr>
          <p:cNvSpPr txBox="1"/>
          <p:nvPr/>
        </p:nvSpPr>
        <p:spPr>
          <a:xfrm>
            <a:off x="6119884" y="4882376"/>
            <a:ext cx="3198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forwarding reference</a:t>
            </a:r>
            <a:endParaRPr kumimoji="1" lang="ko-KR" altLang="en-US" dirty="0"/>
          </a:p>
        </p:txBody>
      </p:sp>
      <p:cxnSp>
        <p:nvCxnSpPr>
          <p:cNvPr id="24" name="직선 연결선[R] 23">
            <a:extLst>
              <a:ext uri="{FF2B5EF4-FFF2-40B4-BE49-F238E27FC236}">
                <a16:creationId xmlns:a16="http://schemas.microsoft.com/office/drawing/2014/main" xmlns="" id="{29CE9AE1-94BE-174E-B5F6-11D406A36BC3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 flipV="1">
            <a:off x="5777345" y="5067042"/>
            <a:ext cx="342539" cy="8210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꺾인 연결선[E] 28">
            <a:extLst>
              <a:ext uri="{FF2B5EF4-FFF2-40B4-BE49-F238E27FC236}">
                <a16:creationId xmlns:a16="http://schemas.microsoft.com/office/drawing/2014/main" xmlns="" id="{CB723DD7-E4DD-3D4D-A6BB-A2A5D7B3DD90}"/>
              </a:ext>
            </a:extLst>
          </p:cNvPr>
          <p:cNvCxnSpPr>
            <a:cxnSpLocks/>
            <a:stCxn id="6" idx="1"/>
            <a:endCxn id="22" idx="1"/>
          </p:cNvCxnSpPr>
          <p:nvPr/>
        </p:nvCxnSpPr>
        <p:spPr>
          <a:xfrm rot="10800000" flipH="1" flipV="1">
            <a:off x="1760963" y="3000455"/>
            <a:ext cx="385156" cy="2887625"/>
          </a:xfrm>
          <a:prstGeom prst="bentConnector3">
            <a:avLst>
              <a:gd name="adj1" fmla="val -421943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꺾인 연결선[E] 32">
            <a:extLst>
              <a:ext uri="{FF2B5EF4-FFF2-40B4-BE49-F238E27FC236}">
                <a16:creationId xmlns:a16="http://schemas.microsoft.com/office/drawing/2014/main" xmlns="" id="{B25BAF73-DF43-AE49-A2B3-57DC5CD29CF8}"/>
              </a:ext>
            </a:extLst>
          </p:cNvPr>
          <p:cNvCxnSpPr>
            <a:cxnSpLocks/>
            <a:stCxn id="12" idx="1"/>
            <a:endCxn id="17" idx="1"/>
          </p:cNvCxnSpPr>
          <p:nvPr/>
        </p:nvCxnSpPr>
        <p:spPr>
          <a:xfrm rot="10800000" flipV="1">
            <a:off x="1731329" y="3370883"/>
            <a:ext cx="231910" cy="383832"/>
          </a:xfrm>
          <a:prstGeom prst="bentConnector3">
            <a:avLst>
              <a:gd name="adj1" fmla="val 725490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꺾인 연결선[E] 38">
            <a:extLst>
              <a:ext uri="{FF2B5EF4-FFF2-40B4-BE49-F238E27FC236}">
                <a16:creationId xmlns:a16="http://schemas.microsoft.com/office/drawing/2014/main" xmlns="" id="{FECDFA8A-2580-5A49-9E21-469E2C27EBA3}"/>
              </a:ext>
            </a:extLst>
          </p:cNvPr>
          <p:cNvCxnSpPr>
            <a:cxnSpLocks/>
            <a:stCxn id="12" idx="3"/>
            <a:endCxn id="22" idx="3"/>
          </p:cNvCxnSpPr>
          <p:nvPr/>
        </p:nvCxnSpPr>
        <p:spPr>
          <a:xfrm>
            <a:off x="3516283" y="3351693"/>
            <a:ext cx="2261062" cy="2536388"/>
          </a:xfrm>
          <a:prstGeom prst="bentConnector3">
            <a:avLst>
              <a:gd name="adj1" fmla="val 110110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27BA9E25-B0C8-CA42-8AD3-96B823D8F73C}"/>
              </a:ext>
            </a:extLst>
          </p:cNvPr>
          <p:cNvSpPr txBox="1"/>
          <p:nvPr/>
        </p:nvSpPr>
        <p:spPr>
          <a:xfrm>
            <a:off x="50629" y="5611081"/>
            <a:ext cx="1803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Using at ingress node</a:t>
            </a:r>
            <a:endParaRPr kumimoji="1" lang="ko-KR" altLang="en-US" sz="12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6C8D6292-E0D7-224A-A70A-05525C20E6BB}"/>
              </a:ext>
            </a:extLst>
          </p:cNvPr>
          <p:cNvSpPr txBox="1"/>
          <p:nvPr/>
        </p:nvSpPr>
        <p:spPr>
          <a:xfrm>
            <a:off x="-182321" y="3330994"/>
            <a:ext cx="1803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Using at</a:t>
            </a:r>
          </a:p>
          <a:p>
            <a:pPr algn="ctr"/>
            <a:r>
              <a:rPr lang="en-US" altLang="ko-KR" sz="1200" dirty="0"/>
              <a:t>Egress node</a:t>
            </a:r>
            <a:endParaRPr kumimoji="1" lang="ko-KR" altLang="en-US" sz="12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69380442-B037-BA46-98FD-A1CEA302A201}"/>
              </a:ext>
            </a:extLst>
          </p:cNvPr>
          <p:cNvSpPr txBox="1"/>
          <p:nvPr/>
        </p:nvSpPr>
        <p:spPr>
          <a:xfrm>
            <a:off x="4278195" y="3359372"/>
            <a:ext cx="1803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Using at relay node</a:t>
            </a:r>
            <a:endParaRPr kumimoji="1"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7453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1: </a:t>
            </a:r>
            <a:r>
              <a:rPr lang="en-US" altLang="ko-KR" sz="4000" dirty="0"/>
              <a:t>Forwarding Sub-layer</a:t>
            </a:r>
            <a:endParaRPr lang="en-US" sz="4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A1A38E41-DC3E-DB4B-A61C-4EE63A93F164}"/>
              </a:ext>
            </a:extLst>
          </p:cNvPr>
          <p:cNvSpPr/>
          <p:nvPr/>
        </p:nvSpPr>
        <p:spPr>
          <a:xfrm>
            <a:off x="521684" y="1581351"/>
            <a:ext cx="6096000" cy="34905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+--rw forwarding-sub-layer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+--rw forwarding-sub-layer-list* [name]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name                       string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+--ro forwarding-id?             uint16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traffic-requirements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traffic-specification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forwarding-operation-type? forwarding-operations-type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in-segment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+--rw (incoming-options)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+--:(detnet-service-forwarding)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|  +--rw service-sub-layer* service-sub-layer-ref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+--:(detnet-forwarding-identification)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   +--rw interface?         if:interface-ref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   +--rw (detnet-flow-type)?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      +--:(ip-detnet-flow)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|           +--:(mpls-detnet-flow)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+--rw out-segment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+--rw (outgoing-options)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+--:(service-operation)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|  +--rw service-sub-layer*  service-sub-layer-ref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+--:(detnet-forwarding-output)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+--rw (next-hop-options)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+--:(simple-next-hop)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+--rw (header-type)?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+--:(detnet-mpls-header)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|  +--:(detnet-ip-header)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|  +--rw outgoing-interface? if:interface-ref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+--:(next-hop-list)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+--rw next-hop-list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+--rw next-hop* [hop-index]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+--rw hop-index           uint8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+--rw (header-type)?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|  +--:(detnet-mpls-header)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|  +--:(detnet-ip-header)</a:t>
            </a:r>
          </a:p>
          <a:p>
            <a:pPr>
              <a:lnSpc>
                <a:spcPct val="70000"/>
              </a:lnSpc>
            </a:pPr>
            <a:r>
              <a:rPr lang="en" altLang="zh-CN" sz="900" dirty="0">
                <a:latin typeface="Lucida Console" panose="020B0609040504020204" pitchFamily="49" charset="0"/>
              </a:rPr>
              <a:t>  |                          +--rw outgoing-interface? if:interface-ref</a:t>
            </a:r>
            <a:endParaRPr lang="zh-CN" altLang="en-US" sz="900" dirty="0">
              <a:latin typeface="Lucida Console" panose="020B0609040504020204" pitchFamily="49" charset="0"/>
            </a:endParaRPr>
          </a:p>
        </p:txBody>
      </p:sp>
      <p:sp>
        <p:nvSpPr>
          <p:cNvPr id="8" name="모서리가 둥근 직사각형 7">
            <a:extLst>
              <a:ext uri="{FF2B5EF4-FFF2-40B4-BE49-F238E27FC236}">
                <a16:creationId xmlns:a16="http://schemas.microsoft.com/office/drawing/2014/main" xmlns="" id="{99DF0C84-C4E3-2B4A-9784-CDC50056709B}"/>
              </a:ext>
            </a:extLst>
          </p:cNvPr>
          <p:cNvSpPr/>
          <p:nvPr/>
        </p:nvSpPr>
        <p:spPr>
          <a:xfrm>
            <a:off x="1699326" y="2556510"/>
            <a:ext cx="3288310" cy="128502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2BD07AE-E616-384C-AB19-0B8D53D74B07}"/>
              </a:ext>
            </a:extLst>
          </p:cNvPr>
          <p:cNvSpPr txBox="1"/>
          <p:nvPr/>
        </p:nvSpPr>
        <p:spPr>
          <a:xfrm>
            <a:off x="6058247" y="1676575"/>
            <a:ext cx="2844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Service reference</a:t>
            </a:r>
            <a:endParaRPr kumimoji="1" lang="ko-KR" altLang="en-US" dirty="0"/>
          </a:p>
        </p:txBody>
      </p:sp>
      <p:cxnSp>
        <p:nvCxnSpPr>
          <p:cNvPr id="10" name="직선 연결선[R] 9">
            <a:extLst>
              <a:ext uri="{FF2B5EF4-FFF2-40B4-BE49-F238E27FC236}">
                <a16:creationId xmlns:a16="http://schemas.microsoft.com/office/drawing/2014/main" xmlns="" id="{BE889A47-8FF9-E64D-AE43-2A7FD90797E3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4987636" y="1861241"/>
            <a:ext cx="1070611" cy="7595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모서리가 둥근 직사각형 10">
            <a:extLst>
              <a:ext uri="{FF2B5EF4-FFF2-40B4-BE49-F238E27FC236}">
                <a16:creationId xmlns:a16="http://schemas.microsoft.com/office/drawing/2014/main" xmlns="" id="{0CF1DD57-9485-5046-98E1-B21104D7030E}"/>
              </a:ext>
            </a:extLst>
          </p:cNvPr>
          <p:cNvSpPr/>
          <p:nvPr/>
        </p:nvSpPr>
        <p:spPr>
          <a:xfrm>
            <a:off x="1722252" y="3411254"/>
            <a:ext cx="3288310" cy="128502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9280274-5DBF-4940-8FD0-E020379A900E}"/>
              </a:ext>
            </a:extLst>
          </p:cNvPr>
          <p:cNvSpPr txBox="1"/>
          <p:nvPr/>
        </p:nvSpPr>
        <p:spPr>
          <a:xfrm>
            <a:off x="6056862" y="3852552"/>
            <a:ext cx="284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</a:t>
            </a:r>
            <a:r>
              <a:rPr lang="en-US" altLang="ko-KR" dirty="0"/>
              <a:t>Service reference</a:t>
            </a:r>
            <a:endParaRPr kumimoji="1" lang="ko-KR" altLang="en-US" dirty="0"/>
          </a:p>
        </p:txBody>
      </p:sp>
      <p:cxnSp>
        <p:nvCxnSpPr>
          <p:cNvPr id="13" name="직선 연결선[R] 12">
            <a:extLst>
              <a:ext uri="{FF2B5EF4-FFF2-40B4-BE49-F238E27FC236}">
                <a16:creationId xmlns:a16="http://schemas.microsoft.com/office/drawing/2014/main" xmlns="" id="{4EE1A42A-67EF-1A44-98BE-9F9CD0A62F44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5010562" y="3475505"/>
            <a:ext cx="1046300" cy="5617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>
            <a:extLst>
              <a:ext uri="{FF2B5EF4-FFF2-40B4-BE49-F238E27FC236}">
                <a16:creationId xmlns:a16="http://schemas.microsoft.com/office/drawing/2014/main" xmlns="" id="{0605A3E4-07FA-604D-9FDA-2DEA89A25D79}"/>
              </a:ext>
            </a:extLst>
          </p:cNvPr>
          <p:cNvSpPr/>
          <p:nvPr/>
        </p:nvSpPr>
        <p:spPr>
          <a:xfrm>
            <a:off x="2332053" y="4093647"/>
            <a:ext cx="2763650" cy="120415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738DC7E-00B9-604C-851E-F4C7BA240EA5}"/>
              </a:ext>
            </a:extLst>
          </p:cNvPr>
          <p:cNvSpPr txBox="1"/>
          <p:nvPr/>
        </p:nvSpPr>
        <p:spPr>
          <a:xfrm>
            <a:off x="6056862" y="4583287"/>
            <a:ext cx="284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Leafref - I</a:t>
            </a:r>
            <a:r>
              <a:rPr lang="en-US" altLang="ko-KR" dirty="0"/>
              <a:t>nterface reference</a:t>
            </a:r>
            <a:endParaRPr kumimoji="1" lang="ko-KR" altLang="en-US" dirty="0"/>
          </a:p>
        </p:txBody>
      </p:sp>
      <p:cxnSp>
        <p:nvCxnSpPr>
          <p:cNvPr id="16" name="직선 연결선[R] 15">
            <a:extLst>
              <a:ext uri="{FF2B5EF4-FFF2-40B4-BE49-F238E27FC236}">
                <a16:creationId xmlns:a16="http://schemas.microsoft.com/office/drawing/2014/main" xmlns="" id="{2382ABD7-9952-E348-86D6-5C31C073D172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5095703" y="4153855"/>
            <a:ext cx="961159" cy="6140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모서리가 둥근 직사각형 18">
            <a:extLst>
              <a:ext uri="{FF2B5EF4-FFF2-40B4-BE49-F238E27FC236}">
                <a16:creationId xmlns:a16="http://schemas.microsoft.com/office/drawing/2014/main" xmlns="" id="{997B7F79-9182-A042-BF83-CD9B0A6FA1CD}"/>
              </a:ext>
            </a:extLst>
          </p:cNvPr>
          <p:cNvSpPr/>
          <p:nvPr/>
        </p:nvSpPr>
        <p:spPr>
          <a:xfrm>
            <a:off x="1722252" y="2755674"/>
            <a:ext cx="1794032" cy="39485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352A109-97CF-7847-925C-D750FE4BB523}"/>
              </a:ext>
            </a:extLst>
          </p:cNvPr>
          <p:cNvSpPr txBox="1"/>
          <p:nvPr/>
        </p:nvSpPr>
        <p:spPr>
          <a:xfrm>
            <a:off x="6056862" y="2467436"/>
            <a:ext cx="3396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Forwarding identification value</a:t>
            </a:r>
            <a:endParaRPr kumimoji="1" lang="ko-KR" altLang="en-US" dirty="0"/>
          </a:p>
        </p:txBody>
      </p:sp>
      <p:cxnSp>
        <p:nvCxnSpPr>
          <p:cNvPr id="21" name="직선 연결선[R] 20">
            <a:extLst>
              <a:ext uri="{FF2B5EF4-FFF2-40B4-BE49-F238E27FC236}">
                <a16:creationId xmlns:a16="http://schemas.microsoft.com/office/drawing/2014/main" xmlns="" id="{390C3DD3-C7CB-EF42-8A14-48EF5BAC6F0A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3516284" y="2652102"/>
            <a:ext cx="2540578" cy="3009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꺾인 연결선[E] 23">
            <a:extLst>
              <a:ext uri="{FF2B5EF4-FFF2-40B4-BE49-F238E27FC236}">
                <a16:creationId xmlns:a16="http://schemas.microsoft.com/office/drawing/2014/main" xmlns="" id="{4B1A68E8-6873-9A41-8B9E-57988F18FB7E}"/>
              </a:ext>
            </a:extLst>
          </p:cNvPr>
          <p:cNvCxnSpPr>
            <a:cxnSpLocks/>
            <a:stCxn id="19" idx="3"/>
            <a:endCxn id="14" idx="3"/>
          </p:cNvCxnSpPr>
          <p:nvPr/>
        </p:nvCxnSpPr>
        <p:spPr>
          <a:xfrm>
            <a:off x="3516284" y="2953099"/>
            <a:ext cx="1579419" cy="1200756"/>
          </a:xfrm>
          <a:prstGeom prst="bentConnector3">
            <a:avLst>
              <a:gd name="adj1" fmla="val 114474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D0738A2C-CF93-9A4A-9DE7-9B62AB0AEF05}"/>
              </a:ext>
            </a:extLst>
          </p:cNvPr>
          <p:cNvSpPr txBox="1"/>
          <p:nvPr/>
        </p:nvSpPr>
        <p:spPr>
          <a:xfrm>
            <a:off x="4857233" y="3187320"/>
            <a:ext cx="1803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Using at transit node</a:t>
            </a:r>
            <a:endParaRPr kumimoji="1" lang="ko-KR" altLang="en-US" sz="1200" dirty="0"/>
          </a:p>
        </p:txBody>
      </p:sp>
      <p:cxnSp>
        <p:nvCxnSpPr>
          <p:cNvPr id="30" name="꺾인 연결선[E] 29">
            <a:extLst>
              <a:ext uri="{FF2B5EF4-FFF2-40B4-BE49-F238E27FC236}">
                <a16:creationId xmlns:a16="http://schemas.microsoft.com/office/drawing/2014/main" xmlns="" id="{5CEAAEB3-534C-C44C-92CA-AF1A35D76CC3}"/>
              </a:ext>
            </a:extLst>
          </p:cNvPr>
          <p:cNvCxnSpPr>
            <a:cxnSpLocks/>
            <a:stCxn id="19" idx="1"/>
            <a:endCxn id="11" idx="1"/>
          </p:cNvCxnSpPr>
          <p:nvPr/>
        </p:nvCxnSpPr>
        <p:spPr>
          <a:xfrm rot="10800000" flipV="1">
            <a:off x="1722252" y="2953099"/>
            <a:ext cx="12700" cy="522406"/>
          </a:xfrm>
          <a:prstGeom prst="bentConnector3">
            <a:avLst>
              <a:gd name="adj1" fmla="val 10309087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2D0BF853-8CF5-2043-AF70-242C1CE0DF51}"/>
              </a:ext>
            </a:extLst>
          </p:cNvPr>
          <p:cNvSpPr txBox="1"/>
          <p:nvPr/>
        </p:nvSpPr>
        <p:spPr>
          <a:xfrm>
            <a:off x="-190766" y="2886145"/>
            <a:ext cx="1708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Using at</a:t>
            </a:r>
          </a:p>
          <a:p>
            <a:pPr algn="ctr"/>
            <a:r>
              <a:rPr lang="en-US" altLang="ko-KR" sz="1200" dirty="0"/>
              <a:t>relay/egress node</a:t>
            </a:r>
          </a:p>
          <a:p>
            <a:pPr algn="ctr"/>
            <a:r>
              <a:rPr kumimoji="1" lang="en-US" altLang="ko-KR" sz="1200" dirty="0"/>
              <a:t>for forwarding input</a:t>
            </a:r>
            <a:endParaRPr kumimoji="1" lang="ko-KR" altLang="en-US" sz="1200" dirty="0"/>
          </a:p>
        </p:txBody>
      </p:sp>
      <p:cxnSp>
        <p:nvCxnSpPr>
          <p:cNvPr id="35" name="꺾인 연결선[E] 34">
            <a:extLst>
              <a:ext uri="{FF2B5EF4-FFF2-40B4-BE49-F238E27FC236}">
                <a16:creationId xmlns:a16="http://schemas.microsoft.com/office/drawing/2014/main" xmlns="" id="{20217E28-25A9-704D-B985-4691A5EDC6EB}"/>
              </a:ext>
            </a:extLst>
          </p:cNvPr>
          <p:cNvCxnSpPr>
            <a:cxnSpLocks/>
            <a:stCxn id="8" idx="1"/>
            <a:endCxn id="14" idx="1"/>
          </p:cNvCxnSpPr>
          <p:nvPr/>
        </p:nvCxnSpPr>
        <p:spPr>
          <a:xfrm rot="10800000" flipH="1" flipV="1">
            <a:off x="1699325" y="2620761"/>
            <a:ext cx="632727" cy="1533094"/>
          </a:xfrm>
          <a:prstGeom prst="bentConnector3">
            <a:avLst>
              <a:gd name="adj1" fmla="val -241081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D30EAF9-3861-0843-AE86-C15CF8225A7E}"/>
              </a:ext>
            </a:extLst>
          </p:cNvPr>
          <p:cNvSpPr txBox="1"/>
          <p:nvPr/>
        </p:nvSpPr>
        <p:spPr>
          <a:xfrm>
            <a:off x="187032" y="3724422"/>
            <a:ext cx="1721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Using at</a:t>
            </a:r>
          </a:p>
          <a:p>
            <a:pPr algn="ctr"/>
            <a:r>
              <a:rPr kumimoji="1" lang="en-US" altLang="ko-KR" sz="1200" dirty="0"/>
              <a:t>relay/Ingress node</a:t>
            </a:r>
          </a:p>
          <a:p>
            <a:pPr algn="ctr"/>
            <a:r>
              <a:rPr kumimoji="1" lang="en-US" altLang="ko-KR" sz="1200" dirty="0"/>
              <a:t>for forwarding output</a:t>
            </a:r>
            <a:endParaRPr kumimoji="1"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7671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997" y="185126"/>
            <a:ext cx="1188076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YANG Model 1: Example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AF5E5FC3-3DC4-8248-A217-A2E6102F40A7}"/>
              </a:ext>
            </a:extLst>
          </p:cNvPr>
          <p:cNvSpPr txBox="1"/>
          <p:nvPr/>
        </p:nvSpPr>
        <p:spPr>
          <a:xfrm>
            <a:off x="1279743" y="3942620"/>
            <a:ext cx="576064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Source</a:t>
            </a:r>
          </a:p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1.1.1.1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xmlns="" id="{9F9B7B7F-39C6-754C-9D27-CF72B3675196}"/>
              </a:ext>
            </a:extLst>
          </p:cNvPr>
          <p:cNvGrpSpPr/>
          <p:nvPr/>
        </p:nvGrpSpPr>
        <p:grpSpPr>
          <a:xfrm>
            <a:off x="1390228" y="3607218"/>
            <a:ext cx="355096" cy="295358"/>
            <a:chOff x="2772012" y="3345584"/>
            <a:chExt cx="355096" cy="295358"/>
          </a:xfrm>
        </p:grpSpPr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xmlns="" id="{2B7A511D-EAF5-A34F-A345-B1185192DBB6}"/>
                </a:ext>
              </a:extLst>
            </p:cNvPr>
            <p:cNvGrpSpPr/>
            <p:nvPr/>
          </p:nvGrpSpPr>
          <p:grpSpPr>
            <a:xfrm>
              <a:off x="2772012" y="3345584"/>
              <a:ext cx="355096" cy="295358"/>
              <a:chOff x="3150806" y="1406746"/>
              <a:chExt cx="596741" cy="334289"/>
            </a:xfrm>
          </p:grpSpPr>
          <p:sp>
            <p:nvSpPr>
              <p:cNvPr id="28" name="모서리가 둥근 직사각형 27">
                <a:extLst>
                  <a:ext uri="{FF2B5EF4-FFF2-40B4-BE49-F238E27FC236}">
                    <a16:creationId xmlns:a16="http://schemas.microsoft.com/office/drawing/2014/main" xmlns="" id="{4C1E1838-5B7A-F040-97E8-E8092D74ABC4}"/>
                  </a:ext>
                </a:extLst>
              </p:cNvPr>
              <p:cNvSpPr/>
              <p:nvPr/>
            </p:nvSpPr>
            <p:spPr>
              <a:xfrm flipH="1">
                <a:off x="3150806" y="1406746"/>
                <a:ext cx="596741" cy="334289"/>
              </a:xfrm>
              <a:prstGeom prst="roundRect">
                <a:avLst>
                  <a:gd name="adj" fmla="val 9309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rgbClr val="4E5B6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29" name="Freeform 17">
                <a:extLst>
                  <a:ext uri="{FF2B5EF4-FFF2-40B4-BE49-F238E27FC236}">
                    <a16:creationId xmlns:a16="http://schemas.microsoft.com/office/drawing/2014/main" xmlns="" id="{2DD1D575-BDE6-1B4A-98E3-09DF4B8C32B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79765" y="1429341"/>
                <a:ext cx="534339" cy="291642"/>
              </a:xfrm>
              <a:custGeom>
                <a:avLst/>
                <a:gdLst>
                  <a:gd name="T0" fmla="*/ 59 w 400"/>
                  <a:gd name="T1" fmla="*/ 0 h 338"/>
                  <a:gd name="T2" fmla="*/ 59 w 400"/>
                  <a:gd name="T3" fmla="*/ 41 h 338"/>
                  <a:gd name="T4" fmla="*/ 151 w 400"/>
                  <a:gd name="T5" fmla="*/ 41 h 338"/>
                  <a:gd name="T6" fmla="*/ 200 w 400"/>
                  <a:gd name="T7" fmla="*/ 133 h 338"/>
                  <a:gd name="T8" fmla="*/ 250 w 400"/>
                  <a:gd name="T9" fmla="*/ 41 h 338"/>
                  <a:gd name="T10" fmla="*/ 341 w 400"/>
                  <a:gd name="T11" fmla="*/ 41 h 338"/>
                  <a:gd name="T12" fmla="*/ 341 w 400"/>
                  <a:gd name="T13" fmla="*/ 0 h 338"/>
                  <a:gd name="T14" fmla="*/ 400 w 400"/>
                  <a:gd name="T15" fmla="*/ 52 h 338"/>
                  <a:gd name="T16" fmla="*/ 341 w 400"/>
                  <a:gd name="T17" fmla="*/ 104 h 338"/>
                  <a:gd name="T18" fmla="*/ 341 w 400"/>
                  <a:gd name="T19" fmla="*/ 69 h 338"/>
                  <a:gd name="T20" fmla="*/ 276 w 400"/>
                  <a:gd name="T21" fmla="*/ 69 h 338"/>
                  <a:gd name="T22" fmla="*/ 220 w 400"/>
                  <a:gd name="T23" fmla="*/ 170 h 338"/>
                  <a:gd name="T24" fmla="*/ 276 w 400"/>
                  <a:gd name="T25" fmla="*/ 272 h 338"/>
                  <a:gd name="T26" fmla="*/ 341 w 400"/>
                  <a:gd name="T27" fmla="*/ 272 h 338"/>
                  <a:gd name="T28" fmla="*/ 341 w 400"/>
                  <a:gd name="T29" fmla="*/ 234 h 338"/>
                  <a:gd name="T30" fmla="*/ 400 w 400"/>
                  <a:gd name="T31" fmla="*/ 286 h 338"/>
                  <a:gd name="T32" fmla="*/ 341 w 400"/>
                  <a:gd name="T33" fmla="*/ 338 h 338"/>
                  <a:gd name="T34" fmla="*/ 341 w 400"/>
                  <a:gd name="T35" fmla="*/ 299 h 338"/>
                  <a:gd name="T36" fmla="*/ 250 w 400"/>
                  <a:gd name="T37" fmla="*/ 299 h 338"/>
                  <a:gd name="T38" fmla="*/ 200 w 400"/>
                  <a:gd name="T39" fmla="*/ 205 h 338"/>
                  <a:gd name="T40" fmla="*/ 151 w 400"/>
                  <a:gd name="T41" fmla="*/ 299 h 338"/>
                  <a:gd name="T42" fmla="*/ 59 w 400"/>
                  <a:gd name="T43" fmla="*/ 299 h 338"/>
                  <a:gd name="T44" fmla="*/ 59 w 400"/>
                  <a:gd name="T45" fmla="*/ 336 h 338"/>
                  <a:gd name="T46" fmla="*/ 0 w 400"/>
                  <a:gd name="T47" fmla="*/ 286 h 338"/>
                  <a:gd name="T48" fmla="*/ 59 w 400"/>
                  <a:gd name="T49" fmla="*/ 234 h 338"/>
                  <a:gd name="T50" fmla="*/ 59 w 400"/>
                  <a:gd name="T51" fmla="*/ 272 h 338"/>
                  <a:gd name="T52" fmla="*/ 123 w 400"/>
                  <a:gd name="T53" fmla="*/ 272 h 338"/>
                  <a:gd name="T54" fmla="*/ 180 w 400"/>
                  <a:gd name="T55" fmla="*/ 170 h 338"/>
                  <a:gd name="T56" fmla="*/ 124 w 400"/>
                  <a:gd name="T57" fmla="*/ 69 h 338"/>
                  <a:gd name="T58" fmla="*/ 59 w 400"/>
                  <a:gd name="T59" fmla="*/ 69 h 338"/>
                  <a:gd name="T60" fmla="*/ 59 w 400"/>
                  <a:gd name="T61" fmla="*/ 103 h 338"/>
                  <a:gd name="T62" fmla="*/ 0 w 400"/>
                  <a:gd name="T63" fmla="*/ 52 h 338"/>
                  <a:gd name="T64" fmla="*/ 59 w 400"/>
                  <a:gd name="T6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0" h="338">
                    <a:moveTo>
                      <a:pt x="59" y="0"/>
                    </a:moveTo>
                    <a:lnTo>
                      <a:pt x="59" y="41"/>
                    </a:lnTo>
                    <a:lnTo>
                      <a:pt x="151" y="41"/>
                    </a:lnTo>
                    <a:lnTo>
                      <a:pt x="200" y="133"/>
                    </a:lnTo>
                    <a:lnTo>
                      <a:pt x="250" y="41"/>
                    </a:lnTo>
                    <a:lnTo>
                      <a:pt x="341" y="41"/>
                    </a:lnTo>
                    <a:lnTo>
                      <a:pt x="341" y="0"/>
                    </a:lnTo>
                    <a:lnTo>
                      <a:pt x="400" y="52"/>
                    </a:lnTo>
                    <a:lnTo>
                      <a:pt x="341" y="104"/>
                    </a:lnTo>
                    <a:lnTo>
                      <a:pt x="341" y="69"/>
                    </a:lnTo>
                    <a:lnTo>
                      <a:pt x="276" y="69"/>
                    </a:lnTo>
                    <a:lnTo>
                      <a:pt x="220" y="170"/>
                    </a:lnTo>
                    <a:lnTo>
                      <a:pt x="276" y="272"/>
                    </a:lnTo>
                    <a:lnTo>
                      <a:pt x="341" y="272"/>
                    </a:lnTo>
                    <a:lnTo>
                      <a:pt x="341" y="234"/>
                    </a:lnTo>
                    <a:lnTo>
                      <a:pt x="400" y="286"/>
                    </a:lnTo>
                    <a:lnTo>
                      <a:pt x="341" y="338"/>
                    </a:lnTo>
                    <a:lnTo>
                      <a:pt x="341" y="299"/>
                    </a:lnTo>
                    <a:lnTo>
                      <a:pt x="250" y="299"/>
                    </a:lnTo>
                    <a:lnTo>
                      <a:pt x="200" y="205"/>
                    </a:lnTo>
                    <a:lnTo>
                      <a:pt x="151" y="299"/>
                    </a:lnTo>
                    <a:lnTo>
                      <a:pt x="59" y="299"/>
                    </a:lnTo>
                    <a:lnTo>
                      <a:pt x="59" y="336"/>
                    </a:lnTo>
                    <a:lnTo>
                      <a:pt x="0" y="286"/>
                    </a:lnTo>
                    <a:lnTo>
                      <a:pt x="59" y="234"/>
                    </a:lnTo>
                    <a:lnTo>
                      <a:pt x="59" y="272"/>
                    </a:lnTo>
                    <a:lnTo>
                      <a:pt x="123" y="272"/>
                    </a:lnTo>
                    <a:lnTo>
                      <a:pt x="180" y="170"/>
                    </a:lnTo>
                    <a:lnTo>
                      <a:pt x="124" y="69"/>
                    </a:lnTo>
                    <a:lnTo>
                      <a:pt x="59" y="69"/>
                    </a:lnTo>
                    <a:lnTo>
                      <a:pt x="59" y="103"/>
                    </a:lnTo>
                    <a:lnTo>
                      <a:pt x="0" y="52"/>
                    </a:lnTo>
                    <a:lnTo>
                      <a:pt x="59" y="0"/>
                    </a:lnTo>
                    <a:close/>
                  </a:path>
                </a:pathLst>
              </a:custGeom>
              <a:gradFill>
                <a:gsLst>
                  <a:gs pos="80000">
                    <a:srgbClr val="43AEFF"/>
                  </a:gs>
                  <a:gs pos="20000">
                    <a:srgbClr val="43AEFF"/>
                  </a:gs>
                  <a:gs pos="0">
                    <a:srgbClr val="4181CF"/>
                  </a:gs>
                  <a:gs pos="50000">
                    <a:srgbClr val="E0E9F4"/>
                  </a:gs>
                  <a:gs pos="100000">
                    <a:srgbClr val="4181CF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sysClr val="windowText" lastClr="000000"/>
                  </a:solidFill>
                  <a:latin typeface="+mn-ea"/>
                </a:endParaRPr>
              </a:p>
            </p:txBody>
          </p:sp>
        </p:grpSp>
        <p:pic>
          <p:nvPicPr>
            <p:cNvPr id="27" name="Picture 2" descr="C:\Users\user\AppData\Local\Microsoft\Windows\Temporary Internet Files\Content.IE5\G25JFI0F\clock-308938_640[1].png">
              <a:extLst>
                <a:ext uri="{FF2B5EF4-FFF2-40B4-BE49-F238E27FC236}">
                  <a16:creationId xmlns:a16="http://schemas.microsoft.com/office/drawing/2014/main" xmlns="" id="{B752F761-2E33-A14A-9478-E8E1C07C3E6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59" y="3403262"/>
              <a:ext cx="180000" cy="1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FA6B8D69-5E57-9740-BF5C-D06C313BF479}"/>
              </a:ext>
            </a:extLst>
          </p:cNvPr>
          <p:cNvSpPr txBox="1"/>
          <p:nvPr/>
        </p:nvSpPr>
        <p:spPr>
          <a:xfrm>
            <a:off x="2679053" y="3942620"/>
            <a:ext cx="576064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Ingress</a:t>
            </a:r>
          </a:p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2.2.2.2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grpSp>
        <p:nvGrpSpPr>
          <p:cNvPr id="31" name="그룹 30">
            <a:extLst>
              <a:ext uri="{FF2B5EF4-FFF2-40B4-BE49-F238E27FC236}">
                <a16:creationId xmlns:a16="http://schemas.microsoft.com/office/drawing/2014/main" xmlns="" id="{D15B56CC-B609-C34A-BBA8-5FB84E3424FE}"/>
              </a:ext>
            </a:extLst>
          </p:cNvPr>
          <p:cNvGrpSpPr/>
          <p:nvPr/>
        </p:nvGrpSpPr>
        <p:grpSpPr>
          <a:xfrm>
            <a:off x="2789538" y="3607218"/>
            <a:ext cx="355096" cy="295358"/>
            <a:chOff x="2772012" y="3345584"/>
            <a:chExt cx="355096" cy="295358"/>
          </a:xfrm>
        </p:grpSpPr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xmlns="" id="{21625911-4856-2E4B-8ED2-DAAB9F6D3E61}"/>
                </a:ext>
              </a:extLst>
            </p:cNvPr>
            <p:cNvGrpSpPr/>
            <p:nvPr/>
          </p:nvGrpSpPr>
          <p:grpSpPr>
            <a:xfrm>
              <a:off x="2772012" y="3345584"/>
              <a:ext cx="355096" cy="295358"/>
              <a:chOff x="3150806" y="1406746"/>
              <a:chExt cx="596741" cy="334289"/>
            </a:xfrm>
          </p:grpSpPr>
          <p:sp>
            <p:nvSpPr>
              <p:cNvPr id="34" name="모서리가 둥근 직사각형 33">
                <a:extLst>
                  <a:ext uri="{FF2B5EF4-FFF2-40B4-BE49-F238E27FC236}">
                    <a16:creationId xmlns:a16="http://schemas.microsoft.com/office/drawing/2014/main" xmlns="" id="{336D0F27-EF8E-984A-8398-6BE2735B6284}"/>
                  </a:ext>
                </a:extLst>
              </p:cNvPr>
              <p:cNvSpPr/>
              <p:nvPr/>
            </p:nvSpPr>
            <p:spPr>
              <a:xfrm flipH="1">
                <a:off x="3150806" y="1406746"/>
                <a:ext cx="596741" cy="334289"/>
              </a:xfrm>
              <a:prstGeom prst="roundRect">
                <a:avLst>
                  <a:gd name="adj" fmla="val 9309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rgbClr val="4E5B6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35" name="Freeform 17">
                <a:extLst>
                  <a:ext uri="{FF2B5EF4-FFF2-40B4-BE49-F238E27FC236}">
                    <a16:creationId xmlns:a16="http://schemas.microsoft.com/office/drawing/2014/main" xmlns="" id="{F24DB87B-0F5F-D845-B2E2-502A74FE2FE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79765" y="1429341"/>
                <a:ext cx="534339" cy="291642"/>
              </a:xfrm>
              <a:custGeom>
                <a:avLst/>
                <a:gdLst>
                  <a:gd name="T0" fmla="*/ 59 w 400"/>
                  <a:gd name="T1" fmla="*/ 0 h 338"/>
                  <a:gd name="T2" fmla="*/ 59 w 400"/>
                  <a:gd name="T3" fmla="*/ 41 h 338"/>
                  <a:gd name="T4" fmla="*/ 151 w 400"/>
                  <a:gd name="T5" fmla="*/ 41 h 338"/>
                  <a:gd name="T6" fmla="*/ 200 w 400"/>
                  <a:gd name="T7" fmla="*/ 133 h 338"/>
                  <a:gd name="T8" fmla="*/ 250 w 400"/>
                  <a:gd name="T9" fmla="*/ 41 h 338"/>
                  <a:gd name="T10" fmla="*/ 341 w 400"/>
                  <a:gd name="T11" fmla="*/ 41 h 338"/>
                  <a:gd name="T12" fmla="*/ 341 w 400"/>
                  <a:gd name="T13" fmla="*/ 0 h 338"/>
                  <a:gd name="T14" fmla="*/ 400 w 400"/>
                  <a:gd name="T15" fmla="*/ 52 h 338"/>
                  <a:gd name="T16" fmla="*/ 341 w 400"/>
                  <a:gd name="T17" fmla="*/ 104 h 338"/>
                  <a:gd name="T18" fmla="*/ 341 w 400"/>
                  <a:gd name="T19" fmla="*/ 69 h 338"/>
                  <a:gd name="T20" fmla="*/ 276 w 400"/>
                  <a:gd name="T21" fmla="*/ 69 h 338"/>
                  <a:gd name="T22" fmla="*/ 220 w 400"/>
                  <a:gd name="T23" fmla="*/ 170 h 338"/>
                  <a:gd name="T24" fmla="*/ 276 w 400"/>
                  <a:gd name="T25" fmla="*/ 272 h 338"/>
                  <a:gd name="T26" fmla="*/ 341 w 400"/>
                  <a:gd name="T27" fmla="*/ 272 h 338"/>
                  <a:gd name="T28" fmla="*/ 341 w 400"/>
                  <a:gd name="T29" fmla="*/ 234 h 338"/>
                  <a:gd name="T30" fmla="*/ 400 w 400"/>
                  <a:gd name="T31" fmla="*/ 286 h 338"/>
                  <a:gd name="T32" fmla="*/ 341 w 400"/>
                  <a:gd name="T33" fmla="*/ 338 h 338"/>
                  <a:gd name="T34" fmla="*/ 341 w 400"/>
                  <a:gd name="T35" fmla="*/ 299 h 338"/>
                  <a:gd name="T36" fmla="*/ 250 w 400"/>
                  <a:gd name="T37" fmla="*/ 299 h 338"/>
                  <a:gd name="T38" fmla="*/ 200 w 400"/>
                  <a:gd name="T39" fmla="*/ 205 h 338"/>
                  <a:gd name="T40" fmla="*/ 151 w 400"/>
                  <a:gd name="T41" fmla="*/ 299 h 338"/>
                  <a:gd name="T42" fmla="*/ 59 w 400"/>
                  <a:gd name="T43" fmla="*/ 299 h 338"/>
                  <a:gd name="T44" fmla="*/ 59 w 400"/>
                  <a:gd name="T45" fmla="*/ 336 h 338"/>
                  <a:gd name="T46" fmla="*/ 0 w 400"/>
                  <a:gd name="T47" fmla="*/ 286 h 338"/>
                  <a:gd name="T48" fmla="*/ 59 w 400"/>
                  <a:gd name="T49" fmla="*/ 234 h 338"/>
                  <a:gd name="T50" fmla="*/ 59 w 400"/>
                  <a:gd name="T51" fmla="*/ 272 h 338"/>
                  <a:gd name="T52" fmla="*/ 123 w 400"/>
                  <a:gd name="T53" fmla="*/ 272 h 338"/>
                  <a:gd name="T54" fmla="*/ 180 w 400"/>
                  <a:gd name="T55" fmla="*/ 170 h 338"/>
                  <a:gd name="T56" fmla="*/ 124 w 400"/>
                  <a:gd name="T57" fmla="*/ 69 h 338"/>
                  <a:gd name="T58" fmla="*/ 59 w 400"/>
                  <a:gd name="T59" fmla="*/ 69 h 338"/>
                  <a:gd name="T60" fmla="*/ 59 w 400"/>
                  <a:gd name="T61" fmla="*/ 103 h 338"/>
                  <a:gd name="T62" fmla="*/ 0 w 400"/>
                  <a:gd name="T63" fmla="*/ 52 h 338"/>
                  <a:gd name="T64" fmla="*/ 59 w 400"/>
                  <a:gd name="T6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0" h="338">
                    <a:moveTo>
                      <a:pt x="59" y="0"/>
                    </a:moveTo>
                    <a:lnTo>
                      <a:pt x="59" y="41"/>
                    </a:lnTo>
                    <a:lnTo>
                      <a:pt x="151" y="41"/>
                    </a:lnTo>
                    <a:lnTo>
                      <a:pt x="200" y="133"/>
                    </a:lnTo>
                    <a:lnTo>
                      <a:pt x="250" y="41"/>
                    </a:lnTo>
                    <a:lnTo>
                      <a:pt x="341" y="41"/>
                    </a:lnTo>
                    <a:lnTo>
                      <a:pt x="341" y="0"/>
                    </a:lnTo>
                    <a:lnTo>
                      <a:pt x="400" y="52"/>
                    </a:lnTo>
                    <a:lnTo>
                      <a:pt x="341" y="104"/>
                    </a:lnTo>
                    <a:lnTo>
                      <a:pt x="341" y="69"/>
                    </a:lnTo>
                    <a:lnTo>
                      <a:pt x="276" y="69"/>
                    </a:lnTo>
                    <a:lnTo>
                      <a:pt x="220" y="170"/>
                    </a:lnTo>
                    <a:lnTo>
                      <a:pt x="276" y="272"/>
                    </a:lnTo>
                    <a:lnTo>
                      <a:pt x="341" y="272"/>
                    </a:lnTo>
                    <a:lnTo>
                      <a:pt x="341" y="234"/>
                    </a:lnTo>
                    <a:lnTo>
                      <a:pt x="400" y="286"/>
                    </a:lnTo>
                    <a:lnTo>
                      <a:pt x="341" y="338"/>
                    </a:lnTo>
                    <a:lnTo>
                      <a:pt x="341" y="299"/>
                    </a:lnTo>
                    <a:lnTo>
                      <a:pt x="250" y="299"/>
                    </a:lnTo>
                    <a:lnTo>
                      <a:pt x="200" y="205"/>
                    </a:lnTo>
                    <a:lnTo>
                      <a:pt x="151" y="299"/>
                    </a:lnTo>
                    <a:lnTo>
                      <a:pt x="59" y="299"/>
                    </a:lnTo>
                    <a:lnTo>
                      <a:pt x="59" y="336"/>
                    </a:lnTo>
                    <a:lnTo>
                      <a:pt x="0" y="286"/>
                    </a:lnTo>
                    <a:lnTo>
                      <a:pt x="59" y="234"/>
                    </a:lnTo>
                    <a:lnTo>
                      <a:pt x="59" y="272"/>
                    </a:lnTo>
                    <a:lnTo>
                      <a:pt x="123" y="272"/>
                    </a:lnTo>
                    <a:lnTo>
                      <a:pt x="180" y="170"/>
                    </a:lnTo>
                    <a:lnTo>
                      <a:pt x="124" y="69"/>
                    </a:lnTo>
                    <a:lnTo>
                      <a:pt x="59" y="69"/>
                    </a:lnTo>
                    <a:lnTo>
                      <a:pt x="59" y="103"/>
                    </a:lnTo>
                    <a:lnTo>
                      <a:pt x="0" y="52"/>
                    </a:lnTo>
                    <a:lnTo>
                      <a:pt x="59" y="0"/>
                    </a:lnTo>
                    <a:close/>
                  </a:path>
                </a:pathLst>
              </a:custGeom>
              <a:gradFill>
                <a:gsLst>
                  <a:gs pos="80000">
                    <a:srgbClr val="43AEFF"/>
                  </a:gs>
                  <a:gs pos="20000">
                    <a:srgbClr val="43AEFF"/>
                  </a:gs>
                  <a:gs pos="0">
                    <a:srgbClr val="4181CF"/>
                  </a:gs>
                  <a:gs pos="50000">
                    <a:srgbClr val="E0E9F4"/>
                  </a:gs>
                  <a:gs pos="100000">
                    <a:srgbClr val="4181CF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sysClr val="windowText" lastClr="000000"/>
                  </a:solidFill>
                  <a:latin typeface="+mn-ea"/>
                </a:endParaRPr>
              </a:p>
            </p:txBody>
          </p:sp>
        </p:grpSp>
        <p:pic>
          <p:nvPicPr>
            <p:cNvPr id="33" name="Picture 2" descr="C:\Users\user\AppData\Local\Microsoft\Windows\Temporary Internet Files\Content.IE5\G25JFI0F\clock-308938_640[1].png">
              <a:extLst>
                <a:ext uri="{FF2B5EF4-FFF2-40B4-BE49-F238E27FC236}">
                  <a16:creationId xmlns:a16="http://schemas.microsoft.com/office/drawing/2014/main" xmlns="" id="{7C8156ED-28CB-D94D-883D-00D6D0701EC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59" y="3403262"/>
              <a:ext cx="180000" cy="1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CC31348D-4216-AA4E-8D8F-23EA67FB90A8}"/>
              </a:ext>
            </a:extLst>
          </p:cNvPr>
          <p:cNvSpPr txBox="1"/>
          <p:nvPr/>
        </p:nvSpPr>
        <p:spPr>
          <a:xfrm>
            <a:off x="4078363" y="3942620"/>
            <a:ext cx="576064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Relay 1</a:t>
            </a:r>
          </a:p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3.3.3.3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xmlns="" id="{6D822D28-7969-F348-A5CC-23C1B97D8097}"/>
              </a:ext>
            </a:extLst>
          </p:cNvPr>
          <p:cNvGrpSpPr/>
          <p:nvPr/>
        </p:nvGrpSpPr>
        <p:grpSpPr>
          <a:xfrm>
            <a:off x="4188848" y="3607218"/>
            <a:ext cx="355096" cy="295358"/>
            <a:chOff x="2772012" y="3345584"/>
            <a:chExt cx="355096" cy="295358"/>
          </a:xfrm>
        </p:grpSpPr>
        <p:grpSp>
          <p:nvGrpSpPr>
            <p:cNvPr id="38" name="그룹 37">
              <a:extLst>
                <a:ext uri="{FF2B5EF4-FFF2-40B4-BE49-F238E27FC236}">
                  <a16:creationId xmlns:a16="http://schemas.microsoft.com/office/drawing/2014/main" xmlns="" id="{EF1457E4-F32B-724A-AE84-A06A2E934ECD}"/>
                </a:ext>
              </a:extLst>
            </p:cNvPr>
            <p:cNvGrpSpPr/>
            <p:nvPr/>
          </p:nvGrpSpPr>
          <p:grpSpPr>
            <a:xfrm>
              <a:off x="2772012" y="3345584"/>
              <a:ext cx="355096" cy="295358"/>
              <a:chOff x="3150806" y="1406746"/>
              <a:chExt cx="596741" cy="334289"/>
            </a:xfrm>
          </p:grpSpPr>
          <p:sp>
            <p:nvSpPr>
              <p:cNvPr id="40" name="모서리가 둥근 직사각형 39">
                <a:extLst>
                  <a:ext uri="{FF2B5EF4-FFF2-40B4-BE49-F238E27FC236}">
                    <a16:creationId xmlns:a16="http://schemas.microsoft.com/office/drawing/2014/main" xmlns="" id="{BE40B84A-F252-2743-894C-54C832DC14DC}"/>
                  </a:ext>
                </a:extLst>
              </p:cNvPr>
              <p:cNvSpPr/>
              <p:nvPr/>
            </p:nvSpPr>
            <p:spPr>
              <a:xfrm flipH="1">
                <a:off x="3150806" y="1406746"/>
                <a:ext cx="596741" cy="334289"/>
              </a:xfrm>
              <a:prstGeom prst="roundRect">
                <a:avLst>
                  <a:gd name="adj" fmla="val 9309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rgbClr val="4E5B6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41" name="Freeform 17">
                <a:extLst>
                  <a:ext uri="{FF2B5EF4-FFF2-40B4-BE49-F238E27FC236}">
                    <a16:creationId xmlns:a16="http://schemas.microsoft.com/office/drawing/2014/main" xmlns="" id="{71039E08-47E6-AC49-AF34-5457BCD046F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79765" y="1429341"/>
                <a:ext cx="534339" cy="291642"/>
              </a:xfrm>
              <a:custGeom>
                <a:avLst/>
                <a:gdLst>
                  <a:gd name="T0" fmla="*/ 59 w 400"/>
                  <a:gd name="T1" fmla="*/ 0 h 338"/>
                  <a:gd name="T2" fmla="*/ 59 w 400"/>
                  <a:gd name="T3" fmla="*/ 41 h 338"/>
                  <a:gd name="T4" fmla="*/ 151 w 400"/>
                  <a:gd name="T5" fmla="*/ 41 h 338"/>
                  <a:gd name="T6" fmla="*/ 200 w 400"/>
                  <a:gd name="T7" fmla="*/ 133 h 338"/>
                  <a:gd name="T8" fmla="*/ 250 w 400"/>
                  <a:gd name="T9" fmla="*/ 41 h 338"/>
                  <a:gd name="T10" fmla="*/ 341 w 400"/>
                  <a:gd name="T11" fmla="*/ 41 h 338"/>
                  <a:gd name="T12" fmla="*/ 341 w 400"/>
                  <a:gd name="T13" fmla="*/ 0 h 338"/>
                  <a:gd name="T14" fmla="*/ 400 w 400"/>
                  <a:gd name="T15" fmla="*/ 52 h 338"/>
                  <a:gd name="T16" fmla="*/ 341 w 400"/>
                  <a:gd name="T17" fmla="*/ 104 h 338"/>
                  <a:gd name="T18" fmla="*/ 341 w 400"/>
                  <a:gd name="T19" fmla="*/ 69 h 338"/>
                  <a:gd name="T20" fmla="*/ 276 w 400"/>
                  <a:gd name="T21" fmla="*/ 69 h 338"/>
                  <a:gd name="T22" fmla="*/ 220 w 400"/>
                  <a:gd name="T23" fmla="*/ 170 h 338"/>
                  <a:gd name="T24" fmla="*/ 276 w 400"/>
                  <a:gd name="T25" fmla="*/ 272 h 338"/>
                  <a:gd name="T26" fmla="*/ 341 w 400"/>
                  <a:gd name="T27" fmla="*/ 272 h 338"/>
                  <a:gd name="T28" fmla="*/ 341 w 400"/>
                  <a:gd name="T29" fmla="*/ 234 h 338"/>
                  <a:gd name="T30" fmla="*/ 400 w 400"/>
                  <a:gd name="T31" fmla="*/ 286 h 338"/>
                  <a:gd name="T32" fmla="*/ 341 w 400"/>
                  <a:gd name="T33" fmla="*/ 338 h 338"/>
                  <a:gd name="T34" fmla="*/ 341 w 400"/>
                  <a:gd name="T35" fmla="*/ 299 h 338"/>
                  <a:gd name="T36" fmla="*/ 250 w 400"/>
                  <a:gd name="T37" fmla="*/ 299 h 338"/>
                  <a:gd name="T38" fmla="*/ 200 w 400"/>
                  <a:gd name="T39" fmla="*/ 205 h 338"/>
                  <a:gd name="T40" fmla="*/ 151 w 400"/>
                  <a:gd name="T41" fmla="*/ 299 h 338"/>
                  <a:gd name="T42" fmla="*/ 59 w 400"/>
                  <a:gd name="T43" fmla="*/ 299 h 338"/>
                  <a:gd name="T44" fmla="*/ 59 w 400"/>
                  <a:gd name="T45" fmla="*/ 336 h 338"/>
                  <a:gd name="T46" fmla="*/ 0 w 400"/>
                  <a:gd name="T47" fmla="*/ 286 h 338"/>
                  <a:gd name="T48" fmla="*/ 59 w 400"/>
                  <a:gd name="T49" fmla="*/ 234 h 338"/>
                  <a:gd name="T50" fmla="*/ 59 w 400"/>
                  <a:gd name="T51" fmla="*/ 272 h 338"/>
                  <a:gd name="T52" fmla="*/ 123 w 400"/>
                  <a:gd name="T53" fmla="*/ 272 h 338"/>
                  <a:gd name="T54" fmla="*/ 180 w 400"/>
                  <a:gd name="T55" fmla="*/ 170 h 338"/>
                  <a:gd name="T56" fmla="*/ 124 w 400"/>
                  <a:gd name="T57" fmla="*/ 69 h 338"/>
                  <a:gd name="T58" fmla="*/ 59 w 400"/>
                  <a:gd name="T59" fmla="*/ 69 h 338"/>
                  <a:gd name="T60" fmla="*/ 59 w 400"/>
                  <a:gd name="T61" fmla="*/ 103 h 338"/>
                  <a:gd name="T62" fmla="*/ 0 w 400"/>
                  <a:gd name="T63" fmla="*/ 52 h 338"/>
                  <a:gd name="T64" fmla="*/ 59 w 400"/>
                  <a:gd name="T6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0" h="338">
                    <a:moveTo>
                      <a:pt x="59" y="0"/>
                    </a:moveTo>
                    <a:lnTo>
                      <a:pt x="59" y="41"/>
                    </a:lnTo>
                    <a:lnTo>
                      <a:pt x="151" y="41"/>
                    </a:lnTo>
                    <a:lnTo>
                      <a:pt x="200" y="133"/>
                    </a:lnTo>
                    <a:lnTo>
                      <a:pt x="250" y="41"/>
                    </a:lnTo>
                    <a:lnTo>
                      <a:pt x="341" y="41"/>
                    </a:lnTo>
                    <a:lnTo>
                      <a:pt x="341" y="0"/>
                    </a:lnTo>
                    <a:lnTo>
                      <a:pt x="400" y="52"/>
                    </a:lnTo>
                    <a:lnTo>
                      <a:pt x="341" y="104"/>
                    </a:lnTo>
                    <a:lnTo>
                      <a:pt x="341" y="69"/>
                    </a:lnTo>
                    <a:lnTo>
                      <a:pt x="276" y="69"/>
                    </a:lnTo>
                    <a:lnTo>
                      <a:pt x="220" y="170"/>
                    </a:lnTo>
                    <a:lnTo>
                      <a:pt x="276" y="272"/>
                    </a:lnTo>
                    <a:lnTo>
                      <a:pt x="341" y="272"/>
                    </a:lnTo>
                    <a:lnTo>
                      <a:pt x="341" y="234"/>
                    </a:lnTo>
                    <a:lnTo>
                      <a:pt x="400" y="286"/>
                    </a:lnTo>
                    <a:lnTo>
                      <a:pt x="341" y="338"/>
                    </a:lnTo>
                    <a:lnTo>
                      <a:pt x="341" y="299"/>
                    </a:lnTo>
                    <a:lnTo>
                      <a:pt x="250" y="299"/>
                    </a:lnTo>
                    <a:lnTo>
                      <a:pt x="200" y="205"/>
                    </a:lnTo>
                    <a:lnTo>
                      <a:pt x="151" y="299"/>
                    </a:lnTo>
                    <a:lnTo>
                      <a:pt x="59" y="299"/>
                    </a:lnTo>
                    <a:lnTo>
                      <a:pt x="59" y="336"/>
                    </a:lnTo>
                    <a:lnTo>
                      <a:pt x="0" y="286"/>
                    </a:lnTo>
                    <a:lnTo>
                      <a:pt x="59" y="234"/>
                    </a:lnTo>
                    <a:lnTo>
                      <a:pt x="59" y="272"/>
                    </a:lnTo>
                    <a:lnTo>
                      <a:pt x="123" y="272"/>
                    </a:lnTo>
                    <a:lnTo>
                      <a:pt x="180" y="170"/>
                    </a:lnTo>
                    <a:lnTo>
                      <a:pt x="124" y="69"/>
                    </a:lnTo>
                    <a:lnTo>
                      <a:pt x="59" y="69"/>
                    </a:lnTo>
                    <a:lnTo>
                      <a:pt x="59" y="103"/>
                    </a:lnTo>
                    <a:lnTo>
                      <a:pt x="0" y="52"/>
                    </a:lnTo>
                    <a:lnTo>
                      <a:pt x="59" y="0"/>
                    </a:lnTo>
                    <a:close/>
                  </a:path>
                </a:pathLst>
              </a:custGeom>
              <a:gradFill>
                <a:gsLst>
                  <a:gs pos="80000">
                    <a:srgbClr val="43AEFF"/>
                  </a:gs>
                  <a:gs pos="20000">
                    <a:srgbClr val="43AEFF"/>
                  </a:gs>
                  <a:gs pos="0">
                    <a:srgbClr val="4181CF"/>
                  </a:gs>
                  <a:gs pos="50000">
                    <a:srgbClr val="E0E9F4"/>
                  </a:gs>
                  <a:gs pos="100000">
                    <a:srgbClr val="4181CF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sysClr val="windowText" lastClr="000000"/>
                  </a:solidFill>
                  <a:latin typeface="+mn-ea"/>
                </a:endParaRPr>
              </a:p>
            </p:txBody>
          </p:sp>
        </p:grpSp>
        <p:pic>
          <p:nvPicPr>
            <p:cNvPr id="39" name="Picture 2" descr="C:\Users\user\AppData\Local\Microsoft\Windows\Temporary Internet Files\Content.IE5\G25JFI0F\clock-308938_640[1].png">
              <a:extLst>
                <a:ext uri="{FF2B5EF4-FFF2-40B4-BE49-F238E27FC236}">
                  <a16:creationId xmlns:a16="http://schemas.microsoft.com/office/drawing/2014/main" xmlns="" id="{ED3D4925-110F-7542-8D84-C2759A62F38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59" y="3403262"/>
              <a:ext cx="180000" cy="1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2F37DEA-2EAE-4548-9FE0-9D47E4983A95}"/>
              </a:ext>
            </a:extLst>
          </p:cNvPr>
          <p:cNvSpPr txBox="1"/>
          <p:nvPr/>
        </p:nvSpPr>
        <p:spPr>
          <a:xfrm>
            <a:off x="6876983" y="3943210"/>
            <a:ext cx="576064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Relay 2</a:t>
            </a:r>
          </a:p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6.6.6.6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grpSp>
        <p:nvGrpSpPr>
          <p:cNvPr id="43" name="그룹 42">
            <a:extLst>
              <a:ext uri="{FF2B5EF4-FFF2-40B4-BE49-F238E27FC236}">
                <a16:creationId xmlns:a16="http://schemas.microsoft.com/office/drawing/2014/main" xmlns="" id="{4E60C7B3-970A-1149-A8BD-2154A3A222A0}"/>
              </a:ext>
            </a:extLst>
          </p:cNvPr>
          <p:cNvGrpSpPr/>
          <p:nvPr/>
        </p:nvGrpSpPr>
        <p:grpSpPr>
          <a:xfrm>
            <a:off x="6987468" y="3607808"/>
            <a:ext cx="355096" cy="295358"/>
            <a:chOff x="2772012" y="3345584"/>
            <a:chExt cx="355096" cy="295358"/>
          </a:xfrm>
        </p:grpSpPr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xmlns="" id="{43EB94D8-BD3A-244F-A923-BE9D36C0AA84}"/>
                </a:ext>
              </a:extLst>
            </p:cNvPr>
            <p:cNvGrpSpPr/>
            <p:nvPr/>
          </p:nvGrpSpPr>
          <p:grpSpPr>
            <a:xfrm>
              <a:off x="2772012" y="3345584"/>
              <a:ext cx="355096" cy="295358"/>
              <a:chOff x="3150806" y="1406746"/>
              <a:chExt cx="596741" cy="334289"/>
            </a:xfrm>
          </p:grpSpPr>
          <p:sp>
            <p:nvSpPr>
              <p:cNvPr id="46" name="모서리가 둥근 직사각형 45">
                <a:extLst>
                  <a:ext uri="{FF2B5EF4-FFF2-40B4-BE49-F238E27FC236}">
                    <a16:creationId xmlns:a16="http://schemas.microsoft.com/office/drawing/2014/main" xmlns="" id="{E15CC231-1741-0349-8B34-C6F03A0721D2}"/>
                  </a:ext>
                </a:extLst>
              </p:cNvPr>
              <p:cNvSpPr/>
              <p:nvPr/>
            </p:nvSpPr>
            <p:spPr>
              <a:xfrm flipH="1">
                <a:off x="3150806" y="1406746"/>
                <a:ext cx="596741" cy="334289"/>
              </a:xfrm>
              <a:prstGeom prst="roundRect">
                <a:avLst>
                  <a:gd name="adj" fmla="val 9309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rgbClr val="4E5B6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47" name="Freeform 17">
                <a:extLst>
                  <a:ext uri="{FF2B5EF4-FFF2-40B4-BE49-F238E27FC236}">
                    <a16:creationId xmlns:a16="http://schemas.microsoft.com/office/drawing/2014/main" xmlns="" id="{0433ED5E-2FBB-364C-85A9-CCFD4586B2D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79765" y="1429341"/>
                <a:ext cx="534339" cy="291642"/>
              </a:xfrm>
              <a:custGeom>
                <a:avLst/>
                <a:gdLst>
                  <a:gd name="T0" fmla="*/ 59 w 400"/>
                  <a:gd name="T1" fmla="*/ 0 h 338"/>
                  <a:gd name="T2" fmla="*/ 59 w 400"/>
                  <a:gd name="T3" fmla="*/ 41 h 338"/>
                  <a:gd name="T4" fmla="*/ 151 w 400"/>
                  <a:gd name="T5" fmla="*/ 41 h 338"/>
                  <a:gd name="T6" fmla="*/ 200 w 400"/>
                  <a:gd name="T7" fmla="*/ 133 h 338"/>
                  <a:gd name="T8" fmla="*/ 250 w 400"/>
                  <a:gd name="T9" fmla="*/ 41 h 338"/>
                  <a:gd name="T10" fmla="*/ 341 w 400"/>
                  <a:gd name="T11" fmla="*/ 41 h 338"/>
                  <a:gd name="T12" fmla="*/ 341 w 400"/>
                  <a:gd name="T13" fmla="*/ 0 h 338"/>
                  <a:gd name="T14" fmla="*/ 400 w 400"/>
                  <a:gd name="T15" fmla="*/ 52 h 338"/>
                  <a:gd name="T16" fmla="*/ 341 w 400"/>
                  <a:gd name="T17" fmla="*/ 104 h 338"/>
                  <a:gd name="T18" fmla="*/ 341 w 400"/>
                  <a:gd name="T19" fmla="*/ 69 h 338"/>
                  <a:gd name="T20" fmla="*/ 276 w 400"/>
                  <a:gd name="T21" fmla="*/ 69 h 338"/>
                  <a:gd name="T22" fmla="*/ 220 w 400"/>
                  <a:gd name="T23" fmla="*/ 170 h 338"/>
                  <a:gd name="T24" fmla="*/ 276 w 400"/>
                  <a:gd name="T25" fmla="*/ 272 h 338"/>
                  <a:gd name="T26" fmla="*/ 341 w 400"/>
                  <a:gd name="T27" fmla="*/ 272 h 338"/>
                  <a:gd name="T28" fmla="*/ 341 w 400"/>
                  <a:gd name="T29" fmla="*/ 234 h 338"/>
                  <a:gd name="T30" fmla="*/ 400 w 400"/>
                  <a:gd name="T31" fmla="*/ 286 h 338"/>
                  <a:gd name="T32" fmla="*/ 341 w 400"/>
                  <a:gd name="T33" fmla="*/ 338 h 338"/>
                  <a:gd name="T34" fmla="*/ 341 w 400"/>
                  <a:gd name="T35" fmla="*/ 299 h 338"/>
                  <a:gd name="T36" fmla="*/ 250 w 400"/>
                  <a:gd name="T37" fmla="*/ 299 h 338"/>
                  <a:gd name="T38" fmla="*/ 200 w 400"/>
                  <a:gd name="T39" fmla="*/ 205 h 338"/>
                  <a:gd name="T40" fmla="*/ 151 w 400"/>
                  <a:gd name="T41" fmla="*/ 299 h 338"/>
                  <a:gd name="T42" fmla="*/ 59 w 400"/>
                  <a:gd name="T43" fmla="*/ 299 h 338"/>
                  <a:gd name="T44" fmla="*/ 59 w 400"/>
                  <a:gd name="T45" fmla="*/ 336 h 338"/>
                  <a:gd name="T46" fmla="*/ 0 w 400"/>
                  <a:gd name="T47" fmla="*/ 286 h 338"/>
                  <a:gd name="T48" fmla="*/ 59 w 400"/>
                  <a:gd name="T49" fmla="*/ 234 h 338"/>
                  <a:gd name="T50" fmla="*/ 59 w 400"/>
                  <a:gd name="T51" fmla="*/ 272 h 338"/>
                  <a:gd name="T52" fmla="*/ 123 w 400"/>
                  <a:gd name="T53" fmla="*/ 272 h 338"/>
                  <a:gd name="T54" fmla="*/ 180 w 400"/>
                  <a:gd name="T55" fmla="*/ 170 h 338"/>
                  <a:gd name="T56" fmla="*/ 124 w 400"/>
                  <a:gd name="T57" fmla="*/ 69 h 338"/>
                  <a:gd name="T58" fmla="*/ 59 w 400"/>
                  <a:gd name="T59" fmla="*/ 69 h 338"/>
                  <a:gd name="T60" fmla="*/ 59 w 400"/>
                  <a:gd name="T61" fmla="*/ 103 h 338"/>
                  <a:gd name="T62" fmla="*/ 0 w 400"/>
                  <a:gd name="T63" fmla="*/ 52 h 338"/>
                  <a:gd name="T64" fmla="*/ 59 w 400"/>
                  <a:gd name="T6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0" h="338">
                    <a:moveTo>
                      <a:pt x="59" y="0"/>
                    </a:moveTo>
                    <a:lnTo>
                      <a:pt x="59" y="41"/>
                    </a:lnTo>
                    <a:lnTo>
                      <a:pt x="151" y="41"/>
                    </a:lnTo>
                    <a:lnTo>
                      <a:pt x="200" y="133"/>
                    </a:lnTo>
                    <a:lnTo>
                      <a:pt x="250" y="41"/>
                    </a:lnTo>
                    <a:lnTo>
                      <a:pt x="341" y="41"/>
                    </a:lnTo>
                    <a:lnTo>
                      <a:pt x="341" y="0"/>
                    </a:lnTo>
                    <a:lnTo>
                      <a:pt x="400" y="52"/>
                    </a:lnTo>
                    <a:lnTo>
                      <a:pt x="341" y="104"/>
                    </a:lnTo>
                    <a:lnTo>
                      <a:pt x="341" y="69"/>
                    </a:lnTo>
                    <a:lnTo>
                      <a:pt x="276" y="69"/>
                    </a:lnTo>
                    <a:lnTo>
                      <a:pt x="220" y="170"/>
                    </a:lnTo>
                    <a:lnTo>
                      <a:pt x="276" y="272"/>
                    </a:lnTo>
                    <a:lnTo>
                      <a:pt x="341" y="272"/>
                    </a:lnTo>
                    <a:lnTo>
                      <a:pt x="341" y="234"/>
                    </a:lnTo>
                    <a:lnTo>
                      <a:pt x="400" y="286"/>
                    </a:lnTo>
                    <a:lnTo>
                      <a:pt x="341" y="338"/>
                    </a:lnTo>
                    <a:lnTo>
                      <a:pt x="341" y="299"/>
                    </a:lnTo>
                    <a:lnTo>
                      <a:pt x="250" y="299"/>
                    </a:lnTo>
                    <a:lnTo>
                      <a:pt x="200" y="205"/>
                    </a:lnTo>
                    <a:lnTo>
                      <a:pt x="151" y="299"/>
                    </a:lnTo>
                    <a:lnTo>
                      <a:pt x="59" y="299"/>
                    </a:lnTo>
                    <a:lnTo>
                      <a:pt x="59" y="336"/>
                    </a:lnTo>
                    <a:lnTo>
                      <a:pt x="0" y="286"/>
                    </a:lnTo>
                    <a:lnTo>
                      <a:pt x="59" y="234"/>
                    </a:lnTo>
                    <a:lnTo>
                      <a:pt x="59" y="272"/>
                    </a:lnTo>
                    <a:lnTo>
                      <a:pt x="123" y="272"/>
                    </a:lnTo>
                    <a:lnTo>
                      <a:pt x="180" y="170"/>
                    </a:lnTo>
                    <a:lnTo>
                      <a:pt x="124" y="69"/>
                    </a:lnTo>
                    <a:lnTo>
                      <a:pt x="59" y="69"/>
                    </a:lnTo>
                    <a:lnTo>
                      <a:pt x="59" y="103"/>
                    </a:lnTo>
                    <a:lnTo>
                      <a:pt x="0" y="52"/>
                    </a:lnTo>
                    <a:lnTo>
                      <a:pt x="59" y="0"/>
                    </a:lnTo>
                    <a:close/>
                  </a:path>
                </a:pathLst>
              </a:custGeom>
              <a:gradFill>
                <a:gsLst>
                  <a:gs pos="80000">
                    <a:srgbClr val="43AEFF"/>
                  </a:gs>
                  <a:gs pos="20000">
                    <a:srgbClr val="43AEFF"/>
                  </a:gs>
                  <a:gs pos="0">
                    <a:srgbClr val="4181CF"/>
                  </a:gs>
                  <a:gs pos="50000">
                    <a:srgbClr val="E0E9F4"/>
                  </a:gs>
                  <a:gs pos="100000">
                    <a:srgbClr val="4181CF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sysClr val="windowText" lastClr="000000"/>
                  </a:solidFill>
                  <a:latin typeface="+mn-ea"/>
                </a:endParaRPr>
              </a:p>
            </p:txBody>
          </p:sp>
        </p:grpSp>
        <p:pic>
          <p:nvPicPr>
            <p:cNvPr id="45" name="Picture 2" descr="C:\Users\user\AppData\Local\Microsoft\Windows\Temporary Internet Files\Content.IE5\G25JFI0F\clock-308938_640[1].png">
              <a:extLst>
                <a:ext uri="{FF2B5EF4-FFF2-40B4-BE49-F238E27FC236}">
                  <a16:creationId xmlns:a16="http://schemas.microsoft.com/office/drawing/2014/main" xmlns="" id="{7F8FD6A9-1827-7D44-BB42-40F71AB05F1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59" y="3403262"/>
              <a:ext cx="180000" cy="1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0517AEFA-D4CA-0E43-9750-4D940FF93920}"/>
              </a:ext>
            </a:extLst>
          </p:cNvPr>
          <p:cNvSpPr txBox="1"/>
          <p:nvPr/>
        </p:nvSpPr>
        <p:spPr>
          <a:xfrm>
            <a:off x="8276293" y="3942620"/>
            <a:ext cx="576064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Egress</a:t>
            </a:r>
          </a:p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7.7.7.7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xmlns="" id="{764D0E07-B319-B94D-BE0A-F0B686398527}"/>
              </a:ext>
            </a:extLst>
          </p:cNvPr>
          <p:cNvGrpSpPr/>
          <p:nvPr/>
        </p:nvGrpSpPr>
        <p:grpSpPr>
          <a:xfrm>
            <a:off x="8386778" y="3607218"/>
            <a:ext cx="355096" cy="295358"/>
            <a:chOff x="2772012" y="3345584"/>
            <a:chExt cx="355096" cy="295358"/>
          </a:xfrm>
        </p:grpSpPr>
        <p:grpSp>
          <p:nvGrpSpPr>
            <p:cNvPr id="50" name="그룹 49">
              <a:extLst>
                <a:ext uri="{FF2B5EF4-FFF2-40B4-BE49-F238E27FC236}">
                  <a16:creationId xmlns:a16="http://schemas.microsoft.com/office/drawing/2014/main" xmlns="" id="{291EBBD6-1B82-6446-9330-C7EC738C9E53}"/>
                </a:ext>
              </a:extLst>
            </p:cNvPr>
            <p:cNvGrpSpPr/>
            <p:nvPr/>
          </p:nvGrpSpPr>
          <p:grpSpPr>
            <a:xfrm>
              <a:off x="2772012" y="3345584"/>
              <a:ext cx="355096" cy="295358"/>
              <a:chOff x="3150806" y="1406746"/>
              <a:chExt cx="596741" cy="334289"/>
            </a:xfrm>
          </p:grpSpPr>
          <p:sp>
            <p:nvSpPr>
              <p:cNvPr id="52" name="모서리가 둥근 직사각형 51">
                <a:extLst>
                  <a:ext uri="{FF2B5EF4-FFF2-40B4-BE49-F238E27FC236}">
                    <a16:creationId xmlns:a16="http://schemas.microsoft.com/office/drawing/2014/main" xmlns="" id="{52D380EA-7DBA-0545-A828-F6030D16E1DB}"/>
                  </a:ext>
                </a:extLst>
              </p:cNvPr>
              <p:cNvSpPr/>
              <p:nvPr/>
            </p:nvSpPr>
            <p:spPr>
              <a:xfrm flipH="1">
                <a:off x="3150806" y="1406746"/>
                <a:ext cx="596741" cy="334289"/>
              </a:xfrm>
              <a:prstGeom prst="roundRect">
                <a:avLst>
                  <a:gd name="adj" fmla="val 9309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rgbClr val="4E5B6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53" name="Freeform 17">
                <a:extLst>
                  <a:ext uri="{FF2B5EF4-FFF2-40B4-BE49-F238E27FC236}">
                    <a16:creationId xmlns:a16="http://schemas.microsoft.com/office/drawing/2014/main" xmlns="" id="{AA7C1979-8E36-B04D-B307-195957A306B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79765" y="1429341"/>
                <a:ext cx="534339" cy="291642"/>
              </a:xfrm>
              <a:custGeom>
                <a:avLst/>
                <a:gdLst>
                  <a:gd name="T0" fmla="*/ 59 w 400"/>
                  <a:gd name="T1" fmla="*/ 0 h 338"/>
                  <a:gd name="T2" fmla="*/ 59 w 400"/>
                  <a:gd name="T3" fmla="*/ 41 h 338"/>
                  <a:gd name="T4" fmla="*/ 151 w 400"/>
                  <a:gd name="T5" fmla="*/ 41 h 338"/>
                  <a:gd name="T6" fmla="*/ 200 w 400"/>
                  <a:gd name="T7" fmla="*/ 133 h 338"/>
                  <a:gd name="T8" fmla="*/ 250 w 400"/>
                  <a:gd name="T9" fmla="*/ 41 h 338"/>
                  <a:gd name="T10" fmla="*/ 341 w 400"/>
                  <a:gd name="T11" fmla="*/ 41 h 338"/>
                  <a:gd name="T12" fmla="*/ 341 w 400"/>
                  <a:gd name="T13" fmla="*/ 0 h 338"/>
                  <a:gd name="T14" fmla="*/ 400 w 400"/>
                  <a:gd name="T15" fmla="*/ 52 h 338"/>
                  <a:gd name="T16" fmla="*/ 341 w 400"/>
                  <a:gd name="T17" fmla="*/ 104 h 338"/>
                  <a:gd name="T18" fmla="*/ 341 w 400"/>
                  <a:gd name="T19" fmla="*/ 69 h 338"/>
                  <a:gd name="T20" fmla="*/ 276 w 400"/>
                  <a:gd name="T21" fmla="*/ 69 h 338"/>
                  <a:gd name="T22" fmla="*/ 220 w 400"/>
                  <a:gd name="T23" fmla="*/ 170 h 338"/>
                  <a:gd name="T24" fmla="*/ 276 w 400"/>
                  <a:gd name="T25" fmla="*/ 272 h 338"/>
                  <a:gd name="T26" fmla="*/ 341 w 400"/>
                  <a:gd name="T27" fmla="*/ 272 h 338"/>
                  <a:gd name="T28" fmla="*/ 341 w 400"/>
                  <a:gd name="T29" fmla="*/ 234 h 338"/>
                  <a:gd name="T30" fmla="*/ 400 w 400"/>
                  <a:gd name="T31" fmla="*/ 286 h 338"/>
                  <a:gd name="T32" fmla="*/ 341 w 400"/>
                  <a:gd name="T33" fmla="*/ 338 h 338"/>
                  <a:gd name="T34" fmla="*/ 341 w 400"/>
                  <a:gd name="T35" fmla="*/ 299 h 338"/>
                  <a:gd name="T36" fmla="*/ 250 w 400"/>
                  <a:gd name="T37" fmla="*/ 299 h 338"/>
                  <a:gd name="T38" fmla="*/ 200 w 400"/>
                  <a:gd name="T39" fmla="*/ 205 h 338"/>
                  <a:gd name="T40" fmla="*/ 151 w 400"/>
                  <a:gd name="T41" fmla="*/ 299 h 338"/>
                  <a:gd name="T42" fmla="*/ 59 w 400"/>
                  <a:gd name="T43" fmla="*/ 299 h 338"/>
                  <a:gd name="T44" fmla="*/ 59 w 400"/>
                  <a:gd name="T45" fmla="*/ 336 h 338"/>
                  <a:gd name="T46" fmla="*/ 0 w 400"/>
                  <a:gd name="T47" fmla="*/ 286 h 338"/>
                  <a:gd name="T48" fmla="*/ 59 w 400"/>
                  <a:gd name="T49" fmla="*/ 234 h 338"/>
                  <a:gd name="T50" fmla="*/ 59 w 400"/>
                  <a:gd name="T51" fmla="*/ 272 h 338"/>
                  <a:gd name="T52" fmla="*/ 123 w 400"/>
                  <a:gd name="T53" fmla="*/ 272 h 338"/>
                  <a:gd name="T54" fmla="*/ 180 w 400"/>
                  <a:gd name="T55" fmla="*/ 170 h 338"/>
                  <a:gd name="T56" fmla="*/ 124 w 400"/>
                  <a:gd name="T57" fmla="*/ 69 h 338"/>
                  <a:gd name="T58" fmla="*/ 59 w 400"/>
                  <a:gd name="T59" fmla="*/ 69 h 338"/>
                  <a:gd name="T60" fmla="*/ 59 w 400"/>
                  <a:gd name="T61" fmla="*/ 103 h 338"/>
                  <a:gd name="T62" fmla="*/ 0 w 400"/>
                  <a:gd name="T63" fmla="*/ 52 h 338"/>
                  <a:gd name="T64" fmla="*/ 59 w 400"/>
                  <a:gd name="T6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0" h="338">
                    <a:moveTo>
                      <a:pt x="59" y="0"/>
                    </a:moveTo>
                    <a:lnTo>
                      <a:pt x="59" y="41"/>
                    </a:lnTo>
                    <a:lnTo>
                      <a:pt x="151" y="41"/>
                    </a:lnTo>
                    <a:lnTo>
                      <a:pt x="200" y="133"/>
                    </a:lnTo>
                    <a:lnTo>
                      <a:pt x="250" y="41"/>
                    </a:lnTo>
                    <a:lnTo>
                      <a:pt x="341" y="41"/>
                    </a:lnTo>
                    <a:lnTo>
                      <a:pt x="341" y="0"/>
                    </a:lnTo>
                    <a:lnTo>
                      <a:pt x="400" y="52"/>
                    </a:lnTo>
                    <a:lnTo>
                      <a:pt x="341" y="104"/>
                    </a:lnTo>
                    <a:lnTo>
                      <a:pt x="341" y="69"/>
                    </a:lnTo>
                    <a:lnTo>
                      <a:pt x="276" y="69"/>
                    </a:lnTo>
                    <a:lnTo>
                      <a:pt x="220" y="170"/>
                    </a:lnTo>
                    <a:lnTo>
                      <a:pt x="276" y="272"/>
                    </a:lnTo>
                    <a:lnTo>
                      <a:pt x="341" y="272"/>
                    </a:lnTo>
                    <a:lnTo>
                      <a:pt x="341" y="234"/>
                    </a:lnTo>
                    <a:lnTo>
                      <a:pt x="400" y="286"/>
                    </a:lnTo>
                    <a:lnTo>
                      <a:pt x="341" y="338"/>
                    </a:lnTo>
                    <a:lnTo>
                      <a:pt x="341" y="299"/>
                    </a:lnTo>
                    <a:lnTo>
                      <a:pt x="250" y="299"/>
                    </a:lnTo>
                    <a:lnTo>
                      <a:pt x="200" y="205"/>
                    </a:lnTo>
                    <a:lnTo>
                      <a:pt x="151" y="299"/>
                    </a:lnTo>
                    <a:lnTo>
                      <a:pt x="59" y="299"/>
                    </a:lnTo>
                    <a:lnTo>
                      <a:pt x="59" y="336"/>
                    </a:lnTo>
                    <a:lnTo>
                      <a:pt x="0" y="286"/>
                    </a:lnTo>
                    <a:lnTo>
                      <a:pt x="59" y="234"/>
                    </a:lnTo>
                    <a:lnTo>
                      <a:pt x="59" y="272"/>
                    </a:lnTo>
                    <a:lnTo>
                      <a:pt x="123" y="272"/>
                    </a:lnTo>
                    <a:lnTo>
                      <a:pt x="180" y="170"/>
                    </a:lnTo>
                    <a:lnTo>
                      <a:pt x="124" y="69"/>
                    </a:lnTo>
                    <a:lnTo>
                      <a:pt x="59" y="69"/>
                    </a:lnTo>
                    <a:lnTo>
                      <a:pt x="59" y="103"/>
                    </a:lnTo>
                    <a:lnTo>
                      <a:pt x="0" y="52"/>
                    </a:lnTo>
                    <a:lnTo>
                      <a:pt x="59" y="0"/>
                    </a:lnTo>
                    <a:close/>
                  </a:path>
                </a:pathLst>
              </a:custGeom>
              <a:gradFill>
                <a:gsLst>
                  <a:gs pos="80000">
                    <a:srgbClr val="43AEFF"/>
                  </a:gs>
                  <a:gs pos="20000">
                    <a:srgbClr val="43AEFF"/>
                  </a:gs>
                  <a:gs pos="0">
                    <a:srgbClr val="4181CF"/>
                  </a:gs>
                  <a:gs pos="50000">
                    <a:srgbClr val="E0E9F4"/>
                  </a:gs>
                  <a:gs pos="100000">
                    <a:srgbClr val="4181CF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sysClr val="windowText" lastClr="000000"/>
                  </a:solidFill>
                  <a:latin typeface="+mn-ea"/>
                </a:endParaRPr>
              </a:p>
            </p:txBody>
          </p:sp>
        </p:grpSp>
        <p:pic>
          <p:nvPicPr>
            <p:cNvPr id="51" name="Picture 2" descr="C:\Users\user\AppData\Local\Microsoft\Windows\Temporary Internet Files\Content.IE5\G25JFI0F\clock-308938_640[1].png">
              <a:extLst>
                <a:ext uri="{FF2B5EF4-FFF2-40B4-BE49-F238E27FC236}">
                  <a16:creationId xmlns:a16="http://schemas.microsoft.com/office/drawing/2014/main" xmlns="" id="{7CEFBE0B-9C85-CA48-86F4-E8AD080B761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59" y="3403262"/>
              <a:ext cx="180000" cy="1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503DF10B-1078-6E4B-8CE8-7FBCF14B0F6B}"/>
              </a:ext>
            </a:extLst>
          </p:cNvPr>
          <p:cNvSpPr txBox="1"/>
          <p:nvPr/>
        </p:nvSpPr>
        <p:spPr>
          <a:xfrm>
            <a:off x="5477673" y="4652399"/>
            <a:ext cx="576064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Transit 2</a:t>
            </a:r>
          </a:p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5.5.5.5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grpSp>
        <p:nvGrpSpPr>
          <p:cNvPr id="55" name="그룹 54">
            <a:extLst>
              <a:ext uri="{FF2B5EF4-FFF2-40B4-BE49-F238E27FC236}">
                <a16:creationId xmlns:a16="http://schemas.microsoft.com/office/drawing/2014/main" xmlns="" id="{D589F9E6-D3C9-C34D-9902-79F39C939C20}"/>
              </a:ext>
            </a:extLst>
          </p:cNvPr>
          <p:cNvGrpSpPr/>
          <p:nvPr/>
        </p:nvGrpSpPr>
        <p:grpSpPr>
          <a:xfrm>
            <a:off x="5588158" y="4316997"/>
            <a:ext cx="355096" cy="295358"/>
            <a:chOff x="2772012" y="3345584"/>
            <a:chExt cx="355096" cy="295358"/>
          </a:xfrm>
        </p:grpSpPr>
        <p:grpSp>
          <p:nvGrpSpPr>
            <p:cNvPr id="56" name="그룹 55">
              <a:extLst>
                <a:ext uri="{FF2B5EF4-FFF2-40B4-BE49-F238E27FC236}">
                  <a16:creationId xmlns:a16="http://schemas.microsoft.com/office/drawing/2014/main" xmlns="" id="{1B9A04CA-929D-F943-92E0-06EA5C4A2557}"/>
                </a:ext>
              </a:extLst>
            </p:cNvPr>
            <p:cNvGrpSpPr/>
            <p:nvPr/>
          </p:nvGrpSpPr>
          <p:grpSpPr>
            <a:xfrm>
              <a:off x="2772012" y="3345584"/>
              <a:ext cx="355096" cy="295358"/>
              <a:chOff x="3150806" y="1406746"/>
              <a:chExt cx="596741" cy="334289"/>
            </a:xfrm>
          </p:grpSpPr>
          <p:sp>
            <p:nvSpPr>
              <p:cNvPr id="58" name="모서리가 둥근 직사각형 57">
                <a:extLst>
                  <a:ext uri="{FF2B5EF4-FFF2-40B4-BE49-F238E27FC236}">
                    <a16:creationId xmlns:a16="http://schemas.microsoft.com/office/drawing/2014/main" xmlns="" id="{EC28FE4B-CAD1-794B-B21E-28E011154D36}"/>
                  </a:ext>
                </a:extLst>
              </p:cNvPr>
              <p:cNvSpPr/>
              <p:nvPr/>
            </p:nvSpPr>
            <p:spPr>
              <a:xfrm flipH="1">
                <a:off x="3150806" y="1406746"/>
                <a:ext cx="596741" cy="334289"/>
              </a:xfrm>
              <a:prstGeom prst="roundRect">
                <a:avLst>
                  <a:gd name="adj" fmla="val 9309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rgbClr val="4E5B6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59" name="Freeform 17">
                <a:extLst>
                  <a:ext uri="{FF2B5EF4-FFF2-40B4-BE49-F238E27FC236}">
                    <a16:creationId xmlns:a16="http://schemas.microsoft.com/office/drawing/2014/main" xmlns="" id="{0FF510AB-7D48-3244-864A-48F2F079C5F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79765" y="1429341"/>
                <a:ext cx="534339" cy="291642"/>
              </a:xfrm>
              <a:custGeom>
                <a:avLst/>
                <a:gdLst>
                  <a:gd name="T0" fmla="*/ 59 w 400"/>
                  <a:gd name="T1" fmla="*/ 0 h 338"/>
                  <a:gd name="T2" fmla="*/ 59 w 400"/>
                  <a:gd name="T3" fmla="*/ 41 h 338"/>
                  <a:gd name="T4" fmla="*/ 151 w 400"/>
                  <a:gd name="T5" fmla="*/ 41 h 338"/>
                  <a:gd name="T6" fmla="*/ 200 w 400"/>
                  <a:gd name="T7" fmla="*/ 133 h 338"/>
                  <a:gd name="T8" fmla="*/ 250 w 400"/>
                  <a:gd name="T9" fmla="*/ 41 h 338"/>
                  <a:gd name="T10" fmla="*/ 341 w 400"/>
                  <a:gd name="T11" fmla="*/ 41 h 338"/>
                  <a:gd name="T12" fmla="*/ 341 w 400"/>
                  <a:gd name="T13" fmla="*/ 0 h 338"/>
                  <a:gd name="T14" fmla="*/ 400 w 400"/>
                  <a:gd name="T15" fmla="*/ 52 h 338"/>
                  <a:gd name="T16" fmla="*/ 341 w 400"/>
                  <a:gd name="T17" fmla="*/ 104 h 338"/>
                  <a:gd name="T18" fmla="*/ 341 w 400"/>
                  <a:gd name="T19" fmla="*/ 69 h 338"/>
                  <a:gd name="T20" fmla="*/ 276 w 400"/>
                  <a:gd name="T21" fmla="*/ 69 h 338"/>
                  <a:gd name="T22" fmla="*/ 220 w 400"/>
                  <a:gd name="T23" fmla="*/ 170 h 338"/>
                  <a:gd name="T24" fmla="*/ 276 w 400"/>
                  <a:gd name="T25" fmla="*/ 272 h 338"/>
                  <a:gd name="T26" fmla="*/ 341 w 400"/>
                  <a:gd name="T27" fmla="*/ 272 h 338"/>
                  <a:gd name="T28" fmla="*/ 341 w 400"/>
                  <a:gd name="T29" fmla="*/ 234 h 338"/>
                  <a:gd name="T30" fmla="*/ 400 w 400"/>
                  <a:gd name="T31" fmla="*/ 286 h 338"/>
                  <a:gd name="T32" fmla="*/ 341 w 400"/>
                  <a:gd name="T33" fmla="*/ 338 h 338"/>
                  <a:gd name="T34" fmla="*/ 341 w 400"/>
                  <a:gd name="T35" fmla="*/ 299 h 338"/>
                  <a:gd name="T36" fmla="*/ 250 w 400"/>
                  <a:gd name="T37" fmla="*/ 299 h 338"/>
                  <a:gd name="T38" fmla="*/ 200 w 400"/>
                  <a:gd name="T39" fmla="*/ 205 h 338"/>
                  <a:gd name="T40" fmla="*/ 151 w 400"/>
                  <a:gd name="T41" fmla="*/ 299 h 338"/>
                  <a:gd name="T42" fmla="*/ 59 w 400"/>
                  <a:gd name="T43" fmla="*/ 299 h 338"/>
                  <a:gd name="T44" fmla="*/ 59 w 400"/>
                  <a:gd name="T45" fmla="*/ 336 h 338"/>
                  <a:gd name="T46" fmla="*/ 0 w 400"/>
                  <a:gd name="T47" fmla="*/ 286 h 338"/>
                  <a:gd name="T48" fmla="*/ 59 w 400"/>
                  <a:gd name="T49" fmla="*/ 234 h 338"/>
                  <a:gd name="T50" fmla="*/ 59 w 400"/>
                  <a:gd name="T51" fmla="*/ 272 h 338"/>
                  <a:gd name="T52" fmla="*/ 123 w 400"/>
                  <a:gd name="T53" fmla="*/ 272 h 338"/>
                  <a:gd name="T54" fmla="*/ 180 w 400"/>
                  <a:gd name="T55" fmla="*/ 170 h 338"/>
                  <a:gd name="T56" fmla="*/ 124 w 400"/>
                  <a:gd name="T57" fmla="*/ 69 h 338"/>
                  <a:gd name="T58" fmla="*/ 59 w 400"/>
                  <a:gd name="T59" fmla="*/ 69 h 338"/>
                  <a:gd name="T60" fmla="*/ 59 w 400"/>
                  <a:gd name="T61" fmla="*/ 103 h 338"/>
                  <a:gd name="T62" fmla="*/ 0 w 400"/>
                  <a:gd name="T63" fmla="*/ 52 h 338"/>
                  <a:gd name="T64" fmla="*/ 59 w 400"/>
                  <a:gd name="T6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0" h="338">
                    <a:moveTo>
                      <a:pt x="59" y="0"/>
                    </a:moveTo>
                    <a:lnTo>
                      <a:pt x="59" y="41"/>
                    </a:lnTo>
                    <a:lnTo>
                      <a:pt x="151" y="41"/>
                    </a:lnTo>
                    <a:lnTo>
                      <a:pt x="200" y="133"/>
                    </a:lnTo>
                    <a:lnTo>
                      <a:pt x="250" y="41"/>
                    </a:lnTo>
                    <a:lnTo>
                      <a:pt x="341" y="41"/>
                    </a:lnTo>
                    <a:lnTo>
                      <a:pt x="341" y="0"/>
                    </a:lnTo>
                    <a:lnTo>
                      <a:pt x="400" y="52"/>
                    </a:lnTo>
                    <a:lnTo>
                      <a:pt x="341" y="104"/>
                    </a:lnTo>
                    <a:lnTo>
                      <a:pt x="341" y="69"/>
                    </a:lnTo>
                    <a:lnTo>
                      <a:pt x="276" y="69"/>
                    </a:lnTo>
                    <a:lnTo>
                      <a:pt x="220" y="170"/>
                    </a:lnTo>
                    <a:lnTo>
                      <a:pt x="276" y="272"/>
                    </a:lnTo>
                    <a:lnTo>
                      <a:pt x="341" y="272"/>
                    </a:lnTo>
                    <a:lnTo>
                      <a:pt x="341" y="234"/>
                    </a:lnTo>
                    <a:lnTo>
                      <a:pt x="400" y="286"/>
                    </a:lnTo>
                    <a:lnTo>
                      <a:pt x="341" y="338"/>
                    </a:lnTo>
                    <a:lnTo>
                      <a:pt x="341" y="299"/>
                    </a:lnTo>
                    <a:lnTo>
                      <a:pt x="250" y="299"/>
                    </a:lnTo>
                    <a:lnTo>
                      <a:pt x="200" y="205"/>
                    </a:lnTo>
                    <a:lnTo>
                      <a:pt x="151" y="299"/>
                    </a:lnTo>
                    <a:lnTo>
                      <a:pt x="59" y="299"/>
                    </a:lnTo>
                    <a:lnTo>
                      <a:pt x="59" y="336"/>
                    </a:lnTo>
                    <a:lnTo>
                      <a:pt x="0" y="286"/>
                    </a:lnTo>
                    <a:lnTo>
                      <a:pt x="59" y="234"/>
                    </a:lnTo>
                    <a:lnTo>
                      <a:pt x="59" y="272"/>
                    </a:lnTo>
                    <a:lnTo>
                      <a:pt x="123" y="272"/>
                    </a:lnTo>
                    <a:lnTo>
                      <a:pt x="180" y="170"/>
                    </a:lnTo>
                    <a:lnTo>
                      <a:pt x="124" y="69"/>
                    </a:lnTo>
                    <a:lnTo>
                      <a:pt x="59" y="69"/>
                    </a:lnTo>
                    <a:lnTo>
                      <a:pt x="59" y="103"/>
                    </a:lnTo>
                    <a:lnTo>
                      <a:pt x="0" y="52"/>
                    </a:lnTo>
                    <a:lnTo>
                      <a:pt x="59" y="0"/>
                    </a:lnTo>
                    <a:close/>
                  </a:path>
                </a:pathLst>
              </a:custGeom>
              <a:gradFill>
                <a:gsLst>
                  <a:gs pos="80000">
                    <a:srgbClr val="43AEFF"/>
                  </a:gs>
                  <a:gs pos="20000">
                    <a:srgbClr val="43AEFF"/>
                  </a:gs>
                  <a:gs pos="0">
                    <a:srgbClr val="4181CF"/>
                  </a:gs>
                  <a:gs pos="50000">
                    <a:srgbClr val="E0E9F4"/>
                  </a:gs>
                  <a:gs pos="100000">
                    <a:srgbClr val="4181CF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sysClr val="windowText" lastClr="000000"/>
                  </a:solidFill>
                  <a:latin typeface="+mn-ea"/>
                </a:endParaRPr>
              </a:p>
            </p:txBody>
          </p:sp>
        </p:grpSp>
        <p:pic>
          <p:nvPicPr>
            <p:cNvPr id="57" name="Picture 2" descr="C:\Users\user\AppData\Local\Microsoft\Windows\Temporary Internet Files\Content.IE5\G25JFI0F\clock-308938_640[1].png">
              <a:extLst>
                <a:ext uri="{FF2B5EF4-FFF2-40B4-BE49-F238E27FC236}">
                  <a16:creationId xmlns:a16="http://schemas.microsoft.com/office/drawing/2014/main" xmlns="" id="{E8676496-5BAB-EE41-9CB0-469DA21CF3F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59" y="3403262"/>
              <a:ext cx="180000" cy="1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595FAD17-B75E-4945-849C-B282E8C875FD}"/>
              </a:ext>
            </a:extLst>
          </p:cNvPr>
          <p:cNvSpPr txBox="1"/>
          <p:nvPr/>
        </p:nvSpPr>
        <p:spPr>
          <a:xfrm>
            <a:off x="5477673" y="3231520"/>
            <a:ext cx="576064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Transit 1</a:t>
            </a:r>
          </a:p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4.4.4.4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grpSp>
        <p:nvGrpSpPr>
          <p:cNvPr id="61" name="그룹 60">
            <a:extLst>
              <a:ext uri="{FF2B5EF4-FFF2-40B4-BE49-F238E27FC236}">
                <a16:creationId xmlns:a16="http://schemas.microsoft.com/office/drawing/2014/main" xmlns="" id="{E064D195-0030-C744-BE43-3A4C384861E9}"/>
              </a:ext>
            </a:extLst>
          </p:cNvPr>
          <p:cNvGrpSpPr/>
          <p:nvPr/>
        </p:nvGrpSpPr>
        <p:grpSpPr>
          <a:xfrm>
            <a:off x="5588158" y="2896118"/>
            <a:ext cx="355096" cy="295358"/>
            <a:chOff x="2772012" y="3345584"/>
            <a:chExt cx="355096" cy="295358"/>
          </a:xfrm>
        </p:grpSpPr>
        <p:grpSp>
          <p:nvGrpSpPr>
            <p:cNvPr id="62" name="그룹 61">
              <a:extLst>
                <a:ext uri="{FF2B5EF4-FFF2-40B4-BE49-F238E27FC236}">
                  <a16:creationId xmlns:a16="http://schemas.microsoft.com/office/drawing/2014/main" xmlns="" id="{8D6EF3ED-6FEE-CA4A-9D56-99F7FD401215}"/>
                </a:ext>
              </a:extLst>
            </p:cNvPr>
            <p:cNvGrpSpPr/>
            <p:nvPr/>
          </p:nvGrpSpPr>
          <p:grpSpPr>
            <a:xfrm>
              <a:off x="2772012" y="3345584"/>
              <a:ext cx="355096" cy="295358"/>
              <a:chOff x="3150806" y="1406746"/>
              <a:chExt cx="596741" cy="334289"/>
            </a:xfrm>
          </p:grpSpPr>
          <p:sp>
            <p:nvSpPr>
              <p:cNvPr id="64" name="모서리가 둥근 직사각형 63">
                <a:extLst>
                  <a:ext uri="{FF2B5EF4-FFF2-40B4-BE49-F238E27FC236}">
                    <a16:creationId xmlns:a16="http://schemas.microsoft.com/office/drawing/2014/main" xmlns="" id="{6BA279D5-5945-344D-8B6D-F3D4986DD5E5}"/>
                  </a:ext>
                </a:extLst>
              </p:cNvPr>
              <p:cNvSpPr/>
              <p:nvPr/>
            </p:nvSpPr>
            <p:spPr>
              <a:xfrm flipH="1">
                <a:off x="3150806" y="1406746"/>
                <a:ext cx="596741" cy="334289"/>
              </a:xfrm>
              <a:prstGeom prst="roundRect">
                <a:avLst>
                  <a:gd name="adj" fmla="val 9309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rgbClr val="4E5B6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65" name="Freeform 17">
                <a:extLst>
                  <a:ext uri="{FF2B5EF4-FFF2-40B4-BE49-F238E27FC236}">
                    <a16:creationId xmlns:a16="http://schemas.microsoft.com/office/drawing/2014/main" xmlns="" id="{001FBEC8-6571-9E4D-8660-1334FD84A13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79765" y="1429341"/>
                <a:ext cx="534339" cy="291642"/>
              </a:xfrm>
              <a:custGeom>
                <a:avLst/>
                <a:gdLst>
                  <a:gd name="T0" fmla="*/ 59 w 400"/>
                  <a:gd name="T1" fmla="*/ 0 h 338"/>
                  <a:gd name="T2" fmla="*/ 59 w 400"/>
                  <a:gd name="T3" fmla="*/ 41 h 338"/>
                  <a:gd name="T4" fmla="*/ 151 w 400"/>
                  <a:gd name="T5" fmla="*/ 41 h 338"/>
                  <a:gd name="T6" fmla="*/ 200 w 400"/>
                  <a:gd name="T7" fmla="*/ 133 h 338"/>
                  <a:gd name="T8" fmla="*/ 250 w 400"/>
                  <a:gd name="T9" fmla="*/ 41 h 338"/>
                  <a:gd name="T10" fmla="*/ 341 w 400"/>
                  <a:gd name="T11" fmla="*/ 41 h 338"/>
                  <a:gd name="T12" fmla="*/ 341 w 400"/>
                  <a:gd name="T13" fmla="*/ 0 h 338"/>
                  <a:gd name="T14" fmla="*/ 400 w 400"/>
                  <a:gd name="T15" fmla="*/ 52 h 338"/>
                  <a:gd name="T16" fmla="*/ 341 w 400"/>
                  <a:gd name="T17" fmla="*/ 104 h 338"/>
                  <a:gd name="T18" fmla="*/ 341 w 400"/>
                  <a:gd name="T19" fmla="*/ 69 h 338"/>
                  <a:gd name="T20" fmla="*/ 276 w 400"/>
                  <a:gd name="T21" fmla="*/ 69 h 338"/>
                  <a:gd name="T22" fmla="*/ 220 w 400"/>
                  <a:gd name="T23" fmla="*/ 170 h 338"/>
                  <a:gd name="T24" fmla="*/ 276 w 400"/>
                  <a:gd name="T25" fmla="*/ 272 h 338"/>
                  <a:gd name="T26" fmla="*/ 341 w 400"/>
                  <a:gd name="T27" fmla="*/ 272 h 338"/>
                  <a:gd name="T28" fmla="*/ 341 w 400"/>
                  <a:gd name="T29" fmla="*/ 234 h 338"/>
                  <a:gd name="T30" fmla="*/ 400 w 400"/>
                  <a:gd name="T31" fmla="*/ 286 h 338"/>
                  <a:gd name="T32" fmla="*/ 341 w 400"/>
                  <a:gd name="T33" fmla="*/ 338 h 338"/>
                  <a:gd name="T34" fmla="*/ 341 w 400"/>
                  <a:gd name="T35" fmla="*/ 299 h 338"/>
                  <a:gd name="T36" fmla="*/ 250 w 400"/>
                  <a:gd name="T37" fmla="*/ 299 h 338"/>
                  <a:gd name="T38" fmla="*/ 200 w 400"/>
                  <a:gd name="T39" fmla="*/ 205 h 338"/>
                  <a:gd name="T40" fmla="*/ 151 w 400"/>
                  <a:gd name="T41" fmla="*/ 299 h 338"/>
                  <a:gd name="T42" fmla="*/ 59 w 400"/>
                  <a:gd name="T43" fmla="*/ 299 h 338"/>
                  <a:gd name="T44" fmla="*/ 59 w 400"/>
                  <a:gd name="T45" fmla="*/ 336 h 338"/>
                  <a:gd name="T46" fmla="*/ 0 w 400"/>
                  <a:gd name="T47" fmla="*/ 286 h 338"/>
                  <a:gd name="T48" fmla="*/ 59 w 400"/>
                  <a:gd name="T49" fmla="*/ 234 h 338"/>
                  <a:gd name="T50" fmla="*/ 59 w 400"/>
                  <a:gd name="T51" fmla="*/ 272 h 338"/>
                  <a:gd name="T52" fmla="*/ 123 w 400"/>
                  <a:gd name="T53" fmla="*/ 272 h 338"/>
                  <a:gd name="T54" fmla="*/ 180 w 400"/>
                  <a:gd name="T55" fmla="*/ 170 h 338"/>
                  <a:gd name="T56" fmla="*/ 124 w 400"/>
                  <a:gd name="T57" fmla="*/ 69 h 338"/>
                  <a:gd name="T58" fmla="*/ 59 w 400"/>
                  <a:gd name="T59" fmla="*/ 69 h 338"/>
                  <a:gd name="T60" fmla="*/ 59 w 400"/>
                  <a:gd name="T61" fmla="*/ 103 h 338"/>
                  <a:gd name="T62" fmla="*/ 0 w 400"/>
                  <a:gd name="T63" fmla="*/ 52 h 338"/>
                  <a:gd name="T64" fmla="*/ 59 w 400"/>
                  <a:gd name="T6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0" h="338">
                    <a:moveTo>
                      <a:pt x="59" y="0"/>
                    </a:moveTo>
                    <a:lnTo>
                      <a:pt x="59" y="41"/>
                    </a:lnTo>
                    <a:lnTo>
                      <a:pt x="151" y="41"/>
                    </a:lnTo>
                    <a:lnTo>
                      <a:pt x="200" y="133"/>
                    </a:lnTo>
                    <a:lnTo>
                      <a:pt x="250" y="41"/>
                    </a:lnTo>
                    <a:lnTo>
                      <a:pt x="341" y="41"/>
                    </a:lnTo>
                    <a:lnTo>
                      <a:pt x="341" y="0"/>
                    </a:lnTo>
                    <a:lnTo>
                      <a:pt x="400" y="52"/>
                    </a:lnTo>
                    <a:lnTo>
                      <a:pt x="341" y="104"/>
                    </a:lnTo>
                    <a:lnTo>
                      <a:pt x="341" y="69"/>
                    </a:lnTo>
                    <a:lnTo>
                      <a:pt x="276" y="69"/>
                    </a:lnTo>
                    <a:lnTo>
                      <a:pt x="220" y="170"/>
                    </a:lnTo>
                    <a:lnTo>
                      <a:pt x="276" y="272"/>
                    </a:lnTo>
                    <a:lnTo>
                      <a:pt x="341" y="272"/>
                    </a:lnTo>
                    <a:lnTo>
                      <a:pt x="341" y="234"/>
                    </a:lnTo>
                    <a:lnTo>
                      <a:pt x="400" y="286"/>
                    </a:lnTo>
                    <a:lnTo>
                      <a:pt x="341" y="338"/>
                    </a:lnTo>
                    <a:lnTo>
                      <a:pt x="341" y="299"/>
                    </a:lnTo>
                    <a:lnTo>
                      <a:pt x="250" y="299"/>
                    </a:lnTo>
                    <a:lnTo>
                      <a:pt x="200" y="205"/>
                    </a:lnTo>
                    <a:lnTo>
                      <a:pt x="151" y="299"/>
                    </a:lnTo>
                    <a:lnTo>
                      <a:pt x="59" y="299"/>
                    </a:lnTo>
                    <a:lnTo>
                      <a:pt x="59" y="336"/>
                    </a:lnTo>
                    <a:lnTo>
                      <a:pt x="0" y="286"/>
                    </a:lnTo>
                    <a:lnTo>
                      <a:pt x="59" y="234"/>
                    </a:lnTo>
                    <a:lnTo>
                      <a:pt x="59" y="272"/>
                    </a:lnTo>
                    <a:lnTo>
                      <a:pt x="123" y="272"/>
                    </a:lnTo>
                    <a:lnTo>
                      <a:pt x="180" y="170"/>
                    </a:lnTo>
                    <a:lnTo>
                      <a:pt x="124" y="69"/>
                    </a:lnTo>
                    <a:lnTo>
                      <a:pt x="59" y="69"/>
                    </a:lnTo>
                    <a:lnTo>
                      <a:pt x="59" y="103"/>
                    </a:lnTo>
                    <a:lnTo>
                      <a:pt x="0" y="52"/>
                    </a:lnTo>
                    <a:lnTo>
                      <a:pt x="59" y="0"/>
                    </a:lnTo>
                    <a:close/>
                  </a:path>
                </a:pathLst>
              </a:custGeom>
              <a:gradFill>
                <a:gsLst>
                  <a:gs pos="80000">
                    <a:srgbClr val="43AEFF"/>
                  </a:gs>
                  <a:gs pos="20000">
                    <a:srgbClr val="43AEFF"/>
                  </a:gs>
                  <a:gs pos="0">
                    <a:srgbClr val="4181CF"/>
                  </a:gs>
                  <a:gs pos="50000">
                    <a:srgbClr val="E0E9F4"/>
                  </a:gs>
                  <a:gs pos="100000">
                    <a:srgbClr val="4181CF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sysClr val="windowText" lastClr="000000"/>
                  </a:solidFill>
                  <a:latin typeface="+mn-ea"/>
                </a:endParaRPr>
              </a:p>
            </p:txBody>
          </p:sp>
        </p:grpSp>
        <p:pic>
          <p:nvPicPr>
            <p:cNvPr id="63" name="Picture 2" descr="C:\Users\user\AppData\Local\Microsoft\Windows\Temporary Internet Files\Content.IE5\G25JFI0F\clock-308938_640[1].png">
              <a:extLst>
                <a:ext uri="{FF2B5EF4-FFF2-40B4-BE49-F238E27FC236}">
                  <a16:creationId xmlns:a16="http://schemas.microsoft.com/office/drawing/2014/main" xmlns="" id="{17C4B0BA-D76B-5A4A-9D9E-94A4B631A32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59" y="3403262"/>
              <a:ext cx="180000" cy="1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C88F23F5-CDF8-1E46-BB73-0612A04CD7AE}"/>
              </a:ext>
            </a:extLst>
          </p:cNvPr>
          <p:cNvSpPr txBox="1"/>
          <p:nvPr/>
        </p:nvSpPr>
        <p:spPr>
          <a:xfrm>
            <a:off x="9675603" y="3942620"/>
            <a:ext cx="576064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Destination</a:t>
            </a:r>
          </a:p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8.8.8.8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grpSp>
        <p:nvGrpSpPr>
          <p:cNvPr id="67" name="그룹 66">
            <a:extLst>
              <a:ext uri="{FF2B5EF4-FFF2-40B4-BE49-F238E27FC236}">
                <a16:creationId xmlns:a16="http://schemas.microsoft.com/office/drawing/2014/main" xmlns="" id="{F475E34D-E9B8-F241-825F-DB991D9908AF}"/>
              </a:ext>
            </a:extLst>
          </p:cNvPr>
          <p:cNvGrpSpPr/>
          <p:nvPr/>
        </p:nvGrpSpPr>
        <p:grpSpPr>
          <a:xfrm>
            <a:off x="9786088" y="3607218"/>
            <a:ext cx="355096" cy="295358"/>
            <a:chOff x="2772012" y="3345584"/>
            <a:chExt cx="355096" cy="295358"/>
          </a:xfrm>
        </p:grpSpPr>
        <p:grpSp>
          <p:nvGrpSpPr>
            <p:cNvPr id="68" name="그룹 67">
              <a:extLst>
                <a:ext uri="{FF2B5EF4-FFF2-40B4-BE49-F238E27FC236}">
                  <a16:creationId xmlns:a16="http://schemas.microsoft.com/office/drawing/2014/main" xmlns="" id="{8459DF0A-37E2-DD42-88DE-7484E8803E3A}"/>
                </a:ext>
              </a:extLst>
            </p:cNvPr>
            <p:cNvGrpSpPr/>
            <p:nvPr/>
          </p:nvGrpSpPr>
          <p:grpSpPr>
            <a:xfrm>
              <a:off x="2772012" y="3345584"/>
              <a:ext cx="355096" cy="295358"/>
              <a:chOff x="3150806" y="1406746"/>
              <a:chExt cx="596741" cy="334289"/>
            </a:xfrm>
          </p:grpSpPr>
          <p:sp>
            <p:nvSpPr>
              <p:cNvPr id="70" name="모서리가 둥근 직사각형 69">
                <a:extLst>
                  <a:ext uri="{FF2B5EF4-FFF2-40B4-BE49-F238E27FC236}">
                    <a16:creationId xmlns:a16="http://schemas.microsoft.com/office/drawing/2014/main" xmlns="" id="{2A1B4C3E-0E47-E045-AAE7-183B3FAC2A7D}"/>
                  </a:ext>
                </a:extLst>
              </p:cNvPr>
              <p:cNvSpPr/>
              <p:nvPr/>
            </p:nvSpPr>
            <p:spPr>
              <a:xfrm flipH="1">
                <a:off x="3150806" y="1406746"/>
                <a:ext cx="596741" cy="334289"/>
              </a:xfrm>
              <a:prstGeom prst="roundRect">
                <a:avLst>
                  <a:gd name="adj" fmla="val 9309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rgbClr val="4E5B6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71" name="Freeform 17">
                <a:extLst>
                  <a:ext uri="{FF2B5EF4-FFF2-40B4-BE49-F238E27FC236}">
                    <a16:creationId xmlns:a16="http://schemas.microsoft.com/office/drawing/2014/main" xmlns="" id="{F206F8D7-CF79-4E45-9800-86E6FBAAF0A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179765" y="1429341"/>
                <a:ext cx="534339" cy="291642"/>
              </a:xfrm>
              <a:custGeom>
                <a:avLst/>
                <a:gdLst>
                  <a:gd name="T0" fmla="*/ 59 w 400"/>
                  <a:gd name="T1" fmla="*/ 0 h 338"/>
                  <a:gd name="T2" fmla="*/ 59 w 400"/>
                  <a:gd name="T3" fmla="*/ 41 h 338"/>
                  <a:gd name="T4" fmla="*/ 151 w 400"/>
                  <a:gd name="T5" fmla="*/ 41 h 338"/>
                  <a:gd name="T6" fmla="*/ 200 w 400"/>
                  <a:gd name="T7" fmla="*/ 133 h 338"/>
                  <a:gd name="T8" fmla="*/ 250 w 400"/>
                  <a:gd name="T9" fmla="*/ 41 h 338"/>
                  <a:gd name="T10" fmla="*/ 341 w 400"/>
                  <a:gd name="T11" fmla="*/ 41 h 338"/>
                  <a:gd name="T12" fmla="*/ 341 w 400"/>
                  <a:gd name="T13" fmla="*/ 0 h 338"/>
                  <a:gd name="T14" fmla="*/ 400 w 400"/>
                  <a:gd name="T15" fmla="*/ 52 h 338"/>
                  <a:gd name="T16" fmla="*/ 341 w 400"/>
                  <a:gd name="T17" fmla="*/ 104 h 338"/>
                  <a:gd name="T18" fmla="*/ 341 w 400"/>
                  <a:gd name="T19" fmla="*/ 69 h 338"/>
                  <a:gd name="T20" fmla="*/ 276 w 400"/>
                  <a:gd name="T21" fmla="*/ 69 h 338"/>
                  <a:gd name="T22" fmla="*/ 220 w 400"/>
                  <a:gd name="T23" fmla="*/ 170 h 338"/>
                  <a:gd name="T24" fmla="*/ 276 w 400"/>
                  <a:gd name="T25" fmla="*/ 272 h 338"/>
                  <a:gd name="T26" fmla="*/ 341 w 400"/>
                  <a:gd name="T27" fmla="*/ 272 h 338"/>
                  <a:gd name="T28" fmla="*/ 341 w 400"/>
                  <a:gd name="T29" fmla="*/ 234 h 338"/>
                  <a:gd name="T30" fmla="*/ 400 w 400"/>
                  <a:gd name="T31" fmla="*/ 286 h 338"/>
                  <a:gd name="T32" fmla="*/ 341 w 400"/>
                  <a:gd name="T33" fmla="*/ 338 h 338"/>
                  <a:gd name="T34" fmla="*/ 341 w 400"/>
                  <a:gd name="T35" fmla="*/ 299 h 338"/>
                  <a:gd name="T36" fmla="*/ 250 w 400"/>
                  <a:gd name="T37" fmla="*/ 299 h 338"/>
                  <a:gd name="T38" fmla="*/ 200 w 400"/>
                  <a:gd name="T39" fmla="*/ 205 h 338"/>
                  <a:gd name="T40" fmla="*/ 151 w 400"/>
                  <a:gd name="T41" fmla="*/ 299 h 338"/>
                  <a:gd name="T42" fmla="*/ 59 w 400"/>
                  <a:gd name="T43" fmla="*/ 299 h 338"/>
                  <a:gd name="T44" fmla="*/ 59 w 400"/>
                  <a:gd name="T45" fmla="*/ 336 h 338"/>
                  <a:gd name="T46" fmla="*/ 0 w 400"/>
                  <a:gd name="T47" fmla="*/ 286 h 338"/>
                  <a:gd name="T48" fmla="*/ 59 w 400"/>
                  <a:gd name="T49" fmla="*/ 234 h 338"/>
                  <a:gd name="T50" fmla="*/ 59 w 400"/>
                  <a:gd name="T51" fmla="*/ 272 h 338"/>
                  <a:gd name="T52" fmla="*/ 123 w 400"/>
                  <a:gd name="T53" fmla="*/ 272 h 338"/>
                  <a:gd name="T54" fmla="*/ 180 w 400"/>
                  <a:gd name="T55" fmla="*/ 170 h 338"/>
                  <a:gd name="T56" fmla="*/ 124 w 400"/>
                  <a:gd name="T57" fmla="*/ 69 h 338"/>
                  <a:gd name="T58" fmla="*/ 59 w 400"/>
                  <a:gd name="T59" fmla="*/ 69 h 338"/>
                  <a:gd name="T60" fmla="*/ 59 w 400"/>
                  <a:gd name="T61" fmla="*/ 103 h 338"/>
                  <a:gd name="T62" fmla="*/ 0 w 400"/>
                  <a:gd name="T63" fmla="*/ 52 h 338"/>
                  <a:gd name="T64" fmla="*/ 59 w 400"/>
                  <a:gd name="T65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0" h="338">
                    <a:moveTo>
                      <a:pt x="59" y="0"/>
                    </a:moveTo>
                    <a:lnTo>
                      <a:pt x="59" y="41"/>
                    </a:lnTo>
                    <a:lnTo>
                      <a:pt x="151" y="41"/>
                    </a:lnTo>
                    <a:lnTo>
                      <a:pt x="200" y="133"/>
                    </a:lnTo>
                    <a:lnTo>
                      <a:pt x="250" y="41"/>
                    </a:lnTo>
                    <a:lnTo>
                      <a:pt x="341" y="41"/>
                    </a:lnTo>
                    <a:lnTo>
                      <a:pt x="341" y="0"/>
                    </a:lnTo>
                    <a:lnTo>
                      <a:pt x="400" y="52"/>
                    </a:lnTo>
                    <a:lnTo>
                      <a:pt x="341" y="104"/>
                    </a:lnTo>
                    <a:lnTo>
                      <a:pt x="341" y="69"/>
                    </a:lnTo>
                    <a:lnTo>
                      <a:pt x="276" y="69"/>
                    </a:lnTo>
                    <a:lnTo>
                      <a:pt x="220" y="170"/>
                    </a:lnTo>
                    <a:lnTo>
                      <a:pt x="276" y="272"/>
                    </a:lnTo>
                    <a:lnTo>
                      <a:pt x="341" y="272"/>
                    </a:lnTo>
                    <a:lnTo>
                      <a:pt x="341" y="234"/>
                    </a:lnTo>
                    <a:lnTo>
                      <a:pt x="400" y="286"/>
                    </a:lnTo>
                    <a:lnTo>
                      <a:pt x="341" y="338"/>
                    </a:lnTo>
                    <a:lnTo>
                      <a:pt x="341" y="299"/>
                    </a:lnTo>
                    <a:lnTo>
                      <a:pt x="250" y="299"/>
                    </a:lnTo>
                    <a:lnTo>
                      <a:pt x="200" y="205"/>
                    </a:lnTo>
                    <a:lnTo>
                      <a:pt x="151" y="299"/>
                    </a:lnTo>
                    <a:lnTo>
                      <a:pt x="59" y="299"/>
                    </a:lnTo>
                    <a:lnTo>
                      <a:pt x="59" y="336"/>
                    </a:lnTo>
                    <a:lnTo>
                      <a:pt x="0" y="286"/>
                    </a:lnTo>
                    <a:lnTo>
                      <a:pt x="59" y="234"/>
                    </a:lnTo>
                    <a:lnTo>
                      <a:pt x="59" y="272"/>
                    </a:lnTo>
                    <a:lnTo>
                      <a:pt x="123" y="272"/>
                    </a:lnTo>
                    <a:lnTo>
                      <a:pt x="180" y="170"/>
                    </a:lnTo>
                    <a:lnTo>
                      <a:pt x="124" y="69"/>
                    </a:lnTo>
                    <a:lnTo>
                      <a:pt x="59" y="69"/>
                    </a:lnTo>
                    <a:lnTo>
                      <a:pt x="59" y="103"/>
                    </a:lnTo>
                    <a:lnTo>
                      <a:pt x="0" y="52"/>
                    </a:lnTo>
                    <a:lnTo>
                      <a:pt x="59" y="0"/>
                    </a:lnTo>
                    <a:close/>
                  </a:path>
                </a:pathLst>
              </a:custGeom>
              <a:gradFill>
                <a:gsLst>
                  <a:gs pos="80000">
                    <a:srgbClr val="43AEFF"/>
                  </a:gs>
                  <a:gs pos="20000">
                    <a:srgbClr val="43AEFF"/>
                  </a:gs>
                  <a:gs pos="0">
                    <a:srgbClr val="4181CF"/>
                  </a:gs>
                  <a:gs pos="50000">
                    <a:srgbClr val="E0E9F4"/>
                  </a:gs>
                  <a:gs pos="100000">
                    <a:srgbClr val="4181CF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latinLnBrk="0">
                  <a:defRPr/>
                </a:pPr>
                <a:endParaRPr lang="ko-KR" altLang="en-US" b="1" i="1" kern="0">
                  <a:solidFill>
                    <a:sysClr val="windowText" lastClr="000000"/>
                  </a:solidFill>
                  <a:latin typeface="+mn-ea"/>
                </a:endParaRPr>
              </a:p>
            </p:txBody>
          </p:sp>
        </p:grpSp>
        <p:pic>
          <p:nvPicPr>
            <p:cNvPr id="69" name="Picture 2" descr="C:\Users\user\AppData\Local\Microsoft\Windows\Temporary Internet Files\Content.IE5\G25JFI0F\clock-308938_640[1].png">
              <a:extLst>
                <a:ext uri="{FF2B5EF4-FFF2-40B4-BE49-F238E27FC236}">
                  <a16:creationId xmlns:a16="http://schemas.microsoft.com/office/drawing/2014/main" xmlns="" id="{7F9617F6-7E3E-DC42-B7E7-CE4C359BB51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59" y="3403262"/>
              <a:ext cx="180000" cy="1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2" name="직선 연결선[R] 71">
            <a:extLst>
              <a:ext uri="{FF2B5EF4-FFF2-40B4-BE49-F238E27FC236}">
                <a16:creationId xmlns:a16="http://schemas.microsoft.com/office/drawing/2014/main" xmlns="" id="{D2D7C68F-D4F7-7A44-99C8-52BBB09FF8CB}"/>
              </a:ext>
            </a:extLst>
          </p:cNvPr>
          <p:cNvCxnSpPr>
            <a:stCxn id="28" idx="1"/>
            <a:endCxn id="34" idx="3"/>
          </p:cNvCxnSpPr>
          <p:nvPr/>
        </p:nvCxnSpPr>
        <p:spPr>
          <a:xfrm>
            <a:off x="1745324" y="3754897"/>
            <a:ext cx="10442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연결선[R] 72">
            <a:extLst>
              <a:ext uri="{FF2B5EF4-FFF2-40B4-BE49-F238E27FC236}">
                <a16:creationId xmlns:a16="http://schemas.microsoft.com/office/drawing/2014/main" xmlns="" id="{B71EF409-E89D-8545-8263-D202E9CD4ADA}"/>
              </a:ext>
            </a:extLst>
          </p:cNvPr>
          <p:cNvCxnSpPr/>
          <p:nvPr/>
        </p:nvCxnSpPr>
        <p:spPr>
          <a:xfrm>
            <a:off x="3144634" y="3754897"/>
            <a:ext cx="10442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연결선[R] 73">
            <a:extLst>
              <a:ext uri="{FF2B5EF4-FFF2-40B4-BE49-F238E27FC236}">
                <a16:creationId xmlns:a16="http://schemas.microsoft.com/office/drawing/2014/main" xmlns="" id="{F01C9210-7C72-2E41-B044-346F8372D7AF}"/>
              </a:ext>
            </a:extLst>
          </p:cNvPr>
          <p:cNvCxnSpPr>
            <a:cxnSpLocks/>
            <a:endCxn id="64" idx="3"/>
          </p:cNvCxnSpPr>
          <p:nvPr/>
        </p:nvCxnSpPr>
        <p:spPr>
          <a:xfrm flipV="1">
            <a:off x="4543944" y="3043797"/>
            <a:ext cx="1044214" cy="7111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연결선[R] 74">
            <a:extLst>
              <a:ext uri="{FF2B5EF4-FFF2-40B4-BE49-F238E27FC236}">
                <a16:creationId xmlns:a16="http://schemas.microsoft.com/office/drawing/2014/main" xmlns="" id="{0BAB702A-24AF-634C-BF02-92693C487B41}"/>
              </a:ext>
            </a:extLst>
          </p:cNvPr>
          <p:cNvCxnSpPr>
            <a:cxnSpLocks/>
            <a:stCxn id="64" idx="1"/>
          </p:cNvCxnSpPr>
          <p:nvPr/>
        </p:nvCxnSpPr>
        <p:spPr>
          <a:xfrm>
            <a:off x="5943254" y="3043797"/>
            <a:ext cx="1044214" cy="7111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연결선[R] 75">
            <a:extLst>
              <a:ext uri="{FF2B5EF4-FFF2-40B4-BE49-F238E27FC236}">
                <a16:creationId xmlns:a16="http://schemas.microsoft.com/office/drawing/2014/main" xmlns="" id="{27D624C1-74C1-4D4A-B8A8-458D7D25B01E}"/>
              </a:ext>
            </a:extLst>
          </p:cNvPr>
          <p:cNvCxnSpPr/>
          <p:nvPr/>
        </p:nvCxnSpPr>
        <p:spPr>
          <a:xfrm>
            <a:off x="7342564" y="3754897"/>
            <a:ext cx="10442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[R] 76">
            <a:extLst>
              <a:ext uri="{FF2B5EF4-FFF2-40B4-BE49-F238E27FC236}">
                <a16:creationId xmlns:a16="http://schemas.microsoft.com/office/drawing/2014/main" xmlns="" id="{0E1DB35F-D3C9-0449-888F-FBD4447C3A3F}"/>
              </a:ext>
            </a:extLst>
          </p:cNvPr>
          <p:cNvCxnSpPr/>
          <p:nvPr/>
        </p:nvCxnSpPr>
        <p:spPr>
          <a:xfrm>
            <a:off x="8741874" y="3755212"/>
            <a:ext cx="10442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연결선[R] 77">
            <a:extLst>
              <a:ext uri="{FF2B5EF4-FFF2-40B4-BE49-F238E27FC236}">
                <a16:creationId xmlns:a16="http://schemas.microsoft.com/office/drawing/2014/main" xmlns="" id="{64A59E78-9B63-074A-8027-AF226438D730}"/>
              </a:ext>
            </a:extLst>
          </p:cNvPr>
          <p:cNvCxnSpPr>
            <a:cxnSpLocks/>
            <a:stCxn id="58" idx="1"/>
          </p:cNvCxnSpPr>
          <p:nvPr/>
        </p:nvCxnSpPr>
        <p:spPr>
          <a:xfrm flipV="1">
            <a:off x="5943254" y="3754898"/>
            <a:ext cx="1044214" cy="7097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연결선[R] 78">
            <a:extLst>
              <a:ext uri="{FF2B5EF4-FFF2-40B4-BE49-F238E27FC236}">
                <a16:creationId xmlns:a16="http://schemas.microsoft.com/office/drawing/2014/main" xmlns="" id="{5B230F99-116E-CF40-8664-C7381DB6E0BF}"/>
              </a:ext>
            </a:extLst>
          </p:cNvPr>
          <p:cNvCxnSpPr>
            <a:cxnSpLocks/>
            <a:stCxn id="40" idx="1"/>
            <a:endCxn id="58" idx="3"/>
          </p:cNvCxnSpPr>
          <p:nvPr/>
        </p:nvCxnSpPr>
        <p:spPr>
          <a:xfrm>
            <a:off x="4543944" y="3754897"/>
            <a:ext cx="1044214" cy="7097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[R] 79">
            <a:extLst>
              <a:ext uri="{FF2B5EF4-FFF2-40B4-BE49-F238E27FC236}">
                <a16:creationId xmlns:a16="http://schemas.microsoft.com/office/drawing/2014/main" xmlns="" id="{17C35A1E-6D19-7846-B0FA-E849C4B17984}"/>
              </a:ext>
            </a:extLst>
          </p:cNvPr>
          <p:cNvCxnSpPr/>
          <p:nvPr/>
        </p:nvCxnSpPr>
        <p:spPr>
          <a:xfrm>
            <a:off x="1566630" y="4368277"/>
            <a:ext cx="0" cy="2185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[R] 80">
            <a:extLst>
              <a:ext uri="{FF2B5EF4-FFF2-40B4-BE49-F238E27FC236}">
                <a16:creationId xmlns:a16="http://schemas.microsoft.com/office/drawing/2014/main" xmlns="" id="{8FE05248-AA74-4844-AA82-1CCF547B7D81}"/>
              </a:ext>
            </a:extLst>
          </p:cNvPr>
          <p:cNvCxnSpPr/>
          <p:nvPr/>
        </p:nvCxnSpPr>
        <p:spPr>
          <a:xfrm>
            <a:off x="9974207" y="4374675"/>
            <a:ext cx="0" cy="2185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연결선[R] 81">
            <a:extLst>
              <a:ext uri="{FF2B5EF4-FFF2-40B4-BE49-F238E27FC236}">
                <a16:creationId xmlns:a16="http://schemas.microsoft.com/office/drawing/2014/main" xmlns="" id="{7CEB9DD8-A2AF-C542-98C0-9703FD7C5B9C}"/>
              </a:ext>
            </a:extLst>
          </p:cNvPr>
          <p:cNvCxnSpPr>
            <a:cxnSpLocks/>
          </p:cNvCxnSpPr>
          <p:nvPr/>
        </p:nvCxnSpPr>
        <p:spPr>
          <a:xfrm>
            <a:off x="1566630" y="6279305"/>
            <a:ext cx="8407577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연결선[R] 82">
            <a:extLst>
              <a:ext uri="{FF2B5EF4-FFF2-40B4-BE49-F238E27FC236}">
                <a16:creationId xmlns:a16="http://schemas.microsoft.com/office/drawing/2014/main" xmlns="" id="{38B59E68-E387-8749-96B4-330BAA43CB51}"/>
              </a:ext>
            </a:extLst>
          </p:cNvPr>
          <p:cNvCxnSpPr>
            <a:cxnSpLocks/>
          </p:cNvCxnSpPr>
          <p:nvPr/>
        </p:nvCxnSpPr>
        <p:spPr>
          <a:xfrm>
            <a:off x="2978728" y="4374675"/>
            <a:ext cx="0" cy="1698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연결선[R] 83">
            <a:extLst>
              <a:ext uri="{FF2B5EF4-FFF2-40B4-BE49-F238E27FC236}">
                <a16:creationId xmlns:a16="http://schemas.microsoft.com/office/drawing/2014/main" xmlns="" id="{628AB171-1AE5-8B41-A5EF-3FC304EB9F77}"/>
              </a:ext>
            </a:extLst>
          </p:cNvPr>
          <p:cNvCxnSpPr>
            <a:cxnSpLocks/>
          </p:cNvCxnSpPr>
          <p:nvPr/>
        </p:nvCxnSpPr>
        <p:spPr>
          <a:xfrm>
            <a:off x="8572767" y="4374675"/>
            <a:ext cx="0" cy="1698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연결선[R] 84">
            <a:extLst>
              <a:ext uri="{FF2B5EF4-FFF2-40B4-BE49-F238E27FC236}">
                <a16:creationId xmlns:a16="http://schemas.microsoft.com/office/drawing/2014/main" xmlns="" id="{996108D9-C903-B048-944A-4E5391D8CA76}"/>
              </a:ext>
            </a:extLst>
          </p:cNvPr>
          <p:cNvCxnSpPr>
            <a:cxnSpLocks/>
          </p:cNvCxnSpPr>
          <p:nvPr/>
        </p:nvCxnSpPr>
        <p:spPr>
          <a:xfrm>
            <a:off x="2978728" y="5801813"/>
            <a:ext cx="5594039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F9AC808D-E6EC-434C-AEF6-0436983CA200}"/>
              </a:ext>
            </a:extLst>
          </p:cNvPr>
          <p:cNvSpPr txBox="1"/>
          <p:nvPr/>
        </p:nvSpPr>
        <p:spPr>
          <a:xfrm>
            <a:off x="4776052" y="6091330"/>
            <a:ext cx="1988731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End-to-End Service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24B24F9F-95B9-7F40-99B6-655098583250}"/>
              </a:ext>
            </a:extLst>
          </p:cNvPr>
          <p:cNvSpPr txBox="1"/>
          <p:nvPr/>
        </p:nvSpPr>
        <p:spPr>
          <a:xfrm>
            <a:off x="4568305" y="5615164"/>
            <a:ext cx="2406364" cy="187975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ko-KR"/>
            </a:defPPr>
            <a:lvl1pPr algn="ctr">
              <a:defRPr sz="1200" b="1" i="1">
                <a:solidFill>
                  <a:srgbClr val="1A4652"/>
                </a:solidFill>
                <a:latin typeface="Calibri" panose="020F0502020204030204" pitchFamily="34" charset="0"/>
              </a:defRPr>
            </a:lvl1pPr>
          </a:lstStyle>
          <a:p>
            <a:pPr>
              <a:lnSpc>
                <a:spcPts val="1000"/>
              </a:lnSpc>
            </a:pPr>
            <a:r>
              <a:rPr lang="en-US" altLang="ko-KR" sz="1000" b="0" i="0" dirty="0">
                <a:solidFill>
                  <a:schemeClr val="tx1"/>
                </a:solidFill>
              </a:rPr>
              <a:t>DetNet MPLS Service</a:t>
            </a:r>
            <a:endParaRPr lang="ko-KR" altLang="en-US" sz="1000" b="0" i="0" dirty="0">
              <a:solidFill>
                <a:schemeClr val="tx1"/>
              </a:solidFill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xmlns="" id="{BBB37347-2119-9B45-B161-4BDA33834715}"/>
              </a:ext>
            </a:extLst>
          </p:cNvPr>
          <p:cNvSpPr/>
          <p:nvPr/>
        </p:nvSpPr>
        <p:spPr>
          <a:xfrm>
            <a:off x="1855165" y="2730530"/>
            <a:ext cx="823246" cy="3132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>
                <a:solidFill>
                  <a:schemeClr val="tx1"/>
                </a:solidFill>
              </a:rPr>
              <a:t>DATA</a:t>
            </a:r>
            <a:endParaRPr kumimoji="1"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xmlns="" id="{C7A520F3-D897-CB4C-8157-B1428AB1A9F2}"/>
              </a:ext>
            </a:extLst>
          </p:cNvPr>
          <p:cNvSpPr/>
          <p:nvPr/>
        </p:nvSpPr>
        <p:spPr>
          <a:xfrm>
            <a:off x="4645595" y="2391267"/>
            <a:ext cx="823246" cy="3132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S-label 66666</a:t>
            </a:r>
            <a:endParaRPr kumimoji="1" lang="ko-KR" altLang="en-US" sz="700" b="1" dirty="0"/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xmlns="" id="{C6D2B51E-1857-9B42-A6EC-024B68924B46}"/>
              </a:ext>
            </a:extLst>
          </p:cNvPr>
          <p:cNvSpPr/>
          <p:nvPr/>
        </p:nvSpPr>
        <p:spPr>
          <a:xfrm>
            <a:off x="4645595" y="2704533"/>
            <a:ext cx="823246" cy="31326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F-label 43</a:t>
            </a:r>
            <a:endParaRPr kumimoji="1" lang="ko-KR" altLang="en-US" sz="700" b="1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xmlns="" id="{AC61BDDC-937F-0940-8877-6A7E09A10CB6}"/>
              </a:ext>
            </a:extLst>
          </p:cNvPr>
          <p:cNvSpPr/>
          <p:nvPr/>
        </p:nvSpPr>
        <p:spPr>
          <a:xfrm>
            <a:off x="4645595" y="1760207"/>
            <a:ext cx="823246" cy="3132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>
                <a:solidFill>
                  <a:schemeClr val="tx1"/>
                </a:solidFill>
              </a:rPr>
              <a:t>DATA</a:t>
            </a:r>
            <a:endParaRPr kumimoji="1"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xmlns="" id="{F479A98C-FDC4-2A4F-BCF4-7F9AEC38CDEF}"/>
              </a:ext>
            </a:extLst>
          </p:cNvPr>
          <p:cNvSpPr/>
          <p:nvPr/>
        </p:nvSpPr>
        <p:spPr>
          <a:xfrm>
            <a:off x="4645595" y="2071830"/>
            <a:ext cx="823246" cy="313266"/>
          </a:xfrm>
          <a:prstGeom prst="rect">
            <a:avLst/>
          </a:prstGeom>
          <a:solidFill>
            <a:srgbClr val="70AE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IP </a:t>
            </a:r>
            <a:r>
              <a:rPr kumimoji="1" lang="en-US" altLang="ko-KR" sz="700" b="1" dirty="0"/>
              <a:t>1.1.1.1/32</a:t>
            </a:r>
          </a:p>
          <a:p>
            <a:pPr algn="ctr"/>
            <a:r>
              <a:rPr kumimoji="1" lang="en-US" altLang="ko-KR" sz="700" b="1" dirty="0"/>
              <a:t>     8.8.8.8/32</a:t>
            </a:r>
            <a:endParaRPr kumimoji="1" lang="ko-KR" altLang="en-US" sz="700" b="1" dirty="0"/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xmlns="" id="{543B19A8-D22F-1140-AA5C-0BB140559B87}"/>
              </a:ext>
            </a:extLst>
          </p:cNvPr>
          <p:cNvSpPr/>
          <p:nvPr/>
        </p:nvSpPr>
        <p:spPr>
          <a:xfrm>
            <a:off x="4650965" y="4874210"/>
            <a:ext cx="823246" cy="3132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S-label 66666</a:t>
            </a:r>
            <a:endParaRPr kumimoji="1" lang="ko-KR" altLang="en-US" sz="700" b="1" dirty="0"/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xmlns="" id="{2207EFEE-7166-6640-ACD4-69EE3D8E108B}"/>
              </a:ext>
            </a:extLst>
          </p:cNvPr>
          <p:cNvSpPr/>
          <p:nvPr/>
        </p:nvSpPr>
        <p:spPr>
          <a:xfrm>
            <a:off x="4650965" y="5187476"/>
            <a:ext cx="823246" cy="31326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F-label 44</a:t>
            </a:r>
            <a:endParaRPr kumimoji="1" lang="ko-KR" altLang="en-US" sz="700" b="1" dirty="0"/>
          </a:p>
        </p:txBody>
      </p:sp>
      <p:sp>
        <p:nvSpPr>
          <p:cNvPr id="95" name="직사각형 94">
            <a:extLst>
              <a:ext uri="{FF2B5EF4-FFF2-40B4-BE49-F238E27FC236}">
                <a16:creationId xmlns:a16="http://schemas.microsoft.com/office/drawing/2014/main" xmlns="" id="{1A04A34A-CDF5-D24D-9A4C-580370564F1B}"/>
              </a:ext>
            </a:extLst>
          </p:cNvPr>
          <p:cNvSpPr/>
          <p:nvPr/>
        </p:nvSpPr>
        <p:spPr>
          <a:xfrm>
            <a:off x="4650965" y="4232987"/>
            <a:ext cx="823246" cy="3132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>
                <a:solidFill>
                  <a:schemeClr val="tx1"/>
                </a:solidFill>
              </a:rPr>
              <a:t>DATA</a:t>
            </a:r>
            <a:endParaRPr kumimoji="1"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xmlns="" id="{612F199F-2D61-8042-8332-DE7BB5BA6700}"/>
              </a:ext>
            </a:extLst>
          </p:cNvPr>
          <p:cNvSpPr/>
          <p:nvPr/>
        </p:nvSpPr>
        <p:spPr>
          <a:xfrm>
            <a:off x="4650965" y="4554773"/>
            <a:ext cx="823246" cy="313266"/>
          </a:xfrm>
          <a:prstGeom prst="rect">
            <a:avLst/>
          </a:prstGeom>
          <a:solidFill>
            <a:srgbClr val="70AE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IP </a:t>
            </a:r>
            <a:r>
              <a:rPr kumimoji="1" lang="en-US" altLang="ko-KR" sz="700" b="1" dirty="0"/>
              <a:t>1.1.1.1/32</a:t>
            </a:r>
          </a:p>
          <a:p>
            <a:pPr algn="ctr"/>
            <a:r>
              <a:rPr kumimoji="1" lang="en-US" altLang="ko-KR" sz="700" b="1" dirty="0"/>
              <a:t>     8.8.8.8/32</a:t>
            </a:r>
            <a:endParaRPr kumimoji="1" lang="ko-KR" altLang="en-US" sz="700" b="1" dirty="0"/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xmlns="" id="{AC8FEC68-3484-014E-9748-02F494239E59}"/>
              </a:ext>
            </a:extLst>
          </p:cNvPr>
          <p:cNvSpPr/>
          <p:nvPr/>
        </p:nvSpPr>
        <p:spPr>
          <a:xfrm>
            <a:off x="6043945" y="2391267"/>
            <a:ext cx="823246" cy="3132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S-label 66666</a:t>
            </a:r>
            <a:endParaRPr kumimoji="1" lang="ko-KR" altLang="en-US" sz="700" b="1" dirty="0"/>
          </a:p>
        </p:txBody>
      </p:sp>
      <p:sp>
        <p:nvSpPr>
          <p:cNvPr id="98" name="직사각형 97">
            <a:extLst>
              <a:ext uri="{FF2B5EF4-FFF2-40B4-BE49-F238E27FC236}">
                <a16:creationId xmlns:a16="http://schemas.microsoft.com/office/drawing/2014/main" xmlns="" id="{597EAD78-E721-7F4A-B2CC-82DAB71D3BCF}"/>
              </a:ext>
            </a:extLst>
          </p:cNvPr>
          <p:cNvSpPr/>
          <p:nvPr/>
        </p:nvSpPr>
        <p:spPr>
          <a:xfrm>
            <a:off x="6043945" y="2704533"/>
            <a:ext cx="823246" cy="31326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F-label 45</a:t>
            </a:r>
            <a:endParaRPr kumimoji="1" lang="ko-KR" altLang="en-US" sz="700" b="1" dirty="0"/>
          </a:p>
        </p:txBody>
      </p:sp>
      <p:sp>
        <p:nvSpPr>
          <p:cNvPr id="99" name="직사각형 98">
            <a:extLst>
              <a:ext uri="{FF2B5EF4-FFF2-40B4-BE49-F238E27FC236}">
                <a16:creationId xmlns:a16="http://schemas.microsoft.com/office/drawing/2014/main" xmlns="" id="{EE9E2562-EC3D-6D43-8024-55F6DB80D44A}"/>
              </a:ext>
            </a:extLst>
          </p:cNvPr>
          <p:cNvSpPr/>
          <p:nvPr/>
        </p:nvSpPr>
        <p:spPr>
          <a:xfrm>
            <a:off x="6043945" y="1760207"/>
            <a:ext cx="823246" cy="3132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>
                <a:solidFill>
                  <a:schemeClr val="tx1"/>
                </a:solidFill>
              </a:rPr>
              <a:t>DATA</a:t>
            </a:r>
            <a:endParaRPr kumimoji="1"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xmlns="" id="{8F2737E6-F436-F242-AEE0-6AB11B081A87}"/>
              </a:ext>
            </a:extLst>
          </p:cNvPr>
          <p:cNvSpPr/>
          <p:nvPr/>
        </p:nvSpPr>
        <p:spPr>
          <a:xfrm>
            <a:off x="6043945" y="2071830"/>
            <a:ext cx="823246" cy="313266"/>
          </a:xfrm>
          <a:prstGeom prst="rect">
            <a:avLst/>
          </a:prstGeom>
          <a:solidFill>
            <a:srgbClr val="70AE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IP </a:t>
            </a:r>
            <a:r>
              <a:rPr kumimoji="1" lang="en-US" altLang="ko-KR" sz="700" b="1" dirty="0"/>
              <a:t>1.1.1.1/32</a:t>
            </a:r>
          </a:p>
          <a:p>
            <a:pPr algn="ctr"/>
            <a:r>
              <a:rPr kumimoji="1" lang="en-US" altLang="ko-KR" sz="700" b="1" dirty="0"/>
              <a:t>     8.8.8.8/32</a:t>
            </a:r>
            <a:endParaRPr kumimoji="1" lang="ko-KR" altLang="en-US" sz="700" b="1" dirty="0"/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xmlns="" id="{E15FF2C8-00A6-4944-933B-558E33F98A0E}"/>
              </a:ext>
            </a:extLst>
          </p:cNvPr>
          <p:cNvSpPr/>
          <p:nvPr/>
        </p:nvSpPr>
        <p:spPr>
          <a:xfrm>
            <a:off x="6049315" y="4874210"/>
            <a:ext cx="823246" cy="3132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S-label 66666</a:t>
            </a:r>
            <a:endParaRPr kumimoji="1" lang="ko-KR" altLang="en-US" sz="700" b="1" dirty="0"/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xmlns="" id="{28A77F73-1182-E046-A361-5C6E8166DBA3}"/>
              </a:ext>
            </a:extLst>
          </p:cNvPr>
          <p:cNvSpPr/>
          <p:nvPr/>
        </p:nvSpPr>
        <p:spPr>
          <a:xfrm>
            <a:off x="6049315" y="5187476"/>
            <a:ext cx="823246" cy="31326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F-label 46</a:t>
            </a:r>
            <a:endParaRPr kumimoji="1" lang="ko-KR" altLang="en-US" sz="700" b="1" dirty="0"/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xmlns="" id="{1B3A0247-31E4-DC4B-AB20-FCA75EF61A46}"/>
              </a:ext>
            </a:extLst>
          </p:cNvPr>
          <p:cNvSpPr/>
          <p:nvPr/>
        </p:nvSpPr>
        <p:spPr>
          <a:xfrm>
            <a:off x="6049315" y="4245146"/>
            <a:ext cx="823246" cy="3132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>
                <a:solidFill>
                  <a:schemeClr val="tx1"/>
                </a:solidFill>
              </a:rPr>
              <a:t>DATA</a:t>
            </a:r>
            <a:endParaRPr kumimoji="1"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xmlns="" id="{905C50D1-4C5E-B747-8892-293E45934A03}"/>
              </a:ext>
            </a:extLst>
          </p:cNvPr>
          <p:cNvSpPr/>
          <p:nvPr/>
        </p:nvSpPr>
        <p:spPr>
          <a:xfrm>
            <a:off x="6049315" y="4554773"/>
            <a:ext cx="823246" cy="313266"/>
          </a:xfrm>
          <a:prstGeom prst="rect">
            <a:avLst/>
          </a:prstGeom>
          <a:solidFill>
            <a:srgbClr val="70AE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IP </a:t>
            </a:r>
            <a:r>
              <a:rPr kumimoji="1" lang="en-US" altLang="ko-KR" sz="700" b="1" dirty="0"/>
              <a:t>1.1.1.1/32</a:t>
            </a:r>
          </a:p>
          <a:p>
            <a:pPr algn="ctr"/>
            <a:r>
              <a:rPr kumimoji="1" lang="en-US" altLang="ko-KR" sz="700" b="1" dirty="0"/>
              <a:t>     8.8.8.8/32</a:t>
            </a:r>
            <a:endParaRPr kumimoji="1" lang="ko-KR" altLang="en-US" sz="700" b="1" dirty="0"/>
          </a:p>
        </p:txBody>
      </p:sp>
      <p:sp>
        <p:nvSpPr>
          <p:cNvPr id="105" name="직사각형 104">
            <a:extLst>
              <a:ext uri="{FF2B5EF4-FFF2-40B4-BE49-F238E27FC236}">
                <a16:creationId xmlns:a16="http://schemas.microsoft.com/office/drawing/2014/main" xmlns="" id="{E4A1E02E-304D-4346-9008-A2CA0860CBC4}"/>
              </a:ext>
            </a:extLst>
          </p:cNvPr>
          <p:cNvSpPr/>
          <p:nvPr/>
        </p:nvSpPr>
        <p:spPr>
          <a:xfrm>
            <a:off x="8842012" y="2729715"/>
            <a:ext cx="823246" cy="3132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>
                <a:solidFill>
                  <a:schemeClr val="tx1"/>
                </a:solidFill>
              </a:rPr>
              <a:t>DATA</a:t>
            </a:r>
            <a:endParaRPr kumimoji="1"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xmlns="" id="{4D64A5EE-482B-3842-9D37-705FC844B635}"/>
              </a:ext>
            </a:extLst>
          </p:cNvPr>
          <p:cNvSpPr/>
          <p:nvPr/>
        </p:nvSpPr>
        <p:spPr>
          <a:xfrm>
            <a:off x="1855165" y="3043796"/>
            <a:ext cx="823246" cy="313266"/>
          </a:xfrm>
          <a:prstGeom prst="rect">
            <a:avLst/>
          </a:prstGeom>
          <a:solidFill>
            <a:srgbClr val="70AE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IP </a:t>
            </a:r>
            <a:r>
              <a:rPr kumimoji="1" lang="en-US" altLang="ko-KR" sz="700" b="1" dirty="0"/>
              <a:t>1.1.1.1/32</a:t>
            </a:r>
          </a:p>
          <a:p>
            <a:pPr algn="ctr"/>
            <a:r>
              <a:rPr kumimoji="1" lang="en-US" altLang="ko-KR" sz="700" b="1" dirty="0"/>
              <a:t>     8.8.8.8/32</a:t>
            </a:r>
            <a:endParaRPr kumimoji="1" lang="ko-KR" altLang="en-US" sz="700" b="1" dirty="0"/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xmlns="" id="{515867FC-4759-F942-836F-2D391ACF8091}"/>
              </a:ext>
            </a:extLst>
          </p:cNvPr>
          <p:cNvSpPr/>
          <p:nvPr/>
        </p:nvSpPr>
        <p:spPr>
          <a:xfrm>
            <a:off x="8842012" y="3033696"/>
            <a:ext cx="823246" cy="313266"/>
          </a:xfrm>
          <a:prstGeom prst="rect">
            <a:avLst/>
          </a:prstGeom>
          <a:solidFill>
            <a:srgbClr val="70AE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IP </a:t>
            </a:r>
            <a:r>
              <a:rPr kumimoji="1" lang="en-US" altLang="ko-KR" sz="700" b="1" dirty="0"/>
              <a:t>1.1.1.1/32</a:t>
            </a:r>
          </a:p>
          <a:p>
            <a:pPr algn="ctr"/>
            <a:r>
              <a:rPr kumimoji="1" lang="en-US" altLang="ko-KR" sz="700" b="1" dirty="0"/>
              <a:t>     8.8.8.8/32</a:t>
            </a:r>
            <a:endParaRPr kumimoji="1" lang="ko-KR" altLang="en-US" sz="700" b="1" dirty="0"/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xmlns="" id="{4BB390AE-4BD9-8E40-8516-8A08EFCD1967}"/>
              </a:ext>
            </a:extLst>
          </p:cNvPr>
          <p:cNvSpPr/>
          <p:nvPr/>
        </p:nvSpPr>
        <p:spPr>
          <a:xfrm>
            <a:off x="3259620" y="2777665"/>
            <a:ext cx="823246" cy="3132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S-label 55555</a:t>
            </a:r>
            <a:endParaRPr kumimoji="1" lang="ko-KR" altLang="en-US" sz="700" b="1" dirty="0"/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xmlns="" id="{2E7B9F0B-416D-E54E-87C5-24D753730227}"/>
              </a:ext>
            </a:extLst>
          </p:cNvPr>
          <p:cNvSpPr/>
          <p:nvPr/>
        </p:nvSpPr>
        <p:spPr>
          <a:xfrm>
            <a:off x="3259620" y="3090931"/>
            <a:ext cx="823246" cy="31326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F-label 42</a:t>
            </a:r>
            <a:endParaRPr kumimoji="1" lang="ko-KR" altLang="en-US" sz="700" b="1" dirty="0"/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xmlns="" id="{B549EAD9-B366-F24A-A276-895C997D0CFB}"/>
              </a:ext>
            </a:extLst>
          </p:cNvPr>
          <p:cNvSpPr/>
          <p:nvPr/>
        </p:nvSpPr>
        <p:spPr>
          <a:xfrm>
            <a:off x="3259620" y="2146605"/>
            <a:ext cx="823246" cy="3132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>
                <a:solidFill>
                  <a:schemeClr val="tx1"/>
                </a:solidFill>
              </a:rPr>
              <a:t>DATA</a:t>
            </a:r>
            <a:endParaRPr kumimoji="1"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xmlns="" id="{AE0EB61D-AA06-9C40-BF22-2C6B9A7B2B56}"/>
              </a:ext>
            </a:extLst>
          </p:cNvPr>
          <p:cNvSpPr/>
          <p:nvPr/>
        </p:nvSpPr>
        <p:spPr>
          <a:xfrm>
            <a:off x="3259620" y="2458228"/>
            <a:ext cx="823246" cy="313266"/>
          </a:xfrm>
          <a:prstGeom prst="rect">
            <a:avLst/>
          </a:prstGeom>
          <a:solidFill>
            <a:srgbClr val="70AE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IP </a:t>
            </a:r>
            <a:r>
              <a:rPr kumimoji="1" lang="en-US" altLang="ko-KR" sz="700" b="1" dirty="0"/>
              <a:t>1.1.1.1/32</a:t>
            </a:r>
          </a:p>
          <a:p>
            <a:pPr algn="ctr"/>
            <a:r>
              <a:rPr kumimoji="1" lang="en-US" altLang="ko-KR" sz="700" b="1" dirty="0"/>
              <a:t>     8.8.8.8/32</a:t>
            </a:r>
            <a:endParaRPr kumimoji="1" lang="ko-KR" altLang="en-US" sz="700" b="1" dirty="0"/>
          </a:p>
        </p:txBody>
      </p:sp>
      <p:sp>
        <p:nvSpPr>
          <p:cNvPr id="112" name="직사각형 111">
            <a:extLst>
              <a:ext uri="{FF2B5EF4-FFF2-40B4-BE49-F238E27FC236}">
                <a16:creationId xmlns:a16="http://schemas.microsoft.com/office/drawing/2014/main" xmlns="" id="{7285B6E0-4192-8141-8597-CE498E8AEDE8}"/>
              </a:ext>
            </a:extLst>
          </p:cNvPr>
          <p:cNvSpPr/>
          <p:nvPr/>
        </p:nvSpPr>
        <p:spPr>
          <a:xfrm>
            <a:off x="7436667" y="2777665"/>
            <a:ext cx="823246" cy="3132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S-label 77777</a:t>
            </a:r>
            <a:endParaRPr kumimoji="1" lang="ko-KR" altLang="en-US" sz="700" b="1" dirty="0"/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xmlns="" id="{DB959DCB-8AE1-5F45-B7B7-687837FF4240}"/>
              </a:ext>
            </a:extLst>
          </p:cNvPr>
          <p:cNvSpPr/>
          <p:nvPr/>
        </p:nvSpPr>
        <p:spPr>
          <a:xfrm>
            <a:off x="7436667" y="3090931"/>
            <a:ext cx="823246" cy="31326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MPLS</a:t>
            </a:r>
          </a:p>
          <a:p>
            <a:pPr algn="ctr"/>
            <a:r>
              <a:rPr kumimoji="1" lang="en-US" altLang="ko-KR" sz="800" b="1" dirty="0"/>
              <a:t>F-label 47</a:t>
            </a:r>
            <a:endParaRPr kumimoji="1" lang="ko-KR" altLang="en-US" sz="700" b="1" dirty="0"/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xmlns="" id="{8F76DD5A-C9B9-2642-9EA6-0A2C514C7AB3}"/>
              </a:ext>
            </a:extLst>
          </p:cNvPr>
          <p:cNvSpPr/>
          <p:nvPr/>
        </p:nvSpPr>
        <p:spPr>
          <a:xfrm>
            <a:off x="7436667" y="2146605"/>
            <a:ext cx="823246" cy="3132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>
                <a:solidFill>
                  <a:schemeClr val="tx1"/>
                </a:solidFill>
              </a:rPr>
              <a:t>DATA</a:t>
            </a:r>
            <a:endParaRPr kumimoji="1"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115" name="직사각형 114">
            <a:extLst>
              <a:ext uri="{FF2B5EF4-FFF2-40B4-BE49-F238E27FC236}">
                <a16:creationId xmlns:a16="http://schemas.microsoft.com/office/drawing/2014/main" xmlns="" id="{BCA88A01-55F8-354D-A4A0-356F9EDBC996}"/>
              </a:ext>
            </a:extLst>
          </p:cNvPr>
          <p:cNvSpPr/>
          <p:nvPr/>
        </p:nvSpPr>
        <p:spPr>
          <a:xfrm>
            <a:off x="7436667" y="2458228"/>
            <a:ext cx="823246" cy="313266"/>
          </a:xfrm>
          <a:prstGeom prst="rect">
            <a:avLst/>
          </a:prstGeom>
          <a:solidFill>
            <a:srgbClr val="70AE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000" b="1" dirty="0"/>
              <a:t>IP </a:t>
            </a:r>
            <a:r>
              <a:rPr kumimoji="1" lang="en-US" altLang="ko-KR" sz="700" b="1" dirty="0"/>
              <a:t>1.1.1.1/32</a:t>
            </a:r>
          </a:p>
          <a:p>
            <a:pPr algn="ctr"/>
            <a:r>
              <a:rPr kumimoji="1" lang="en-US" altLang="ko-KR" sz="700" b="1" dirty="0"/>
              <a:t>     8.8.8.8/32</a:t>
            </a:r>
            <a:endParaRPr kumimoji="1" lang="ko-KR" altLang="en-US" sz="700" b="1" dirty="0"/>
          </a:p>
        </p:txBody>
      </p:sp>
    </p:spTree>
    <p:extLst>
      <p:ext uri="{BB962C8B-B14F-4D97-AF65-F5344CB8AC3E}">
        <p14:creationId xmlns:p14="http://schemas.microsoft.com/office/powerpoint/2010/main" val="26121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63096</TotalTime>
  <Words>5608</Words>
  <Application>Microsoft Office PowerPoint</Application>
  <PresentationFormat>宽屏</PresentationFormat>
  <Paragraphs>1364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 Unicode MS</vt:lpstr>
      <vt:lpstr>맑은 고딕</vt:lpstr>
      <vt:lpstr>PT Mono</vt:lpstr>
      <vt:lpstr>宋体</vt:lpstr>
      <vt:lpstr>Arial</vt:lpstr>
      <vt:lpstr>Calibri</vt:lpstr>
      <vt:lpstr>Calibri Light</vt:lpstr>
      <vt:lpstr>Lucida Console</vt:lpstr>
      <vt:lpstr>Office 主题</vt:lpstr>
      <vt:lpstr>DetNet Configuration YANG Model</vt:lpstr>
      <vt:lpstr>History</vt:lpstr>
      <vt:lpstr>Scenarios Covered by DetNet YANG Model (w/o Aggregation)</vt:lpstr>
      <vt:lpstr>DetNet YANG Model Meetings Learnings</vt:lpstr>
      <vt:lpstr>Comparison Between Two Existing YANG Models</vt:lpstr>
      <vt:lpstr>YANG Model 1: App-flow</vt:lpstr>
      <vt:lpstr>YANG Model 1: Service Sub-layer</vt:lpstr>
      <vt:lpstr>YANG Model 1: Forwarding Sub-layer</vt:lpstr>
      <vt:lpstr>YANG Model 1: Example</vt:lpstr>
      <vt:lpstr>YANG Model 1: Example(ingress edge node)</vt:lpstr>
      <vt:lpstr>YANG Model 1: Example(relay node - replication)</vt:lpstr>
      <vt:lpstr>YANG Model 1: Example(transit node)</vt:lpstr>
      <vt:lpstr>YANG Model 1: Example(relay node - elimination)</vt:lpstr>
      <vt:lpstr>YANG Model 1: Example(egress edge node)</vt:lpstr>
      <vt:lpstr>YANG Model 2: Motivation</vt:lpstr>
      <vt:lpstr>Structure of the Attributes App-flow, DetNet flow and DetNet service</vt:lpstr>
      <vt:lpstr>Edge Node</vt:lpstr>
      <vt:lpstr>YANG Model 2: Applications Summary </vt:lpstr>
      <vt:lpstr>YANG Model 2: Service Sub-layer</vt:lpstr>
      <vt:lpstr>YANG Model 2: Forwarding Sub-layers</vt:lpstr>
      <vt:lpstr>Example Edge Configuration Unidirectional Ingress (Green Line)</vt:lpstr>
      <vt:lpstr>Examples Edge Configuration Unidirectional Egress (Red Line)</vt:lpstr>
      <vt:lpstr>Next Step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FlexE Tunnel Extension</dc:title>
  <dc:creator>gengxuesong@huawei.com</dc:creator>
  <cp:lastModifiedBy>Gengxuesong (Geng Xuesong)</cp:lastModifiedBy>
  <cp:revision>2408</cp:revision>
  <dcterms:created xsi:type="dcterms:W3CDTF">2015-05-05T08:02:14Z</dcterms:created>
  <dcterms:modified xsi:type="dcterms:W3CDTF">2020-06-11T06:42:02Z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(3)3BxAR8luyK9ZTzG3IrmocPofVEktEED82nPGGyZVUlPk0L2A4CYTWokUnXyaaMTRdQLQ09RG
Dwh6BmwSp0lr+kAovWqfvQbyNkHT/tULOECTccLIi+4dF7aPRHtQsZiLwPAePDF/mBd6yCyG
7lvjb0FXDsTaFu4zQ6dIk827Nu+FqPO6NHP7/4Rmj3yB0M4StZirNBABnLK+FmsmnsUiD7Nw
lHSIQRCS0wYMvdaKs7</vt:lpwstr>
  </property>
  <property fmtid="{D5CDD505-2E9C-101B-9397-08002B2CF9AE}" pid="3" name="_2015_ms_pID_7253431">
    <vt:lpwstr>grJq+HEt/uvZaQrhWGYnItkUgJyAOuyFUSYwI2ClDnzTNqdpuWBxWd
rMyoYQPqXA1EIaM0ZdsATWgkINgXA79M5wdwFCoUSG8Q3uBDZF4wrXxPC+AVwgxJvNhzMdLs
O6x4Fo0FMSMH227ENtWM4YsH9mDbgrg9dGmxYQDpLX9pnNEAM/BCPwns7uR/Acgx4IKwlJ3S
yCMkp9jMDrOQFYCujfvtNNPhZANETy48sOdS</vt:lpwstr>
  </property>
  <property fmtid="{D5CDD505-2E9C-101B-9397-08002B2CF9AE}" pid="4" name="_2015_ms_pID_7253432">
    <vt:lpwstr>6o85/EMFNNv9OpHredDrKqI=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1591856606</vt:lpwstr>
  </property>
</Properties>
</file>