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1044" r:id="rId2"/>
    <p:sldId id="943" r:id="rId3"/>
    <p:sldId id="986" r:id="rId4"/>
    <p:sldId id="942" r:id="rId5"/>
    <p:sldId id="946" r:id="rId6"/>
    <p:sldId id="1047" r:id="rId7"/>
    <p:sldId id="1013" r:id="rId8"/>
    <p:sldId id="1046" r:id="rId9"/>
    <p:sldId id="1048" r:id="rId10"/>
    <p:sldId id="1032" r:id="rId11"/>
    <p:sldId id="1033" r:id="rId12"/>
    <p:sldId id="9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Johnson" initials="DJ" lastIdx="1" clrIdx="0">
    <p:extLst>
      <p:ext uri="{19B8F6BF-5375-455C-9EA6-DF929625EA0E}">
        <p15:presenceInfo xmlns:p15="http://schemas.microsoft.com/office/powerpoint/2012/main" userId="8b35cecff6d563d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62"/>
    <p:restoredTop sz="86381"/>
  </p:normalViewPr>
  <p:slideViewPr>
    <p:cSldViewPr snapToGrid="0" snapToObjects="1">
      <p:cViewPr varScale="1">
        <p:scale>
          <a:sx n="91" d="100"/>
          <a:sy n="91" d="100"/>
        </p:scale>
        <p:origin x="208" y="1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djohnson/Dropbox/Documents/inethi/traffic/Internet_Box_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884788478847887"/>
          <c:y val="2.02898550724637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Sheet2!$B$3</c:f>
              <c:strCache>
                <c:ptCount val="1"/>
                <c:pt idx="0">
                  <c:v>Video Hits Setember 2019 OVCOMM Dyanmic 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C31-694A-827D-B81B12D6AC9A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C31-694A-827D-B81B12D6AC9A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C31-694A-827D-B81B12D6AC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Sheet2!$A$4:$A$14</c:f>
              <c:strCache>
                <c:ptCount val="11"/>
                <c:pt idx="0">
                  <c:v>Making a TED-Ed Lesson: Bringing a pop-up book to life</c:v>
                </c:pt>
                <c:pt idx="1">
                  <c:v>If superpowers were real: Super Strength</c:v>
                </c:pt>
                <c:pt idx="2">
                  <c:v>Making a TED-Ed Lesson: Animation</c:v>
                </c:pt>
                <c:pt idx="3">
                  <c:v>Making a TED-Ed Lesson: Visualizing big ideas</c:v>
                </c:pt>
                <c:pt idx="4">
                  <c:v>Mining literature for deeper meanings</c:v>
                </c:pt>
                <c:pt idx="5">
                  <c:v>If superpowers were real: Immortality</c:v>
                </c:pt>
                <c:pt idx="6">
                  <c:v>If superpowers were real: Body Mass</c:v>
                </c:pt>
                <c:pt idx="7">
                  <c:v>Check your intuition: The birthday problem</c:v>
                </c:pt>
                <c:pt idx="8">
                  <c:v>How small are we in the scale of the universe</c:v>
                </c:pt>
                <c:pt idx="9">
                  <c:v>A brief history of banned numbers</c:v>
                </c:pt>
                <c:pt idx="10">
                  <c:v>Other Videos</c:v>
                </c:pt>
              </c:strCache>
            </c:strRef>
          </c:cat>
          <c:val>
            <c:numRef>
              <c:f>Sheet2!$B$4:$B$14</c:f>
              <c:numCache>
                <c:formatCode>General</c:formatCode>
                <c:ptCount val="11"/>
                <c:pt idx="0">
                  <c:v>44</c:v>
                </c:pt>
                <c:pt idx="1">
                  <c:v>28</c:v>
                </c:pt>
                <c:pt idx="2">
                  <c:v>27</c:v>
                </c:pt>
                <c:pt idx="3">
                  <c:v>26</c:v>
                </c:pt>
                <c:pt idx="4">
                  <c:v>25</c:v>
                </c:pt>
                <c:pt idx="5">
                  <c:v>19</c:v>
                </c:pt>
                <c:pt idx="6">
                  <c:v>19</c:v>
                </c:pt>
                <c:pt idx="7">
                  <c:v>18</c:v>
                </c:pt>
                <c:pt idx="8">
                  <c:v>17</c:v>
                </c:pt>
                <c:pt idx="9">
                  <c:v>14</c:v>
                </c:pt>
                <c:pt idx="10">
                  <c:v>613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C31-694A-827D-B81B12D6A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83523503"/>
        <c:axId val="2083525135"/>
      </c:barChart>
      <c:catAx>
        <c:axId val="2083523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3525135"/>
        <c:crosses val="autoZero"/>
        <c:auto val="1"/>
        <c:lblAlgn val="ctr"/>
        <c:lblOffset val="100"/>
        <c:noMultiLvlLbl val="0"/>
      </c:catAx>
      <c:valAx>
        <c:axId val="2083525135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3523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4-20T12:10:24.564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1F83E-B4AE-8148-8FB4-EBD667DEDD2F}" type="datetimeFigureOut">
              <a:rPr lang="en-US" smtClean="0"/>
              <a:t>4/20/20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83A2B-036D-3144-9E7C-DF91D733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40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err="1"/>
              <a:t>iNethi</a:t>
            </a:r>
            <a:r>
              <a:rPr lang="en-US" dirty="0"/>
              <a:t> is a group of researchers, developers, entrepreneurs and community activists that want to collectively help solve two key problems with the Internet today.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6632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iNethi</a:t>
            </a:r>
            <a:r>
              <a:rPr lang="en-US" dirty="0"/>
              <a:t> is being trialed in a community owned network in Ocean View Cape Town. The network is owned by OVCOMM Dynamic – a fully community owned network cooperative that launched at the end of 2018.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783A2B-036D-3144-9E7C-DF91D733B3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791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network has rolled out a number of WiFi access points across the community connected via a mesh backhaul.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783A2B-036D-3144-9E7C-DF91D733B3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562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OVCOMM Dynamic has 5 directors with a wide set of backgrounds, including education, art and media, youth development and experience with Radio communication. The site in this picture is where a solar powered LTE and Mesh radio will be installed in 2019.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783A2B-036D-3144-9E7C-DF91D733B36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415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installations of mesh nodes are carried out by members of OVCOMM Dynamic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783A2B-036D-3144-9E7C-DF91D733B3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659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570" indent="-304784">
              <a:buFont typeface="Century Gothic"/>
            </a:pPr>
            <a:r>
              <a:rPr lang="en" sz="1200" dirty="0">
                <a:latin typeface="+mn-lt"/>
                <a:ea typeface="Century Gothic"/>
                <a:cs typeface="Century Gothic"/>
                <a:sym typeface="Century Gothic"/>
              </a:rPr>
              <a:t>The local network could simply be a hot spot in a coffee shop or a large community network or even a commercial WISP requiring local services.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783A2B-036D-3144-9E7C-DF91D733B3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62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783A2B-036D-3144-9E7C-DF91D733B3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966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783A2B-036D-3144-9E7C-DF91D733B36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202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8B1A9-8781-3B48-80CC-D2B8E4704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B2BA2D-E8C2-5040-B3DF-599A8EDF2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FF4E9-D85E-534E-AC3C-433952181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C9C6D7-4F20-8145-BE77-140147699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F916D-274E-C444-A9F1-563F2472F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073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152FF-132C-7346-8575-D61C3E36E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2D872C-1520-2044-9D4E-555C035D6A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CE75A-4871-B241-B7B4-1CB6DC863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8F1F3-5F04-6D46-BF29-E0F455A95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270EC-2C34-B546-96FE-E4DCBD090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60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66C6F9-DDCC-BF48-BE90-9FFF812F7A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49AE33-A1E5-044A-B924-BFC3555E1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E9136-6CEB-C549-BBD4-EE69EDB71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7C919-A774-C94F-A270-BDDC15BA2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9A060-5973-5548-AEF4-97E56A5D8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19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1296609" y="6217621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40857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CDC8C-54CE-DB4B-A2E0-26B0CB00E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BDB33-3124-F94B-AFE5-638B6A19E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83E0-913F-524A-A40E-EF45BCA88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4E52C-F5F6-7146-A152-F1794CAD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D9491-C205-4047-A201-654E166E3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3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48B26-E695-9A45-8B0E-A32237D70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2B2C65-04AE-6649-A3A4-FD7110245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BCAF7-BE8F-884F-8D73-7146BB46A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F76D5-12AE-604E-9043-FAD77AA47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70457-6E69-C54D-9B3C-1AE1812ED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812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7C414-8AE0-EB4B-A9F7-E8B3A0D69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C3A7B-296C-2B40-BC90-BC32BF752C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6ECC1E-D3A2-AD43-B2A7-98192CCD4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C68F2C-E03B-4F4F-868E-2F3455EB2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E87BB-C6DD-DA4D-983F-D7C3E71C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1C9AF8-F3F0-7242-A322-D8C24E318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12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5DB37-3AEE-2248-A20B-62B409DA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AF14B6-A687-DF4C-B900-00C574D6C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62762-6467-5544-9384-7C7F39E1A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8A2CD2-FA9C-D643-BB84-B90B48155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2E8500-F701-3544-A92C-B198265101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D30B71-1DA3-F147-9C25-E98D58BB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D2EFAE-19BF-8D4A-A24E-AFDD895BE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DF6A28-429F-714B-9B1D-90E1E0E8F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38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ABB98-5DA1-E348-9A0B-51E6F21F6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964B3C-5478-2E41-8FA8-0C2350637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5A3569-4212-E14D-BE09-DB5F320E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A09387-4DD2-EA45-A936-36A5C3654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933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A9B54A-4796-3B42-8380-0D3A8923A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54AEC2-CD29-214C-879D-FB0A8F66E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944572-6480-9647-A90F-F6034CE21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938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28B9-5B1A-0142-A706-23A28D85B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F9147A-9AA2-C646-969C-E93E2E003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3ACDC4-1B11-F848-9EA9-1F2784C4A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FB3C08-EF35-E945-878D-13F9C938D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FBA411-AA89-A34D-8B1D-4B8FEC2DA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5B80CA-A326-8A4B-95A9-E530572C2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30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49837-1EBF-6545-9008-32CD1E642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41BBC0-C7DA-FE46-ACBB-74181B8049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FB8BD3-BE35-3D43-98E7-A84481251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7CA60F-570C-A849-B40D-0EEF769B8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16AA24-2535-F14B-9DBE-B20D8B4D8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8DC247-8F47-4C41-BC2D-CA4140428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69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C044E1-130B-584F-B5C3-91B9EB18A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3173A-7C29-F64F-8AA7-EBDB3C3F2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3B43A1-95F5-4F4A-9833-7EBC381691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DC97B-31BC-0F45-82D4-B1B1A8EA427B}" type="datetimeFigureOut">
              <a:rPr lang="en-US" smtClean="0"/>
              <a:t>4/20/20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12D33-4D7B-1945-A426-C2B5846DB0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D909B-0CE4-0B4A-AAEA-828A43168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99A97-C4B7-E04B-8787-EC1E2F6F9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19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hyperlink" Target="https://www.inethi.org.z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2.xml"/><Relationship Id="rId5" Type="http://schemas.openxmlformats.org/officeDocument/2006/relationships/comments" Target="../comments/comment1.xml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g_tBhsm4_E&amp;feature=youtu.be&amp;fbclid=IwAR3GReb0H-U6yMMzOP0uZ4BzDo5o6EplQDRwpfw5Mxsl5DpBIYVp_idTms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oceanviewsecondaryschool/videos/67035041046380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2938995" y="2712866"/>
            <a:ext cx="8033570" cy="1324523"/>
          </a:xfrm>
          <a:prstGeom prst="rect">
            <a:avLst/>
          </a:prstGeom>
        </p:spPr>
        <p:txBody>
          <a:bodyPr vert="horz" wrap="square" lIns="121900" tIns="121900" rIns="121900" bIns="121900" rtlCol="0" anchor="t" anchorCtr="0">
            <a:noAutofit/>
          </a:bodyPr>
          <a:lstStyle/>
          <a:p>
            <a:r>
              <a:rPr lang="en-ZA" b="1" dirty="0">
                <a:latin typeface="Century Gothic"/>
                <a:ea typeface="Century Gothic"/>
                <a:cs typeface="Century Gothic"/>
                <a:sym typeface="Century Gothic"/>
              </a:rPr>
              <a:t>Localize-It: </a:t>
            </a:r>
          </a:p>
          <a:p>
            <a:r>
              <a:rPr lang="en-ZA" b="1" dirty="0">
                <a:latin typeface="Century Gothic"/>
                <a:ea typeface="Century Gothic"/>
                <a:cs typeface="Century Gothic"/>
                <a:sym typeface="Century Gothic"/>
              </a:rPr>
              <a:t>Strengthening Communities through </a:t>
            </a:r>
          </a:p>
          <a:p>
            <a:r>
              <a:rPr lang="en-ZA" b="1" dirty="0">
                <a:latin typeface="Century Gothic"/>
                <a:ea typeface="Century Gothic"/>
                <a:cs typeface="Century Gothic"/>
                <a:sym typeface="Century Gothic"/>
              </a:rPr>
              <a:t>Local Network Content Creation and Services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9533" y="0"/>
            <a:ext cx="5641147" cy="26079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A612AF-1177-DD47-8E19-107DBA25FD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6759" y="5118947"/>
            <a:ext cx="1388401" cy="14069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66DC9F-9C4F-6D42-A4BE-CA4C39258E2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8983" y="5023754"/>
            <a:ext cx="1436797" cy="150210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EFC5D1A-BB2E-814C-9BDB-8DD7B7EDB10B}"/>
              </a:ext>
            </a:extLst>
          </p:cNvPr>
          <p:cNvGrpSpPr/>
          <p:nvPr/>
        </p:nvGrpSpPr>
        <p:grpSpPr>
          <a:xfrm>
            <a:off x="7579603" y="5602326"/>
            <a:ext cx="1473865" cy="710176"/>
            <a:chOff x="9883862" y="5264686"/>
            <a:chExt cx="1473865" cy="71017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FE5A76-4878-9A48-98B3-E82DEFBDA830}"/>
                </a:ext>
              </a:extLst>
            </p:cNvPr>
            <p:cNvSpPr txBox="1"/>
            <p:nvPr/>
          </p:nvSpPr>
          <p:spPr>
            <a:xfrm>
              <a:off x="9883862" y="5264686"/>
              <a:ext cx="14738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2060"/>
                  </a:solidFill>
                </a:rPr>
                <a:t>OVCOMM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1275A3E-5CE9-2F45-B090-2C4723C0DEFD}"/>
                </a:ext>
              </a:extLst>
            </p:cNvPr>
            <p:cNvSpPr txBox="1"/>
            <p:nvPr/>
          </p:nvSpPr>
          <p:spPr>
            <a:xfrm>
              <a:off x="10131557" y="5574752"/>
              <a:ext cx="1226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DYNAMIC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BE3ED50-0569-6948-B734-16CA9BF994DA}"/>
              </a:ext>
            </a:extLst>
          </p:cNvPr>
          <p:cNvGrpSpPr/>
          <p:nvPr/>
        </p:nvGrpSpPr>
        <p:grpSpPr>
          <a:xfrm>
            <a:off x="594226" y="457200"/>
            <a:ext cx="2330275" cy="3811226"/>
            <a:chOff x="594226" y="457200"/>
            <a:chExt cx="2330275" cy="3811226"/>
          </a:xfrm>
        </p:grpSpPr>
        <p:pic>
          <p:nvPicPr>
            <p:cNvPr id="63" name="Shape 63"/>
            <p:cNvPicPr preferRelativeResize="0"/>
            <p:nvPr/>
          </p:nvPicPr>
          <p:blipFill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068" y="680547"/>
              <a:ext cx="2011433" cy="35878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F6CF656-5095-594F-A680-AF4F19A93B20}"/>
                </a:ext>
              </a:extLst>
            </p:cNvPr>
            <p:cNvSpPr/>
            <p:nvPr/>
          </p:nvSpPr>
          <p:spPr>
            <a:xfrm>
              <a:off x="594226" y="457200"/>
              <a:ext cx="434474" cy="3249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3626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35E90-FAC5-4F42-B39D-2F5F5B958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16" y="365125"/>
            <a:ext cx="12085983" cy="1325563"/>
          </a:xfrm>
        </p:spPr>
        <p:txBody>
          <a:bodyPr/>
          <a:lstStyle/>
          <a:p>
            <a:r>
              <a:rPr lang="en-US" dirty="0"/>
              <a:t>Anonymized Local Usage Patterns September 2019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05207-F1BA-F642-9CB8-3B2F5D3E8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181" y="1557338"/>
            <a:ext cx="10515600" cy="5167312"/>
          </a:xfrm>
        </p:spPr>
        <p:txBody>
          <a:bodyPr>
            <a:normAutofit/>
          </a:bodyPr>
          <a:lstStyle/>
          <a:p>
            <a:r>
              <a:rPr lang="en-US" dirty="0"/>
              <a:t>TED Video searches: 174</a:t>
            </a:r>
          </a:p>
          <a:p>
            <a:pPr marL="742950" lvl="1" indent="-285750"/>
            <a:r>
              <a:rPr lang="en-US" b="1" dirty="0">
                <a:solidFill>
                  <a:srgbClr val="002060"/>
                </a:solidFill>
              </a:rPr>
              <a:t>Total Videos Viewed: 850</a:t>
            </a:r>
          </a:p>
          <a:p>
            <a:pPr marL="742950" lvl="1" indent="-285750"/>
            <a:r>
              <a:rPr lang="en-US" dirty="0"/>
              <a:t>Total Unique videos viewed: 110</a:t>
            </a:r>
          </a:p>
          <a:p>
            <a:r>
              <a:rPr lang="en-US" dirty="0"/>
              <a:t>Wikipedia searches and views: 259</a:t>
            </a:r>
          </a:p>
          <a:p>
            <a:r>
              <a:rPr lang="en-US" dirty="0" err="1"/>
              <a:t>Vikidia</a:t>
            </a:r>
            <a:r>
              <a:rPr lang="en-US" dirty="0"/>
              <a:t> (Kids dictionary) searches and views: 243</a:t>
            </a:r>
          </a:p>
          <a:p>
            <a:r>
              <a:rPr lang="en-US" dirty="0"/>
              <a:t>Wiktionary word lookups: 54</a:t>
            </a:r>
          </a:p>
          <a:p>
            <a:r>
              <a:rPr lang="en-US" dirty="0"/>
              <a:t>1.5TB of </a:t>
            </a:r>
            <a:r>
              <a:rPr lang="en-US" dirty="0" err="1"/>
              <a:t>pcap</a:t>
            </a:r>
            <a:r>
              <a:rPr lang="en-US" dirty="0"/>
              <a:t> traces of Internet and local services usage from April 2019 to-date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A300C5-E899-E141-AF00-058D81F0588F}"/>
              </a:ext>
            </a:extLst>
          </p:cNvPr>
          <p:cNvSpPr/>
          <p:nvPr/>
        </p:nvSpPr>
        <p:spPr>
          <a:xfrm>
            <a:off x="5953124" y="1928794"/>
            <a:ext cx="56172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</a:rPr>
              <a:t>Even a limited video set more popular than text articles </a:t>
            </a:r>
          </a:p>
        </p:txBody>
      </p:sp>
    </p:spTree>
    <p:extLst>
      <p:ext uri="{BB962C8B-B14F-4D97-AF65-F5344CB8AC3E}">
        <p14:creationId xmlns:p14="http://schemas.microsoft.com/office/powerpoint/2010/main" val="32987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0A2DD-8405-4149-9C9A-703CEB880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861" y="301025"/>
            <a:ext cx="10515600" cy="1325563"/>
          </a:xfrm>
        </p:spPr>
        <p:txBody>
          <a:bodyPr/>
          <a:lstStyle/>
          <a:p>
            <a:r>
              <a:rPr lang="en-US" dirty="0"/>
              <a:t>TED Videos September 2019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A316EAB-1B08-204F-9CBB-243C1BB71917}"/>
              </a:ext>
            </a:extLst>
          </p:cNvPr>
          <p:cNvGraphicFramePr>
            <a:graphicFrameLocks/>
          </p:cNvGraphicFramePr>
          <p:nvPr/>
        </p:nvGraphicFramePr>
        <p:xfrm>
          <a:off x="408470" y="2485818"/>
          <a:ext cx="11375059" cy="3843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31B9F0E-C77E-9440-8506-66A82A15C339}"/>
              </a:ext>
            </a:extLst>
          </p:cNvPr>
          <p:cNvSpPr/>
          <p:nvPr/>
        </p:nvSpPr>
        <p:spPr>
          <a:xfrm>
            <a:off x="408470" y="140987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Total Videos Viewed: 850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Total Unique videos viewed: 110</a:t>
            </a:r>
          </a:p>
        </p:txBody>
      </p:sp>
    </p:spTree>
    <p:extLst>
      <p:ext uri="{BB962C8B-B14F-4D97-AF65-F5344CB8AC3E}">
        <p14:creationId xmlns:p14="http://schemas.microsoft.com/office/powerpoint/2010/main" val="3526934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4EF4DE-F8A8-E040-A7EC-97CE2B91C0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439" y="1224643"/>
            <a:ext cx="12212439" cy="5633357"/>
          </a:xfrm>
          <a:prstGeom prst="rect">
            <a:avLst/>
          </a:prstGeom>
        </p:spPr>
      </p:pic>
      <p:sp>
        <p:nvSpPr>
          <p:cNvPr id="4" name="Shape 55">
            <a:extLst>
              <a:ext uri="{FF2B5EF4-FFF2-40B4-BE49-F238E27FC236}">
                <a16:creationId xmlns:a16="http://schemas.microsoft.com/office/drawing/2014/main" id="{3A163248-34F7-924F-8BBE-EDFDD7FB4396}"/>
              </a:ext>
            </a:extLst>
          </p:cNvPr>
          <p:cNvSpPr txBox="1">
            <a:spLocks/>
          </p:cNvSpPr>
          <p:nvPr/>
        </p:nvSpPr>
        <p:spPr>
          <a:xfrm>
            <a:off x="5106798" y="0"/>
            <a:ext cx="5641146" cy="1056800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 vert="horz" wrap="square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latin typeface="Century Gothic"/>
                <a:ea typeface="Century Gothic"/>
                <a:cs typeface="Century Gothic"/>
                <a:sym typeface="Century Gothic"/>
              </a:rPr>
              <a:t>                    Localize it</a:t>
            </a:r>
          </a:p>
          <a:p>
            <a:pPr marL="0" indent="0" algn="ctr">
              <a:buNone/>
            </a:pPr>
            <a:r>
              <a:rPr lang="en-ZA" b="1" dirty="0">
                <a:latin typeface="Century Gothic"/>
                <a:ea typeface="Century Gothic"/>
                <a:cs typeface="Century Gothic"/>
                <a:sym typeface="Century Gothic"/>
                <a:hlinkClick r:id="rId4"/>
              </a:rPr>
              <a:t>https://www.inethi.org.za/</a:t>
            </a:r>
            <a:endParaRPr lang="en-ZA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indent="0">
              <a:buNone/>
            </a:pPr>
            <a:endParaRPr lang="en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EE20F9-2715-8A4C-804C-55D3E4D618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8436" y="0"/>
            <a:ext cx="1718362" cy="117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930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B47592F-9E69-7841-9B7D-16D220D232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3394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683951-3698-3640-A478-2A1C9E3DF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55" y="3557479"/>
            <a:ext cx="1990273" cy="1700323"/>
          </a:xfrm>
          <a:prstGeom prst="rect">
            <a:avLst/>
          </a:prstGeom>
          <a:ln w="79375">
            <a:solidFill>
              <a:srgbClr val="C00000"/>
            </a:solidFill>
          </a:ln>
        </p:spPr>
      </p:pic>
      <p:sp>
        <p:nvSpPr>
          <p:cNvPr id="9" name="Down Arrow 8">
            <a:extLst>
              <a:ext uri="{FF2B5EF4-FFF2-40B4-BE49-F238E27FC236}">
                <a16:creationId xmlns:a16="http://schemas.microsoft.com/office/drawing/2014/main" id="{B1D1FD95-0F1E-7042-BCEA-1F74711E44D0}"/>
              </a:ext>
            </a:extLst>
          </p:cNvPr>
          <p:cNvSpPr/>
          <p:nvPr/>
        </p:nvSpPr>
        <p:spPr>
          <a:xfrm rot="16200000">
            <a:off x="434975" y="4790169"/>
            <a:ext cx="196850" cy="41910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43A46377-A17B-E44C-934B-8A85C8A3C244}"/>
              </a:ext>
            </a:extLst>
          </p:cNvPr>
          <p:cNvSpPr/>
          <p:nvPr/>
        </p:nvSpPr>
        <p:spPr>
          <a:xfrm rot="16200000">
            <a:off x="1596646" y="1877023"/>
            <a:ext cx="252054" cy="797378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183F2F-E5AB-EB43-8430-A2F3B3E7983A}"/>
              </a:ext>
            </a:extLst>
          </p:cNvPr>
          <p:cNvSpPr txBox="1"/>
          <p:nvPr/>
        </p:nvSpPr>
        <p:spPr>
          <a:xfrm>
            <a:off x="278057" y="2124740"/>
            <a:ext cx="1045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n w="0"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l Bayan Plain" pitchFamily="2" charset="-78"/>
              </a:rPr>
              <a:t>Ocean View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69C99E8-C4BD-3A44-BF58-442976073E9A}"/>
              </a:ext>
            </a:extLst>
          </p:cNvPr>
          <p:cNvSpPr/>
          <p:nvPr/>
        </p:nvSpPr>
        <p:spPr>
          <a:xfrm>
            <a:off x="2262416" y="2209347"/>
            <a:ext cx="88900" cy="101600"/>
          </a:xfrm>
          <a:prstGeom prst="ellipse">
            <a:avLst/>
          </a:prstGeom>
          <a:solidFill>
            <a:srgbClr val="C00000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723820A-7468-E841-8A0F-B48FF99E07FB}"/>
              </a:ext>
            </a:extLst>
          </p:cNvPr>
          <p:cNvSpPr txBox="1">
            <a:spLocks/>
          </p:cNvSpPr>
          <p:nvPr/>
        </p:nvSpPr>
        <p:spPr>
          <a:xfrm>
            <a:off x="-184428" y="5631683"/>
            <a:ext cx="11916207" cy="863500"/>
          </a:xfrm>
          <a:prstGeom prst="rect">
            <a:avLst/>
          </a:prstGeom>
        </p:spPr>
        <p:txBody>
          <a:bodyPr vert="horz" wrap="square" lIns="91425" tIns="91425" rIns="91425" bIns="91425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70" indent="-304784">
              <a:buFont typeface="Century Gothic"/>
              <a:buChar char="•"/>
            </a:pPr>
            <a:r>
              <a:rPr lang="en-ZA" sz="2200" dirty="0" err="1">
                <a:ea typeface="Century Gothic"/>
                <a:cs typeface="Century Gothic"/>
                <a:sym typeface="Century Gothic"/>
              </a:rPr>
              <a:t>iNethi</a:t>
            </a:r>
            <a:r>
              <a:rPr lang="en-ZA" sz="2200" dirty="0">
                <a:ea typeface="Century Gothic"/>
                <a:cs typeface="Century Gothic"/>
                <a:sym typeface="Century Gothic"/>
              </a:rPr>
              <a:t> is a community owned network in Ocean View Cape Town. The network is owned by OVCOMM Dynamic – a fully community owned network cooperative that launched at the end of 2018.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31B403-C450-A44F-9B1A-94D52A9B3CE5}"/>
              </a:ext>
            </a:extLst>
          </p:cNvPr>
          <p:cNvCxnSpPr>
            <a:cxnSpLocks/>
          </p:cNvCxnSpPr>
          <p:nvPr/>
        </p:nvCxnSpPr>
        <p:spPr>
          <a:xfrm>
            <a:off x="346487" y="5512168"/>
            <a:ext cx="1109254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7923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CBC3C3-4FCB-8B4A-9DB6-08CAF0ADC9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335"/>
            <a:ext cx="12720402" cy="562532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91E3E7A-EBD2-0D40-9296-2410AA48917F}"/>
              </a:ext>
            </a:extLst>
          </p:cNvPr>
          <p:cNvSpPr/>
          <p:nvPr/>
        </p:nvSpPr>
        <p:spPr>
          <a:xfrm>
            <a:off x="2041159" y="598533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013DD6D-2AAE-BC47-B0A3-0948C892BDD2}"/>
              </a:ext>
            </a:extLst>
          </p:cNvPr>
          <p:cNvSpPr/>
          <p:nvPr/>
        </p:nvSpPr>
        <p:spPr>
          <a:xfrm>
            <a:off x="1697633" y="3630292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653FE0E-AF5B-844E-A7F6-06FD48A8A3B0}"/>
              </a:ext>
            </a:extLst>
          </p:cNvPr>
          <p:cNvSpPr/>
          <p:nvPr/>
        </p:nvSpPr>
        <p:spPr>
          <a:xfrm>
            <a:off x="3887447" y="362438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CAF88A0-4442-3549-9F85-757601ECF5BD}"/>
              </a:ext>
            </a:extLst>
          </p:cNvPr>
          <p:cNvSpPr/>
          <p:nvPr/>
        </p:nvSpPr>
        <p:spPr>
          <a:xfrm>
            <a:off x="4082318" y="857112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E769237-77C2-BD4E-809E-2E9C8680BE5A}"/>
              </a:ext>
            </a:extLst>
          </p:cNvPr>
          <p:cNvSpPr/>
          <p:nvPr/>
        </p:nvSpPr>
        <p:spPr>
          <a:xfrm>
            <a:off x="2718213" y="1329301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D3F0F88-C08A-1345-8CB0-378D90E52BEE}"/>
              </a:ext>
            </a:extLst>
          </p:cNvPr>
          <p:cNvSpPr/>
          <p:nvPr/>
        </p:nvSpPr>
        <p:spPr>
          <a:xfrm>
            <a:off x="5046684" y="178809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74AD64A-0C50-7945-BC8F-CF89DD46707C}"/>
              </a:ext>
            </a:extLst>
          </p:cNvPr>
          <p:cNvSpPr/>
          <p:nvPr/>
        </p:nvSpPr>
        <p:spPr>
          <a:xfrm>
            <a:off x="5102897" y="879597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852F6F-CDD4-CC48-8B77-ED052A2F2C00}"/>
              </a:ext>
            </a:extLst>
          </p:cNvPr>
          <p:cNvSpPr/>
          <p:nvPr/>
        </p:nvSpPr>
        <p:spPr>
          <a:xfrm>
            <a:off x="5789948" y="414903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C40F81B-7B26-9B4F-9723-7C8E8BEEC42E}"/>
              </a:ext>
            </a:extLst>
          </p:cNvPr>
          <p:cNvSpPr/>
          <p:nvPr/>
        </p:nvSpPr>
        <p:spPr>
          <a:xfrm>
            <a:off x="7050372" y="3827038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DDB4592-D584-3346-8A21-98B71198083D}"/>
              </a:ext>
            </a:extLst>
          </p:cNvPr>
          <p:cNvSpPr/>
          <p:nvPr/>
        </p:nvSpPr>
        <p:spPr>
          <a:xfrm>
            <a:off x="9418818" y="5008140"/>
            <a:ext cx="687051" cy="472189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06B22B5-C76C-0144-803C-BC9F73780859}"/>
              </a:ext>
            </a:extLst>
          </p:cNvPr>
          <p:cNvSpPr txBox="1">
            <a:spLocks/>
          </p:cNvSpPr>
          <p:nvPr/>
        </p:nvSpPr>
        <p:spPr>
          <a:xfrm>
            <a:off x="-168156" y="5867570"/>
            <a:ext cx="11916207" cy="958391"/>
          </a:xfrm>
          <a:prstGeom prst="rect">
            <a:avLst/>
          </a:prstGeom>
        </p:spPr>
        <p:txBody>
          <a:bodyPr vert="horz" wrap="square" lIns="91425" tIns="91425" rIns="91425" bIns="91425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70" indent="-304784">
              <a:buFont typeface="Century Gothic"/>
              <a:buChar char="•"/>
            </a:pPr>
            <a:r>
              <a:rPr lang="en-ZA" sz="2200" dirty="0">
                <a:ea typeface="Century Gothic"/>
                <a:cs typeface="Century Gothic"/>
                <a:sym typeface="Century Gothic"/>
              </a:rPr>
              <a:t>OVCOMM Dynamic has rolled out 10  WiFi access points across the community connected via a mesh backhaul. 9000 unique devices seen over 3 months. Approx. 36% of total population in Ocean View = 25,000</a:t>
            </a:r>
          </a:p>
          <a:p>
            <a:pPr marL="609570" indent="-304784">
              <a:buFont typeface="Century Gothic"/>
              <a:buChar char="•"/>
            </a:pPr>
            <a:endParaRPr lang="en-ZA" sz="2200" dirty="0" err="1"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93BE543-6F1D-A14D-83AD-688BB589E7F3}"/>
              </a:ext>
            </a:extLst>
          </p:cNvPr>
          <p:cNvCxnSpPr>
            <a:cxnSpLocks/>
          </p:cNvCxnSpPr>
          <p:nvPr/>
        </p:nvCxnSpPr>
        <p:spPr>
          <a:xfrm>
            <a:off x="362759" y="5856069"/>
            <a:ext cx="1109254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75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8A923-A9D5-F747-8CEB-E350A42DA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9D4D-09E5-6745-9676-C7A8F70AB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600" y="1536633"/>
            <a:ext cx="11360800" cy="422735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13DE09-A015-B94D-8262-226C3F7895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76398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A248DC3-491A-D648-AFC3-74C9CD387F84}"/>
              </a:ext>
            </a:extLst>
          </p:cNvPr>
          <p:cNvSpPr/>
          <p:nvPr/>
        </p:nvSpPr>
        <p:spPr>
          <a:xfrm>
            <a:off x="7885021" y="54758"/>
            <a:ext cx="42151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3200" dirty="0">
                <a:latin typeface="Century Gothic"/>
                <a:ea typeface="Century Gothic"/>
                <a:cs typeface="Century Gothic"/>
                <a:sym typeface="Century Gothic"/>
              </a:rPr>
              <a:t>OVCOMM Dynamic</a:t>
            </a:r>
          </a:p>
          <a:p>
            <a:r>
              <a:rPr lang="en" sz="3200" dirty="0">
                <a:latin typeface="Century Gothic"/>
                <a:sym typeface="Century Gothic"/>
              </a:rPr>
              <a:t>Cooperative team</a:t>
            </a:r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3E18A6-5B32-DC45-AF5C-480EA118D3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2571" y="2644572"/>
            <a:ext cx="1783829" cy="2031836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1FA17F7-3343-134D-8AB1-F1376ABF4B94}"/>
              </a:ext>
            </a:extLst>
          </p:cNvPr>
          <p:cNvCxnSpPr>
            <a:cxnSpLocks/>
          </p:cNvCxnSpPr>
          <p:nvPr/>
        </p:nvCxnSpPr>
        <p:spPr>
          <a:xfrm>
            <a:off x="10651593" y="1681606"/>
            <a:ext cx="92792" cy="962966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1060E25-491B-F14C-9A7B-3962D049C322}"/>
              </a:ext>
            </a:extLst>
          </p:cNvPr>
          <p:cNvCxnSpPr>
            <a:cxnSpLocks/>
          </p:cNvCxnSpPr>
          <p:nvPr/>
        </p:nvCxnSpPr>
        <p:spPr>
          <a:xfrm flipH="1">
            <a:off x="9170330" y="1681606"/>
            <a:ext cx="1481263" cy="630488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5430011-F961-5F43-A526-BDA25F5BB624}"/>
              </a:ext>
            </a:extLst>
          </p:cNvPr>
          <p:cNvCxnSpPr>
            <a:cxnSpLocks/>
          </p:cNvCxnSpPr>
          <p:nvPr/>
        </p:nvCxnSpPr>
        <p:spPr>
          <a:xfrm flipH="1">
            <a:off x="8154649" y="1670585"/>
            <a:ext cx="2496944" cy="821175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0F60854-3ED2-524A-8874-EC43E9913586}"/>
              </a:ext>
            </a:extLst>
          </p:cNvPr>
          <p:cNvCxnSpPr>
            <a:cxnSpLocks/>
          </p:cNvCxnSpPr>
          <p:nvPr/>
        </p:nvCxnSpPr>
        <p:spPr>
          <a:xfrm flipH="1">
            <a:off x="6310862" y="1681606"/>
            <a:ext cx="4319376" cy="630488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13EF325-0B4E-EF4D-A210-B271B9943F1E}"/>
              </a:ext>
            </a:extLst>
          </p:cNvPr>
          <p:cNvCxnSpPr>
            <a:cxnSpLocks/>
          </p:cNvCxnSpPr>
          <p:nvPr/>
        </p:nvCxnSpPr>
        <p:spPr>
          <a:xfrm flipH="1">
            <a:off x="5585738" y="1681606"/>
            <a:ext cx="4902289" cy="408997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C7F19976-F360-744F-83A7-0B579DFB46BA}"/>
              </a:ext>
            </a:extLst>
          </p:cNvPr>
          <p:cNvSpPr/>
          <p:nvPr/>
        </p:nvSpPr>
        <p:spPr>
          <a:xfrm>
            <a:off x="10241830" y="1256333"/>
            <a:ext cx="1285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b="1" dirty="0">
                <a:latin typeface="Century Gothic"/>
                <a:ea typeface="Century Gothic"/>
                <a:cs typeface="Century Gothic"/>
                <a:sym typeface="Century Gothic"/>
              </a:rPr>
              <a:t>Directors</a:t>
            </a:r>
            <a:endParaRPr lang="en-US" b="1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FD6F73F-4458-8546-A9A1-9BAB9620B0D3}"/>
              </a:ext>
            </a:extLst>
          </p:cNvPr>
          <p:cNvSpPr txBox="1">
            <a:spLocks/>
          </p:cNvSpPr>
          <p:nvPr/>
        </p:nvSpPr>
        <p:spPr>
          <a:xfrm>
            <a:off x="-139807" y="5863233"/>
            <a:ext cx="11916207" cy="863500"/>
          </a:xfrm>
          <a:prstGeom prst="rect">
            <a:avLst/>
          </a:prstGeom>
        </p:spPr>
        <p:txBody>
          <a:bodyPr vert="horz" wrap="square" lIns="91425" tIns="91425" rIns="91425" bIns="91425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70" indent="-304784">
              <a:buFont typeface="Century Gothic"/>
              <a:buChar char="•"/>
            </a:pPr>
            <a:r>
              <a:rPr lang="en-ZA" sz="2200" dirty="0">
                <a:ea typeface="Century Gothic"/>
                <a:cs typeface="Century Gothic"/>
                <a:sym typeface="Century Gothic"/>
              </a:rPr>
              <a:t>OVCOMM Dynamic has 5 directors with a wide set of backgrounds, including education, art and media, youth development and experience with Radio communication. The site in this picture is where a solar powered LTE and Mesh radio will be installed in 2019.</a:t>
            </a:r>
          </a:p>
          <a:p>
            <a:pPr marL="609570" indent="-304784">
              <a:buFont typeface="Century Gothic"/>
              <a:buChar char="•"/>
            </a:pPr>
            <a:endParaRPr lang="en-ZA" sz="2200" dirty="0">
              <a:ea typeface="Century Gothic"/>
              <a:cs typeface="Century Gothic"/>
              <a:sym typeface="Century Gothic"/>
            </a:endParaRPr>
          </a:p>
          <a:p>
            <a:pPr marL="609570" indent="-304784">
              <a:buFont typeface="Century Gothic"/>
              <a:buChar char="•"/>
            </a:pPr>
            <a:endParaRPr lang="en-ZA" sz="2200" dirty="0" err="1"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FA8886D-8991-6845-9E03-5BBA86F1181C}"/>
              </a:ext>
            </a:extLst>
          </p:cNvPr>
          <p:cNvCxnSpPr>
            <a:cxnSpLocks/>
          </p:cNvCxnSpPr>
          <p:nvPr/>
        </p:nvCxnSpPr>
        <p:spPr>
          <a:xfrm>
            <a:off x="362759" y="5856069"/>
            <a:ext cx="1109254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811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F2024-46A7-9C41-8B51-81A63E795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967616-66A3-2044-8416-641E006667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715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164F73-73F9-104A-83C0-ADC0D5FFAE89}"/>
              </a:ext>
            </a:extLst>
          </p:cNvPr>
          <p:cNvSpPr txBox="1"/>
          <p:nvPr/>
        </p:nvSpPr>
        <p:spPr>
          <a:xfrm>
            <a:off x="415600" y="121313"/>
            <a:ext cx="6401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Installation at the sevens Ocean 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A16C513-24BA-B24E-8167-1135AA4061A2}"/>
              </a:ext>
            </a:extLst>
          </p:cNvPr>
          <p:cNvSpPr txBox="1">
            <a:spLocks/>
          </p:cNvSpPr>
          <p:nvPr/>
        </p:nvSpPr>
        <p:spPr>
          <a:xfrm>
            <a:off x="137896" y="6025683"/>
            <a:ext cx="11916207" cy="863500"/>
          </a:xfrm>
          <a:prstGeom prst="rect">
            <a:avLst/>
          </a:prstGeom>
        </p:spPr>
        <p:txBody>
          <a:bodyPr vert="horz" wrap="square" lIns="91425" tIns="91425" rIns="91425" bIns="91425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70" indent="-304784">
              <a:buFont typeface="Century Gothic"/>
              <a:buChar char="•"/>
            </a:pPr>
            <a:r>
              <a:rPr lang="en-ZA" sz="2200" dirty="0">
                <a:ea typeface="Century Gothic"/>
                <a:cs typeface="Century Gothic"/>
                <a:sym typeface="Century Gothic"/>
              </a:rPr>
              <a:t>All installations of mesh nodes are carried out by members of OVCOMM Dynamic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7F46B2-8E8F-5A4F-A140-004BD8671B68}"/>
              </a:ext>
            </a:extLst>
          </p:cNvPr>
          <p:cNvCxnSpPr>
            <a:cxnSpLocks/>
          </p:cNvCxnSpPr>
          <p:nvPr/>
        </p:nvCxnSpPr>
        <p:spPr>
          <a:xfrm>
            <a:off x="415600" y="5954041"/>
            <a:ext cx="1109254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14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C5663D-CD2A-3840-9500-D0D7BF2B0E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4164" y="3730025"/>
            <a:ext cx="1530134" cy="75667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9F3AB13-84C7-6A49-A2AA-E8924A5FB6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7189" y="4680906"/>
            <a:ext cx="763667" cy="661845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6CDD94A-D8D3-8942-A65B-A2EB9298C4E5}"/>
              </a:ext>
            </a:extLst>
          </p:cNvPr>
          <p:cNvSpPr/>
          <p:nvPr/>
        </p:nvSpPr>
        <p:spPr>
          <a:xfrm>
            <a:off x="2445000" y="279265"/>
            <a:ext cx="4860253" cy="32064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loud 31">
            <a:extLst>
              <a:ext uri="{FF2B5EF4-FFF2-40B4-BE49-F238E27FC236}">
                <a16:creationId xmlns:a16="http://schemas.microsoft.com/office/drawing/2014/main" id="{53A6483D-A908-4446-8577-9E26CFF3A7DF}"/>
              </a:ext>
            </a:extLst>
          </p:cNvPr>
          <p:cNvSpPr/>
          <p:nvPr/>
        </p:nvSpPr>
        <p:spPr>
          <a:xfrm>
            <a:off x="240578" y="3499132"/>
            <a:ext cx="1436971" cy="863501"/>
          </a:xfrm>
          <a:prstGeom prst="clou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DFAC387-7B14-CF40-BA47-EEB7C0E47513}"/>
              </a:ext>
            </a:extLst>
          </p:cNvPr>
          <p:cNvGrpSpPr/>
          <p:nvPr/>
        </p:nvGrpSpPr>
        <p:grpSpPr>
          <a:xfrm>
            <a:off x="2780224" y="621530"/>
            <a:ext cx="4268894" cy="2807470"/>
            <a:chOff x="7339229" y="1142779"/>
            <a:chExt cx="4101886" cy="378568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18AD6B7-4010-D244-97EF-35DF3C21FBE5}"/>
                </a:ext>
              </a:extLst>
            </p:cNvPr>
            <p:cNvGrpSpPr/>
            <p:nvPr/>
          </p:nvGrpSpPr>
          <p:grpSpPr>
            <a:xfrm>
              <a:off x="7339229" y="1795323"/>
              <a:ext cx="4101886" cy="3133137"/>
              <a:chOff x="6095999" y="2207924"/>
              <a:chExt cx="3993397" cy="2953012"/>
            </a:xfrm>
          </p:grpSpPr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A2101610-2FF9-EC43-B158-D504E7E0B407}"/>
                  </a:ext>
                </a:extLst>
              </p:cNvPr>
              <p:cNvSpPr/>
              <p:nvPr/>
            </p:nvSpPr>
            <p:spPr>
              <a:xfrm>
                <a:off x="6095999" y="2314940"/>
                <a:ext cx="3993397" cy="2845996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29229AB7-04B7-A34D-A9AE-34F5C5179114}"/>
                  </a:ext>
                </a:extLst>
              </p:cNvPr>
              <p:cNvSpPr/>
              <p:nvPr/>
            </p:nvSpPr>
            <p:spPr>
              <a:xfrm>
                <a:off x="8229519" y="2207924"/>
                <a:ext cx="1487837" cy="274620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Containers</a:t>
                </a:r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1BF36-49AC-AC46-A99A-586194BB387B}"/>
                </a:ext>
              </a:extLst>
            </p:cNvPr>
            <p:cNvSpPr/>
            <p:nvPr/>
          </p:nvSpPr>
          <p:spPr>
            <a:xfrm>
              <a:off x="7530332" y="2220107"/>
              <a:ext cx="1121043" cy="3926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iNethiChat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39BA1FE-2693-714A-B4E8-EA61C4B6B67E}"/>
                </a:ext>
              </a:extLst>
            </p:cNvPr>
            <p:cNvSpPr/>
            <p:nvPr/>
          </p:nvSpPr>
          <p:spPr>
            <a:xfrm>
              <a:off x="8775405" y="2220107"/>
              <a:ext cx="1121043" cy="3926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iNethiSocial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BF5FB2A-2375-A64B-98B3-E18C33C5EC3F}"/>
                </a:ext>
              </a:extLst>
            </p:cNvPr>
            <p:cNvSpPr/>
            <p:nvPr/>
          </p:nvSpPr>
          <p:spPr>
            <a:xfrm>
              <a:off x="10020478" y="2220106"/>
              <a:ext cx="1121043" cy="3926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iNethiShare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83D49EA-E4F1-744F-B83C-0D4065EACB3D}"/>
                </a:ext>
              </a:extLst>
            </p:cNvPr>
            <p:cNvSpPr/>
            <p:nvPr/>
          </p:nvSpPr>
          <p:spPr>
            <a:xfrm>
              <a:off x="7530331" y="2762548"/>
              <a:ext cx="1121043" cy="3926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iNethiTube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4A0CF65-6103-6A40-AA7C-7569FFAE9249}"/>
                </a:ext>
              </a:extLst>
            </p:cNvPr>
            <p:cNvSpPr/>
            <p:nvPr/>
          </p:nvSpPr>
          <p:spPr>
            <a:xfrm>
              <a:off x="8775405" y="2762548"/>
              <a:ext cx="1121043" cy="3926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iNethiISP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2967E67-3E8D-3847-B3D1-82AD090D06A8}"/>
                </a:ext>
              </a:extLst>
            </p:cNvPr>
            <p:cNvSpPr/>
            <p:nvPr/>
          </p:nvSpPr>
          <p:spPr>
            <a:xfrm>
              <a:off x="7535496" y="3870247"/>
              <a:ext cx="1121043" cy="39264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WordPress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CCA190B-E356-1B48-9C82-772A7EDE81AB}"/>
                </a:ext>
              </a:extLst>
            </p:cNvPr>
            <p:cNvSpPr/>
            <p:nvPr/>
          </p:nvSpPr>
          <p:spPr>
            <a:xfrm>
              <a:off x="7530331" y="4347488"/>
              <a:ext cx="1121043" cy="39264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MySQL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F2EEDA8-13EA-D845-A32C-AD8027570E27}"/>
                </a:ext>
              </a:extLst>
            </p:cNvPr>
            <p:cNvSpPr/>
            <p:nvPr/>
          </p:nvSpPr>
          <p:spPr>
            <a:xfrm>
              <a:off x="10003133" y="4347488"/>
              <a:ext cx="1121043" cy="39264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MongoDB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D1CC2CD-6E7A-2A49-B8F1-5133E8C97801}"/>
                </a:ext>
              </a:extLst>
            </p:cNvPr>
            <p:cNvSpPr/>
            <p:nvPr/>
          </p:nvSpPr>
          <p:spPr>
            <a:xfrm>
              <a:off x="7434777" y="1142779"/>
              <a:ext cx="3802296" cy="35867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Docker daemon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CF10685-A0D9-9142-93FC-328D165DE8BB}"/>
                </a:ext>
              </a:extLst>
            </p:cNvPr>
            <p:cNvSpPr/>
            <p:nvPr/>
          </p:nvSpPr>
          <p:spPr>
            <a:xfrm>
              <a:off x="8775405" y="3881296"/>
              <a:ext cx="1121043" cy="39264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RadiusDesk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DBE131C-1466-1945-87ED-449038E452F2}"/>
                </a:ext>
              </a:extLst>
            </p:cNvPr>
            <p:cNvSpPr/>
            <p:nvPr/>
          </p:nvSpPr>
          <p:spPr>
            <a:xfrm>
              <a:off x="9997184" y="3881295"/>
              <a:ext cx="1138388" cy="39264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Wiki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F5C3FD0-3E55-1949-BE07-14B5BE0EC4B5}"/>
                </a:ext>
              </a:extLst>
            </p:cNvPr>
            <p:cNvSpPr/>
            <p:nvPr/>
          </p:nvSpPr>
          <p:spPr>
            <a:xfrm>
              <a:off x="8765681" y="4347488"/>
              <a:ext cx="1121043" cy="39264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Node.js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DC1B247-46FA-E946-A1F9-7ABABC574D89}"/>
                </a:ext>
              </a:extLst>
            </p:cNvPr>
            <p:cNvSpPr/>
            <p:nvPr/>
          </p:nvSpPr>
          <p:spPr>
            <a:xfrm>
              <a:off x="10020478" y="2765507"/>
              <a:ext cx="1121043" cy="3926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</a:t>
              </a:r>
              <a:r>
                <a:rPr lang="en-US" sz="1400" b="1" dirty="0">
                  <a:solidFill>
                    <a:schemeClr val="tx1"/>
                  </a:solidFill>
                </a:rPr>
                <a:t> XX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CDA3211-53A6-E54F-B7C9-6808E8B80EF4}"/>
                </a:ext>
              </a:extLst>
            </p:cNvPr>
            <p:cNvSpPr/>
            <p:nvPr/>
          </p:nvSpPr>
          <p:spPr>
            <a:xfrm>
              <a:off x="7530330" y="3389979"/>
              <a:ext cx="1121043" cy="39264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iNethiLogin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B71EC2C-F3DA-914E-8CCF-C0C8BFE49F6B}"/>
                </a:ext>
              </a:extLst>
            </p:cNvPr>
            <p:cNvSpPr/>
            <p:nvPr/>
          </p:nvSpPr>
          <p:spPr>
            <a:xfrm>
              <a:off x="8790157" y="3384041"/>
              <a:ext cx="1121043" cy="39264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iNethiMSG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685B9CE-119C-F943-861D-C38694AA43AE}"/>
                </a:ext>
              </a:extLst>
            </p:cNvPr>
            <p:cNvSpPr/>
            <p:nvPr/>
          </p:nvSpPr>
          <p:spPr>
            <a:xfrm>
              <a:off x="9997184" y="3384041"/>
              <a:ext cx="1121043" cy="39264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solidFill>
                    <a:schemeClr val="tx1"/>
                  </a:solidFill>
                </a:rPr>
                <a:t>iNethiPay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44" name="Elbow Connector 43">
            <a:extLst>
              <a:ext uri="{FF2B5EF4-FFF2-40B4-BE49-F238E27FC236}">
                <a16:creationId xmlns:a16="http://schemas.microsoft.com/office/drawing/2014/main" id="{D34F2A80-29D6-1143-BDB1-319FA6FDE439}"/>
              </a:ext>
            </a:extLst>
          </p:cNvPr>
          <p:cNvCxnSpPr>
            <a:cxnSpLocks/>
            <a:stCxn id="32" idx="1"/>
            <a:endCxn id="26" idx="1"/>
          </p:cNvCxnSpPr>
          <p:nvPr/>
        </p:nvCxnSpPr>
        <p:spPr>
          <a:xfrm rot="16200000" flipH="1">
            <a:off x="1228069" y="4092708"/>
            <a:ext cx="650115" cy="1188125"/>
          </a:xfrm>
          <a:prstGeom prst="bentConnector2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F42B80F-199E-404A-BCAA-1D07D72093AD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>
            <a:off x="4875127" y="3485751"/>
            <a:ext cx="34104" cy="244274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FF0BE598-3A9E-B042-8AAA-BB8FD20B8448}"/>
              </a:ext>
            </a:extLst>
          </p:cNvPr>
          <p:cNvSpPr txBox="1"/>
          <p:nvPr/>
        </p:nvSpPr>
        <p:spPr>
          <a:xfrm>
            <a:off x="548086" y="3761605"/>
            <a:ext cx="860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Internet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8BBAD095-3101-604E-A8FD-6039755BB8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307" y="4835506"/>
            <a:ext cx="1811848" cy="350607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C37E7E00-FB90-6A47-8A3E-BD2C9C4DD306}"/>
              </a:ext>
            </a:extLst>
          </p:cNvPr>
          <p:cNvSpPr txBox="1"/>
          <p:nvPr/>
        </p:nvSpPr>
        <p:spPr>
          <a:xfrm>
            <a:off x="5674298" y="3856534"/>
            <a:ext cx="1679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Mini PC  + storage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21E7017-E2B1-7449-A54B-FC7E1C7ABEED}"/>
              </a:ext>
            </a:extLst>
          </p:cNvPr>
          <p:cNvCxnSpPr>
            <a:cxnSpLocks/>
            <a:stCxn id="26" idx="3"/>
          </p:cNvCxnSpPr>
          <p:nvPr/>
        </p:nvCxnSpPr>
        <p:spPr>
          <a:xfrm flipV="1">
            <a:off x="2910856" y="5011828"/>
            <a:ext cx="1400563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F1CDAF2-B909-1E4E-878C-1923520AAAA9}"/>
              </a:ext>
            </a:extLst>
          </p:cNvPr>
          <p:cNvCxnSpPr>
            <a:cxnSpLocks/>
          </p:cNvCxnSpPr>
          <p:nvPr/>
        </p:nvCxnSpPr>
        <p:spPr>
          <a:xfrm flipH="1">
            <a:off x="4820337" y="4385744"/>
            <a:ext cx="6281" cy="62506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ECEE5CE0-902A-4B49-AC60-54818461ADF0}"/>
              </a:ext>
            </a:extLst>
          </p:cNvPr>
          <p:cNvSpPr txBox="1"/>
          <p:nvPr/>
        </p:nvSpPr>
        <p:spPr>
          <a:xfrm>
            <a:off x="2046616" y="4281947"/>
            <a:ext cx="832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Firewall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77F9799B-9BA1-674E-948C-841D9BA1B07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9252" y="2106188"/>
            <a:ext cx="2518483" cy="1750346"/>
          </a:xfrm>
          <a:prstGeom prst="rect">
            <a:avLst/>
          </a:prstGeom>
        </p:spPr>
      </p:pic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AC83FD6-EAD2-B146-99CD-9920DC6277EB}"/>
              </a:ext>
            </a:extLst>
          </p:cNvPr>
          <p:cNvCxnSpPr>
            <a:cxnSpLocks/>
          </p:cNvCxnSpPr>
          <p:nvPr/>
        </p:nvCxnSpPr>
        <p:spPr>
          <a:xfrm flipV="1">
            <a:off x="5674298" y="5010811"/>
            <a:ext cx="2526185" cy="1"/>
          </a:xfrm>
          <a:prstGeom prst="line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3365FCA6-9FDA-884F-B1F7-8864D4F25550}"/>
              </a:ext>
            </a:extLst>
          </p:cNvPr>
          <p:cNvCxnSpPr>
            <a:cxnSpLocks/>
          </p:cNvCxnSpPr>
          <p:nvPr/>
        </p:nvCxnSpPr>
        <p:spPr>
          <a:xfrm>
            <a:off x="8155379" y="119432"/>
            <a:ext cx="43498" cy="5115579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6F781FDF-1C10-034F-AB2D-404D343C823B}"/>
              </a:ext>
            </a:extLst>
          </p:cNvPr>
          <p:cNvSpPr txBox="1"/>
          <p:nvPr/>
        </p:nvSpPr>
        <p:spPr>
          <a:xfrm>
            <a:off x="10506521" y="1978875"/>
            <a:ext cx="1652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Community</a:t>
            </a:r>
          </a:p>
          <a:p>
            <a:r>
              <a:rPr lang="en-US" sz="1600" dirty="0"/>
              <a:t>network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019BDE3-8228-F548-9085-658CE20E8AF7}"/>
              </a:ext>
            </a:extLst>
          </p:cNvPr>
          <p:cNvSpPr txBox="1"/>
          <p:nvPr/>
        </p:nvSpPr>
        <p:spPr>
          <a:xfrm rot="16200000">
            <a:off x="7321905" y="2951676"/>
            <a:ext cx="1353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Local network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F3BA79B-AB2E-404D-9744-6B55481C1312}"/>
              </a:ext>
            </a:extLst>
          </p:cNvPr>
          <p:cNvSpPr txBox="1"/>
          <p:nvPr/>
        </p:nvSpPr>
        <p:spPr>
          <a:xfrm>
            <a:off x="4485979" y="5192139"/>
            <a:ext cx="731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Switch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545A614E-558D-374C-9191-74BC0C742AEA}"/>
              </a:ext>
            </a:extLst>
          </p:cNvPr>
          <p:cNvSpPr/>
          <p:nvPr/>
        </p:nvSpPr>
        <p:spPr>
          <a:xfrm>
            <a:off x="4268431" y="127313"/>
            <a:ext cx="2483232" cy="23959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iNethi</a:t>
            </a:r>
            <a:r>
              <a:rPr lang="en-US" dirty="0">
                <a:solidFill>
                  <a:schemeClr val="tx1"/>
                </a:solidFill>
              </a:rPr>
              <a:t> Cloudlet Server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E2D5D582-C199-0A4B-817E-541C52ABF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69050" y="6113702"/>
            <a:ext cx="11916207" cy="765031"/>
          </a:xfrm>
        </p:spPr>
        <p:txBody>
          <a:bodyPr>
            <a:normAutofit/>
          </a:bodyPr>
          <a:lstStyle/>
          <a:p>
            <a:pPr marL="609570" indent="-304784">
              <a:buFont typeface="Century Gothic"/>
            </a:pPr>
            <a:r>
              <a:rPr lang="en-ZA" sz="2200" dirty="0">
                <a:ea typeface="Century Gothic"/>
                <a:cs typeface="Century Gothic"/>
                <a:sym typeface="Century Gothic"/>
              </a:rPr>
              <a:t>The local community network connects to the local </a:t>
            </a:r>
            <a:r>
              <a:rPr lang="en-ZA" sz="2200" dirty="0" err="1">
                <a:ea typeface="Century Gothic"/>
                <a:cs typeface="Century Gothic"/>
                <a:sym typeface="Century Gothic"/>
              </a:rPr>
              <a:t>iNethi</a:t>
            </a:r>
            <a:r>
              <a:rPr lang="en-ZA" sz="2200" dirty="0">
                <a:ea typeface="Century Gothic"/>
                <a:cs typeface="Century Gothic"/>
                <a:sym typeface="Century Gothic"/>
              </a:rPr>
              <a:t> server when visiting sites like </a:t>
            </a:r>
            <a:r>
              <a:rPr lang="en-ZA" sz="2200" dirty="0" err="1">
                <a:ea typeface="Century Gothic"/>
                <a:cs typeface="Century Gothic"/>
                <a:sym typeface="Century Gothic"/>
              </a:rPr>
              <a:t>chat.inethi.net</a:t>
            </a:r>
            <a:r>
              <a:rPr lang="en-ZA" sz="2200" dirty="0">
                <a:ea typeface="Century Gothic"/>
                <a:cs typeface="Century Gothic"/>
                <a:sym typeface="Century Gothic"/>
              </a:rPr>
              <a:t>, </a:t>
            </a:r>
            <a:r>
              <a:rPr lang="en-ZA" sz="2200" dirty="0" err="1">
                <a:ea typeface="Century Gothic"/>
                <a:cs typeface="Century Gothic"/>
                <a:sym typeface="Century Gothic"/>
              </a:rPr>
              <a:t>splash.inethi.net</a:t>
            </a:r>
            <a:r>
              <a:rPr lang="en-ZA" sz="2200" dirty="0">
                <a:ea typeface="Century Gothic"/>
                <a:cs typeface="Century Gothic"/>
                <a:sym typeface="Century Gothic"/>
              </a:rPr>
              <a:t>, </a:t>
            </a:r>
            <a:r>
              <a:rPr lang="en-ZA" sz="2200" dirty="0" err="1">
                <a:ea typeface="Century Gothic"/>
                <a:cs typeface="Century Gothic"/>
                <a:sym typeface="Century Gothic"/>
              </a:rPr>
              <a:t>tube.inethi.net</a:t>
            </a:r>
            <a:r>
              <a:rPr lang="en-ZA" sz="2200" dirty="0">
                <a:ea typeface="Century Gothic"/>
                <a:cs typeface="Century Gothic"/>
                <a:sym typeface="Century Gothic"/>
              </a:rPr>
              <a:t> …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531456B3-E267-A64F-9BE1-97AD1A383BAF}"/>
              </a:ext>
            </a:extLst>
          </p:cNvPr>
          <p:cNvCxnSpPr>
            <a:cxnSpLocks/>
          </p:cNvCxnSpPr>
          <p:nvPr/>
        </p:nvCxnSpPr>
        <p:spPr>
          <a:xfrm>
            <a:off x="323535" y="5938906"/>
            <a:ext cx="1109254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90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DFE01-C736-3344-990E-C45E66C8D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133427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US" dirty="0"/>
              <a:t>Current Captive portal and voucher system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94AEE3D9-1BAB-E24F-89B0-C6F114D475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7486" y="4064945"/>
            <a:ext cx="1945867" cy="154921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1800" dirty="0" err="1"/>
              <a:t>Wikpedia</a:t>
            </a:r>
            <a:endParaRPr lang="en-US" sz="1800" dirty="0"/>
          </a:p>
          <a:p>
            <a:pPr eaLnBrk="1" hangingPunct="1">
              <a:lnSpc>
                <a:spcPct val="90000"/>
              </a:lnSpc>
            </a:pPr>
            <a:r>
              <a:rPr lang="en-US" sz="1800" dirty="0" err="1"/>
              <a:t>WikiHealth</a:t>
            </a:r>
            <a:endParaRPr lang="en-US" sz="1800" dirty="0"/>
          </a:p>
          <a:p>
            <a:pPr eaLnBrk="1" hangingPunct="1">
              <a:lnSpc>
                <a:spcPct val="90000"/>
              </a:lnSpc>
            </a:pPr>
            <a:r>
              <a:rPr lang="en-US" sz="1800" dirty="0"/>
              <a:t>TED talks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dirty="0" err="1"/>
              <a:t>Kahns</a:t>
            </a:r>
            <a:r>
              <a:rPr lang="en-US" sz="1800" dirty="0"/>
              <a:t> academy</a:t>
            </a:r>
          </a:p>
          <a:p>
            <a:pPr marL="742950" lvl="1" indent="-285750"/>
            <a:endParaRPr lang="en-US" sz="2000" dirty="0">
              <a:ea typeface="ＭＳ Ｐゴシック" pitchFamily="1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B8DEAD-ADAC-2642-BF91-04196DD89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70" y="5294335"/>
            <a:ext cx="3530666" cy="1486596"/>
          </a:xfrm>
          <a:prstGeom prst="rect">
            <a:avLst/>
          </a:prstGeom>
        </p:spPr>
      </p:pic>
      <p:sp>
        <p:nvSpPr>
          <p:cNvPr id="12" name="Cloud 11">
            <a:extLst>
              <a:ext uri="{FF2B5EF4-FFF2-40B4-BE49-F238E27FC236}">
                <a16:creationId xmlns:a16="http://schemas.microsoft.com/office/drawing/2014/main" id="{4AE0C988-086E-B14D-BD30-A296516F909F}"/>
              </a:ext>
            </a:extLst>
          </p:cNvPr>
          <p:cNvSpPr/>
          <p:nvPr/>
        </p:nvSpPr>
        <p:spPr>
          <a:xfrm>
            <a:off x="8718114" y="6020951"/>
            <a:ext cx="852441" cy="476313"/>
          </a:xfrm>
          <a:prstGeom prst="clou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urved Connector 12">
            <a:extLst>
              <a:ext uri="{FF2B5EF4-FFF2-40B4-BE49-F238E27FC236}">
                <a16:creationId xmlns:a16="http://schemas.microsoft.com/office/drawing/2014/main" id="{F8802FC6-B102-CA4B-AA87-A7051235C2AD}"/>
              </a:ext>
            </a:extLst>
          </p:cNvPr>
          <p:cNvCxnSpPr>
            <a:cxnSpLocks/>
            <a:stCxn id="3" idx="3"/>
            <a:endCxn id="12" idx="2"/>
          </p:cNvCxnSpPr>
          <p:nvPr/>
        </p:nvCxnSpPr>
        <p:spPr>
          <a:xfrm>
            <a:off x="8042536" y="6037633"/>
            <a:ext cx="678222" cy="221475"/>
          </a:xfrm>
          <a:prstGeom prst="curvedConnector3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18DCE91-498E-C342-9247-0E5D0DE53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60" y="1094829"/>
            <a:ext cx="2441054" cy="55827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27A36B-4F3D-794C-8970-FBE2BEEAA5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810"/>
          <a:stretch/>
        </p:blipFill>
        <p:spPr>
          <a:xfrm>
            <a:off x="7319294" y="839164"/>
            <a:ext cx="4670991" cy="35456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10D7AA8-F27E-CC42-8EA9-C7ADF6874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1927" y="953139"/>
            <a:ext cx="3841753" cy="2687530"/>
          </a:xfrm>
          <a:prstGeom prst="rect">
            <a:avLst/>
          </a:prstGeom>
        </p:spPr>
      </p:pic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6DE16E2A-F000-6746-966A-08E0DF9ADE36}"/>
              </a:ext>
            </a:extLst>
          </p:cNvPr>
          <p:cNvCxnSpPr>
            <a:cxnSpLocks/>
            <a:endCxn id="3" idx="0"/>
          </p:cNvCxnSpPr>
          <p:nvPr/>
        </p:nvCxnSpPr>
        <p:spPr>
          <a:xfrm rot="16200000" flipH="1">
            <a:off x="4709952" y="3727084"/>
            <a:ext cx="2682366" cy="452135"/>
          </a:xfrm>
          <a:prstGeom prst="curvedConnector3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4176E6B7-7032-C746-9B33-BE4C6C55C4B0}"/>
              </a:ext>
            </a:extLst>
          </p:cNvPr>
          <p:cNvCxnSpPr>
            <a:cxnSpLocks/>
            <a:endCxn id="9" idx="1"/>
          </p:cNvCxnSpPr>
          <p:nvPr/>
        </p:nvCxnSpPr>
        <p:spPr>
          <a:xfrm rot="16200000" flipH="1">
            <a:off x="2320452" y="3922519"/>
            <a:ext cx="1198884" cy="635184"/>
          </a:xfrm>
          <a:prstGeom prst="curvedConnector2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506E426-E1D2-F54B-9846-D8201AAC3874}"/>
              </a:ext>
            </a:extLst>
          </p:cNvPr>
          <p:cNvSpPr txBox="1"/>
          <p:nvPr/>
        </p:nvSpPr>
        <p:spPr>
          <a:xfrm>
            <a:off x="6556288" y="4870039"/>
            <a:ext cx="180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Uses </a:t>
            </a:r>
            <a:r>
              <a:rPr lang="en-US" dirty="0" err="1"/>
              <a:t>RadiusDesk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893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12786-11FF-D347-85D7-000006C4F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255"/>
            <a:ext cx="12192000" cy="1325563"/>
          </a:xfrm>
        </p:spPr>
        <p:txBody>
          <a:bodyPr/>
          <a:lstStyle/>
          <a:p>
            <a:r>
              <a:rPr lang="en-US" dirty="0"/>
              <a:t>Specific interventions/observations  during lockdown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6D97D-B4E8-654A-B668-883A1A504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9214" y="1436156"/>
            <a:ext cx="9572786" cy="542184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We’ve place COVID-19 information and infographic documents on the splash page</a:t>
            </a:r>
          </a:p>
          <a:p>
            <a:r>
              <a:rPr lang="en-US" dirty="0"/>
              <a:t>We’ve zero-rated some sites like government COVID-19 sites and </a:t>
            </a:r>
            <a:r>
              <a:rPr lang="en-US" dirty="0" err="1"/>
              <a:t>easyclass.com</a:t>
            </a:r>
            <a:r>
              <a:rPr lang="en-US" dirty="0"/>
              <a:t> (a site used by one of the teachers to create class content)</a:t>
            </a:r>
          </a:p>
          <a:p>
            <a:r>
              <a:rPr lang="en-US" dirty="0"/>
              <a:t>Teachers have formed Facebook groups to stay in touch with school students and send class content. We are organizing a way to push this content to </a:t>
            </a:r>
            <a:r>
              <a:rPr lang="en-US" dirty="0" err="1"/>
              <a:t>iNethi</a:t>
            </a:r>
            <a:r>
              <a:rPr lang="en-US" dirty="0"/>
              <a:t> </a:t>
            </a:r>
            <a:r>
              <a:rPr lang="en-US" dirty="0" err="1"/>
              <a:t>owncloud</a:t>
            </a:r>
            <a:r>
              <a:rPr lang="en-US" dirty="0"/>
              <a:t> and place on the splash page</a:t>
            </a:r>
          </a:p>
          <a:p>
            <a:pPr lvl="1"/>
            <a:r>
              <a:rPr lang="en-US" dirty="0"/>
              <a:t>Students can pick up content when walking past access points on the way to the store</a:t>
            </a:r>
          </a:p>
          <a:p>
            <a:pPr lvl="1"/>
            <a:r>
              <a:rPr lang="en-US" dirty="0"/>
              <a:t>Any ideas on automating this using Facebook API?</a:t>
            </a:r>
          </a:p>
          <a:p>
            <a:r>
              <a:rPr lang="en-US" dirty="0"/>
              <a:t>One of the directors is earning some income making and selling local pastries using Facebook on </a:t>
            </a:r>
            <a:r>
              <a:rPr lang="en-US" dirty="0" err="1"/>
              <a:t>iNethi</a:t>
            </a:r>
            <a:r>
              <a:rPr lang="en-US" dirty="0"/>
              <a:t> Internet link</a:t>
            </a:r>
          </a:p>
          <a:p>
            <a:r>
              <a:rPr lang="en-US" dirty="0"/>
              <a:t>Running a measurement exercise to test performance/functionality  of cellular operator’s zero-rated education sites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D9203B-397A-BB4D-A91C-4D2BED070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49" y="1436157"/>
            <a:ext cx="2123655" cy="351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38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A934-D3AF-3B4B-81CE-5FAEE1164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8AEDC-6603-3344-9D72-6A2AAAAAD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Local OVCOMM news created by </a:t>
            </a:r>
            <a:r>
              <a:rPr lang="en-US" dirty="0" err="1"/>
              <a:t>Ganief</a:t>
            </a:r>
            <a:r>
              <a:rPr lang="en-US" dirty="0"/>
              <a:t> Manuel - one of the directors</a:t>
            </a:r>
          </a:p>
          <a:p>
            <a:pPr lvl="1"/>
            <a:r>
              <a:rPr lang="en-ZA" dirty="0">
                <a:hlinkClick r:id="rId3"/>
              </a:rPr>
              <a:t>https://www.youtube.com/watch?v=Ig_tBhsm4_E&amp;feature=youtu.be&amp;fbclid=IwAR3GReb0H-U6yMMzOP0uZ4BzDo5o6EplQDRwpfw5Mxsl5DpBIYVp_idTmss</a:t>
            </a:r>
            <a:endParaRPr lang="en-ZA" dirty="0"/>
          </a:p>
          <a:p>
            <a:r>
              <a:rPr lang="en-US" dirty="0"/>
              <a:t>Local Facebook post from Principle of school talking to pupils about access to school work</a:t>
            </a:r>
          </a:p>
          <a:p>
            <a:pPr lvl="1"/>
            <a:r>
              <a:rPr lang="en-ZA" dirty="0">
                <a:hlinkClick r:id="rId4"/>
              </a:rPr>
              <a:t>https://www.facebook.com/oceanviewsecondaryschool/videos/670350410463800/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933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21639</TotalTime>
  <Words>726</Words>
  <Application>Microsoft Macintosh PowerPoint</Application>
  <PresentationFormat>Widescreen</PresentationFormat>
  <Paragraphs>88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Current Captive portal and voucher system</vt:lpstr>
      <vt:lpstr>Specific interventions/observations  during lockdown</vt:lpstr>
      <vt:lpstr>Links </vt:lpstr>
      <vt:lpstr>Anonymized Local Usage Patterns September 2019</vt:lpstr>
      <vt:lpstr>TED Videos September 2019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Johnson</dc:creator>
  <cp:lastModifiedBy>David Johnson</cp:lastModifiedBy>
  <cp:revision>211</cp:revision>
  <dcterms:created xsi:type="dcterms:W3CDTF">2018-12-09T12:01:07Z</dcterms:created>
  <dcterms:modified xsi:type="dcterms:W3CDTF">2020-04-20T13:05:10Z</dcterms:modified>
</cp:coreProperties>
</file>