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32"/>
  </p:notesMasterIdLst>
  <p:sldIdLst>
    <p:sldId id="374" r:id="rId2"/>
    <p:sldId id="379" r:id="rId3"/>
    <p:sldId id="281" r:id="rId4"/>
    <p:sldId id="302" r:id="rId5"/>
    <p:sldId id="305" r:id="rId6"/>
    <p:sldId id="325" r:id="rId7"/>
    <p:sldId id="326" r:id="rId8"/>
    <p:sldId id="376" r:id="rId9"/>
    <p:sldId id="375" r:id="rId10"/>
    <p:sldId id="332" r:id="rId11"/>
    <p:sldId id="373" r:id="rId12"/>
    <p:sldId id="377" r:id="rId13"/>
    <p:sldId id="378" r:id="rId14"/>
    <p:sldId id="357" r:id="rId15"/>
    <p:sldId id="368" r:id="rId16"/>
    <p:sldId id="360" r:id="rId17"/>
    <p:sldId id="361" r:id="rId18"/>
    <p:sldId id="362" r:id="rId19"/>
    <p:sldId id="369" r:id="rId20"/>
    <p:sldId id="356" r:id="rId21"/>
    <p:sldId id="334" r:id="rId22"/>
    <p:sldId id="328" r:id="rId23"/>
    <p:sldId id="330" r:id="rId24"/>
    <p:sldId id="329" r:id="rId25"/>
    <p:sldId id="333" r:id="rId26"/>
    <p:sldId id="335" r:id="rId27"/>
    <p:sldId id="336" r:id="rId28"/>
    <p:sldId id="337" r:id="rId29"/>
    <p:sldId id="269" r:id="rId30"/>
    <p:sldId id="340" r:id="rId31"/>
  </p:sldIdLst>
  <p:sldSz cx="9144000" cy="5143500" type="screen16x9"/>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pos="3144">
          <p15:clr>
            <a:srgbClr val="A4A3A4"/>
          </p15:clr>
        </p15:guide>
        <p15:guide id="2" orient="horz" pos="162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153"/>
    <p:restoredTop sz="82019"/>
  </p:normalViewPr>
  <p:slideViewPr>
    <p:cSldViewPr snapToGrid="0" snapToObjects="1">
      <p:cViewPr>
        <p:scale>
          <a:sx n="135" d="100"/>
          <a:sy n="135" d="100"/>
        </p:scale>
        <p:origin x="1200" y="640"/>
      </p:cViewPr>
      <p:guideLst>
        <p:guide pos="3144"/>
        <p:guide orient="horz" pos="1620"/>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827E4B-FE09-E44B-8E86-5F35C64F09FB}" type="datetimeFigureOut">
              <a:rPr lang="en-US" smtClean="0"/>
              <a:t>5/13/20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3AADA8-B215-D047-B5F9-F467806A5C59}" type="slidenum">
              <a:rPr lang="en-US" smtClean="0"/>
              <a:t>‹#›</a:t>
            </a:fld>
            <a:endParaRPr lang="en-US"/>
          </a:p>
        </p:txBody>
      </p:sp>
    </p:spTree>
    <p:extLst>
      <p:ext uri="{BB962C8B-B14F-4D97-AF65-F5344CB8AC3E}">
        <p14:creationId xmlns:p14="http://schemas.microsoft.com/office/powerpoint/2010/main" val="326989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baseline="0" dirty="0"/>
          </a:p>
          <a:p>
            <a:pPr marL="171450" indent="-171450">
              <a:buFontTx/>
              <a:buChar char="-"/>
            </a:pPr>
            <a:endParaRPr lang="en-US" baseline="0" dirty="0"/>
          </a:p>
        </p:txBody>
      </p:sp>
      <p:sp>
        <p:nvSpPr>
          <p:cNvPr id="4" name="Slide Number Placeholder 3"/>
          <p:cNvSpPr>
            <a:spLocks noGrp="1"/>
          </p:cNvSpPr>
          <p:nvPr>
            <p:ph type="sldNum" sz="quarter" idx="10"/>
          </p:nvPr>
        </p:nvSpPr>
        <p:spPr/>
        <p:txBody>
          <a:bodyPr/>
          <a:lstStyle/>
          <a:p>
            <a:fld id="{D13AADA8-B215-D047-B5F9-F467806A5C59}" type="slidenum">
              <a:rPr lang="en-US" smtClean="0"/>
              <a:t>7</a:t>
            </a:fld>
            <a:endParaRPr lang="en-US"/>
          </a:p>
        </p:txBody>
      </p:sp>
    </p:spTree>
    <p:extLst>
      <p:ext uri="{BB962C8B-B14F-4D97-AF65-F5344CB8AC3E}">
        <p14:creationId xmlns:p14="http://schemas.microsoft.com/office/powerpoint/2010/main" val="40046948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baseline="0" dirty="0"/>
          </a:p>
          <a:p>
            <a:r>
              <a:rPr lang="en-US" sz="1200" b="0" i="0" u="none" strike="noStrike" kern="1200" dirty="0">
                <a:solidFill>
                  <a:schemeClr val="tx1"/>
                </a:solidFill>
                <a:effectLst/>
                <a:latin typeface="+mn-lt"/>
                <a:ea typeface="+mn-ea"/>
                <a:cs typeface="+mn-cs"/>
              </a:rPr>
              <a:t>All SP MS in the core handle the EIDs for the sites/regions that attach to them ( per our current proposal)</a:t>
            </a:r>
          </a:p>
          <a:p>
            <a:r>
              <a:rPr lang="en-US" sz="1200" b="0" i="0" u="none" strike="noStrike" kern="1200" dirty="0">
                <a:solidFill>
                  <a:schemeClr val="tx1"/>
                </a:solidFill>
                <a:effectLst/>
                <a:latin typeface="+mn-lt"/>
                <a:ea typeface="+mn-ea"/>
                <a:cs typeface="+mn-cs"/>
              </a:rPr>
              <a:t>If an MS does not have information about a particular EID, it assumes it is in a different SP region. At that point the MS will forward the map-request to all other SP MS (in a way, this is a flat DDT). Only the authoritative MS will reply. This informs the requesting MS who the authoritative MS is and also provides the mapping. </a:t>
            </a:r>
          </a:p>
          <a:p>
            <a:r>
              <a:rPr lang="en-US" sz="1200" b="0" i="0" u="none" strike="noStrike" kern="1200" dirty="0">
                <a:solidFill>
                  <a:schemeClr val="tx1"/>
                </a:solidFill>
                <a:effectLst/>
                <a:latin typeface="+mn-lt"/>
                <a:ea typeface="+mn-ea"/>
                <a:cs typeface="+mn-cs"/>
              </a:rPr>
              <a:t>The requesting MS will subscribe to the EID on the authoritative MS. </a:t>
            </a:r>
          </a:p>
          <a:p>
            <a:r>
              <a:rPr lang="en-US" sz="1200" b="0" i="0" u="none" strike="noStrike" kern="1200" dirty="0">
                <a:solidFill>
                  <a:schemeClr val="tx1"/>
                </a:solidFill>
                <a:effectLst/>
                <a:latin typeface="+mn-lt"/>
                <a:ea typeface="+mn-ea"/>
                <a:cs typeface="+mn-cs"/>
              </a:rPr>
              <a:t>When the EID moves to a different region, the local MS will notify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will then register with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If the EID was not previously present in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for that particular SP, the SP MS will try to resolve the old registration, upon resolution, it will notify the old SP MS of the move and the old SP MS can in turn notify its subscribers. </a:t>
            </a:r>
          </a:p>
          <a:p>
            <a:pPr marL="171450" indent="-171450">
              <a:buFontTx/>
              <a:buChar char="-"/>
            </a:pPr>
            <a:endParaRPr lang="en-US" baseline="0" dirty="0"/>
          </a:p>
        </p:txBody>
      </p:sp>
      <p:sp>
        <p:nvSpPr>
          <p:cNvPr id="4" name="Slide Number Placeholder 3"/>
          <p:cNvSpPr>
            <a:spLocks noGrp="1"/>
          </p:cNvSpPr>
          <p:nvPr>
            <p:ph type="sldNum" sz="quarter" idx="10"/>
          </p:nvPr>
        </p:nvSpPr>
        <p:spPr/>
        <p:txBody>
          <a:bodyPr/>
          <a:lstStyle/>
          <a:p>
            <a:fld id="{D13AADA8-B215-D047-B5F9-F467806A5C59}" type="slidenum">
              <a:rPr lang="en-US" smtClean="0"/>
              <a:t>22</a:t>
            </a:fld>
            <a:endParaRPr lang="en-US"/>
          </a:p>
        </p:txBody>
      </p:sp>
    </p:spTree>
    <p:extLst>
      <p:ext uri="{BB962C8B-B14F-4D97-AF65-F5344CB8AC3E}">
        <p14:creationId xmlns:p14="http://schemas.microsoft.com/office/powerpoint/2010/main" val="9472522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baseline="0" dirty="0"/>
          </a:p>
          <a:p>
            <a:r>
              <a:rPr lang="en-US" sz="1200" b="0" i="0" u="none" strike="noStrike" kern="1200" dirty="0">
                <a:solidFill>
                  <a:schemeClr val="tx1"/>
                </a:solidFill>
                <a:effectLst/>
                <a:latin typeface="+mn-lt"/>
                <a:ea typeface="+mn-ea"/>
                <a:cs typeface="+mn-cs"/>
              </a:rPr>
              <a:t>All SP MS in the core handle the EIDs for the sites/regions that attach to them ( per our current proposal)</a:t>
            </a:r>
          </a:p>
          <a:p>
            <a:r>
              <a:rPr lang="en-US" sz="1200" b="0" i="0" u="none" strike="noStrike" kern="1200" dirty="0">
                <a:solidFill>
                  <a:schemeClr val="tx1"/>
                </a:solidFill>
                <a:effectLst/>
                <a:latin typeface="+mn-lt"/>
                <a:ea typeface="+mn-ea"/>
                <a:cs typeface="+mn-cs"/>
              </a:rPr>
              <a:t>If an MS does not have information about a particular EID, it assumes it is in a different SP region. At that point the MS will forward the map-request to all other SP MS (in a way, this is a flat DDT). Only the authoritative MS will reply. This informs the requesting MS who the authoritative MS is and also provides the mapping. </a:t>
            </a:r>
          </a:p>
          <a:p>
            <a:r>
              <a:rPr lang="en-US" sz="1200" b="0" i="0" u="none" strike="noStrike" kern="1200" dirty="0">
                <a:solidFill>
                  <a:schemeClr val="tx1"/>
                </a:solidFill>
                <a:effectLst/>
                <a:latin typeface="+mn-lt"/>
                <a:ea typeface="+mn-ea"/>
                <a:cs typeface="+mn-cs"/>
              </a:rPr>
              <a:t>The requesting MS will subscribe to the EID on the authoritative MS. </a:t>
            </a:r>
          </a:p>
          <a:p>
            <a:r>
              <a:rPr lang="en-US" sz="1200" b="0" i="0" u="none" strike="noStrike" kern="1200" dirty="0">
                <a:solidFill>
                  <a:schemeClr val="tx1"/>
                </a:solidFill>
                <a:effectLst/>
                <a:latin typeface="+mn-lt"/>
                <a:ea typeface="+mn-ea"/>
                <a:cs typeface="+mn-cs"/>
              </a:rPr>
              <a:t>When the EID moves to a different region, the local MS will notify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will then register with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If the EID was not previously present in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for that particular SP, the SP MS will try to resolve the old registration, upon resolution, it will notify the old SP MS of the move and the old SP MS can in turn notify its subscribers. </a:t>
            </a:r>
          </a:p>
          <a:p>
            <a:pPr marL="171450" indent="-171450">
              <a:buFontTx/>
              <a:buChar char="-"/>
            </a:pPr>
            <a:endParaRPr lang="en-US" baseline="0" dirty="0"/>
          </a:p>
        </p:txBody>
      </p:sp>
      <p:sp>
        <p:nvSpPr>
          <p:cNvPr id="4" name="Slide Number Placeholder 3"/>
          <p:cNvSpPr>
            <a:spLocks noGrp="1"/>
          </p:cNvSpPr>
          <p:nvPr>
            <p:ph type="sldNum" sz="quarter" idx="10"/>
          </p:nvPr>
        </p:nvSpPr>
        <p:spPr/>
        <p:txBody>
          <a:bodyPr/>
          <a:lstStyle/>
          <a:p>
            <a:fld id="{D13AADA8-B215-D047-B5F9-F467806A5C59}" type="slidenum">
              <a:rPr lang="en-US" smtClean="0"/>
              <a:t>23</a:t>
            </a:fld>
            <a:endParaRPr lang="en-US"/>
          </a:p>
        </p:txBody>
      </p:sp>
    </p:spTree>
    <p:extLst>
      <p:ext uri="{BB962C8B-B14F-4D97-AF65-F5344CB8AC3E}">
        <p14:creationId xmlns:p14="http://schemas.microsoft.com/office/powerpoint/2010/main" val="19542201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baseline="0" dirty="0"/>
          </a:p>
          <a:p>
            <a:r>
              <a:rPr lang="en-US" sz="1200" b="0" i="0" u="none" strike="noStrike" kern="1200" dirty="0">
                <a:solidFill>
                  <a:schemeClr val="tx1"/>
                </a:solidFill>
                <a:effectLst/>
                <a:latin typeface="+mn-lt"/>
                <a:ea typeface="+mn-ea"/>
                <a:cs typeface="+mn-cs"/>
              </a:rPr>
              <a:t>All SP MS in the core handle the EIDs for the sites/regions that attach to them ( per our current proposal)</a:t>
            </a:r>
          </a:p>
          <a:p>
            <a:r>
              <a:rPr lang="en-US" sz="1200" b="0" i="0" u="none" strike="noStrike" kern="1200" dirty="0">
                <a:solidFill>
                  <a:schemeClr val="tx1"/>
                </a:solidFill>
                <a:effectLst/>
                <a:latin typeface="+mn-lt"/>
                <a:ea typeface="+mn-ea"/>
                <a:cs typeface="+mn-cs"/>
              </a:rPr>
              <a:t>If an MS does not have information about a particular EID, it assumes it is in a different SP region. At that point the MS will forward the map-request to all other SP MS (in a way, this is a flat DDT). Only the authoritative MS will reply. This informs the requesting MS who the authoritative MS is and also provides the mapping. </a:t>
            </a:r>
          </a:p>
          <a:p>
            <a:r>
              <a:rPr lang="en-US" sz="1200" b="0" i="0" u="none" strike="noStrike" kern="1200" dirty="0">
                <a:solidFill>
                  <a:schemeClr val="tx1"/>
                </a:solidFill>
                <a:effectLst/>
                <a:latin typeface="+mn-lt"/>
                <a:ea typeface="+mn-ea"/>
                <a:cs typeface="+mn-cs"/>
              </a:rPr>
              <a:t>The requesting MS will subscribe to the EID on the authoritative MS. </a:t>
            </a:r>
          </a:p>
          <a:p>
            <a:r>
              <a:rPr lang="en-US" sz="1200" b="0" i="0" u="none" strike="noStrike" kern="1200" dirty="0">
                <a:solidFill>
                  <a:schemeClr val="tx1"/>
                </a:solidFill>
                <a:effectLst/>
                <a:latin typeface="+mn-lt"/>
                <a:ea typeface="+mn-ea"/>
                <a:cs typeface="+mn-cs"/>
              </a:rPr>
              <a:t>When the EID moves to a different region, the local MS will notify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will then register with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If the EID was not previously present in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for that particular SP, the SP MS will try to resolve the old registration, upon resolution, it will notify the old SP MS of the move and the old SP MS can in turn notify its subscribers. </a:t>
            </a:r>
          </a:p>
          <a:p>
            <a:pPr marL="171450" indent="-171450">
              <a:buFontTx/>
              <a:buChar char="-"/>
            </a:pPr>
            <a:endParaRPr lang="en-US" baseline="0" dirty="0"/>
          </a:p>
        </p:txBody>
      </p:sp>
      <p:sp>
        <p:nvSpPr>
          <p:cNvPr id="4" name="Slide Number Placeholder 3"/>
          <p:cNvSpPr>
            <a:spLocks noGrp="1"/>
          </p:cNvSpPr>
          <p:nvPr>
            <p:ph type="sldNum" sz="quarter" idx="10"/>
          </p:nvPr>
        </p:nvSpPr>
        <p:spPr/>
        <p:txBody>
          <a:bodyPr/>
          <a:lstStyle/>
          <a:p>
            <a:fld id="{D13AADA8-B215-D047-B5F9-F467806A5C59}" type="slidenum">
              <a:rPr lang="en-US" smtClean="0"/>
              <a:t>24</a:t>
            </a:fld>
            <a:endParaRPr lang="en-US"/>
          </a:p>
        </p:txBody>
      </p:sp>
    </p:spTree>
    <p:extLst>
      <p:ext uri="{BB962C8B-B14F-4D97-AF65-F5344CB8AC3E}">
        <p14:creationId xmlns:p14="http://schemas.microsoft.com/office/powerpoint/2010/main" val="5227566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baseline="0" dirty="0"/>
          </a:p>
          <a:p>
            <a:r>
              <a:rPr lang="en-US" sz="1200" b="0" i="0" u="none" strike="noStrike" kern="1200" dirty="0">
                <a:solidFill>
                  <a:schemeClr val="tx1"/>
                </a:solidFill>
                <a:effectLst/>
                <a:latin typeface="+mn-lt"/>
                <a:ea typeface="+mn-ea"/>
                <a:cs typeface="+mn-cs"/>
              </a:rPr>
              <a:t>All SP MS in the core handle the EIDs for the sites/regions that attach to them ( per our current proposal)</a:t>
            </a:r>
          </a:p>
          <a:p>
            <a:r>
              <a:rPr lang="en-US" sz="1200" b="0" i="0" u="none" strike="noStrike" kern="1200" dirty="0">
                <a:solidFill>
                  <a:schemeClr val="tx1"/>
                </a:solidFill>
                <a:effectLst/>
                <a:latin typeface="+mn-lt"/>
                <a:ea typeface="+mn-ea"/>
                <a:cs typeface="+mn-cs"/>
              </a:rPr>
              <a:t>If an MS does not have information about a particular EID, it assumes it is in a different SP region. At that point the MS will forward the map-request to all other SP MS (in a way, this is a flat DDT). Only the authoritative MS will reply. This informs the requesting MS who the authoritative MS is and also provides the mapping. </a:t>
            </a:r>
          </a:p>
          <a:p>
            <a:r>
              <a:rPr lang="en-US" sz="1200" b="0" i="0" u="none" strike="noStrike" kern="1200" dirty="0">
                <a:solidFill>
                  <a:schemeClr val="tx1"/>
                </a:solidFill>
                <a:effectLst/>
                <a:latin typeface="+mn-lt"/>
                <a:ea typeface="+mn-ea"/>
                <a:cs typeface="+mn-cs"/>
              </a:rPr>
              <a:t>The requesting MS will subscribe to the EID on the authoritative MS. </a:t>
            </a:r>
          </a:p>
          <a:p>
            <a:r>
              <a:rPr lang="en-US" sz="1200" b="0" i="0" u="none" strike="noStrike" kern="1200" dirty="0">
                <a:solidFill>
                  <a:schemeClr val="tx1"/>
                </a:solidFill>
                <a:effectLst/>
                <a:latin typeface="+mn-lt"/>
                <a:ea typeface="+mn-ea"/>
                <a:cs typeface="+mn-cs"/>
              </a:rPr>
              <a:t>When the EID moves to a different region, the local MS will notify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will then register with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If the EID was not previously present in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for that particular SP, the SP MS will try to resolve the old registration, upon resolution, it will notify the old SP MS of the move and the old SP MS can in turn notify its subscribers. </a:t>
            </a:r>
          </a:p>
          <a:p>
            <a:pPr marL="171450" indent="-171450">
              <a:buFontTx/>
              <a:buChar char="-"/>
            </a:pPr>
            <a:endParaRPr lang="en-US" baseline="0" dirty="0"/>
          </a:p>
        </p:txBody>
      </p:sp>
      <p:sp>
        <p:nvSpPr>
          <p:cNvPr id="4" name="Slide Number Placeholder 3"/>
          <p:cNvSpPr>
            <a:spLocks noGrp="1"/>
          </p:cNvSpPr>
          <p:nvPr>
            <p:ph type="sldNum" sz="quarter" idx="10"/>
          </p:nvPr>
        </p:nvSpPr>
        <p:spPr/>
        <p:txBody>
          <a:bodyPr/>
          <a:lstStyle/>
          <a:p>
            <a:fld id="{D13AADA8-B215-D047-B5F9-F467806A5C59}" type="slidenum">
              <a:rPr lang="en-US" smtClean="0"/>
              <a:t>25</a:t>
            </a:fld>
            <a:endParaRPr lang="en-US"/>
          </a:p>
        </p:txBody>
      </p:sp>
    </p:spTree>
    <p:extLst>
      <p:ext uri="{BB962C8B-B14F-4D97-AF65-F5344CB8AC3E}">
        <p14:creationId xmlns:p14="http://schemas.microsoft.com/office/powerpoint/2010/main" val="34359474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baseline="0" dirty="0"/>
          </a:p>
          <a:p>
            <a:r>
              <a:rPr lang="en-US" sz="1200" b="0" i="0" u="none" strike="noStrike" kern="1200" dirty="0">
                <a:solidFill>
                  <a:schemeClr val="tx1"/>
                </a:solidFill>
                <a:effectLst/>
                <a:latin typeface="+mn-lt"/>
                <a:ea typeface="+mn-ea"/>
                <a:cs typeface="+mn-cs"/>
              </a:rPr>
              <a:t>All SP MS in the core handle the EIDs for the sites/regions that attach to them ( per our current proposal)</a:t>
            </a:r>
          </a:p>
          <a:p>
            <a:r>
              <a:rPr lang="en-US" sz="1200" b="0" i="0" u="none" strike="noStrike" kern="1200" dirty="0">
                <a:solidFill>
                  <a:schemeClr val="tx1"/>
                </a:solidFill>
                <a:effectLst/>
                <a:latin typeface="+mn-lt"/>
                <a:ea typeface="+mn-ea"/>
                <a:cs typeface="+mn-cs"/>
              </a:rPr>
              <a:t>If an MS does not have information about a particular EID, it assumes it is in a different SP region. At that point the MS will forward the map-request to all other SP MS (in a way, this is a flat DDT). Only the authoritative MS will reply. This informs the requesting MS who the authoritative MS is and also provides the mapping. </a:t>
            </a:r>
          </a:p>
          <a:p>
            <a:r>
              <a:rPr lang="en-US" sz="1200" b="0" i="0" u="none" strike="noStrike" kern="1200" dirty="0">
                <a:solidFill>
                  <a:schemeClr val="tx1"/>
                </a:solidFill>
                <a:effectLst/>
                <a:latin typeface="+mn-lt"/>
                <a:ea typeface="+mn-ea"/>
                <a:cs typeface="+mn-cs"/>
              </a:rPr>
              <a:t>The requesting MS will subscribe to the EID on the authoritative MS. </a:t>
            </a:r>
          </a:p>
          <a:p>
            <a:r>
              <a:rPr lang="en-US" sz="1200" b="0" i="0" u="none" strike="noStrike" kern="1200" dirty="0">
                <a:solidFill>
                  <a:schemeClr val="tx1"/>
                </a:solidFill>
                <a:effectLst/>
                <a:latin typeface="+mn-lt"/>
                <a:ea typeface="+mn-ea"/>
                <a:cs typeface="+mn-cs"/>
              </a:rPr>
              <a:t>When the EID moves to a different region, the local MS will notify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will then register with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If the EID was not previously present in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for that particular SP, the SP MS will try to resolve the old registration, upon resolution, it will notify the old SP MS of the move and the old SP MS can in turn notify its subscribers. </a:t>
            </a:r>
          </a:p>
          <a:p>
            <a:pPr marL="171450" indent="-171450">
              <a:buFontTx/>
              <a:buChar char="-"/>
            </a:pPr>
            <a:endParaRPr lang="en-US" baseline="0" dirty="0"/>
          </a:p>
        </p:txBody>
      </p:sp>
      <p:sp>
        <p:nvSpPr>
          <p:cNvPr id="4" name="Slide Number Placeholder 3"/>
          <p:cNvSpPr>
            <a:spLocks noGrp="1"/>
          </p:cNvSpPr>
          <p:nvPr>
            <p:ph type="sldNum" sz="quarter" idx="10"/>
          </p:nvPr>
        </p:nvSpPr>
        <p:spPr/>
        <p:txBody>
          <a:bodyPr/>
          <a:lstStyle/>
          <a:p>
            <a:fld id="{D13AADA8-B215-D047-B5F9-F467806A5C59}" type="slidenum">
              <a:rPr lang="en-US" smtClean="0"/>
              <a:t>26</a:t>
            </a:fld>
            <a:endParaRPr lang="en-US"/>
          </a:p>
        </p:txBody>
      </p:sp>
    </p:spTree>
    <p:extLst>
      <p:ext uri="{BB962C8B-B14F-4D97-AF65-F5344CB8AC3E}">
        <p14:creationId xmlns:p14="http://schemas.microsoft.com/office/powerpoint/2010/main" val="39937478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baseline="0" dirty="0"/>
          </a:p>
          <a:p>
            <a:r>
              <a:rPr lang="en-US" sz="1200" b="0" i="0" u="none" strike="noStrike" kern="1200" dirty="0">
                <a:solidFill>
                  <a:schemeClr val="tx1"/>
                </a:solidFill>
                <a:effectLst/>
                <a:latin typeface="+mn-lt"/>
                <a:ea typeface="+mn-ea"/>
                <a:cs typeface="+mn-cs"/>
              </a:rPr>
              <a:t>All SP MS in the core handle the EIDs for the sites/regions that attach to them ( per our current proposal)</a:t>
            </a:r>
          </a:p>
          <a:p>
            <a:r>
              <a:rPr lang="en-US" sz="1200" b="0" i="0" u="none" strike="noStrike" kern="1200" dirty="0">
                <a:solidFill>
                  <a:schemeClr val="tx1"/>
                </a:solidFill>
                <a:effectLst/>
                <a:latin typeface="+mn-lt"/>
                <a:ea typeface="+mn-ea"/>
                <a:cs typeface="+mn-cs"/>
              </a:rPr>
              <a:t>If an MS does not have information about a particular EID, it assumes it is in a different SP region. At that point the MS will forward the map-request to all other SP MS (in a way, this is a flat DDT). Only the authoritative MS will reply. This informs the requesting MS who the authoritative MS is and also provides the mapping. </a:t>
            </a:r>
          </a:p>
          <a:p>
            <a:r>
              <a:rPr lang="en-US" sz="1200" b="0" i="0" u="none" strike="noStrike" kern="1200" dirty="0">
                <a:solidFill>
                  <a:schemeClr val="tx1"/>
                </a:solidFill>
                <a:effectLst/>
                <a:latin typeface="+mn-lt"/>
                <a:ea typeface="+mn-ea"/>
                <a:cs typeface="+mn-cs"/>
              </a:rPr>
              <a:t>The requesting MS will subscribe to the EID on the authoritative MS. </a:t>
            </a:r>
          </a:p>
          <a:p>
            <a:r>
              <a:rPr lang="en-US" sz="1200" b="0" i="0" u="none" strike="noStrike" kern="1200" dirty="0">
                <a:solidFill>
                  <a:schemeClr val="tx1"/>
                </a:solidFill>
                <a:effectLst/>
                <a:latin typeface="+mn-lt"/>
                <a:ea typeface="+mn-ea"/>
                <a:cs typeface="+mn-cs"/>
              </a:rPr>
              <a:t>When the EID moves to a different region, the local MS will notify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will then register with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If the EID was not previously present in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for that particular SP, the SP MS will try to resolve the old registration, upon resolution, it will notify the old SP MS of the move and the old SP MS can in turn notify its subscribers. </a:t>
            </a:r>
          </a:p>
          <a:p>
            <a:pPr marL="171450" indent="-171450">
              <a:buFontTx/>
              <a:buChar char="-"/>
            </a:pPr>
            <a:endParaRPr lang="en-US" baseline="0" dirty="0"/>
          </a:p>
        </p:txBody>
      </p:sp>
      <p:sp>
        <p:nvSpPr>
          <p:cNvPr id="4" name="Slide Number Placeholder 3"/>
          <p:cNvSpPr>
            <a:spLocks noGrp="1"/>
          </p:cNvSpPr>
          <p:nvPr>
            <p:ph type="sldNum" sz="quarter" idx="10"/>
          </p:nvPr>
        </p:nvSpPr>
        <p:spPr/>
        <p:txBody>
          <a:bodyPr/>
          <a:lstStyle/>
          <a:p>
            <a:fld id="{D13AADA8-B215-D047-B5F9-F467806A5C59}" type="slidenum">
              <a:rPr lang="en-US" smtClean="0"/>
              <a:t>27</a:t>
            </a:fld>
            <a:endParaRPr lang="en-US"/>
          </a:p>
        </p:txBody>
      </p:sp>
    </p:spTree>
    <p:extLst>
      <p:ext uri="{BB962C8B-B14F-4D97-AF65-F5344CB8AC3E}">
        <p14:creationId xmlns:p14="http://schemas.microsoft.com/office/powerpoint/2010/main" val="1678934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baseline="0" dirty="0"/>
          </a:p>
          <a:p>
            <a:r>
              <a:rPr lang="en-US" sz="1200" b="0" i="0" u="none" strike="noStrike" kern="1200" dirty="0">
                <a:solidFill>
                  <a:schemeClr val="tx1"/>
                </a:solidFill>
                <a:effectLst/>
                <a:latin typeface="+mn-lt"/>
                <a:ea typeface="+mn-ea"/>
                <a:cs typeface="+mn-cs"/>
              </a:rPr>
              <a:t>All SP MS in the core handle the EIDs for the sites/regions that attach to them ( per our current proposal)</a:t>
            </a:r>
          </a:p>
          <a:p>
            <a:r>
              <a:rPr lang="en-US" sz="1200" b="0" i="0" u="none" strike="noStrike" kern="1200" dirty="0">
                <a:solidFill>
                  <a:schemeClr val="tx1"/>
                </a:solidFill>
                <a:effectLst/>
                <a:latin typeface="+mn-lt"/>
                <a:ea typeface="+mn-ea"/>
                <a:cs typeface="+mn-cs"/>
              </a:rPr>
              <a:t>If an MS does not have information about a particular EID, it assumes it is in a different SP region. At that point the MS will forward the map-request to all other SP MS (in a way, this is a flat DDT). Only the authoritative MS will reply. This informs the requesting MS who the authoritative MS is and also provides the mapping. </a:t>
            </a:r>
          </a:p>
          <a:p>
            <a:r>
              <a:rPr lang="en-US" sz="1200" b="0" i="0" u="none" strike="noStrike" kern="1200" dirty="0">
                <a:solidFill>
                  <a:schemeClr val="tx1"/>
                </a:solidFill>
                <a:effectLst/>
                <a:latin typeface="+mn-lt"/>
                <a:ea typeface="+mn-ea"/>
                <a:cs typeface="+mn-cs"/>
              </a:rPr>
              <a:t>The requesting MS will subscribe to the EID on the authoritative MS. </a:t>
            </a:r>
          </a:p>
          <a:p>
            <a:r>
              <a:rPr lang="en-US" sz="1200" b="0" i="0" u="none" strike="noStrike" kern="1200" dirty="0">
                <a:solidFill>
                  <a:schemeClr val="tx1"/>
                </a:solidFill>
                <a:effectLst/>
                <a:latin typeface="+mn-lt"/>
                <a:ea typeface="+mn-ea"/>
                <a:cs typeface="+mn-cs"/>
              </a:rPr>
              <a:t>When the EID moves to a different region, the local MS will notify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will then register with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If the EID was not previously present in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for that particular SP, the SP MS will try to resolve the old registration, upon resolution, it will notify the old SP MS of the move and the old SP MS can in turn notify its subscribers. </a:t>
            </a:r>
          </a:p>
          <a:p>
            <a:pPr marL="171450" indent="-171450">
              <a:buFontTx/>
              <a:buChar char="-"/>
            </a:pPr>
            <a:endParaRPr lang="en-US" baseline="0" dirty="0"/>
          </a:p>
        </p:txBody>
      </p:sp>
      <p:sp>
        <p:nvSpPr>
          <p:cNvPr id="4" name="Slide Number Placeholder 3"/>
          <p:cNvSpPr>
            <a:spLocks noGrp="1"/>
          </p:cNvSpPr>
          <p:nvPr>
            <p:ph type="sldNum" sz="quarter" idx="10"/>
          </p:nvPr>
        </p:nvSpPr>
        <p:spPr/>
        <p:txBody>
          <a:bodyPr/>
          <a:lstStyle/>
          <a:p>
            <a:fld id="{D13AADA8-B215-D047-B5F9-F467806A5C59}" type="slidenum">
              <a:rPr lang="en-US" smtClean="0"/>
              <a:t>28</a:t>
            </a:fld>
            <a:endParaRPr lang="en-US"/>
          </a:p>
        </p:txBody>
      </p:sp>
    </p:spTree>
    <p:extLst>
      <p:ext uri="{BB962C8B-B14F-4D97-AF65-F5344CB8AC3E}">
        <p14:creationId xmlns:p14="http://schemas.microsoft.com/office/powerpoint/2010/main" val="2571598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baseline="0" dirty="0"/>
          </a:p>
          <a:p>
            <a:pPr marL="171450" indent="-171450">
              <a:buFontTx/>
              <a:buChar char="-"/>
            </a:pPr>
            <a:endParaRPr lang="en-US" baseline="0" dirty="0"/>
          </a:p>
        </p:txBody>
      </p:sp>
      <p:sp>
        <p:nvSpPr>
          <p:cNvPr id="4" name="Slide Number Placeholder 3"/>
          <p:cNvSpPr>
            <a:spLocks noGrp="1"/>
          </p:cNvSpPr>
          <p:nvPr>
            <p:ph type="sldNum" sz="quarter" idx="10"/>
          </p:nvPr>
        </p:nvSpPr>
        <p:spPr/>
        <p:txBody>
          <a:bodyPr/>
          <a:lstStyle/>
          <a:p>
            <a:fld id="{D13AADA8-B215-D047-B5F9-F467806A5C59}" type="slidenum">
              <a:rPr lang="en-US" smtClean="0"/>
              <a:t>8</a:t>
            </a:fld>
            <a:endParaRPr lang="en-US"/>
          </a:p>
        </p:txBody>
      </p:sp>
    </p:spTree>
    <p:extLst>
      <p:ext uri="{BB962C8B-B14F-4D97-AF65-F5344CB8AC3E}">
        <p14:creationId xmlns:p14="http://schemas.microsoft.com/office/powerpoint/2010/main" val="16691430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baseline="0" dirty="0"/>
          </a:p>
          <a:p>
            <a:pPr marL="171450" indent="-171450">
              <a:buFontTx/>
              <a:buChar char="-"/>
            </a:pPr>
            <a:endParaRPr lang="en-US" baseline="0" dirty="0"/>
          </a:p>
        </p:txBody>
      </p:sp>
      <p:sp>
        <p:nvSpPr>
          <p:cNvPr id="4" name="Slide Number Placeholder 3"/>
          <p:cNvSpPr>
            <a:spLocks noGrp="1"/>
          </p:cNvSpPr>
          <p:nvPr>
            <p:ph type="sldNum" sz="quarter" idx="10"/>
          </p:nvPr>
        </p:nvSpPr>
        <p:spPr/>
        <p:txBody>
          <a:bodyPr/>
          <a:lstStyle/>
          <a:p>
            <a:fld id="{D13AADA8-B215-D047-B5F9-F467806A5C59}" type="slidenum">
              <a:rPr lang="en-US" smtClean="0"/>
              <a:t>9</a:t>
            </a:fld>
            <a:endParaRPr lang="en-US"/>
          </a:p>
        </p:txBody>
      </p:sp>
    </p:spTree>
    <p:extLst>
      <p:ext uri="{BB962C8B-B14F-4D97-AF65-F5344CB8AC3E}">
        <p14:creationId xmlns:p14="http://schemas.microsoft.com/office/powerpoint/2010/main" val="4083060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baseline="0" dirty="0"/>
          </a:p>
          <a:p>
            <a:r>
              <a:rPr lang="en-US" sz="1200" b="0" i="0" u="none" strike="noStrike" kern="1200" dirty="0">
                <a:solidFill>
                  <a:schemeClr val="tx1"/>
                </a:solidFill>
                <a:effectLst/>
                <a:latin typeface="+mn-lt"/>
                <a:ea typeface="+mn-ea"/>
                <a:cs typeface="+mn-cs"/>
              </a:rPr>
              <a:t>All SP MS in the core handle the EIDs for the sites/regions that attach to them ( per our current proposal)</a:t>
            </a:r>
          </a:p>
          <a:p>
            <a:r>
              <a:rPr lang="en-US" sz="1200" b="0" i="0" u="none" strike="noStrike" kern="1200" dirty="0">
                <a:solidFill>
                  <a:schemeClr val="tx1"/>
                </a:solidFill>
                <a:effectLst/>
                <a:latin typeface="+mn-lt"/>
                <a:ea typeface="+mn-ea"/>
                <a:cs typeface="+mn-cs"/>
              </a:rPr>
              <a:t>If an MS does not have information about a particular EID, it assumes it is in a different SP region. At that point the MS will forward the map-request to all other SP MS (in a way, this is a flat DDT). Only the authoritative MS will reply. This informs the requesting MS who the authoritative MS is and also provides the mapping. </a:t>
            </a:r>
          </a:p>
          <a:p>
            <a:r>
              <a:rPr lang="en-US" sz="1200" b="0" i="0" u="none" strike="noStrike" kern="1200" dirty="0">
                <a:solidFill>
                  <a:schemeClr val="tx1"/>
                </a:solidFill>
                <a:effectLst/>
                <a:latin typeface="+mn-lt"/>
                <a:ea typeface="+mn-ea"/>
                <a:cs typeface="+mn-cs"/>
              </a:rPr>
              <a:t>The requesting MS will subscribe to the EID on the authoritative MS. </a:t>
            </a:r>
          </a:p>
          <a:p>
            <a:r>
              <a:rPr lang="en-US" sz="1200" b="0" i="0" u="none" strike="noStrike" kern="1200" dirty="0">
                <a:solidFill>
                  <a:schemeClr val="tx1"/>
                </a:solidFill>
                <a:effectLst/>
                <a:latin typeface="+mn-lt"/>
                <a:ea typeface="+mn-ea"/>
                <a:cs typeface="+mn-cs"/>
              </a:rPr>
              <a:t>When the EID moves to a different region, the local MS will notify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will then register with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If the EID was not previously present in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for that particular SP, the SP MS will try to resolve the old registration, upon resolution, it will notify the old SP MS of the move and the old SP MS can in turn notify its subscribers. </a:t>
            </a:r>
          </a:p>
          <a:p>
            <a:pPr marL="171450" indent="-171450">
              <a:buFontTx/>
              <a:buChar char="-"/>
            </a:pPr>
            <a:endParaRPr lang="en-US" baseline="0" dirty="0"/>
          </a:p>
        </p:txBody>
      </p:sp>
      <p:sp>
        <p:nvSpPr>
          <p:cNvPr id="4" name="Slide Number Placeholder 3"/>
          <p:cNvSpPr>
            <a:spLocks noGrp="1"/>
          </p:cNvSpPr>
          <p:nvPr>
            <p:ph type="sldNum" sz="quarter" idx="10"/>
          </p:nvPr>
        </p:nvSpPr>
        <p:spPr/>
        <p:txBody>
          <a:bodyPr/>
          <a:lstStyle/>
          <a:p>
            <a:fld id="{D13AADA8-B215-D047-B5F9-F467806A5C59}" type="slidenum">
              <a:rPr lang="en-US" smtClean="0"/>
              <a:t>10</a:t>
            </a:fld>
            <a:endParaRPr lang="en-US"/>
          </a:p>
        </p:txBody>
      </p:sp>
    </p:spTree>
    <p:extLst>
      <p:ext uri="{BB962C8B-B14F-4D97-AF65-F5344CB8AC3E}">
        <p14:creationId xmlns:p14="http://schemas.microsoft.com/office/powerpoint/2010/main" val="181420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baseline="0" dirty="0"/>
          </a:p>
          <a:p>
            <a:r>
              <a:rPr lang="en-US" sz="1200" b="0" i="0" u="none" strike="noStrike" kern="1200" dirty="0">
                <a:solidFill>
                  <a:schemeClr val="tx1"/>
                </a:solidFill>
                <a:effectLst/>
                <a:latin typeface="+mn-lt"/>
                <a:ea typeface="+mn-ea"/>
                <a:cs typeface="+mn-cs"/>
              </a:rPr>
              <a:t>All SP MS in the core handle the EIDs for the sites/regions that attach to them ( per our current proposal)</a:t>
            </a:r>
          </a:p>
          <a:p>
            <a:r>
              <a:rPr lang="en-US" sz="1200" b="0" i="0" u="none" strike="noStrike" kern="1200" dirty="0">
                <a:solidFill>
                  <a:schemeClr val="tx1"/>
                </a:solidFill>
                <a:effectLst/>
                <a:latin typeface="+mn-lt"/>
                <a:ea typeface="+mn-ea"/>
                <a:cs typeface="+mn-cs"/>
              </a:rPr>
              <a:t>If an MS does not have information about a particular EID, it assumes it is in a different SP region. At that point the MS will forward the map-request to all other SP MS (in a way, this is a flat DDT). Only the authoritative MS will reply. This informs the requesting MS who the authoritative MS is and also provides the mapping. </a:t>
            </a:r>
          </a:p>
          <a:p>
            <a:r>
              <a:rPr lang="en-US" sz="1200" b="0" i="0" u="none" strike="noStrike" kern="1200" dirty="0">
                <a:solidFill>
                  <a:schemeClr val="tx1"/>
                </a:solidFill>
                <a:effectLst/>
                <a:latin typeface="+mn-lt"/>
                <a:ea typeface="+mn-ea"/>
                <a:cs typeface="+mn-cs"/>
              </a:rPr>
              <a:t>The requesting MS will subscribe to the EID on the authoritative MS. </a:t>
            </a:r>
          </a:p>
          <a:p>
            <a:r>
              <a:rPr lang="en-US" sz="1200" b="0" i="0" u="none" strike="noStrike" kern="1200" dirty="0">
                <a:solidFill>
                  <a:schemeClr val="tx1"/>
                </a:solidFill>
                <a:effectLst/>
                <a:latin typeface="+mn-lt"/>
                <a:ea typeface="+mn-ea"/>
                <a:cs typeface="+mn-cs"/>
              </a:rPr>
              <a:t>When the EID moves to a different region, the local MS will notify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will then register with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If the EID was not previously present in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for that particular SP, the SP MS will try to resolve the old registration, upon resolution, it will notify the old SP MS of the move and the old SP MS can in turn notify its subscribers. </a:t>
            </a:r>
          </a:p>
          <a:p>
            <a:pPr marL="171450" indent="-171450">
              <a:buFontTx/>
              <a:buChar char="-"/>
            </a:pPr>
            <a:endParaRPr lang="en-US" baseline="0" dirty="0"/>
          </a:p>
        </p:txBody>
      </p:sp>
      <p:sp>
        <p:nvSpPr>
          <p:cNvPr id="4" name="Slide Number Placeholder 3"/>
          <p:cNvSpPr>
            <a:spLocks noGrp="1"/>
          </p:cNvSpPr>
          <p:nvPr>
            <p:ph type="sldNum" sz="quarter" idx="10"/>
          </p:nvPr>
        </p:nvSpPr>
        <p:spPr/>
        <p:txBody>
          <a:bodyPr/>
          <a:lstStyle/>
          <a:p>
            <a:fld id="{D13AADA8-B215-D047-B5F9-F467806A5C59}" type="slidenum">
              <a:rPr lang="en-US" smtClean="0"/>
              <a:t>15</a:t>
            </a:fld>
            <a:endParaRPr lang="en-US"/>
          </a:p>
        </p:txBody>
      </p:sp>
    </p:spTree>
    <p:extLst>
      <p:ext uri="{BB962C8B-B14F-4D97-AF65-F5344CB8AC3E}">
        <p14:creationId xmlns:p14="http://schemas.microsoft.com/office/powerpoint/2010/main" val="9352743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baseline="0" dirty="0"/>
          </a:p>
          <a:p>
            <a:r>
              <a:rPr lang="en-US" sz="1200" b="0" i="0" u="none" strike="noStrike" kern="1200" dirty="0">
                <a:solidFill>
                  <a:schemeClr val="tx1"/>
                </a:solidFill>
                <a:effectLst/>
                <a:latin typeface="+mn-lt"/>
                <a:ea typeface="+mn-ea"/>
                <a:cs typeface="+mn-cs"/>
              </a:rPr>
              <a:t>All SP MS in the core handle the EIDs for the sites/regions that attach to them ( per our current proposal)</a:t>
            </a:r>
          </a:p>
          <a:p>
            <a:r>
              <a:rPr lang="en-US" sz="1200" b="0" i="0" u="none" strike="noStrike" kern="1200" dirty="0">
                <a:solidFill>
                  <a:schemeClr val="tx1"/>
                </a:solidFill>
                <a:effectLst/>
                <a:latin typeface="+mn-lt"/>
                <a:ea typeface="+mn-ea"/>
                <a:cs typeface="+mn-cs"/>
              </a:rPr>
              <a:t>If an MS does not have information about a particular EID, it assumes it is in a different SP region. At that point the MS will forward the map-request to all other SP MS (in a way, this is a flat DDT). Only the authoritative MS will reply. This informs the requesting MS who the authoritative MS is and also provides the mapping. </a:t>
            </a:r>
          </a:p>
          <a:p>
            <a:r>
              <a:rPr lang="en-US" sz="1200" b="0" i="0" u="none" strike="noStrike" kern="1200" dirty="0">
                <a:solidFill>
                  <a:schemeClr val="tx1"/>
                </a:solidFill>
                <a:effectLst/>
                <a:latin typeface="+mn-lt"/>
                <a:ea typeface="+mn-ea"/>
                <a:cs typeface="+mn-cs"/>
              </a:rPr>
              <a:t>The requesting MS will subscribe to the EID on the authoritative MS. </a:t>
            </a:r>
          </a:p>
          <a:p>
            <a:r>
              <a:rPr lang="en-US" sz="1200" b="0" i="0" u="none" strike="noStrike" kern="1200" dirty="0">
                <a:solidFill>
                  <a:schemeClr val="tx1"/>
                </a:solidFill>
                <a:effectLst/>
                <a:latin typeface="+mn-lt"/>
                <a:ea typeface="+mn-ea"/>
                <a:cs typeface="+mn-cs"/>
              </a:rPr>
              <a:t>When the EID moves to a different region, the local MS will notify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will then register with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If the EID was not previously present in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for that particular SP, the SP MS will try to resolve the old registration, upon resolution, it will notify the old SP MS of the move and the old SP MS can in turn notify its subscribers. </a:t>
            </a:r>
          </a:p>
          <a:p>
            <a:pPr marL="171450" indent="-171450">
              <a:buFontTx/>
              <a:buChar char="-"/>
            </a:pPr>
            <a:endParaRPr lang="en-US" baseline="0" dirty="0"/>
          </a:p>
        </p:txBody>
      </p:sp>
      <p:sp>
        <p:nvSpPr>
          <p:cNvPr id="4" name="Slide Number Placeholder 3"/>
          <p:cNvSpPr>
            <a:spLocks noGrp="1"/>
          </p:cNvSpPr>
          <p:nvPr>
            <p:ph type="sldNum" sz="quarter" idx="10"/>
          </p:nvPr>
        </p:nvSpPr>
        <p:spPr/>
        <p:txBody>
          <a:bodyPr/>
          <a:lstStyle/>
          <a:p>
            <a:fld id="{D13AADA8-B215-D047-B5F9-F467806A5C59}" type="slidenum">
              <a:rPr lang="en-US" smtClean="0"/>
              <a:t>16</a:t>
            </a:fld>
            <a:endParaRPr lang="en-US"/>
          </a:p>
        </p:txBody>
      </p:sp>
    </p:spTree>
    <p:extLst>
      <p:ext uri="{BB962C8B-B14F-4D97-AF65-F5344CB8AC3E}">
        <p14:creationId xmlns:p14="http://schemas.microsoft.com/office/powerpoint/2010/main" val="2799551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baseline="0" dirty="0"/>
          </a:p>
          <a:p>
            <a:r>
              <a:rPr lang="en-US" sz="1200" b="0" i="0" u="none" strike="noStrike" kern="1200" dirty="0">
                <a:solidFill>
                  <a:schemeClr val="tx1"/>
                </a:solidFill>
                <a:effectLst/>
                <a:latin typeface="+mn-lt"/>
                <a:ea typeface="+mn-ea"/>
                <a:cs typeface="+mn-cs"/>
              </a:rPr>
              <a:t>All SP MS in the core handle the EIDs for the sites/regions that attach to them ( per our current proposal)</a:t>
            </a:r>
          </a:p>
          <a:p>
            <a:r>
              <a:rPr lang="en-US" sz="1200" b="0" i="0" u="none" strike="noStrike" kern="1200" dirty="0">
                <a:solidFill>
                  <a:schemeClr val="tx1"/>
                </a:solidFill>
                <a:effectLst/>
                <a:latin typeface="+mn-lt"/>
                <a:ea typeface="+mn-ea"/>
                <a:cs typeface="+mn-cs"/>
              </a:rPr>
              <a:t>If an MS does not have information about a particular EID, it assumes it is in a different SP region. At that point the MS will forward the map-request to all other SP MS (in a way, this is a flat DDT). Only the authoritative MS will reply. This informs the requesting MS who the authoritative MS is and also provides the mapping. </a:t>
            </a:r>
          </a:p>
          <a:p>
            <a:r>
              <a:rPr lang="en-US" sz="1200" b="0" i="0" u="none" strike="noStrike" kern="1200" dirty="0">
                <a:solidFill>
                  <a:schemeClr val="tx1"/>
                </a:solidFill>
                <a:effectLst/>
                <a:latin typeface="+mn-lt"/>
                <a:ea typeface="+mn-ea"/>
                <a:cs typeface="+mn-cs"/>
              </a:rPr>
              <a:t>The requesting MS will subscribe to the EID on the authoritative MS. </a:t>
            </a:r>
          </a:p>
          <a:p>
            <a:r>
              <a:rPr lang="en-US" sz="1200" b="0" i="0" u="none" strike="noStrike" kern="1200" dirty="0">
                <a:solidFill>
                  <a:schemeClr val="tx1"/>
                </a:solidFill>
                <a:effectLst/>
                <a:latin typeface="+mn-lt"/>
                <a:ea typeface="+mn-ea"/>
                <a:cs typeface="+mn-cs"/>
              </a:rPr>
              <a:t>When the EID moves to a different region, the local MS will notify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will then register with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If the EID was not previously present in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for that particular SP, the SP MS will try to resolve the old registration, upon resolution, it will notify the old SP MS of the move and the old SP MS can in turn notify its subscribers. </a:t>
            </a:r>
          </a:p>
          <a:p>
            <a:pPr marL="171450" indent="-171450">
              <a:buFontTx/>
              <a:buChar char="-"/>
            </a:pPr>
            <a:endParaRPr lang="en-US" baseline="0" dirty="0"/>
          </a:p>
        </p:txBody>
      </p:sp>
      <p:sp>
        <p:nvSpPr>
          <p:cNvPr id="4" name="Slide Number Placeholder 3"/>
          <p:cNvSpPr>
            <a:spLocks noGrp="1"/>
          </p:cNvSpPr>
          <p:nvPr>
            <p:ph type="sldNum" sz="quarter" idx="10"/>
          </p:nvPr>
        </p:nvSpPr>
        <p:spPr/>
        <p:txBody>
          <a:bodyPr/>
          <a:lstStyle/>
          <a:p>
            <a:fld id="{D13AADA8-B215-D047-B5F9-F467806A5C59}" type="slidenum">
              <a:rPr lang="en-US" smtClean="0"/>
              <a:t>17</a:t>
            </a:fld>
            <a:endParaRPr lang="en-US"/>
          </a:p>
        </p:txBody>
      </p:sp>
    </p:spTree>
    <p:extLst>
      <p:ext uri="{BB962C8B-B14F-4D97-AF65-F5344CB8AC3E}">
        <p14:creationId xmlns:p14="http://schemas.microsoft.com/office/powerpoint/2010/main" val="20419086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baseline="0" dirty="0"/>
          </a:p>
          <a:p>
            <a:r>
              <a:rPr lang="en-US" sz="1200" b="0" i="0" u="none" strike="noStrike" kern="1200" dirty="0">
                <a:solidFill>
                  <a:schemeClr val="tx1"/>
                </a:solidFill>
                <a:effectLst/>
                <a:latin typeface="+mn-lt"/>
                <a:ea typeface="+mn-ea"/>
                <a:cs typeface="+mn-cs"/>
              </a:rPr>
              <a:t>All SP MS in the core handle the EIDs for the sites/regions that attach to them ( per our current proposal)</a:t>
            </a:r>
          </a:p>
          <a:p>
            <a:r>
              <a:rPr lang="en-US" sz="1200" b="0" i="0" u="none" strike="noStrike" kern="1200" dirty="0">
                <a:solidFill>
                  <a:schemeClr val="tx1"/>
                </a:solidFill>
                <a:effectLst/>
                <a:latin typeface="+mn-lt"/>
                <a:ea typeface="+mn-ea"/>
                <a:cs typeface="+mn-cs"/>
              </a:rPr>
              <a:t>If an MS does not have information about a particular EID, it assumes it is in a different SP region. At that point the MS will forward the map-request to all other SP MS (in a way, this is a flat DDT). Only the authoritative MS will reply. This informs the requesting MS who the authoritative MS is and also provides the mapping. </a:t>
            </a:r>
          </a:p>
          <a:p>
            <a:r>
              <a:rPr lang="en-US" sz="1200" b="0" i="0" u="none" strike="noStrike" kern="1200" dirty="0">
                <a:solidFill>
                  <a:schemeClr val="tx1"/>
                </a:solidFill>
                <a:effectLst/>
                <a:latin typeface="+mn-lt"/>
                <a:ea typeface="+mn-ea"/>
                <a:cs typeface="+mn-cs"/>
              </a:rPr>
              <a:t>The requesting MS will subscribe to the EID on the authoritative MS. </a:t>
            </a:r>
          </a:p>
          <a:p>
            <a:r>
              <a:rPr lang="en-US" sz="1200" b="0" i="0" u="none" strike="noStrike" kern="1200" dirty="0">
                <a:solidFill>
                  <a:schemeClr val="tx1"/>
                </a:solidFill>
                <a:effectLst/>
                <a:latin typeface="+mn-lt"/>
                <a:ea typeface="+mn-ea"/>
                <a:cs typeface="+mn-cs"/>
              </a:rPr>
              <a:t>When the EID moves to a different region, the local MS will notify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will then register with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If the EID was not previously present in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for that particular SP, the SP MS will try to resolve the old registration, upon resolution, it will notify the old SP MS of the move and the old SP MS can in turn notify its subscribers. </a:t>
            </a:r>
          </a:p>
          <a:p>
            <a:pPr marL="171450" indent="-171450">
              <a:buFontTx/>
              <a:buChar char="-"/>
            </a:pPr>
            <a:endParaRPr lang="en-US" baseline="0" dirty="0"/>
          </a:p>
        </p:txBody>
      </p:sp>
      <p:sp>
        <p:nvSpPr>
          <p:cNvPr id="4" name="Slide Number Placeholder 3"/>
          <p:cNvSpPr>
            <a:spLocks noGrp="1"/>
          </p:cNvSpPr>
          <p:nvPr>
            <p:ph type="sldNum" sz="quarter" idx="10"/>
          </p:nvPr>
        </p:nvSpPr>
        <p:spPr/>
        <p:txBody>
          <a:bodyPr/>
          <a:lstStyle/>
          <a:p>
            <a:fld id="{D13AADA8-B215-D047-B5F9-F467806A5C59}" type="slidenum">
              <a:rPr lang="en-US" smtClean="0"/>
              <a:t>18</a:t>
            </a:fld>
            <a:endParaRPr lang="en-US"/>
          </a:p>
        </p:txBody>
      </p:sp>
    </p:spTree>
    <p:extLst>
      <p:ext uri="{BB962C8B-B14F-4D97-AF65-F5344CB8AC3E}">
        <p14:creationId xmlns:p14="http://schemas.microsoft.com/office/powerpoint/2010/main" val="10902707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baseline="0" dirty="0"/>
          </a:p>
          <a:p>
            <a:r>
              <a:rPr lang="en-US" sz="1200" b="0" i="0" u="none" strike="noStrike" kern="1200" dirty="0">
                <a:solidFill>
                  <a:schemeClr val="tx1"/>
                </a:solidFill>
                <a:effectLst/>
                <a:latin typeface="+mn-lt"/>
                <a:ea typeface="+mn-ea"/>
                <a:cs typeface="+mn-cs"/>
              </a:rPr>
              <a:t>All SP MS in the core handle the EIDs for the sites/regions that attach to them ( per our current proposal)</a:t>
            </a:r>
          </a:p>
          <a:p>
            <a:r>
              <a:rPr lang="en-US" sz="1200" b="0" i="0" u="none" strike="noStrike" kern="1200" dirty="0">
                <a:solidFill>
                  <a:schemeClr val="tx1"/>
                </a:solidFill>
                <a:effectLst/>
                <a:latin typeface="+mn-lt"/>
                <a:ea typeface="+mn-ea"/>
                <a:cs typeface="+mn-cs"/>
              </a:rPr>
              <a:t>If an MS does not have information about a particular EID, it assumes it is in a different SP region. At that point the MS will forward the map-request to all other SP MS (in a way, this is a flat DDT). Only the authoritative MS will reply. This informs the requesting MS who the authoritative MS is and also provides the mapping. </a:t>
            </a:r>
          </a:p>
          <a:p>
            <a:r>
              <a:rPr lang="en-US" sz="1200" b="0" i="0" u="none" strike="noStrike" kern="1200" dirty="0">
                <a:solidFill>
                  <a:schemeClr val="tx1"/>
                </a:solidFill>
                <a:effectLst/>
                <a:latin typeface="+mn-lt"/>
                <a:ea typeface="+mn-ea"/>
                <a:cs typeface="+mn-cs"/>
              </a:rPr>
              <a:t>The requesting MS will subscribe to the EID on the authoritative MS. </a:t>
            </a:r>
          </a:p>
          <a:p>
            <a:r>
              <a:rPr lang="en-US" sz="1200" b="0" i="0" u="none" strike="noStrike" kern="1200" dirty="0">
                <a:solidFill>
                  <a:schemeClr val="tx1"/>
                </a:solidFill>
                <a:effectLst/>
                <a:latin typeface="+mn-lt"/>
                <a:ea typeface="+mn-ea"/>
                <a:cs typeface="+mn-cs"/>
              </a:rPr>
              <a:t>When the EID moves to a different region, the local MS will notify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The border </a:t>
            </a:r>
            <a:r>
              <a:rPr lang="en-US" sz="1200" b="0" i="0" u="none" strike="noStrike" kern="1200" dirty="0" err="1">
                <a:solidFill>
                  <a:schemeClr val="tx1"/>
                </a:solidFill>
                <a:effectLst/>
                <a:latin typeface="+mn-lt"/>
                <a:ea typeface="+mn-ea"/>
                <a:cs typeface="+mn-cs"/>
              </a:rPr>
              <a:t>xTR</a:t>
            </a:r>
            <a:r>
              <a:rPr lang="en-US" sz="1200" b="0" i="0" u="none" strike="noStrike" kern="1200" dirty="0">
                <a:solidFill>
                  <a:schemeClr val="tx1"/>
                </a:solidFill>
                <a:effectLst/>
                <a:latin typeface="+mn-lt"/>
                <a:ea typeface="+mn-ea"/>
                <a:cs typeface="+mn-cs"/>
              </a:rPr>
              <a:t> will then register with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If the EID was not previously present in the </a:t>
            </a:r>
            <a:r>
              <a:rPr lang="en-US" sz="1200" b="0" i="0" u="none" strike="noStrike" kern="1200" dirty="0" err="1">
                <a:solidFill>
                  <a:schemeClr val="tx1"/>
                </a:solidFill>
                <a:effectLst/>
                <a:latin typeface="+mn-lt"/>
                <a:ea typeface="+mn-ea"/>
                <a:cs typeface="+mn-cs"/>
              </a:rPr>
              <a:t>uberlay</a:t>
            </a:r>
            <a:r>
              <a:rPr lang="en-US" sz="1200" b="0" i="0" u="none" strike="noStrike" kern="1200" dirty="0">
                <a:solidFill>
                  <a:schemeClr val="tx1"/>
                </a:solidFill>
                <a:effectLst/>
                <a:latin typeface="+mn-lt"/>
                <a:ea typeface="+mn-ea"/>
                <a:cs typeface="+mn-cs"/>
              </a:rPr>
              <a:t> MS for that particular SP, the SP MS will try to resolve the old registration, upon resolution, it will notify the old SP MS of the move and the old SP MS can in turn notify its subscribers. </a:t>
            </a:r>
          </a:p>
          <a:p>
            <a:pPr marL="171450" indent="-171450">
              <a:buFontTx/>
              <a:buChar char="-"/>
            </a:pPr>
            <a:endParaRPr lang="en-US" baseline="0" dirty="0"/>
          </a:p>
        </p:txBody>
      </p:sp>
      <p:sp>
        <p:nvSpPr>
          <p:cNvPr id="4" name="Slide Number Placeholder 3"/>
          <p:cNvSpPr>
            <a:spLocks noGrp="1"/>
          </p:cNvSpPr>
          <p:nvPr>
            <p:ph type="sldNum" sz="quarter" idx="10"/>
          </p:nvPr>
        </p:nvSpPr>
        <p:spPr/>
        <p:txBody>
          <a:bodyPr/>
          <a:lstStyle/>
          <a:p>
            <a:fld id="{D13AADA8-B215-D047-B5F9-F467806A5C59}" type="slidenum">
              <a:rPr lang="en-US" smtClean="0"/>
              <a:t>21</a:t>
            </a:fld>
            <a:endParaRPr lang="en-US"/>
          </a:p>
        </p:txBody>
      </p:sp>
    </p:spTree>
    <p:extLst>
      <p:ext uri="{BB962C8B-B14F-4D97-AF65-F5344CB8AC3E}">
        <p14:creationId xmlns:p14="http://schemas.microsoft.com/office/powerpoint/2010/main" val="3177032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16" name="Subtitle 2"/>
          <p:cNvSpPr>
            <a:spLocks noGrp="1"/>
          </p:cNvSpPr>
          <p:nvPr>
            <p:ph type="subTitle" idx="1" hasCustomPrompt="1"/>
          </p:nvPr>
        </p:nvSpPr>
        <p:spPr>
          <a:xfrm>
            <a:off x="469496" y="3856736"/>
            <a:ext cx="8296421" cy="288131"/>
          </a:xfrm>
          <a:prstGeom prst="rect">
            <a:avLst/>
          </a:prstGeom>
        </p:spPr>
        <p:txBody>
          <a:bodyPr lIns="91420" tIns="45710" rIns="91420" bIns="45710" anchor="b" anchorCtr="0">
            <a:noAutofit/>
          </a:bodyPr>
          <a:lstStyle>
            <a:lvl1pPr marL="0" indent="0" algn="l">
              <a:buNone/>
              <a:defRPr sz="1800" b="0" i="0">
                <a:solidFill>
                  <a:schemeClr val="bg1">
                    <a:lumMod val="75000"/>
                  </a:schemeClr>
                </a:solidFill>
                <a:latin typeface="+mn-lt"/>
                <a:cs typeface="CiscoSansTT ExtraLight"/>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GB" dirty="0"/>
              <a:t>Speaker Name</a:t>
            </a:r>
            <a:endParaRPr lang="en-US" dirty="0"/>
          </a:p>
        </p:txBody>
      </p:sp>
      <p:sp>
        <p:nvSpPr>
          <p:cNvPr id="17" name="Text Placeholder 38"/>
          <p:cNvSpPr>
            <a:spLocks noGrp="1"/>
          </p:cNvSpPr>
          <p:nvPr>
            <p:ph type="body" sz="quarter" idx="11" hasCustomPrompt="1"/>
          </p:nvPr>
        </p:nvSpPr>
        <p:spPr>
          <a:xfrm>
            <a:off x="469496" y="4072669"/>
            <a:ext cx="8296421" cy="288131"/>
          </a:xfrm>
          <a:prstGeom prst="rect">
            <a:avLst/>
          </a:prstGeom>
        </p:spPr>
        <p:txBody>
          <a:bodyPr lIns="91420" tIns="45710" rIns="91420" bIns="45710"/>
          <a:lstStyle>
            <a:lvl1pPr marL="0" indent="0" algn="l">
              <a:buFontTx/>
              <a:buNone/>
              <a:defRPr lang="en-US" sz="1800" b="0" i="0" kern="1200" dirty="0" smtClean="0">
                <a:solidFill>
                  <a:schemeClr val="bg1">
                    <a:lumMod val="75000"/>
                  </a:schemeClr>
                </a:solidFill>
                <a:latin typeface="+mn-lt"/>
                <a:ea typeface="+mn-ea"/>
                <a:cs typeface="CiscoSansTT ExtraLight"/>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GB" dirty="0"/>
              <a:t>Speaker Title</a:t>
            </a:r>
          </a:p>
        </p:txBody>
      </p:sp>
      <p:sp>
        <p:nvSpPr>
          <p:cNvPr id="18" name="Text Placeholder 40"/>
          <p:cNvSpPr>
            <a:spLocks noGrp="1"/>
          </p:cNvSpPr>
          <p:nvPr>
            <p:ph type="body" sz="quarter" idx="12" hasCustomPrompt="1"/>
          </p:nvPr>
        </p:nvSpPr>
        <p:spPr>
          <a:xfrm>
            <a:off x="469496" y="4348762"/>
            <a:ext cx="8296421" cy="288131"/>
          </a:xfrm>
          <a:prstGeom prst="rect">
            <a:avLst/>
          </a:prstGeom>
        </p:spPr>
        <p:txBody>
          <a:bodyPr lIns="91420" tIns="45710" rIns="91420" bIns="45710"/>
          <a:lstStyle>
            <a:lvl1pPr marL="0" indent="0" algn="l">
              <a:buFontTx/>
              <a:buNone/>
              <a:defRPr lang="en-US" sz="1800" b="0" i="0" kern="1200" dirty="0" smtClean="0">
                <a:solidFill>
                  <a:schemeClr val="bg1">
                    <a:lumMod val="75000"/>
                  </a:schemeClr>
                </a:solidFill>
                <a:latin typeface="+mn-lt"/>
                <a:ea typeface="+mn-ea"/>
                <a:cs typeface="CiscoSansTT ExtraLight"/>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GB" dirty="0"/>
              <a:t>Date</a:t>
            </a:r>
          </a:p>
        </p:txBody>
      </p:sp>
      <p:sp>
        <p:nvSpPr>
          <p:cNvPr id="19" name="Text Placeholder 2"/>
          <p:cNvSpPr>
            <a:spLocks noGrp="1"/>
          </p:cNvSpPr>
          <p:nvPr>
            <p:ph type="body" sz="quarter" idx="13" hasCustomPrompt="1"/>
          </p:nvPr>
        </p:nvSpPr>
        <p:spPr>
          <a:xfrm>
            <a:off x="463292" y="3043653"/>
            <a:ext cx="8302625" cy="299001"/>
          </a:xfrm>
          <a:prstGeom prst="rect">
            <a:avLst/>
          </a:prstGeom>
        </p:spPr>
        <p:txBody>
          <a:bodyPr lIns="91420" tIns="45710" rIns="91420" bIns="45710"/>
          <a:lstStyle>
            <a:lvl1pPr marL="0" indent="0">
              <a:buFont typeface="Arial" panose="020B0604020202020204" pitchFamily="34" charset="0"/>
              <a:buNone/>
              <a:defRPr sz="2200" b="0" i="0" baseline="0">
                <a:solidFill>
                  <a:schemeClr val="bg1">
                    <a:lumMod val="75000"/>
                  </a:schemeClr>
                </a:solidFill>
                <a:latin typeface="+mj-lt"/>
                <a:cs typeface="CiscoSansTT ExtraLight"/>
              </a:defRPr>
            </a:lvl1pPr>
            <a:lvl2pPr marL="304781" indent="0">
              <a:buNone/>
              <a:defRPr/>
            </a:lvl2pPr>
            <a:lvl3pPr marL="427401" indent="0">
              <a:buNone/>
              <a:defRPr/>
            </a:lvl3pPr>
            <a:lvl4pPr marL="516694" indent="0">
              <a:buNone/>
              <a:defRPr/>
            </a:lvl4pPr>
            <a:lvl5pPr marL="601221" indent="0">
              <a:buNone/>
              <a:defRPr/>
            </a:lvl5pPr>
          </a:lstStyle>
          <a:p>
            <a:pPr lvl="0"/>
            <a:r>
              <a:rPr lang="en-GB" dirty="0"/>
              <a:t>Subtitle Goes Here</a:t>
            </a:r>
          </a:p>
        </p:txBody>
      </p:sp>
      <p:sp>
        <p:nvSpPr>
          <p:cNvPr id="20" name="Title 1"/>
          <p:cNvSpPr>
            <a:spLocks noGrp="1"/>
          </p:cNvSpPr>
          <p:nvPr>
            <p:ph type="ctrTitle" hasCustomPrompt="1"/>
          </p:nvPr>
        </p:nvSpPr>
        <p:spPr>
          <a:xfrm>
            <a:off x="425765" y="2472167"/>
            <a:ext cx="8340152" cy="644730"/>
          </a:xfrm>
          <a:prstGeom prst="rect">
            <a:avLst/>
          </a:prstGeom>
        </p:spPr>
        <p:txBody>
          <a:bodyPr anchor="b"/>
          <a:lstStyle>
            <a:lvl1pPr marL="0" indent="0" algn="l">
              <a:lnSpc>
                <a:spcPct val="90000"/>
              </a:lnSpc>
              <a:buFont typeface="Arial" panose="020B0604020202020204" pitchFamily="34" charset="0"/>
              <a:buNone/>
              <a:defRPr sz="4000" b="0" i="0" spc="0" baseline="0">
                <a:solidFill>
                  <a:schemeClr val="bg1">
                    <a:lumMod val="75000"/>
                  </a:schemeClr>
                </a:solidFill>
                <a:latin typeface="+mj-lt"/>
                <a:cs typeface="CiscoSansTT ExtraLight"/>
              </a:defRPr>
            </a:lvl1pPr>
          </a:lstStyle>
          <a:p>
            <a:r>
              <a:rPr lang="en-GB" dirty="0"/>
              <a:t>Presentation Title Goes Here</a:t>
            </a:r>
            <a:endParaRPr lang="en-US" dirty="0"/>
          </a:p>
        </p:txBody>
      </p:sp>
      <p:sp>
        <p:nvSpPr>
          <p:cNvPr id="6" name="Freeform 6"/>
          <p:cNvSpPr>
            <a:spLocks noChangeAspect="1" noEditPoints="1"/>
          </p:cNvSpPr>
          <p:nvPr/>
        </p:nvSpPr>
        <p:spPr bwMode="auto">
          <a:xfrm>
            <a:off x="469496" y="391308"/>
            <a:ext cx="795528" cy="422625"/>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Tree>
    <p:extLst>
      <p:ext uri="{BB962C8B-B14F-4D97-AF65-F5344CB8AC3E}">
        <p14:creationId xmlns:p14="http://schemas.microsoft.com/office/powerpoint/2010/main" val="2122942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62301" y="1201738"/>
            <a:ext cx="8277344" cy="3389312"/>
          </a:xfrm>
          <a:prstGeom prst="rect">
            <a:avLst/>
          </a:prstGeom>
        </p:spPr>
        <p:txBody>
          <a:bodyPr lIns="91420" tIns="45710" rIns="91420" bIns="45710">
            <a:noAutofit/>
          </a:bodyPr>
          <a:lstStyle>
            <a:lvl1pPr marL="228600" indent="-171450">
              <a:lnSpc>
                <a:spcPct val="95000"/>
              </a:lnSpc>
              <a:spcBef>
                <a:spcPts val="1110"/>
              </a:spcBef>
              <a:buClr>
                <a:schemeClr val="tx1"/>
              </a:buClr>
              <a:buSzPct val="80000"/>
              <a:buFont typeface="Arial"/>
              <a:buChar char="•"/>
              <a:defRPr sz="2000" b="0" i="0">
                <a:solidFill>
                  <a:schemeClr val="tx1"/>
                </a:solidFill>
                <a:latin typeface="+mn-lt"/>
                <a:ea typeface="CiscoSansTT Thin" charset="0"/>
                <a:cs typeface="CiscoSansTT Thin" charset="0"/>
              </a:defRPr>
            </a:lvl1pPr>
            <a:lvl2pPr marL="457200" indent="-165100">
              <a:lnSpc>
                <a:spcPct val="95000"/>
              </a:lnSpc>
              <a:spcBef>
                <a:spcPts val="450"/>
              </a:spcBef>
              <a:buClr>
                <a:schemeClr val="tx1"/>
              </a:buClr>
              <a:buSzPct val="80000"/>
              <a:buFont typeface="Arial"/>
              <a:buChar char="•"/>
              <a:defRPr sz="1800" b="0" i="0">
                <a:solidFill>
                  <a:schemeClr val="tx1"/>
                </a:solidFill>
                <a:latin typeface="+mn-lt"/>
                <a:ea typeface="CiscoSansTT Thin" charset="0"/>
                <a:cs typeface="CiscoSansTT Thin" charset="0"/>
              </a:defRPr>
            </a:lvl2pPr>
            <a:lvl3pPr marL="685800" indent="-109538">
              <a:buClr>
                <a:schemeClr val="tx1"/>
              </a:buClr>
              <a:buSzPct val="80000"/>
              <a:buFont typeface="Arial"/>
              <a:buChar char="•"/>
              <a:defRPr sz="1600" b="0" i="0">
                <a:solidFill>
                  <a:schemeClr val="tx1"/>
                </a:solidFill>
                <a:latin typeface="+mn-lt"/>
                <a:ea typeface="CiscoSansTT Thin" charset="0"/>
                <a:cs typeface="CiscoSansTT Thin" charset="0"/>
              </a:defRPr>
            </a:lvl3pPr>
            <a:lvl4pPr marL="911035" indent="-171415">
              <a:buClr>
                <a:schemeClr val="tx1"/>
              </a:buClr>
              <a:buSzPct val="80000"/>
              <a:buFont typeface="Arial"/>
              <a:buChar char="•"/>
              <a:defRPr sz="1400" b="0" i="0">
                <a:solidFill>
                  <a:schemeClr val="tx1"/>
                </a:solidFill>
                <a:latin typeface="+mn-lt"/>
                <a:ea typeface="CiscoSansTT Thin" charset="0"/>
                <a:cs typeface="CiscoSansTT Thin" charset="0"/>
              </a:defRPr>
            </a:lvl4pPr>
            <a:lvl5pPr marL="1082450" indent="-168240">
              <a:buClr>
                <a:schemeClr val="tx1"/>
              </a:buClr>
              <a:buSzPct val="80000"/>
              <a:buFont typeface="Arial"/>
              <a:buChar char="•"/>
              <a:defRPr sz="1200" b="0" i="0">
                <a:solidFill>
                  <a:schemeClr val="tx1"/>
                </a:solidFill>
                <a:latin typeface="+mn-lt"/>
                <a:ea typeface="CiscoSansTT Thin" charset="0"/>
                <a:cs typeface="CiscoSansTT Thin" charset="0"/>
              </a:defRPr>
            </a:lvl5pPr>
          </a:lstStyle>
          <a:p>
            <a:pPr lvl="0"/>
            <a:r>
              <a:rPr lang="en-GB" dirty="0"/>
              <a:t>First level</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24" tIns="45712" rIns="91424" bIns="45712" numCol="1" anchor="ctr" anchorCtr="0" compatLnSpc="1">
            <a:prstTxWarp prst="textNoShape">
              <a:avLst/>
            </a:prstTxWarp>
          </a:bodyPr>
          <a:lstStyle>
            <a:lvl1pPr>
              <a:defRPr sz="2800">
                <a:solidFill>
                  <a:schemeClr val="tx2"/>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3316443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Bullet_Heavy Text">
    <p:spTree>
      <p:nvGrpSpPr>
        <p:cNvPr id="1" name=""/>
        <p:cNvGrpSpPr/>
        <p:nvPr/>
      </p:nvGrpSpPr>
      <p:grpSpPr>
        <a:xfrm>
          <a:off x="0" y="0"/>
          <a:ext cx="0" cy="0"/>
          <a:chOff x="0" y="0"/>
          <a:chExt cx="0" cy="0"/>
        </a:xfrm>
      </p:grpSpPr>
      <p:sp>
        <p:nvSpPr>
          <p:cNvPr id="7" name="Text Placeholder 3"/>
          <p:cNvSpPr>
            <a:spLocks noGrp="1"/>
          </p:cNvSpPr>
          <p:nvPr>
            <p:ph type="body" sz="quarter" idx="10"/>
          </p:nvPr>
        </p:nvSpPr>
        <p:spPr>
          <a:xfrm>
            <a:off x="533399" y="1205898"/>
            <a:ext cx="3886200" cy="3083094"/>
          </a:xfrm>
          <a:prstGeom prst="rect">
            <a:avLst/>
          </a:prstGeom>
        </p:spPr>
        <p:txBody>
          <a:bodyPr lIns="0" tIns="45710" rIns="0" bIns="45710">
            <a:noAutofit/>
          </a:bodyPr>
          <a:lstStyle>
            <a:lvl1pPr marL="174625" indent="-117475">
              <a:lnSpc>
                <a:spcPct val="95000"/>
              </a:lnSpc>
              <a:spcBef>
                <a:spcPts val="1110"/>
              </a:spcBef>
              <a:buClr>
                <a:schemeClr val="tx1"/>
              </a:buClr>
              <a:buSzPct val="60000"/>
              <a:buFont typeface="Arial"/>
              <a:buChar char="•"/>
              <a:defRPr sz="2000" b="0" i="0">
                <a:solidFill>
                  <a:schemeClr val="tx1"/>
                </a:solidFill>
                <a:latin typeface="+mn-lt"/>
                <a:cs typeface="CiscoSans ExtraLight"/>
              </a:defRPr>
            </a:lvl1pPr>
            <a:lvl2pPr marL="288925" indent="-114300">
              <a:lnSpc>
                <a:spcPct val="95000"/>
              </a:lnSpc>
              <a:spcBef>
                <a:spcPts val="450"/>
              </a:spcBef>
              <a:buClr>
                <a:schemeClr val="tx1"/>
              </a:buClr>
              <a:buSzPct val="60000"/>
              <a:buFont typeface="Arial"/>
              <a:buChar char="•"/>
              <a:defRPr sz="1800" b="0" i="0">
                <a:solidFill>
                  <a:schemeClr val="tx1"/>
                </a:solidFill>
                <a:latin typeface="+mn-lt"/>
                <a:cs typeface="CiscoSans ExtraLight"/>
              </a:defRPr>
            </a:lvl2pPr>
            <a:lvl3pPr marL="403225" indent="-114300">
              <a:buClr>
                <a:schemeClr val="tx1"/>
              </a:buClr>
              <a:buSzPct val="60000"/>
              <a:buFont typeface="Arial"/>
              <a:buChar char="•"/>
              <a:defRPr sz="1600" b="0" i="0">
                <a:solidFill>
                  <a:schemeClr val="tx1"/>
                </a:solidFill>
                <a:latin typeface="+mn-lt"/>
                <a:cs typeface="CiscoSans ExtraLight"/>
              </a:defRPr>
            </a:lvl3pPr>
            <a:lvl4pPr marL="517525" indent="-114300">
              <a:buClr>
                <a:schemeClr val="tx1"/>
              </a:buClr>
              <a:buSzPct val="60000"/>
              <a:buFont typeface="Arial"/>
              <a:buChar char="•"/>
              <a:defRPr sz="1400" b="0" i="0">
                <a:solidFill>
                  <a:schemeClr val="tx1"/>
                </a:solidFill>
                <a:latin typeface="+mn-lt"/>
                <a:cs typeface="CiscoSans ExtraLight"/>
              </a:defRPr>
            </a:lvl4pPr>
            <a:lvl5pPr marL="631825" indent="-114300">
              <a:buClr>
                <a:schemeClr val="tx1"/>
              </a:buClr>
              <a:buSzPct val="60000"/>
              <a:buFont typeface="Arial"/>
              <a:buChar char="•"/>
              <a:defRPr sz="1200" b="0" i="0">
                <a:solidFill>
                  <a:schemeClr val="tx1"/>
                </a:solidFill>
                <a:latin typeface="+mn-lt"/>
                <a:cs typeface="CiscoSans ExtraLigh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3"/>
          <p:cNvSpPr>
            <a:spLocks noGrp="1"/>
          </p:cNvSpPr>
          <p:nvPr>
            <p:ph type="body" sz="quarter" idx="11"/>
          </p:nvPr>
        </p:nvSpPr>
        <p:spPr>
          <a:xfrm>
            <a:off x="4755866" y="1205898"/>
            <a:ext cx="3886200" cy="3083094"/>
          </a:xfrm>
          <a:prstGeom prst="rect">
            <a:avLst/>
          </a:prstGeom>
        </p:spPr>
        <p:txBody>
          <a:bodyPr lIns="0" tIns="45710" rIns="0" bIns="45710">
            <a:noAutofit/>
          </a:bodyPr>
          <a:lstStyle>
            <a:lvl1pPr marL="174625" indent="-117475">
              <a:lnSpc>
                <a:spcPct val="95000"/>
              </a:lnSpc>
              <a:spcBef>
                <a:spcPts val="1110"/>
              </a:spcBef>
              <a:buClr>
                <a:schemeClr val="tx1"/>
              </a:buClr>
              <a:buSzPct val="60000"/>
              <a:buFont typeface="Arial"/>
              <a:buChar char="•"/>
              <a:defRPr sz="2000" b="0" i="0" baseline="0">
                <a:solidFill>
                  <a:schemeClr val="tx1"/>
                </a:solidFill>
                <a:latin typeface="+mn-lt"/>
                <a:cs typeface="CiscoSans ExtraLight"/>
              </a:defRPr>
            </a:lvl1pPr>
            <a:lvl2pPr marL="288925" indent="-114300">
              <a:lnSpc>
                <a:spcPct val="95000"/>
              </a:lnSpc>
              <a:spcBef>
                <a:spcPts val="450"/>
              </a:spcBef>
              <a:buClr>
                <a:schemeClr val="tx1"/>
              </a:buClr>
              <a:buSzPct val="60000"/>
              <a:buFont typeface="Arial"/>
              <a:buChar char="•"/>
              <a:defRPr sz="1800" b="0" i="0">
                <a:solidFill>
                  <a:schemeClr val="tx1"/>
                </a:solidFill>
                <a:latin typeface="+mn-lt"/>
                <a:cs typeface="CiscoSans ExtraLight"/>
              </a:defRPr>
            </a:lvl2pPr>
            <a:lvl3pPr marL="403225" indent="-114300">
              <a:buClr>
                <a:schemeClr val="tx1"/>
              </a:buClr>
              <a:buSzPct val="60000"/>
              <a:buFont typeface="Arial"/>
              <a:buChar char="•"/>
              <a:defRPr sz="1600" b="0" i="0">
                <a:solidFill>
                  <a:schemeClr val="tx1"/>
                </a:solidFill>
                <a:latin typeface="+mn-lt"/>
                <a:cs typeface="CiscoSans ExtraLight"/>
              </a:defRPr>
            </a:lvl3pPr>
            <a:lvl4pPr marL="517525" indent="-114300">
              <a:buClr>
                <a:schemeClr val="tx1"/>
              </a:buClr>
              <a:buSzPct val="60000"/>
              <a:buFont typeface="Arial"/>
              <a:buChar char="•"/>
              <a:defRPr sz="1400" b="0" i="0">
                <a:solidFill>
                  <a:schemeClr val="tx1"/>
                </a:solidFill>
                <a:latin typeface="+mn-lt"/>
                <a:cs typeface="CiscoSans ExtraLight"/>
              </a:defRPr>
            </a:lvl4pPr>
            <a:lvl5pPr marL="631825" indent="-114300">
              <a:buClr>
                <a:schemeClr val="tx1"/>
              </a:buClr>
              <a:buSzPct val="60000"/>
              <a:buFont typeface="Arial"/>
              <a:buChar char="•"/>
              <a:defRPr sz="1200" b="0" i="0">
                <a:solidFill>
                  <a:schemeClr val="tx1"/>
                </a:solidFill>
                <a:latin typeface="+mn-lt"/>
                <a:cs typeface="CiscoSans ExtraLigh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800">
                <a:solidFill>
                  <a:schemeClr val="tx2"/>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30880305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Bullet_Title only">
    <p:spTree>
      <p:nvGrpSpPr>
        <p:cNvPr id="1" name=""/>
        <p:cNvGrpSpPr/>
        <p:nvPr/>
      </p:nvGrpSpPr>
      <p:grpSpPr>
        <a:xfrm>
          <a:off x="0" y="0"/>
          <a:ext cx="0" cy="0"/>
          <a:chOff x="0" y="0"/>
          <a:chExt cx="0" cy="0"/>
        </a:xfrm>
      </p:grpSpPr>
      <p:sp>
        <p:nvSpPr>
          <p:cNvPr id="3"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24" tIns="45712" rIns="91424" bIns="45712" numCol="1" anchor="ctr" anchorCtr="0" compatLnSpc="1">
            <a:prstTxWarp prst="textNoShape">
              <a:avLst/>
            </a:prstTxWarp>
          </a:bodyPr>
          <a:lstStyle>
            <a:lvl1pPr>
              <a:defRPr sz="2800">
                <a:solidFill>
                  <a:schemeClr val="tx2"/>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18967244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44892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1_Title and Table">
    <p:spTree>
      <p:nvGrpSpPr>
        <p:cNvPr id="1" name=""/>
        <p:cNvGrpSpPr/>
        <p:nvPr/>
      </p:nvGrpSpPr>
      <p:grpSpPr>
        <a:xfrm>
          <a:off x="0" y="0"/>
          <a:ext cx="0" cy="0"/>
          <a:chOff x="0" y="0"/>
          <a:chExt cx="0" cy="0"/>
        </a:xfrm>
      </p:grpSpPr>
      <p:sp>
        <p:nvSpPr>
          <p:cNvPr id="12" name="Table Placeholder 11"/>
          <p:cNvSpPr>
            <a:spLocks noGrp="1"/>
          </p:cNvSpPr>
          <p:nvPr>
            <p:ph type="tbl" sz="quarter" idx="12"/>
          </p:nvPr>
        </p:nvSpPr>
        <p:spPr>
          <a:xfrm>
            <a:off x="533400" y="1347788"/>
            <a:ext cx="8115300" cy="2658728"/>
          </a:xfrm>
          <a:prstGeom prst="rect">
            <a:avLst/>
          </a:prstGeom>
        </p:spPr>
        <p:txBody>
          <a:bodyPr lIns="91420" tIns="45710" rIns="91420" bIns="45710">
            <a:noAutofit/>
          </a:bodyPr>
          <a:lstStyle>
            <a:lvl1pPr marL="0" indent="0" algn="ctr">
              <a:buNone/>
              <a:defRPr sz="2000" baseline="0">
                <a:solidFill>
                  <a:schemeClr val="tx1"/>
                </a:solidFill>
                <a:latin typeface="+mn-lt"/>
              </a:defRPr>
            </a:lvl1pPr>
          </a:lstStyle>
          <a:p>
            <a:pPr lvl="0"/>
            <a:r>
              <a:rPr lang="en-US" noProof="0"/>
              <a:t>Click icon to add table</a:t>
            </a:r>
            <a:endParaRPr lang="en-GB" noProof="0" dirty="0"/>
          </a:p>
        </p:txBody>
      </p:sp>
      <p:sp>
        <p:nvSpPr>
          <p:cNvPr id="6" name="Text Placeholder 9"/>
          <p:cNvSpPr>
            <a:spLocks noGrp="1"/>
          </p:cNvSpPr>
          <p:nvPr>
            <p:ph type="body" sz="quarter" idx="11"/>
          </p:nvPr>
        </p:nvSpPr>
        <p:spPr>
          <a:xfrm>
            <a:off x="437767" y="4148220"/>
            <a:ext cx="7180312" cy="326233"/>
          </a:xfrm>
          <a:prstGeom prst="rect">
            <a:avLst/>
          </a:prstGeom>
        </p:spPr>
        <p:txBody>
          <a:bodyPr wrap="square" lIns="91420" tIns="45710" rIns="91420" bIns="45710" anchor="b" anchorCtr="0">
            <a:noAutofit/>
          </a:bodyPr>
          <a:lstStyle>
            <a:lvl1pPr algn="l" defTabSz="603575">
              <a:lnSpc>
                <a:spcPct val="100000"/>
              </a:lnSpc>
              <a:spcBef>
                <a:spcPct val="50000"/>
              </a:spcBef>
              <a:buNone/>
              <a:defRPr sz="1400" b="0" i="0">
                <a:solidFill>
                  <a:schemeClr val="tx1"/>
                </a:solidFill>
                <a:latin typeface="+mn-lt"/>
                <a:cs typeface="CiscoSans ExtraLight"/>
              </a:defRPr>
            </a:lvl1pPr>
            <a:lvl2pPr>
              <a:buFont typeface="Arial" pitchFamily="34" charset="0"/>
              <a:buNone/>
              <a:defRPr sz="1100"/>
            </a:lvl2pPr>
            <a:lvl3pPr>
              <a:buFont typeface="Arial" pitchFamily="34" charset="0"/>
              <a:buNone/>
              <a:defRPr sz="1100"/>
            </a:lvl3pPr>
            <a:lvl4pPr>
              <a:buFont typeface="Arial" pitchFamily="34" charset="0"/>
              <a:buNone/>
              <a:defRPr sz="1100"/>
            </a:lvl4pPr>
            <a:lvl5pPr>
              <a:buFont typeface="Arial" pitchFamily="34" charset="0"/>
              <a:buNone/>
              <a:defRPr sz="1100"/>
            </a:lvl5pPr>
          </a:lstStyle>
          <a:p>
            <a:pPr lvl="0"/>
            <a:r>
              <a:rPr lang="en-US"/>
              <a:t>Click to edit Master text styles</a:t>
            </a:r>
          </a:p>
        </p:txBody>
      </p:sp>
      <p:sp>
        <p:nvSpPr>
          <p:cNvPr id="5"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800">
                <a:solidFill>
                  <a:schemeClr val="tx2"/>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12545634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Title and Chart">
    <p:spTree>
      <p:nvGrpSpPr>
        <p:cNvPr id="1" name=""/>
        <p:cNvGrpSpPr/>
        <p:nvPr/>
      </p:nvGrpSpPr>
      <p:grpSpPr>
        <a:xfrm>
          <a:off x="0" y="0"/>
          <a:ext cx="0" cy="0"/>
          <a:chOff x="0" y="0"/>
          <a:chExt cx="0" cy="0"/>
        </a:xfrm>
      </p:grpSpPr>
      <p:sp>
        <p:nvSpPr>
          <p:cNvPr id="6" name="Chart Placeholder 2"/>
          <p:cNvSpPr>
            <a:spLocks noGrp="1"/>
          </p:cNvSpPr>
          <p:nvPr>
            <p:ph type="chart" sz="quarter" idx="10"/>
          </p:nvPr>
        </p:nvSpPr>
        <p:spPr>
          <a:xfrm>
            <a:off x="533400" y="1201738"/>
            <a:ext cx="8115300" cy="2808287"/>
          </a:xfrm>
          <a:prstGeom prst="rect">
            <a:avLst/>
          </a:prstGeom>
        </p:spPr>
        <p:txBody>
          <a:bodyPr vert="horz" lIns="91420" tIns="45710" rIns="91420" bIns="45710">
            <a:noAutofit/>
          </a:bodyPr>
          <a:lstStyle>
            <a:lvl1pPr marL="0" indent="0" algn="ctr">
              <a:buNone/>
              <a:defRPr sz="2000" b="0" i="0">
                <a:solidFill>
                  <a:schemeClr val="tx1"/>
                </a:solidFill>
                <a:latin typeface="+mn-lt"/>
                <a:cs typeface="CiscoSans ExtraLight"/>
              </a:defRPr>
            </a:lvl1pPr>
          </a:lstStyle>
          <a:p>
            <a:pPr lvl="0"/>
            <a:r>
              <a:rPr lang="en-US" noProof="0"/>
              <a:t>Click icon to add chart</a:t>
            </a:r>
            <a:endParaRPr lang="en-US" noProof="0" dirty="0"/>
          </a:p>
        </p:txBody>
      </p:sp>
      <p:sp>
        <p:nvSpPr>
          <p:cNvPr id="7" name="Text Placeholder 9"/>
          <p:cNvSpPr>
            <a:spLocks noGrp="1"/>
          </p:cNvSpPr>
          <p:nvPr>
            <p:ph type="body" sz="quarter" idx="11"/>
          </p:nvPr>
        </p:nvSpPr>
        <p:spPr>
          <a:xfrm>
            <a:off x="437767" y="4148220"/>
            <a:ext cx="7180312" cy="326233"/>
          </a:xfrm>
          <a:prstGeom prst="rect">
            <a:avLst/>
          </a:prstGeom>
        </p:spPr>
        <p:txBody>
          <a:bodyPr wrap="square" lIns="91420" tIns="45710" rIns="91420" bIns="45710" anchor="b" anchorCtr="0">
            <a:noAutofit/>
          </a:bodyPr>
          <a:lstStyle>
            <a:lvl1pPr algn="l" defTabSz="603575">
              <a:lnSpc>
                <a:spcPct val="100000"/>
              </a:lnSpc>
              <a:spcBef>
                <a:spcPct val="50000"/>
              </a:spcBef>
              <a:buNone/>
              <a:defRPr sz="1400" b="0" i="0">
                <a:solidFill>
                  <a:schemeClr val="tx1"/>
                </a:solidFill>
                <a:latin typeface="+mn-lt"/>
                <a:cs typeface="CiscoSans ExtraLight"/>
              </a:defRPr>
            </a:lvl1pPr>
            <a:lvl2pPr>
              <a:buFont typeface="Arial" pitchFamily="34" charset="0"/>
              <a:buNone/>
              <a:defRPr sz="1100"/>
            </a:lvl2pPr>
            <a:lvl3pPr>
              <a:buFont typeface="Arial" pitchFamily="34" charset="0"/>
              <a:buNone/>
              <a:defRPr sz="1100"/>
            </a:lvl3pPr>
            <a:lvl4pPr>
              <a:buFont typeface="Arial" pitchFamily="34" charset="0"/>
              <a:buNone/>
              <a:defRPr sz="1100"/>
            </a:lvl4pPr>
            <a:lvl5pPr>
              <a:buFont typeface="Arial" pitchFamily="34" charset="0"/>
              <a:buNone/>
              <a:defRPr sz="1100"/>
            </a:lvl5pPr>
          </a:lstStyle>
          <a:p>
            <a:pPr lvl="0"/>
            <a:r>
              <a:rPr lang="en-US"/>
              <a:t>Click to edit Master text styles</a:t>
            </a:r>
          </a:p>
        </p:txBody>
      </p:sp>
      <p:sp>
        <p:nvSpPr>
          <p:cNvPr id="5"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2"/>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23699458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tx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2"/>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38718261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Half_Page_Blank">
    <p:spTree>
      <p:nvGrpSpPr>
        <p:cNvPr id="1" name=""/>
        <p:cNvGrpSpPr/>
        <p:nvPr/>
      </p:nvGrpSpPr>
      <p:grpSpPr>
        <a:xfrm>
          <a:off x="0" y="0"/>
          <a:ext cx="0" cy="0"/>
          <a:chOff x="0" y="0"/>
          <a:chExt cx="0" cy="0"/>
        </a:xfrm>
      </p:grpSpPr>
      <p:sp>
        <p:nvSpPr>
          <p:cNvPr id="5" name="Rectangle 4"/>
          <p:cNvSpPr/>
          <p:nvPr/>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bg1"/>
              </a:solidFill>
            </a:endParaRPr>
          </a:p>
        </p:txBody>
      </p:sp>
      <p:sp>
        <p:nvSpPr>
          <p:cNvPr id="4" name="Text Placeholder 3"/>
          <p:cNvSpPr>
            <a:spLocks noGrp="1"/>
          </p:cNvSpPr>
          <p:nvPr>
            <p:ph type="body" sz="quarter" idx="10" hasCustomPrompt="1"/>
          </p:nvPr>
        </p:nvSpPr>
        <p:spPr>
          <a:xfrm>
            <a:off x="462301" y="1665182"/>
            <a:ext cx="3662024" cy="2925868"/>
          </a:xfrm>
          <a:prstGeom prst="rect">
            <a:avLst/>
          </a:prstGeom>
        </p:spPr>
        <p:txBody>
          <a:bodyPr lIns="91420" tIns="45710" rIns="91420" bIns="45710">
            <a:noAutofit/>
          </a:bodyPr>
          <a:lstStyle>
            <a:lvl1pPr marL="174625" indent="-117475">
              <a:lnSpc>
                <a:spcPct val="95000"/>
              </a:lnSpc>
              <a:spcBef>
                <a:spcPts val="1110"/>
              </a:spcBef>
              <a:buClr>
                <a:schemeClr val="tx2"/>
              </a:buClr>
              <a:buSzPct val="60000"/>
              <a:buFont typeface="Arial"/>
              <a:buChar char="•"/>
              <a:defRPr sz="2000" b="0" i="0">
                <a:solidFill>
                  <a:schemeClr val="bg1">
                    <a:lumMod val="75000"/>
                  </a:schemeClr>
                </a:solidFill>
                <a:latin typeface="+mn-lt"/>
                <a:ea typeface="CiscoSansTT Thin" charset="0"/>
                <a:cs typeface="CiscoSansTT Thin" charset="0"/>
              </a:defRPr>
            </a:lvl1pPr>
            <a:lvl2pPr marL="288925" indent="-114300">
              <a:lnSpc>
                <a:spcPct val="95000"/>
              </a:lnSpc>
              <a:spcBef>
                <a:spcPts val="450"/>
              </a:spcBef>
              <a:buClr>
                <a:schemeClr val="tx2"/>
              </a:buClr>
              <a:buSzPct val="60000"/>
              <a:buFont typeface="Arial"/>
              <a:buChar char="•"/>
              <a:defRPr sz="1800" b="0" i="0">
                <a:solidFill>
                  <a:schemeClr val="bg1">
                    <a:lumMod val="75000"/>
                  </a:schemeClr>
                </a:solidFill>
                <a:latin typeface="+mn-lt"/>
                <a:ea typeface="CiscoSansTT Thin" charset="0"/>
                <a:cs typeface="CiscoSansTT Thin" charset="0"/>
              </a:defRPr>
            </a:lvl2pPr>
            <a:lvl3pPr marL="403225" indent="-114300">
              <a:buClr>
                <a:schemeClr val="tx2"/>
              </a:buClr>
              <a:buSzPct val="60000"/>
              <a:buFont typeface="Arial"/>
              <a:buChar char="•"/>
              <a:defRPr sz="1600" b="0" i="0">
                <a:solidFill>
                  <a:schemeClr val="bg1">
                    <a:lumMod val="75000"/>
                  </a:schemeClr>
                </a:solidFill>
                <a:latin typeface="+mn-lt"/>
                <a:ea typeface="CiscoSansTT Thin" charset="0"/>
                <a:cs typeface="CiscoSansTT Thin" charset="0"/>
              </a:defRPr>
            </a:lvl3pPr>
            <a:lvl4pPr marL="517525" indent="-114300">
              <a:buClr>
                <a:schemeClr val="tx2"/>
              </a:buClr>
              <a:buSzPct val="60000"/>
              <a:buFont typeface="Arial"/>
              <a:buChar char="•"/>
              <a:defRPr sz="1400" b="0" i="0">
                <a:solidFill>
                  <a:schemeClr val="bg1">
                    <a:lumMod val="75000"/>
                  </a:schemeClr>
                </a:solidFill>
                <a:latin typeface="+mn-lt"/>
                <a:ea typeface="CiscoSansTT Thin" charset="0"/>
                <a:cs typeface="CiscoSansTT Thin" charset="0"/>
              </a:defRPr>
            </a:lvl4pPr>
            <a:lvl5pPr marL="631825" indent="-114300">
              <a:buClr>
                <a:schemeClr val="tx2"/>
              </a:buClr>
              <a:buSzPct val="60000"/>
              <a:buFont typeface="Arial"/>
              <a:buChar char="•"/>
              <a:defRPr sz="1200" b="0" i="0">
                <a:solidFill>
                  <a:schemeClr val="bg1">
                    <a:lumMod val="75000"/>
                  </a:schemeClr>
                </a:solidFill>
                <a:latin typeface="+mn-lt"/>
                <a:ea typeface="CiscoSansTT Thin" charset="0"/>
                <a:cs typeface="CiscoSansTT Thin" charset="0"/>
              </a:defRPr>
            </a:lvl5pPr>
          </a:lstStyle>
          <a:p>
            <a:pPr lvl="0"/>
            <a:r>
              <a:rPr lang="en-GB" dirty="0"/>
              <a:t>First level</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Title Placeholder 5"/>
          <p:cNvSpPr>
            <a:spLocks noGrp="1"/>
          </p:cNvSpPr>
          <p:nvPr>
            <p:ph type="title"/>
          </p:nvPr>
        </p:nvSpPr>
        <p:spPr bwMode="auto">
          <a:xfrm>
            <a:off x="437766" y="341313"/>
            <a:ext cx="3686559"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24" tIns="45712" rIns="91424" bIns="45712" numCol="1" anchor="ctr" anchorCtr="0" compatLnSpc="1">
            <a:prstTxWarp prst="textNoShape">
              <a:avLst/>
            </a:prstTxWarp>
          </a:bodyPr>
          <a:lstStyle>
            <a:lvl1pPr>
              <a:defRPr sz="3200">
                <a:solidFill>
                  <a:schemeClr val="bg1">
                    <a:lumMod val="75000"/>
                  </a:schemeClr>
                </a:solidFill>
              </a:defRPr>
            </a:lvl1pPr>
          </a:lstStyle>
          <a:p>
            <a:pPr lvl="0"/>
            <a:r>
              <a:rPr lang="en-US"/>
              <a:t>Click to edit Master title style</a:t>
            </a:r>
            <a:endParaRPr lang="en-GB" dirty="0"/>
          </a:p>
        </p:txBody>
      </p:sp>
      <p:sp>
        <p:nvSpPr>
          <p:cNvPr id="8" name="Rectangle 4"/>
          <p:cNvSpPr>
            <a:spLocks noChangeArrowheads="1"/>
          </p:cNvSpPr>
          <p:nvPr/>
        </p:nvSpPr>
        <p:spPr bwMode="ltGray">
          <a:xfrm>
            <a:off x="477679" y="4741653"/>
            <a:ext cx="3568392"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accent1">
                    <a:lumMod val="75000"/>
                  </a:schemeClr>
                </a:solidFill>
                <a:latin typeface="+mn-lt"/>
                <a:ea typeface="+mn-ea"/>
                <a:cs typeface="CiscoSans Thin"/>
              </a:rPr>
              <a:t>© 2017  Cisco and/or its affiliates. All rights reserved.   Cisco Confidential</a:t>
            </a:r>
          </a:p>
        </p:txBody>
      </p:sp>
    </p:spTree>
    <p:extLst>
      <p:ext uri="{BB962C8B-B14F-4D97-AF65-F5344CB8AC3E}">
        <p14:creationId xmlns:p14="http://schemas.microsoft.com/office/powerpoint/2010/main" val="3100519972"/>
      </p:ext>
    </p:extLst>
  </p:cSld>
  <p:clrMapOvr>
    <a:masterClrMapping/>
  </p:clrMapOvr>
  <p:extLst>
    <p:ext uri="{DCECCB84-F9BA-43D5-87BE-67443E8EF086}">
      <p15:sldGuideLst xmlns:p15="http://schemas.microsoft.com/office/powerpoint/2012/main">
        <p15:guide id="2" pos="288">
          <p15:clr>
            <a:srgbClr val="FBAE40"/>
          </p15:clr>
        </p15:guide>
        <p15:guide id="3" pos="259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2_Half_Page_Text">
    <p:spTree>
      <p:nvGrpSpPr>
        <p:cNvPr id="1" name=""/>
        <p:cNvGrpSpPr/>
        <p:nvPr/>
      </p:nvGrpSpPr>
      <p:grpSpPr>
        <a:xfrm>
          <a:off x="0" y="0"/>
          <a:ext cx="0" cy="0"/>
          <a:chOff x="0" y="0"/>
          <a:chExt cx="0" cy="0"/>
        </a:xfrm>
      </p:grpSpPr>
      <p:sp>
        <p:nvSpPr>
          <p:cNvPr id="4" name="Rectangle 3"/>
          <p:cNvSpPr/>
          <p:nvPr/>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latin typeface="+mj-lt"/>
            </a:endParaRPr>
          </a:p>
        </p:txBody>
      </p:sp>
      <p:sp>
        <p:nvSpPr>
          <p:cNvPr id="3" name="Title Placeholder 5"/>
          <p:cNvSpPr>
            <a:spLocks noGrp="1"/>
          </p:cNvSpPr>
          <p:nvPr>
            <p:ph type="title"/>
          </p:nvPr>
        </p:nvSpPr>
        <p:spPr bwMode="auto">
          <a:xfrm>
            <a:off x="419100" y="1657350"/>
            <a:ext cx="3827463" cy="1828800"/>
          </a:xfrm>
          <a:prstGeom prst="rect">
            <a:avLst/>
          </a:prstGeom>
          <a:noFill/>
          <a:ln>
            <a:noFill/>
          </a:ln>
          <a:extLst>
            <a:ext uri="{FAA26D3D-D897-4be2-8F04-BA451C77F1D7}">
              <ma14:placeholderFlag xmlns="" xmlns:ma14="http://schemas.microsoft.com/office/mac/drawingml/2011/main" val="1"/>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lumMod val="75000"/>
                  </a:schemeClr>
                </a:solidFill>
                <a:latin typeface="+mj-lt"/>
                <a:ea typeface="ＭＳ Ｐゴシック" charset="0"/>
                <a:cs typeface="Tipo de letra del sistema Fina" charset="0"/>
              </a:defRPr>
            </a:lvl1pPr>
          </a:lstStyle>
          <a:p>
            <a:pPr lvl="0"/>
            <a:r>
              <a:rPr lang="en-US"/>
              <a:t>Click to edit Master title style</a:t>
            </a:r>
            <a:endParaRPr lang="en-GB" dirty="0"/>
          </a:p>
        </p:txBody>
      </p:sp>
      <p:sp>
        <p:nvSpPr>
          <p:cNvPr id="6" name="Text Placeholder 5"/>
          <p:cNvSpPr>
            <a:spLocks noGrp="1"/>
          </p:cNvSpPr>
          <p:nvPr>
            <p:ph type="body" sz="quarter" idx="10"/>
          </p:nvPr>
        </p:nvSpPr>
        <p:spPr>
          <a:xfrm>
            <a:off x="5097463" y="531812"/>
            <a:ext cx="3551237" cy="4059237"/>
          </a:xfrm>
          <a:prstGeom prst="rect">
            <a:avLst/>
          </a:prstGeom>
        </p:spPr>
        <p:txBody>
          <a:bodyPr lIns="0" rIns="0" anchor="ctr" anchorCtr="0"/>
          <a:lstStyle>
            <a:lvl1pPr marL="169863" indent="-169863">
              <a:lnSpc>
                <a:spcPct val="100000"/>
              </a:lnSpc>
              <a:buClr>
                <a:schemeClr val="tx1"/>
              </a:buClr>
              <a:buSzPct val="60000"/>
              <a:buFont typeface="Arial" panose="020B0604020202020204" pitchFamily="34" charset="0"/>
              <a:buChar char="•"/>
              <a:tabLst>
                <a:tab pos="228600" algn="l"/>
              </a:tabLst>
              <a:defRPr sz="2400"/>
            </a:lvl1pPr>
            <a:lvl2pPr marL="346075" indent="-171450">
              <a:lnSpc>
                <a:spcPct val="100000"/>
              </a:lnSpc>
              <a:buClr>
                <a:schemeClr val="tx1"/>
              </a:buClr>
              <a:buSzPct val="60000"/>
              <a:buFont typeface="Arial" panose="020B0604020202020204" pitchFamily="34" charset="0"/>
              <a:buChar char="•"/>
              <a:defRPr sz="2400"/>
            </a:lvl2pPr>
            <a:lvl3pPr marL="457200" indent="-117475">
              <a:lnSpc>
                <a:spcPct val="100000"/>
              </a:lnSpc>
              <a:buClr>
                <a:schemeClr val="tx1"/>
              </a:buClr>
              <a:buSzPct val="60000"/>
              <a:buFont typeface="Arial" panose="020B0604020202020204" pitchFamily="34" charset="0"/>
              <a:buChar char="•"/>
              <a:defRPr sz="2000"/>
            </a:lvl3pPr>
            <a:lvl4pPr marL="574675" indent="-117475">
              <a:lnSpc>
                <a:spcPct val="100000"/>
              </a:lnSpc>
              <a:buClr>
                <a:schemeClr val="tx1"/>
              </a:buClr>
              <a:buSzPct val="60000"/>
              <a:buFont typeface="Arial" panose="020B0604020202020204" pitchFamily="34" charset="0"/>
              <a:buChar char="•"/>
              <a:tabLst/>
              <a:defRPr sz="1800"/>
            </a:lvl4pPr>
            <a:lvl5pPr marL="744538" indent="-112713">
              <a:lnSpc>
                <a:spcPct val="100000"/>
              </a:lnSpc>
              <a:buClr>
                <a:schemeClr val="tx1"/>
              </a:buClr>
              <a:buSzPct val="60000"/>
              <a:buFont typeface="Arial" panose="020B0604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4"/>
          <p:cNvSpPr>
            <a:spLocks noChangeArrowheads="1"/>
          </p:cNvSpPr>
          <p:nvPr/>
        </p:nvSpPr>
        <p:spPr bwMode="ltGray">
          <a:xfrm>
            <a:off x="477679" y="4741653"/>
            <a:ext cx="3466792"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accent1">
                    <a:lumMod val="75000"/>
                  </a:schemeClr>
                </a:solidFill>
                <a:latin typeface="+mn-lt"/>
                <a:ea typeface="+mn-ea"/>
                <a:cs typeface="CiscoSans Thin"/>
              </a:rPr>
              <a:t>© 2017  Cisco and/or its affiliates. All rights reserved.   Cisco Confidential</a:t>
            </a:r>
          </a:p>
        </p:txBody>
      </p:sp>
    </p:spTree>
    <p:extLst>
      <p:ext uri="{BB962C8B-B14F-4D97-AF65-F5344CB8AC3E}">
        <p14:creationId xmlns:p14="http://schemas.microsoft.com/office/powerpoint/2010/main" val="4255683545"/>
      </p:ext>
    </p:extLst>
  </p:cSld>
  <p:clrMapOvr>
    <a:masterClrMapping/>
  </p:clrMapOvr>
  <p:extLst>
    <p:ext uri="{DCECCB84-F9BA-43D5-87BE-67443E8EF086}">
      <p15:sldGuideLst xmlns:p15="http://schemas.microsoft.com/office/powerpoint/2012/main">
        <p15:guide id="1" orient="horz" pos="1044">
          <p15:clr>
            <a:srgbClr val="FBAE40"/>
          </p15:clr>
        </p15:guide>
        <p15:guide id="2" pos="264">
          <p15:clr>
            <a:srgbClr val="FBAE40"/>
          </p15:clr>
        </p15:guide>
        <p15:guide id="3" orient="horz" pos="2196">
          <p15:clr>
            <a:srgbClr val="FBAE40"/>
          </p15:clr>
        </p15:guide>
        <p15:guide id="4" pos="267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3_Half_Page_Text_2 column">
    <p:spTree>
      <p:nvGrpSpPr>
        <p:cNvPr id="1" name=""/>
        <p:cNvGrpSpPr/>
        <p:nvPr/>
      </p:nvGrpSpPr>
      <p:grpSpPr>
        <a:xfrm>
          <a:off x="0" y="0"/>
          <a:ext cx="0" cy="0"/>
          <a:chOff x="0" y="0"/>
          <a:chExt cx="0" cy="0"/>
        </a:xfrm>
      </p:grpSpPr>
      <p:sp>
        <p:nvSpPr>
          <p:cNvPr id="4" name="Rectangle 3"/>
          <p:cNvSpPr/>
          <p:nvPr/>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bg1"/>
              </a:solidFill>
              <a:latin typeface="+mj-lt"/>
            </a:endParaRPr>
          </a:p>
        </p:txBody>
      </p:sp>
      <p:sp>
        <p:nvSpPr>
          <p:cNvPr id="3" name="Title Placeholder 5"/>
          <p:cNvSpPr>
            <a:spLocks noGrp="1"/>
          </p:cNvSpPr>
          <p:nvPr>
            <p:ph type="title"/>
          </p:nvPr>
        </p:nvSpPr>
        <p:spPr bwMode="auto">
          <a:xfrm>
            <a:off x="437766" y="510540"/>
            <a:ext cx="3808797" cy="655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24" tIns="45712" rIns="91424" bIns="45712" numCol="1" anchor="t"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lumMod val="75000"/>
                  </a:schemeClr>
                </a:solidFill>
                <a:latin typeface="+mj-lt"/>
                <a:ea typeface="ＭＳ Ｐゴシック" charset="0"/>
                <a:cs typeface="Tipo de letra del sistema Fina" charset="0"/>
              </a:defRPr>
            </a:lvl1pPr>
          </a:lstStyle>
          <a:p>
            <a:pPr lvl="0"/>
            <a:r>
              <a:rPr lang="en-US"/>
              <a:t>Click to edit Master title style</a:t>
            </a:r>
            <a:endParaRPr lang="en-GB" dirty="0"/>
          </a:p>
        </p:txBody>
      </p:sp>
      <p:sp>
        <p:nvSpPr>
          <p:cNvPr id="6" name="Text Placeholder 5"/>
          <p:cNvSpPr>
            <a:spLocks noGrp="1"/>
          </p:cNvSpPr>
          <p:nvPr>
            <p:ph type="body" sz="quarter" idx="10"/>
          </p:nvPr>
        </p:nvSpPr>
        <p:spPr>
          <a:xfrm>
            <a:off x="5097463" y="510540"/>
            <a:ext cx="3551237" cy="4080510"/>
          </a:xfrm>
          <a:prstGeom prst="rect">
            <a:avLst/>
          </a:prstGeom>
        </p:spPr>
        <p:txBody>
          <a:bodyPr lIns="0" rIns="0"/>
          <a:lstStyle>
            <a:lvl1pPr marL="114300" indent="-114300">
              <a:lnSpc>
                <a:spcPct val="100000"/>
              </a:lnSpc>
              <a:buClr>
                <a:schemeClr val="tx1"/>
              </a:buClr>
              <a:buSzPct val="60000"/>
              <a:defRPr sz="2000"/>
            </a:lvl1pPr>
            <a:lvl2pPr marL="228600" indent="-114300">
              <a:lnSpc>
                <a:spcPct val="100000"/>
              </a:lnSpc>
              <a:buClr>
                <a:schemeClr val="tx1"/>
              </a:buClr>
              <a:buSzPct val="60000"/>
              <a:defRPr sz="2000"/>
            </a:lvl2pPr>
            <a:lvl3pPr marL="342900" indent="-114300">
              <a:lnSpc>
                <a:spcPct val="100000"/>
              </a:lnSpc>
              <a:buClr>
                <a:schemeClr val="tx1"/>
              </a:buClr>
              <a:buSzPct val="60000"/>
              <a:defRPr sz="1800"/>
            </a:lvl3pPr>
            <a:lvl4pPr marL="457200" indent="-123825">
              <a:lnSpc>
                <a:spcPct val="100000"/>
              </a:lnSpc>
              <a:buClr>
                <a:schemeClr val="tx1"/>
              </a:buClr>
              <a:buSzPct val="60000"/>
              <a:defRPr sz="1600"/>
            </a:lvl4pPr>
            <a:lvl5pPr marL="574675" indent="-117475">
              <a:lnSpc>
                <a:spcPct val="100000"/>
              </a:lnSpc>
              <a:buClr>
                <a:schemeClr val="tx1"/>
              </a:buClr>
              <a:buSzPct val="60000"/>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6"/>
          <p:cNvSpPr>
            <a:spLocks noGrp="1"/>
          </p:cNvSpPr>
          <p:nvPr>
            <p:ph type="body" sz="quarter" idx="11"/>
          </p:nvPr>
        </p:nvSpPr>
        <p:spPr>
          <a:xfrm>
            <a:off x="437766" y="1659842"/>
            <a:ext cx="3808797" cy="2931208"/>
          </a:xfrm>
          <a:prstGeom prst="rect">
            <a:avLst/>
          </a:prstGeom>
        </p:spPr>
        <p:txBody>
          <a:bodyPr/>
          <a:lstStyle>
            <a:lvl1pPr marL="114300" indent="-114300">
              <a:buClr>
                <a:schemeClr val="tx2"/>
              </a:buClr>
              <a:buSzPct val="60000"/>
              <a:defRPr lang="en-US" sz="2000" kern="1200" dirty="0" smtClean="0">
                <a:solidFill>
                  <a:schemeClr val="bg1">
                    <a:lumMod val="75000"/>
                  </a:schemeClr>
                </a:solidFill>
                <a:latin typeface="+mn-lt"/>
                <a:ea typeface="ＭＳ Ｐゴシック" charset="0"/>
                <a:cs typeface="CiscoSans"/>
              </a:defRPr>
            </a:lvl1pPr>
            <a:lvl2pPr marL="228600" indent="-114300">
              <a:buClr>
                <a:schemeClr val="tx2"/>
              </a:buClr>
              <a:buSzPct val="60000"/>
              <a:defRPr sz="2000">
                <a:solidFill>
                  <a:schemeClr val="bg1">
                    <a:lumMod val="75000"/>
                  </a:schemeClr>
                </a:solidFill>
              </a:defRPr>
            </a:lvl2pPr>
            <a:lvl3pPr marL="342900" indent="-114300">
              <a:buClr>
                <a:schemeClr val="tx2"/>
              </a:buClr>
              <a:buSzPct val="60000"/>
              <a:defRPr sz="1800">
                <a:solidFill>
                  <a:schemeClr val="bg1">
                    <a:lumMod val="75000"/>
                  </a:schemeClr>
                </a:solidFill>
              </a:defRPr>
            </a:lvl3pPr>
            <a:lvl4pPr marL="457200" indent="-123825">
              <a:buClr>
                <a:schemeClr val="tx2"/>
              </a:buClr>
              <a:buSzPct val="60000"/>
              <a:defRPr sz="1600">
                <a:solidFill>
                  <a:schemeClr val="bg1">
                    <a:lumMod val="75000"/>
                  </a:schemeClr>
                </a:solidFill>
              </a:defRPr>
            </a:lvl4pPr>
            <a:lvl5pPr marL="574675" indent="-117475">
              <a:buClr>
                <a:schemeClr val="tx2"/>
              </a:buClr>
              <a:buSzPct val="60000"/>
              <a:defRPr sz="1600">
                <a:solidFill>
                  <a:schemeClr val="bg1">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4"/>
          <p:cNvSpPr>
            <a:spLocks noChangeArrowheads="1"/>
          </p:cNvSpPr>
          <p:nvPr/>
        </p:nvSpPr>
        <p:spPr bwMode="ltGray">
          <a:xfrm>
            <a:off x="477678" y="4741653"/>
            <a:ext cx="3359215"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accent1">
                    <a:lumMod val="75000"/>
                  </a:schemeClr>
                </a:solidFill>
                <a:latin typeface="+mn-lt"/>
                <a:ea typeface="+mn-ea"/>
                <a:cs typeface="CiscoSans Thin"/>
              </a:rPr>
              <a:t>© 2017  Cisco and/or its affiliates. All rights reserved.   Cisco Confidential</a:t>
            </a:r>
          </a:p>
        </p:txBody>
      </p:sp>
    </p:spTree>
    <p:extLst>
      <p:ext uri="{BB962C8B-B14F-4D97-AF65-F5344CB8AC3E}">
        <p14:creationId xmlns:p14="http://schemas.microsoft.com/office/powerpoint/2010/main" val="2770551288"/>
      </p:ext>
    </p:extLst>
  </p:cSld>
  <p:clrMapOvr>
    <a:masterClrMapping/>
  </p:clrMapOvr>
  <p:extLst>
    <p:ext uri="{DCECCB84-F9BA-43D5-87BE-67443E8EF086}">
      <p15:sldGuideLst xmlns:p15="http://schemas.microsoft.com/office/powerpoint/2012/main">
        <p15:guide id="4" pos="2675">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sp>
        <p:nvSpPr>
          <p:cNvPr id="3" name="Rectangle 2"/>
          <p:cNvSpPr/>
          <p:nvPr/>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hasCustomPrompt="1"/>
          </p:nvPr>
        </p:nvSpPr>
        <p:spPr>
          <a:xfrm>
            <a:off x="416425" y="915409"/>
            <a:ext cx="7598042" cy="2569946"/>
          </a:xfrm>
          <a:prstGeom prst="rect">
            <a:avLst/>
          </a:prstGeom>
          <a:noFill/>
        </p:spPr>
        <p:txBody>
          <a:bodyPr anchor="b">
            <a:noAutofit/>
          </a:bodyPr>
          <a:lstStyle>
            <a:lvl1pPr marL="0" indent="0" algn="l">
              <a:lnSpc>
                <a:spcPct val="90000"/>
              </a:lnSpc>
              <a:buFont typeface="Arial" panose="020B0604020202020204" pitchFamily="34" charset="0"/>
              <a:buNone/>
              <a:defRPr sz="4600" b="0" i="0" spc="0" baseline="0">
                <a:solidFill>
                  <a:schemeClr val="bg1">
                    <a:lumMod val="75000"/>
                  </a:schemeClr>
                </a:solidFill>
                <a:latin typeface="+mj-lt"/>
                <a:ea typeface="CiscoSansTT Thin" charset="0"/>
                <a:cs typeface="CiscoSansTT Thin" charset="0"/>
              </a:defRPr>
            </a:lvl1pPr>
          </a:lstStyle>
          <a:p>
            <a:r>
              <a:rPr lang="en-GB" dirty="0"/>
              <a:t>Section Title Goes Here</a:t>
            </a:r>
            <a:endParaRPr lang="en-US" dirty="0"/>
          </a:p>
        </p:txBody>
      </p:sp>
    </p:spTree>
    <p:extLst>
      <p:ext uri="{BB962C8B-B14F-4D97-AF65-F5344CB8AC3E}">
        <p14:creationId xmlns:p14="http://schemas.microsoft.com/office/powerpoint/2010/main" val="37121915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4_Half_Page_Picture_Caption">
    <p:spTree>
      <p:nvGrpSpPr>
        <p:cNvPr id="1" name=""/>
        <p:cNvGrpSpPr/>
        <p:nvPr/>
      </p:nvGrpSpPr>
      <p:grpSpPr>
        <a:xfrm>
          <a:off x="0" y="0"/>
          <a:ext cx="0" cy="0"/>
          <a:chOff x="0" y="0"/>
          <a:chExt cx="0" cy="0"/>
        </a:xfrm>
      </p:grpSpPr>
      <p:sp>
        <p:nvSpPr>
          <p:cNvPr id="4" name="Rectangle 3"/>
          <p:cNvSpPr/>
          <p:nvPr/>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 name="Title Placeholder 5"/>
          <p:cNvSpPr>
            <a:spLocks noGrp="1"/>
          </p:cNvSpPr>
          <p:nvPr>
            <p:ph type="title"/>
          </p:nvPr>
        </p:nvSpPr>
        <p:spPr bwMode="auto">
          <a:xfrm>
            <a:off x="437766" y="1659731"/>
            <a:ext cx="3808797" cy="1824038"/>
          </a:xfrm>
          <a:prstGeom prst="rect">
            <a:avLst/>
          </a:prstGeom>
          <a:noFill/>
          <a:ln>
            <a:noFill/>
          </a:ln>
          <a:extLst>
            <a:ext uri="{FAA26D3D-D897-4be2-8F04-BA451C77F1D7}">
              <ma14:placeholderFlag xmlns="" xmlns:ma14="http://schemas.microsoft.com/office/mac/drawingml/2011/main" val="1"/>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lumMod val="75000"/>
                  </a:schemeClr>
                </a:solidFill>
                <a:latin typeface="+mj-lt"/>
                <a:ea typeface="ＭＳ Ｐゴシック" charset="0"/>
                <a:cs typeface="Tipo de letra del sistema Fina" charset="0"/>
              </a:defRPr>
            </a:lvl1pPr>
          </a:lstStyle>
          <a:p>
            <a:pPr lvl="0"/>
            <a:r>
              <a:rPr lang="en-US"/>
              <a:t>Click to edit Master title style</a:t>
            </a:r>
            <a:endParaRPr lang="en-GB" dirty="0"/>
          </a:p>
        </p:txBody>
      </p:sp>
      <p:sp>
        <p:nvSpPr>
          <p:cNvPr id="7" name="Picture Placeholder 6"/>
          <p:cNvSpPr>
            <a:spLocks noGrp="1"/>
          </p:cNvSpPr>
          <p:nvPr>
            <p:ph type="pic" sz="quarter" idx="10"/>
          </p:nvPr>
        </p:nvSpPr>
        <p:spPr>
          <a:xfrm>
            <a:off x="5089525" y="531813"/>
            <a:ext cx="3559175" cy="3364846"/>
          </a:xfrm>
          <a:prstGeom prst="rect">
            <a:avLst/>
          </a:prstGeom>
        </p:spPr>
        <p:txBody>
          <a:bodyPr anchor="ctr" anchorCtr="0"/>
          <a:lstStyle>
            <a:lvl1pPr marL="0" indent="0" algn="ctr">
              <a:buNone/>
              <a:defRPr/>
            </a:lvl1pPr>
          </a:lstStyle>
          <a:p>
            <a:r>
              <a:rPr lang="en-US"/>
              <a:t>Drag picture to placeholder or click icon to add</a:t>
            </a:r>
            <a:endParaRPr lang="en-US" dirty="0"/>
          </a:p>
        </p:txBody>
      </p:sp>
      <p:sp>
        <p:nvSpPr>
          <p:cNvPr id="9" name="Text Placeholder 8"/>
          <p:cNvSpPr>
            <a:spLocks noGrp="1"/>
          </p:cNvSpPr>
          <p:nvPr>
            <p:ph type="body" sz="quarter" idx="11"/>
          </p:nvPr>
        </p:nvSpPr>
        <p:spPr>
          <a:xfrm>
            <a:off x="5089525" y="4062350"/>
            <a:ext cx="3559175" cy="525145"/>
          </a:xfrm>
          <a:prstGeom prst="rect">
            <a:avLst/>
          </a:prstGeom>
        </p:spPr>
        <p:txBody>
          <a:bodyPr lIns="0" tIns="0" rIns="0" bIns="0"/>
          <a:lstStyle>
            <a:lvl1pPr marL="0" indent="0">
              <a:buNone/>
              <a:defRPr sz="1400"/>
            </a:lvl1pPr>
          </a:lstStyle>
          <a:p>
            <a:pPr lvl="0"/>
            <a:r>
              <a:rPr lang="en-US"/>
              <a:t>Click to edit Master text styles</a:t>
            </a:r>
          </a:p>
        </p:txBody>
      </p:sp>
      <p:sp>
        <p:nvSpPr>
          <p:cNvPr id="10" name="Rectangle 4"/>
          <p:cNvSpPr>
            <a:spLocks noChangeArrowheads="1"/>
          </p:cNvSpPr>
          <p:nvPr/>
        </p:nvSpPr>
        <p:spPr bwMode="ltGray">
          <a:xfrm>
            <a:off x="477679" y="4741653"/>
            <a:ext cx="2863168"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accent1">
                    <a:lumMod val="75000"/>
                  </a:schemeClr>
                </a:solidFill>
                <a:latin typeface="+mn-lt"/>
                <a:ea typeface="+mn-ea"/>
                <a:cs typeface="CiscoSans Thin"/>
              </a:rPr>
              <a:t>© 2017  Cisco and/or its affiliates. All rights reserved.   Cisco Confidential</a:t>
            </a:r>
          </a:p>
        </p:txBody>
      </p:sp>
    </p:spTree>
    <p:extLst>
      <p:ext uri="{BB962C8B-B14F-4D97-AF65-F5344CB8AC3E}">
        <p14:creationId xmlns:p14="http://schemas.microsoft.com/office/powerpoint/2010/main" val="3339482647"/>
      </p:ext>
    </p:extLst>
  </p:cSld>
  <p:clrMapOvr>
    <a:masterClrMapping/>
  </p:clrMapOvr>
  <p:extLst>
    <p:ext uri="{DCECCB84-F9BA-43D5-87BE-67443E8EF086}">
      <p15:sldGuideLst xmlns:p15="http://schemas.microsoft.com/office/powerpoint/2012/main">
        <p15:guide id="1" orient="horz" pos="1044">
          <p15:clr>
            <a:srgbClr val="FBAE40"/>
          </p15:clr>
        </p15:guide>
        <p15:guide id="2" pos="264">
          <p15:clr>
            <a:srgbClr val="FBAE40"/>
          </p15:clr>
        </p15:guide>
        <p15:guide id="3" orient="horz" pos="2193">
          <p15:clr>
            <a:srgbClr val="FBAE40"/>
          </p15:clr>
        </p15:guide>
        <p15:guide id="4" pos="2675">
          <p15:clr>
            <a:srgbClr val="FBAE40"/>
          </p15:clr>
        </p15:guide>
        <p15:guide id="7" pos="320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5_Half_Page_Picture">
    <p:spTree>
      <p:nvGrpSpPr>
        <p:cNvPr id="1" name=""/>
        <p:cNvGrpSpPr/>
        <p:nvPr/>
      </p:nvGrpSpPr>
      <p:grpSpPr>
        <a:xfrm>
          <a:off x="0" y="0"/>
          <a:ext cx="0" cy="0"/>
          <a:chOff x="0" y="0"/>
          <a:chExt cx="0" cy="0"/>
        </a:xfrm>
      </p:grpSpPr>
      <p:sp>
        <p:nvSpPr>
          <p:cNvPr id="4" name="Rectangle 3"/>
          <p:cNvSpPr/>
          <p:nvPr/>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2"/>
              </a:solidFill>
            </a:endParaRPr>
          </a:p>
        </p:txBody>
      </p:sp>
      <p:sp>
        <p:nvSpPr>
          <p:cNvPr id="3" name="Title Placeholder 5"/>
          <p:cNvSpPr>
            <a:spLocks noGrp="1"/>
          </p:cNvSpPr>
          <p:nvPr>
            <p:ph type="title"/>
          </p:nvPr>
        </p:nvSpPr>
        <p:spPr bwMode="auto">
          <a:xfrm>
            <a:off x="437766" y="1659731"/>
            <a:ext cx="3808797" cy="1824038"/>
          </a:xfrm>
          <a:prstGeom prst="rect">
            <a:avLst/>
          </a:prstGeom>
          <a:noFill/>
          <a:ln>
            <a:noFill/>
          </a:ln>
          <a:extLst>
            <a:ext uri="{FAA26D3D-D897-4be2-8F04-BA451C77F1D7}">
              <ma14:placeholderFlag xmlns="" xmlns:ma14="http://schemas.microsoft.com/office/mac/drawingml/2011/main" val="1"/>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lumMod val="75000"/>
                  </a:schemeClr>
                </a:solidFill>
                <a:latin typeface="+mj-lt"/>
                <a:ea typeface="ＭＳ Ｐゴシック" charset="0"/>
                <a:cs typeface="Tipo de letra del sistema Fina" charset="0"/>
              </a:defRPr>
            </a:lvl1pPr>
          </a:lstStyle>
          <a:p>
            <a:pPr lvl="0"/>
            <a:r>
              <a:rPr lang="en-US"/>
              <a:t>Click to edit Master title style</a:t>
            </a:r>
            <a:endParaRPr lang="en-GB" dirty="0"/>
          </a:p>
        </p:txBody>
      </p:sp>
      <p:sp>
        <p:nvSpPr>
          <p:cNvPr id="7" name="Picture Placeholder 6"/>
          <p:cNvSpPr>
            <a:spLocks noGrp="1"/>
          </p:cNvSpPr>
          <p:nvPr>
            <p:ph type="pic" sz="quarter" idx="10"/>
          </p:nvPr>
        </p:nvSpPr>
        <p:spPr>
          <a:xfrm>
            <a:off x="5089525" y="531813"/>
            <a:ext cx="3559175" cy="4059236"/>
          </a:xfrm>
          <a:prstGeom prst="rect">
            <a:avLst/>
          </a:prstGeom>
        </p:spPr>
        <p:txBody>
          <a:bodyPr anchor="ctr" anchorCtr="0"/>
          <a:lstStyle>
            <a:lvl1pPr marL="0" indent="0" algn="ctr">
              <a:buNone/>
              <a:defRPr/>
            </a:lvl1pPr>
          </a:lstStyle>
          <a:p>
            <a:r>
              <a:rPr lang="en-US"/>
              <a:t>Drag picture to placeholder or click icon to add</a:t>
            </a:r>
            <a:endParaRPr lang="en-US" dirty="0"/>
          </a:p>
        </p:txBody>
      </p:sp>
      <p:sp>
        <p:nvSpPr>
          <p:cNvPr id="8" name="Rectangle 4"/>
          <p:cNvSpPr>
            <a:spLocks noChangeArrowheads="1"/>
          </p:cNvSpPr>
          <p:nvPr/>
        </p:nvSpPr>
        <p:spPr bwMode="ltGray">
          <a:xfrm>
            <a:off x="477679" y="4741653"/>
            <a:ext cx="3263592"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accent1">
                    <a:lumMod val="75000"/>
                  </a:schemeClr>
                </a:solidFill>
                <a:latin typeface="+mn-lt"/>
                <a:ea typeface="+mn-ea"/>
                <a:cs typeface="CiscoSans Thin"/>
              </a:rPr>
              <a:t>© 2017  Cisco and/or its affiliates. All rights reserved.   Cisco Confidential</a:t>
            </a:r>
          </a:p>
        </p:txBody>
      </p:sp>
    </p:spTree>
    <p:extLst>
      <p:ext uri="{BB962C8B-B14F-4D97-AF65-F5344CB8AC3E}">
        <p14:creationId xmlns:p14="http://schemas.microsoft.com/office/powerpoint/2010/main" val="1642764624"/>
      </p:ext>
    </p:extLst>
  </p:cSld>
  <p:clrMapOvr>
    <a:masterClrMapping/>
  </p:clrMapOvr>
  <p:extLst>
    <p:ext uri="{DCECCB84-F9BA-43D5-87BE-67443E8EF086}">
      <p15:sldGuideLst xmlns:p15="http://schemas.microsoft.com/office/powerpoint/2012/main">
        <p15:guide id="1" orient="horz" pos="1044">
          <p15:clr>
            <a:srgbClr val="FBAE40"/>
          </p15:clr>
        </p15:guide>
        <p15:guide id="2" pos="264">
          <p15:clr>
            <a:srgbClr val="FBAE40"/>
          </p15:clr>
        </p15:guide>
        <p15:guide id="3" orient="horz" pos="2193">
          <p15:clr>
            <a:srgbClr val="FBAE40"/>
          </p15:clr>
        </p15:guide>
        <p15:guide id="4" pos="2675">
          <p15:clr>
            <a:srgbClr val="FBAE40"/>
          </p15:clr>
        </p15:guide>
        <p15:guide id="7" pos="3206">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6_Half_Page_Headline Only">
    <p:spTree>
      <p:nvGrpSpPr>
        <p:cNvPr id="1" name=""/>
        <p:cNvGrpSpPr/>
        <p:nvPr/>
      </p:nvGrpSpPr>
      <p:grpSpPr>
        <a:xfrm>
          <a:off x="0" y="0"/>
          <a:ext cx="0" cy="0"/>
          <a:chOff x="0" y="0"/>
          <a:chExt cx="0" cy="0"/>
        </a:xfrm>
      </p:grpSpPr>
      <p:sp>
        <p:nvSpPr>
          <p:cNvPr id="4" name="Rectangle 3"/>
          <p:cNvSpPr/>
          <p:nvPr/>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bg1"/>
              </a:solidFill>
            </a:endParaRPr>
          </a:p>
        </p:txBody>
      </p:sp>
      <p:sp>
        <p:nvSpPr>
          <p:cNvPr id="3" name="Title Placeholder 5"/>
          <p:cNvSpPr>
            <a:spLocks noGrp="1"/>
          </p:cNvSpPr>
          <p:nvPr>
            <p:ph type="title"/>
          </p:nvPr>
        </p:nvSpPr>
        <p:spPr bwMode="auto">
          <a:xfrm>
            <a:off x="437766" y="1659731"/>
            <a:ext cx="3808797" cy="1824038"/>
          </a:xfrm>
          <a:prstGeom prst="rect">
            <a:avLst/>
          </a:prstGeom>
          <a:noFill/>
          <a:ln>
            <a:noFill/>
          </a:ln>
          <a:extLst>
            <a:ext uri="{FAA26D3D-D897-4be2-8F04-BA451C77F1D7}">
              <ma14:placeholderFlag xmlns="" xmlns:ma14="http://schemas.microsoft.com/office/mac/drawingml/2011/main" val="1"/>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lumMod val="75000"/>
                  </a:schemeClr>
                </a:solidFill>
                <a:latin typeface="+mj-lt"/>
                <a:ea typeface="ＭＳ Ｐゴシック" charset="0"/>
                <a:cs typeface="Tipo de letra del sistema Fina" charset="0"/>
              </a:defRPr>
            </a:lvl1pPr>
          </a:lstStyle>
          <a:p>
            <a:pPr lvl="0"/>
            <a:r>
              <a:rPr lang="en-US"/>
              <a:t>Click to edit Master title style</a:t>
            </a:r>
            <a:endParaRPr lang="en-GB" dirty="0"/>
          </a:p>
        </p:txBody>
      </p:sp>
      <p:sp>
        <p:nvSpPr>
          <p:cNvPr id="8" name="Rectangle 4"/>
          <p:cNvSpPr>
            <a:spLocks noChangeArrowheads="1"/>
          </p:cNvSpPr>
          <p:nvPr/>
        </p:nvSpPr>
        <p:spPr bwMode="ltGray">
          <a:xfrm>
            <a:off x="477678" y="4741653"/>
            <a:ext cx="2946839"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accent1">
                    <a:lumMod val="75000"/>
                  </a:schemeClr>
                </a:solidFill>
                <a:latin typeface="+mn-lt"/>
                <a:ea typeface="+mn-ea"/>
                <a:cs typeface="CiscoSans Thin"/>
              </a:rPr>
              <a:t>© 2017  Cisco and/or its affiliates. All rights reserved.   Cisco Confidential</a:t>
            </a:r>
          </a:p>
        </p:txBody>
      </p:sp>
    </p:spTree>
    <p:extLst>
      <p:ext uri="{BB962C8B-B14F-4D97-AF65-F5344CB8AC3E}">
        <p14:creationId xmlns:p14="http://schemas.microsoft.com/office/powerpoint/2010/main" val="1884465524"/>
      </p:ext>
    </p:extLst>
  </p:cSld>
  <p:clrMapOvr>
    <a:masterClrMapping/>
  </p:clrMapOvr>
  <p:extLst>
    <p:ext uri="{DCECCB84-F9BA-43D5-87BE-67443E8EF086}">
      <p15:sldGuideLst xmlns:p15="http://schemas.microsoft.com/office/powerpoint/2012/main">
        <p15:guide id="1" orient="horz" pos="1044">
          <p15:clr>
            <a:srgbClr val="FBAE40"/>
          </p15:clr>
        </p15:guide>
        <p15:guide id="3" orient="horz" pos="2193">
          <p15:clr>
            <a:srgbClr val="FBAE40"/>
          </p15:clr>
        </p15:guide>
        <p15:guide id="4" pos="2675">
          <p15:clr>
            <a:srgbClr val="FBAE40"/>
          </p15:clr>
        </p15:guide>
        <p15:guide id="7" pos="320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7_Half_Page_Picture_Full">
    <p:spTree>
      <p:nvGrpSpPr>
        <p:cNvPr id="1" name=""/>
        <p:cNvGrpSpPr/>
        <p:nvPr/>
      </p:nvGrpSpPr>
      <p:grpSpPr>
        <a:xfrm>
          <a:off x="0" y="0"/>
          <a:ext cx="0" cy="0"/>
          <a:chOff x="0" y="0"/>
          <a:chExt cx="0" cy="0"/>
        </a:xfrm>
      </p:grpSpPr>
      <p:sp>
        <p:nvSpPr>
          <p:cNvPr id="4" name="Rectangle 3"/>
          <p:cNvSpPr/>
          <p:nvPr/>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 name="Title Placeholder 5"/>
          <p:cNvSpPr>
            <a:spLocks noGrp="1"/>
          </p:cNvSpPr>
          <p:nvPr>
            <p:ph type="title"/>
          </p:nvPr>
        </p:nvSpPr>
        <p:spPr bwMode="auto">
          <a:xfrm>
            <a:off x="437766" y="1659731"/>
            <a:ext cx="3808797"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lumMod val="75000"/>
                  </a:schemeClr>
                </a:solidFill>
                <a:latin typeface="+mj-lt"/>
                <a:ea typeface="ＭＳ Ｐゴシック" charset="0"/>
                <a:cs typeface="Tipo de letra del sistema Fina" charset="0"/>
              </a:defRPr>
            </a:lvl1pPr>
          </a:lstStyle>
          <a:p>
            <a:pPr lvl="0"/>
            <a:r>
              <a:rPr lang="en-US"/>
              <a:t>Click to edit Master title style</a:t>
            </a:r>
            <a:endParaRPr lang="en-GB" dirty="0"/>
          </a:p>
        </p:txBody>
      </p:sp>
      <p:sp>
        <p:nvSpPr>
          <p:cNvPr id="7" name="Picture Placeholder 6"/>
          <p:cNvSpPr>
            <a:spLocks noGrp="1"/>
          </p:cNvSpPr>
          <p:nvPr>
            <p:ph type="pic" sz="quarter" idx="10"/>
          </p:nvPr>
        </p:nvSpPr>
        <p:spPr>
          <a:xfrm>
            <a:off x="4580092" y="0"/>
            <a:ext cx="4563907" cy="5143500"/>
          </a:xfrm>
          <a:prstGeom prst="rect">
            <a:avLst/>
          </a:prstGeom>
        </p:spPr>
        <p:txBody>
          <a:bodyPr anchor="ctr" anchorCtr="0"/>
          <a:lstStyle>
            <a:lvl1pPr marL="0" indent="0" algn="ctr">
              <a:buNone/>
              <a:defRPr/>
            </a:lvl1pPr>
          </a:lstStyle>
          <a:p>
            <a:r>
              <a:rPr lang="en-US"/>
              <a:t>Drag picture to placeholder or click icon to add</a:t>
            </a:r>
            <a:endParaRPr lang="en-US" dirty="0"/>
          </a:p>
        </p:txBody>
      </p:sp>
      <p:sp>
        <p:nvSpPr>
          <p:cNvPr id="8" name="Rectangle 4"/>
          <p:cNvSpPr>
            <a:spLocks noChangeArrowheads="1"/>
          </p:cNvSpPr>
          <p:nvPr/>
        </p:nvSpPr>
        <p:spPr bwMode="ltGray">
          <a:xfrm>
            <a:off x="477679" y="4741653"/>
            <a:ext cx="3299450"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accent1">
                    <a:lumMod val="75000"/>
                  </a:schemeClr>
                </a:solidFill>
                <a:latin typeface="+mn-lt"/>
                <a:ea typeface="+mn-ea"/>
                <a:cs typeface="CiscoSans Thin"/>
              </a:rPr>
              <a:t>© 2017  Cisco and/or its affiliates. All rights reserved.   Cisco Confidential</a:t>
            </a:r>
          </a:p>
        </p:txBody>
      </p:sp>
    </p:spTree>
    <p:extLst>
      <p:ext uri="{BB962C8B-B14F-4D97-AF65-F5344CB8AC3E}">
        <p14:creationId xmlns:p14="http://schemas.microsoft.com/office/powerpoint/2010/main" val="1538180873"/>
      </p:ext>
    </p:extLst>
  </p:cSld>
  <p:clrMapOvr>
    <a:masterClrMapping/>
  </p:clrMapOvr>
  <p:extLst>
    <p:ext uri="{DCECCB84-F9BA-43D5-87BE-67443E8EF086}">
      <p15:sldGuideLst xmlns:p15="http://schemas.microsoft.com/office/powerpoint/2012/main">
        <p15:guide id="1" orient="horz" pos="1044">
          <p15:clr>
            <a:srgbClr val="FBAE40"/>
          </p15:clr>
        </p15:guide>
        <p15:guide id="3" orient="horz" pos="2193">
          <p15:clr>
            <a:srgbClr val="FBAE40"/>
          </p15:clr>
        </p15:guide>
        <p15:guide id="4" pos="2675">
          <p15:clr>
            <a:srgbClr val="FBAE40"/>
          </p15:clr>
        </p15:guide>
        <p15:guide id="7" pos="3206">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8_Half_Page_Chart">
    <p:spTree>
      <p:nvGrpSpPr>
        <p:cNvPr id="1" name=""/>
        <p:cNvGrpSpPr/>
        <p:nvPr/>
      </p:nvGrpSpPr>
      <p:grpSpPr>
        <a:xfrm>
          <a:off x="0" y="0"/>
          <a:ext cx="0" cy="0"/>
          <a:chOff x="0" y="0"/>
          <a:chExt cx="0" cy="0"/>
        </a:xfrm>
      </p:grpSpPr>
      <p:sp>
        <p:nvSpPr>
          <p:cNvPr id="4" name="Rectangle 3"/>
          <p:cNvSpPr/>
          <p:nvPr/>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 name="Title Placeholder 5"/>
          <p:cNvSpPr>
            <a:spLocks noGrp="1"/>
          </p:cNvSpPr>
          <p:nvPr>
            <p:ph type="title"/>
          </p:nvPr>
        </p:nvSpPr>
        <p:spPr bwMode="auto">
          <a:xfrm>
            <a:off x="437766" y="1659731"/>
            <a:ext cx="3808797"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lumMod val="75000"/>
                  </a:schemeClr>
                </a:solidFill>
                <a:latin typeface="+mj-lt"/>
                <a:ea typeface="ＭＳ Ｐゴシック" charset="0"/>
                <a:cs typeface="Tipo de letra del sistema Fina" charset="0"/>
              </a:defRPr>
            </a:lvl1pPr>
          </a:lstStyle>
          <a:p>
            <a:pPr lvl="0"/>
            <a:r>
              <a:rPr lang="en-US"/>
              <a:t>Click to edit Master title style</a:t>
            </a:r>
            <a:endParaRPr lang="en-GB" dirty="0"/>
          </a:p>
        </p:txBody>
      </p:sp>
      <p:sp>
        <p:nvSpPr>
          <p:cNvPr id="6" name="Chart Placeholder 5"/>
          <p:cNvSpPr>
            <a:spLocks noGrp="1"/>
          </p:cNvSpPr>
          <p:nvPr>
            <p:ph type="chart" sz="quarter" idx="10"/>
          </p:nvPr>
        </p:nvSpPr>
        <p:spPr>
          <a:xfrm>
            <a:off x="5089525" y="503238"/>
            <a:ext cx="3559175" cy="4087812"/>
          </a:xfrm>
          <a:prstGeom prst="rect">
            <a:avLst/>
          </a:prstGeom>
        </p:spPr>
        <p:txBody>
          <a:bodyPr anchor="ctr" anchorCtr="0"/>
          <a:lstStyle>
            <a:lvl1pPr marL="0" indent="0" algn="ctr">
              <a:buNone/>
              <a:defRPr/>
            </a:lvl1pPr>
          </a:lstStyle>
          <a:p>
            <a:r>
              <a:rPr lang="en-US"/>
              <a:t>Click icon to add chart</a:t>
            </a:r>
          </a:p>
        </p:txBody>
      </p:sp>
      <p:sp>
        <p:nvSpPr>
          <p:cNvPr id="8" name="Rectangle 4"/>
          <p:cNvSpPr>
            <a:spLocks noChangeArrowheads="1"/>
          </p:cNvSpPr>
          <p:nvPr/>
        </p:nvSpPr>
        <p:spPr bwMode="ltGray">
          <a:xfrm>
            <a:off x="477678" y="4741653"/>
            <a:ext cx="3179921"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accent1">
                    <a:lumMod val="75000"/>
                  </a:schemeClr>
                </a:solidFill>
                <a:latin typeface="+mn-lt"/>
                <a:ea typeface="+mn-ea"/>
                <a:cs typeface="CiscoSans Thin"/>
              </a:rPr>
              <a:t>© 2017  Cisco and/or its affiliates. All rights reserved.   Cisco Confidential</a:t>
            </a:r>
          </a:p>
        </p:txBody>
      </p:sp>
    </p:spTree>
    <p:extLst>
      <p:ext uri="{BB962C8B-B14F-4D97-AF65-F5344CB8AC3E}">
        <p14:creationId xmlns:p14="http://schemas.microsoft.com/office/powerpoint/2010/main" val="1301836755"/>
      </p:ext>
    </p:extLst>
  </p:cSld>
  <p:clrMapOvr>
    <a:masterClrMapping/>
  </p:clrMapOvr>
  <p:extLst>
    <p:ext uri="{DCECCB84-F9BA-43D5-87BE-67443E8EF086}">
      <p15:sldGuideLst xmlns:p15="http://schemas.microsoft.com/office/powerpoint/2012/main">
        <p15:guide id="3" orient="horz" pos="2196">
          <p15:clr>
            <a:srgbClr val="FBAE40"/>
          </p15:clr>
        </p15:guide>
        <p15:guide id="4" pos="2675">
          <p15:clr>
            <a:srgbClr val="FBAE40"/>
          </p15:clr>
        </p15:guide>
        <p15:guide id="7" pos="3206">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9_Half_Page_Table">
    <p:spTree>
      <p:nvGrpSpPr>
        <p:cNvPr id="1" name=""/>
        <p:cNvGrpSpPr/>
        <p:nvPr/>
      </p:nvGrpSpPr>
      <p:grpSpPr>
        <a:xfrm>
          <a:off x="0" y="0"/>
          <a:ext cx="0" cy="0"/>
          <a:chOff x="0" y="0"/>
          <a:chExt cx="0" cy="0"/>
        </a:xfrm>
      </p:grpSpPr>
      <p:sp>
        <p:nvSpPr>
          <p:cNvPr id="4" name="Rectangle 3"/>
          <p:cNvSpPr/>
          <p:nvPr/>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 name="Title Placeholder 5"/>
          <p:cNvSpPr>
            <a:spLocks noGrp="1"/>
          </p:cNvSpPr>
          <p:nvPr>
            <p:ph type="title"/>
          </p:nvPr>
        </p:nvSpPr>
        <p:spPr bwMode="auto">
          <a:xfrm>
            <a:off x="437766" y="1659731"/>
            <a:ext cx="3808797"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lumMod val="75000"/>
                  </a:schemeClr>
                </a:solidFill>
                <a:latin typeface="+mj-lt"/>
                <a:ea typeface="ＭＳ Ｐゴシック" charset="0"/>
                <a:cs typeface="Tipo de letra del sistema Fina" charset="0"/>
              </a:defRPr>
            </a:lvl1pPr>
          </a:lstStyle>
          <a:p>
            <a:pPr lvl="0"/>
            <a:r>
              <a:rPr lang="en-US"/>
              <a:t>Click to edit Master title style</a:t>
            </a:r>
            <a:endParaRPr lang="en-GB" dirty="0"/>
          </a:p>
        </p:txBody>
      </p:sp>
      <p:sp>
        <p:nvSpPr>
          <p:cNvPr id="7" name="Table Placeholder 6"/>
          <p:cNvSpPr>
            <a:spLocks noGrp="1"/>
          </p:cNvSpPr>
          <p:nvPr>
            <p:ph type="tbl" sz="quarter" idx="10"/>
          </p:nvPr>
        </p:nvSpPr>
        <p:spPr>
          <a:xfrm>
            <a:off x="5089525" y="503238"/>
            <a:ext cx="3559175" cy="4087812"/>
          </a:xfrm>
          <a:prstGeom prst="rect">
            <a:avLst/>
          </a:prstGeom>
        </p:spPr>
        <p:txBody>
          <a:bodyPr anchor="ctr" anchorCtr="0"/>
          <a:lstStyle>
            <a:lvl1pPr marL="0" indent="0" algn="ctr">
              <a:buNone/>
              <a:defRPr/>
            </a:lvl1pPr>
          </a:lstStyle>
          <a:p>
            <a:r>
              <a:rPr lang="en-US"/>
              <a:t>Click icon to add table</a:t>
            </a:r>
          </a:p>
        </p:txBody>
      </p:sp>
      <p:sp>
        <p:nvSpPr>
          <p:cNvPr id="8" name="Rectangle 4"/>
          <p:cNvSpPr>
            <a:spLocks noChangeArrowheads="1"/>
          </p:cNvSpPr>
          <p:nvPr/>
        </p:nvSpPr>
        <p:spPr bwMode="ltGray">
          <a:xfrm>
            <a:off x="477678" y="4741653"/>
            <a:ext cx="3407027"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accent1">
                    <a:lumMod val="75000"/>
                  </a:schemeClr>
                </a:solidFill>
                <a:latin typeface="+mn-lt"/>
                <a:ea typeface="+mn-ea"/>
                <a:cs typeface="CiscoSans Thin"/>
              </a:rPr>
              <a:t>© 2017  Cisco and/or its affiliates. All rights reserved.   Cisco Confidential</a:t>
            </a:r>
          </a:p>
        </p:txBody>
      </p:sp>
    </p:spTree>
    <p:extLst>
      <p:ext uri="{BB962C8B-B14F-4D97-AF65-F5344CB8AC3E}">
        <p14:creationId xmlns:p14="http://schemas.microsoft.com/office/powerpoint/2010/main" val="1991378711"/>
      </p:ext>
    </p:extLst>
  </p:cSld>
  <p:clrMapOvr>
    <a:masterClrMapping/>
  </p:clrMapOvr>
  <p:extLst>
    <p:ext uri="{DCECCB84-F9BA-43D5-87BE-67443E8EF086}">
      <p15:sldGuideLst xmlns:p15="http://schemas.microsoft.com/office/powerpoint/2012/main">
        <p15:guide id="1" orient="horz" pos="1044">
          <p15:clr>
            <a:srgbClr val="FBAE40"/>
          </p15:clr>
        </p15:guide>
        <p15:guide id="3" orient="horz" pos="2196">
          <p15:clr>
            <a:srgbClr val="FBAE40"/>
          </p15:clr>
        </p15:guide>
        <p15:guide id="4" pos="2675">
          <p15:clr>
            <a:srgbClr val="FBAE40"/>
          </p15:clr>
        </p15:guide>
        <p15:guide id="7" pos="320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Closing Slide">
    <p:spTree>
      <p:nvGrpSpPr>
        <p:cNvPr id="1" name=""/>
        <p:cNvGrpSpPr/>
        <p:nvPr/>
      </p:nvGrpSpPr>
      <p:grpSpPr>
        <a:xfrm>
          <a:off x="0" y="0"/>
          <a:ext cx="0" cy="0"/>
          <a:chOff x="0" y="0"/>
          <a:chExt cx="0" cy="0"/>
        </a:xfrm>
      </p:grpSpPr>
      <p:sp>
        <p:nvSpPr>
          <p:cNvPr id="4" name="Rectangle 3"/>
          <p:cNvSpPr/>
          <p:nvPr/>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reeform 6"/>
          <p:cNvSpPr>
            <a:spLocks noChangeAspect="1" noEditPoints="1"/>
          </p:cNvSpPr>
          <p:nvPr/>
        </p:nvSpPr>
        <p:spPr bwMode="auto">
          <a:xfrm>
            <a:off x="3762994" y="2129076"/>
            <a:ext cx="1618012" cy="859571"/>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Tree>
    <p:extLst>
      <p:ext uri="{BB962C8B-B14F-4D97-AF65-F5344CB8AC3E}">
        <p14:creationId xmlns:p14="http://schemas.microsoft.com/office/powerpoint/2010/main" val="9587595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DAFB6-1464-9B47-ABD7-B4A2DDAE1CB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32AFC-880F-0042-AF39-D1DD04335AE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448322-CC2D-814C-AD66-35FCF09AF8A2}"/>
              </a:ext>
            </a:extLst>
          </p:cNvPr>
          <p:cNvSpPr>
            <a:spLocks noGrp="1"/>
          </p:cNvSpPr>
          <p:nvPr>
            <p:ph type="dt" sz="half" idx="10"/>
          </p:nvPr>
        </p:nvSpPr>
        <p:spPr/>
        <p:txBody>
          <a:bodyPr/>
          <a:lstStyle/>
          <a:p>
            <a:fld id="{353BCB43-277E-DD44-A8A4-80FE1575C96D}" type="datetimeFigureOut">
              <a:rPr lang="en-US" smtClean="0"/>
              <a:t>5/13/20</a:t>
            </a:fld>
            <a:endParaRPr lang="en-US"/>
          </a:p>
        </p:txBody>
      </p:sp>
      <p:sp>
        <p:nvSpPr>
          <p:cNvPr id="5" name="Footer Placeholder 4">
            <a:extLst>
              <a:ext uri="{FF2B5EF4-FFF2-40B4-BE49-F238E27FC236}">
                <a16:creationId xmlns:a16="http://schemas.microsoft.com/office/drawing/2014/main" id="{1C549051-56DA-4349-965A-83F56C3046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82229-A301-6440-8CB8-71B702533F56}"/>
              </a:ext>
            </a:extLst>
          </p:cNvPr>
          <p:cNvSpPr>
            <a:spLocks noGrp="1"/>
          </p:cNvSpPr>
          <p:nvPr>
            <p:ph type="sldNum" sz="quarter" idx="12"/>
          </p:nvPr>
        </p:nvSpPr>
        <p:spPr/>
        <p:txBody>
          <a:bodyPr/>
          <a:lstStyle/>
          <a:p>
            <a:fld id="{9A399A7A-1C3B-0B48-ADA8-828E10A4A581}" type="slidenum">
              <a:rPr lang="en-US" smtClean="0"/>
              <a:t>‹#›</a:t>
            </a:fld>
            <a:endParaRPr lang="en-US"/>
          </a:p>
        </p:txBody>
      </p:sp>
    </p:spTree>
    <p:extLst>
      <p:ext uri="{BB962C8B-B14F-4D97-AF65-F5344CB8AC3E}">
        <p14:creationId xmlns:p14="http://schemas.microsoft.com/office/powerpoint/2010/main" val="160110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_Segue_White">
    <p:spTree>
      <p:nvGrpSpPr>
        <p:cNvPr id="1" name=""/>
        <p:cNvGrpSpPr/>
        <p:nvPr/>
      </p:nvGrpSpPr>
      <p:grpSpPr>
        <a:xfrm>
          <a:off x="0" y="0"/>
          <a:ext cx="0" cy="0"/>
          <a:chOff x="0" y="0"/>
          <a:chExt cx="0" cy="0"/>
        </a:xfrm>
      </p:grpSpPr>
      <p:sp>
        <p:nvSpPr>
          <p:cNvPr id="3" name="Rectangle 2"/>
          <p:cNvSpPr/>
          <p:nvPr/>
        </p:nvSpPr>
        <p:spPr>
          <a:xfrm>
            <a:off x="0" y="0"/>
            <a:ext cx="9144000" cy="5143500"/>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hasCustomPrompt="1"/>
          </p:nvPr>
        </p:nvSpPr>
        <p:spPr>
          <a:xfrm>
            <a:off x="416425" y="915409"/>
            <a:ext cx="7598042" cy="2569946"/>
          </a:xfrm>
          <a:prstGeom prst="rect">
            <a:avLst/>
          </a:prstGeom>
          <a:noFill/>
        </p:spPr>
        <p:txBody>
          <a:bodyPr anchor="b">
            <a:noAutofit/>
          </a:bodyPr>
          <a:lstStyle>
            <a:lvl1pPr marL="0" indent="0" algn="l">
              <a:lnSpc>
                <a:spcPct val="90000"/>
              </a:lnSpc>
              <a:buFont typeface="Arial" panose="020B0604020202020204" pitchFamily="34" charset="0"/>
              <a:buNone/>
              <a:defRPr sz="4600" b="0" i="0" spc="0" baseline="0">
                <a:solidFill>
                  <a:schemeClr val="tx2"/>
                </a:solidFill>
                <a:latin typeface="+mj-lt"/>
                <a:ea typeface="CiscoSansTT Thin" charset="0"/>
                <a:cs typeface="CiscoSansTT Thin" charset="0"/>
              </a:defRPr>
            </a:lvl1pPr>
          </a:lstStyle>
          <a:p>
            <a:r>
              <a:rPr lang="en-GB" dirty="0"/>
              <a:t>Section Title Goes Here</a:t>
            </a:r>
            <a:endParaRPr lang="en-US" dirty="0"/>
          </a:p>
        </p:txBody>
      </p:sp>
    </p:spTree>
    <p:extLst>
      <p:ext uri="{BB962C8B-B14F-4D97-AF65-F5344CB8AC3E}">
        <p14:creationId xmlns:p14="http://schemas.microsoft.com/office/powerpoint/2010/main" val="391677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Quote Slide">
    <p:spTree>
      <p:nvGrpSpPr>
        <p:cNvPr id="1" name=""/>
        <p:cNvGrpSpPr/>
        <p:nvPr/>
      </p:nvGrpSpPr>
      <p:grpSpPr>
        <a:xfrm>
          <a:off x="0" y="0"/>
          <a:ext cx="0" cy="0"/>
          <a:chOff x="0" y="0"/>
          <a:chExt cx="0" cy="0"/>
        </a:xfrm>
      </p:grpSpPr>
      <p:sp>
        <p:nvSpPr>
          <p:cNvPr id="5" name="Rectangle 4"/>
          <p:cNvSpPr/>
          <p:nvPr/>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3" name="Text Placeholder 9"/>
          <p:cNvSpPr>
            <a:spLocks noGrp="1"/>
          </p:cNvSpPr>
          <p:nvPr>
            <p:ph type="body" sz="quarter" idx="11"/>
          </p:nvPr>
        </p:nvSpPr>
        <p:spPr>
          <a:xfrm>
            <a:off x="468313" y="3916058"/>
            <a:ext cx="7791858" cy="349356"/>
          </a:xfrm>
          <a:prstGeom prst="rect">
            <a:avLst/>
          </a:prstGeom>
        </p:spPr>
        <p:txBody>
          <a:bodyPr wrap="square" lIns="91420" tIns="45710" rIns="91420" bIns="45710" anchor="b" anchorCtr="0">
            <a:noAutofit/>
          </a:bodyPr>
          <a:lstStyle>
            <a:lvl1pPr marL="0" indent="0" algn="l" defTabSz="603575">
              <a:lnSpc>
                <a:spcPct val="100000"/>
              </a:lnSpc>
              <a:spcBef>
                <a:spcPct val="50000"/>
              </a:spcBef>
              <a:buNone/>
              <a:defRPr sz="2200" b="0" i="0">
                <a:solidFill>
                  <a:schemeClr val="bg1">
                    <a:lumMod val="75000"/>
                  </a:schemeClr>
                </a:solidFill>
                <a:latin typeface="+mn-lt"/>
                <a:cs typeface="CiscoSans ExtraLight"/>
              </a:defRPr>
            </a:lvl1pPr>
            <a:lvl2pPr>
              <a:buFont typeface="Arial" pitchFamily="34" charset="0"/>
              <a:buNone/>
              <a:defRPr sz="1100"/>
            </a:lvl2pPr>
            <a:lvl3pPr>
              <a:buFont typeface="Arial" pitchFamily="34" charset="0"/>
              <a:buNone/>
              <a:defRPr sz="1100"/>
            </a:lvl3pPr>
            <a:lvl4pPr>
              <a:buFont typeface="Arial" pitchFamily="34" charset="0"/>
              <a:buNone/>
              <a:defRPr sz="1100"/>
            </a:lvl4pPr>
            <a:lvl5pPr>
              <a:buFont typeface="Arial" pitchFamily="34" charset="0"/>
              <a:buNone/>
              <a:defRPr sz="1100"/>
            </a:lvl5pPr>
          </a:lstStyle>
          <a:p>
            <a:pPr lvl="0"/>
            <a:r>
              <a:rPr lang="en-US"/>
              <a:t>Click to edit Master text styles</a:t>
            </a:r>
          </a:p>
        </p:txBody>
      </p:sp>
      <p:sp>
        <p:nvSpPr>
          <p:cNvPr id="4" name="Title 1"/>
          <p:cNvSpPr>
            <a:spLocks noGrp="1"/>
          </p:cNvSpPr>
          <p:nvPr>
            <p:ph type="ctrTitle"/>
          </p:nvPr>
        </p:nvSpPr>
        <p:spPr>
          <a:xfrm>
            <a:off x="287923" y="1540551"/>
            <a:ext cx="7972248" cy="2278837"/>
          </a:xfrm>
          <a:prstGeom prst="rect">
            <a:avLst/>
          </a:prstGeom>
        </p:spPr>
        <p:txBody>
          <a:bodyPr>
            <a:noAutofit/>
          </a:bodyPr>
          <a:lstStyle>
            <a:lvl1pPr marL="183600" indent="-399968" algn="l">
              <a:lnSpc>
                <a:spcPct val="90000"/>
              </a:lnSpc>
              <a:defRPr sz="4000" b="0" i="1" spc="0" baseline="0">
                <a:solidFill>
                  <a:schemeClr val="bg1">
                    <a:lumMod val="75000"/>
                  </a:schemeClr>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099897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1_Quote Slide">
    <p:spTree>
      <p:nvGrpSpPr>
        <p:cNvPr id="1" name=""/>
        <p:cNvGrpSpPr/>
        <p:nvPr/>
      </p:nvGrpSpPr>
      <p:grpSpPr>
        <a:xfrm>
          <a:off x="0" y="0"/>
          <a:ext cx="0" cy="0"/>
          <a:chOff x="0" y="0"/>
          <a:chExt cx="0" cy="0"/>
        </a:xfrm>
      </p:grpSpPr>
      <p:sp>
        <p:nvSpPr>
          <p:cNvPr id="5" name="Rectangle 4"/>
          <p:cNvSpPr/>
          <p:nvPr/>
        </p:nvSpPr>
        <p:spPr>
          <a:xfrm>
            <a:off x="0" y="0"/>
            <a:ext cx="9144000" cy="5143500"/>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3" name="Text Placeholder 9"/>
          <p:cNvSpPr>
            <a:spLocks noGrp="1"/>
          </p:cNvSpPr>
          <p:nvPr>
            <p:ph type="body" sz="quarter" idx="11"/>
          </p:nvPr>
        </p:nvSpPr>
        <p:spPr>
          <a:xfrm>
            <a:off x="468313" y="3916058"/>
            <a:ext cx="7791858" cy="349356"/>
          </a:xfrm>
          <a:prstGeom prst="rect">
            <a:avLst/>
          </a:prstGeom>
        </p:spPr>
        <p:txBody>
          <a:bodyPr wrap="square" lIns="91420" tIns="45710" rIns="91420" bIns="45710" anchor="b" anchorCtr="0">
            <a:noAutofit/>
          </a:bodyPr>
          <a:lstStyle>
            <a:lvl1pPr marL="0" indent="0" algn="l" defTabSz="603575">
              <a:lnSpc>
                <a:spcPct val="100000"/>
              </a:lnSpc>
              <a:spcBef>
                <a:spcPct val="50000"/>
              </a:spcBef>
              <a:buNone/>
              <a:defRPr sz="2200" b="0" i="0">
                <a:solidFill>
                  <a:schemeClr val="tx1"/>
                </a:solidFill>
                <a:latin typeface="+mn-lt"/>
                <a:cs typeface="CiscoSans ExtraLight"/>
              </a:defRPr>
            </a:lvl1pPr>
            <a:lvl2pPr>
              <a:buFont typeface="Arial" pitchFamily="34" charset="0"/>
              <a:buNone/>
              <a:defRPr sz="1100"/>
            </a:lvl2pPr>
            <a:lvl3pPr>
              <a:buFont typeface="Arial" pitchFamily="34" charset="0"/>
              <a:buNone/>
              <a:defRPr sz="1100"/>
            </a:lvl3pPr>
            <a:lvl4pPr>
              <a:buFont typeface="Arial" pitchFamily="34" charset="0"/>
              <a:buNone/>
              <a:defRPr sz="1100"/>
            </a:lvl4pPr>
            <a:lvl5pPr>
              <a:buFont typeface="Arial" pitchFamily="34" charset="0"/>
              <a:buNone/>
              <a:defRPr sz="1100"/>
            </a:lvl5pPr>
          </a:lstStyle>
          <a:p>
            <a:pPr lvl="0"/>
            <a:r>
              <a:rPr lang="en-US"/>
              <a:t>Click to edit Master text styles</a:t>
            </a:r>
          </a:p>
        </p:txBody>
      </p:sp>
      <p:sp>
        <p:nvSpPr>
          <p:cNvPr id="4" name="Title 1"/>
          <p:cNvSpPr>
            <a:spLocks noGrp="1"/>
          </p:cNvSpPr>
          <p:nvPr>
            <p:ph type="ctrTitle"/>
          </p:nvPr>
        </p:nvSpPr>
        <p:spPr>
          <a:xfrm>
            <a:off x="287923" y="1540551"/>
            <a:ext cx="7972248" cy="2278837"/>
          </a:xfrm>
          <a:prstGeom prst="rect">
            <a:avLst/>
          </a:prstGeom>
        </p:spPr>
        <p:txBody>
          <a:bodyPr>
            <a:noAutofit/>
          </a:bodyPr>
          <a:lstStyle>
            <a:lvl1pPr marL="183600" indent="-399968" algn="l">
              <a:lnSpc>
                <a:spcPct val="90000"/>
              </a:lnSpc>
              <a:defRPr sz="4000" b="0" i="1" spc="0" baseline="0">
                <a:solidFill>
                  <a:schemeClr val="tx2"/>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6194845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Full Bleed Photo With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p:spPr>
        <p:txBody>
          <a:bodyPr vert="horz" lIns="91420" tIns="45710" rIns="91420" bIns="45710"/>
          <a:lstStyle>
            <a:lvl1pPr marL="0" indent="0" algn="ctr">
              <a:buNone/>
              <a:defRPr sz="2200" baseline="0">
                <a:solidFill>
                  <a:schemeClr val="tx1"/>
                </a:solidFill>
                <a:latin typeface="+mj-lt"/>
                <a:cs typeface="CiscoSans ExtraLight"/>
              </a:defRPr>
            </a:lvl1pPr>
          </a:lstStyle>
          <a:p>
            <a:pPr lvl="0"/>
            <a:r>
              <a:rPr lang="en-US" noProof="0"/>
              <a:t>Drag picture to placeholder or click icon to add</a:t>
            </a:r>
            <a:endParaRPr lang="en-US" noProof="0" dirty="0"/>
          </a:p>
        </p:txBody>
      </p:sp>
      <p:sp>
        <p:nvSpPr>
          <p:cNvPr id="6" name="Text Placeholder 2"/>
          <p:cNvSpPr>
            <a:spLocks noGrp="1"/>
          </p:cNvSpPr>
          <p:nvPr>
            <p:ph type="body" sz="quarter" idx="11"/>
          </p:nvPr>
        </p:nvSpPr>
        <p:spPr bwMode="auto">
          <a:xfrm>
            <a:off x="500063" y="3895662"/>
            <a:ext cx="8139112" cy="556563"/>
          </a:xfrm>
          <a:prstGeom prst="rect">
            <a:avLst/>
          </a:prstGeom>
          <a:noFill/>
        </p:spPr>
        <p:txBody>
          <a:bodyPr wrap="square" lIns="182880" tIns="91440" rIns="182880" bIns="91440" numCol="1" anchor="ctr" anchorCtr="0" compatLnSpc="1">
            <a:prstTxWarp prst="textNoShape">
              <a:avLst/>
            </a:prstTxWarp>
            <a:spAutoFit/>
          </a:bodyPr>
          <a:lstStyle>
            <a:lvl1pPr marL="0" indent="0" algn="ctr">
              <a:lnSpc>
                <a:spcPts val="2900"/>
              </a:lnSpc>
              <a:spcBef>
                <a:spcPts val="0"/>
              </a:spcBef>
              <a:buNone/>
              <a:defRPr sz="2400" i="0">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2630564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Half Page Photo With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1"/>
            <a:ext cx="9301163" cy="2843212"/>
          </a:xfrm>
          <a:prstGeom prst="rect">
            <a:avLst/>
          </a:prstGeom>
          <a:solidFill>
            <a:schemeClr val="bg2"/>
          </a:solidFill>
        </p:spPr>
        <p:txBody>
          <a:bodyPr vert="horz" lIns="91420" tIns="45710" rIns="91420" bIns="45710"/>
          <a:lstStyle>
            <a:lvl1pPr marL="0" indent="0" algn="ctr">
              <a:buNone/>
              <a:defRPr sz="2200" baseline="0">
                <a:solidFill>
                  <a:schemeClr val="tx1"/>
                </a:solidFill>
                <a:latin typeface="+mj-lt"/>
                <a:cs typeface="CiscoSans ExtraLight"/>
              </a:defRPr>
            </a:lvl1pPr>
          </a:lstStyle>
          <a:p>
            <a:pPr lvl="0"/>
            <a:r>
              <a:rPr lang="en-US" noProof="0"/>
              <a:t>Drag picture to placeholder or click icon to add</a:t>
            </a:r>
            <a:endParaRPr lang="en-US" noProof="0" dirty="0"/>
          </a:p>
        </p:txBody>
      </p:sp>
      <p:sp>
        <p:nvSpPr>
          <p:cNvPr id="4" name="Text Placeholder 3"/>
          <p:cNvSpPr>
            <a:spLocks noGrp="1"/>
          </p:cNvSpPr>
          <p:nvPr>
            <p:ph type="body" sz="quarter" idx="11"/>
          </p:nvPr>
        </p:nvSpPr>
        <p:spPr>
          <a:xfrm>
            <a:off x="448785" y="3054518"/>
            <a:ext cx="8364236" cy="564257"/>
          </a:xfrm>
          <a:prstGeom prst="rect">
            <a:avLst/>
          </a:prstGeom>
        </p:spPr>
        <p:txBody>
          <a:bodyPr vert="horz" wrap="square">
            <a:spAutoFit/>
          </a:bodyPr>
          <a:lstStyle>
            <a:lvl1pPr marL="0" indent="0">
              <a:buNone/>
              <a:defRPr sz="3200" baseline="0">
                <a:solidFill>
                  <a:schemeClr val="tx2"/>
                </a:solidFill>
                <a:latin typeface="+mj-lt"/>
              </a:defRPr>
            </a:lvl1pPr>
          </a:lstStyle>
          <a:p>
            <a:pPr lvl="0"/>
            <a:r>
              <a:rPr lang="en-US"/>
              <a:t>Click to edit Master text styles</a:t>
            </a:r>
          </a:p>
        </p:txBody>
      </p:sp>
    </p:spTree>
    <p:extLst>
      <p:ext uri="{BB962C8B-B14F-4D97-AF65-F5344CB8AC3E}">
        <p14:creationId xmlns:p14="http://schemas.microsoft.com/office/powerpoint/2010/main" val="131557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7348" cy="5143500"/>
          </a:xfrm>
          <a:prstGeom prst="rect">
            <a:avLst/>
          </a:prstGeom>
        </p:spPr>
        <p:txBody>
          <a:bodyPr vert="horz" lIns="91420" tIns="45710" rIns="91420" bIns="45710"/>
          <a:lstStyle>
            <a:lvl1pPr marL="0" indent="0" algn="ctr">
              <a:buNone/>
              <a:defRPr sz="2200" baseline="0">
                <a:solidFill>
                  <a:schemeClr val="tx1"/>
                </a:solidFill>
                <a:latin typeface="+mj-lt"/>
                <a:cs typeface="CiscoSans ExtraLight"/>
              </a:defRPr>
            </a:lvl1pPr>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2230052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1_Full bleed photo">
    <p:spTree>
      <p:nvGrpSpPr>
        <p:cNvPr id="1" name=""/>
        <p:cNvGrpSpPr/>
        <p:nvPr/>
      </p:nvGrpSpPr>
      <p:grpSpPr>
        <a:xfrm>
          <a:off x="0" y="0"/>
          <a:ext cx="0" cy="0"/>
          <a:chOff x="0" y="0"/>
          <a:chExt cx="0" cy="0"/>
        </a:xfrm>
      </p:grpSpPr>
      <p:sp>
        <p:nvSpPr>
          <p:cNvPr id="4" name="Rectangle 3"/>
          <p:cNvSpPr/>
          <p:nvPr/>
        </p:nvSpPr>
        <p:spPr>
          <a:xfrm>
            <a:off x="0" y="0"/>
            <a:ext cx="90932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latin typeface="+mj-lt"/>
            </a:endParaRPr>
          </a:p>
        </p:txBody>
      </p:sp>
      <p:sp>
        <p:nvSpPr>
          <p:cNvPr id="5" name="Rectangle 4"/>
          <p:cNvSpPr>
            <a:spLocks noChangeArrowheads="1"/>
          </p:cNvSpPr>
          <p:nvPr/>
        </p:nvSpPr>
        <p:spPr bwMode="ltGray">
          <a:xfrm>
            <a:off x="477679" y="4741653"/>
            <a:ext cx="3466792"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accent1">
                    <a:lumMod val="75000"/>
                  </a:schemeClr>
                </a:solidFill>
                <a:latin typeface="+mn-lt"/>
                <a:ea typeface="+mn-ea"/>
                <a:cs typeface="CiscoSans Thin"/>
              </a:rPr>
              <a:t>© 2017  Cisco and/or its affiliates. All rights reserved. </a:t>
            </a:r>
          </a:p>
        </p:txBody>
      </p:sp>
      <p:sp>
        <p:nvSpPr>
          <p:cNvPr id="3" name="Picture Placeholder 2"/>
          <p:cNvSpPr>
            <a:spLocks noGrp="1"/>
          </p:cNvSpPr>
          <p:nvPr>
            <p:ph type="pic" sz="quarter" idx="10"/>
          </p:nvPr>
        </p:nvSpPr>
        <p:spPr>
          <a:xfrm>
            <a:off x="308012" y="240631"/>
            <a:ext cx="8480388" cy="4266646"/>
          </a:xfrm>
          <a:prstGeom prst="rect">
            <a:avLst/>
          </a:prstGeom>
          <a:solidFill>
            <a:schemeClr val="bg2"/>
          </a:solidFill>
        </p:spPr>
        <p:txBody>
          <a:bodyPr vert="horz" lIns="91424" tIns="45712" rIns="91424" bIns="45712"/>
          <a:lstStyle>
            <a:lvl1pPr marL="0" indent="0" algn="ctr">
              <a:buNone/>
              <a:defRPr sz="1500" baseline="0">
                <a:solidFill>
                  <a:schemeClr val="tx1"/>
                </a:solidFill>
                <a:latin typeface="+mj-lt"/>
                <a:cs typeface="CiscoSans ExtraLight"/>
              </a:defRPr>
            </a:lvl1pPr>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1714079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24" tIns="45712" rIns="91424" bIns="45712" numCol="1" anchor="ctr" anchorCtr="0" compatLnSpc="1">
            <a:prstTxWarp prst="textNoShape">
              <a:avLst/>
            </a:prstTxWarp>
          </a:bodyPr>
          <a:lstStyle/>
          <a:p>
            <a:pPr lvl="0"/>
            <a:r>
              <a:rPr lang="en-GB" dirty="0"/>
              <a:t>Title Goes Here</a:t>
            </a:r>
          </a:p>
        </p:txBody>
      </p:sp>
      <p:sp>
        <p:nvSpPr>
          <p:cNvPr id="13" name="Rectangle 4"/>
          <p:cNvSpPr>
            <a:spLocks noChangeArrowheads="1"/>
          </p:cNvSpPr>
          <p:nvPr/>
        </p:nvSpPr>
        <p:spPr bwMode="ltGray">
          <a:xfrm>
            <a:off x="477679" y="4741653"/>
            <a:ext cx="3401050" cy="154518"/>
          </a:xfrm>
          <a:prstGeom prst="rect">
            <a:avLst/>
          </a:prstGeom>
          <a:noFill/>
          <a:ln w="9525">
            <a:noFill/>
            <a:miter lim="800000"/>
            <a:headEnd/>
            <a:tailEnd/>
          </a:ln>
          <a:effectLst/>
        </p:spPr>
        <p:txBody>
          <a:bodyPr wrap="square" lIns="61586" tIns="30792" rIns="61586" bIns="30792" anchor="b">
            <a:spAutoFit/>
          </a:bodyPr>
          <a:lstStyle/>
          <a:p>
            <a:pPr defTabSz="610744" fontAlgn="auto">
              <a:spcBef>
                <a:spcPts val="0"/>
              </a:spcBef>
              <a:spcAft>
                <a:spcPts val="0"/>
              </a:spcAft>
              <a:defRPr/>
            </a:pPr>
            <a:r>
              <a:rPr lang="en-US" sz="600" spc="20" baseline="0" dirty="0">
                <a:solidFill>
                  <a:schemeClr val="bg2">
                    <a:lumMod val="65000"/>
                  </a:schemeClr>
                </a:solidFill>
                <a:latin typeface="+mn-lt"/>
                <a:ea typeface="+mn-ea"/>
                <a:cs typeface="CiscoSans Thin"/>
              </a:rPr>
              <a:t>© 2017  Cisco and/or its affiliates. All rights reserved.   Cisco Confidential</a:t>
            </a:r>
          </a:p>
        </p:txBody>
      </p:sp>
    </p:spTree>
  </p:cSld>
  <p:clrMap bg1="lt1" tx1="dk1" bg2="lt2" tx2="dk2" accent1="accent1" accent2="accent2" accent3="accent3" accent4="accent4" accent5="accent5" accent6="accent6" hlink="hlink" folHlink="folHlink"/>
  <p:sldLayoutIdLst>
    <p:sldLayoutId id="2147483874" r:id="rId1"/>
    <p:sldLayoutId id="2147483876" r:id="rId2"/>
    <p:sldLayoutId id="2147484013" r:id="rId3"/>
    <p:sldLayoutId id="2147483982" r:id="rId4"/>
    <p:sldLayoutId id="2147484014" r:id="rId5"/>
    <p:sldLayoutId id="2147483978" r:id="rId6"/>
    <p:sldLayoutId id="2147483979" r:id="rId7"/>
    <p:sldLayoutId id="2147483980" r:id="rId8"/>
    <p:sldLayoutId id="2147483981" r:id="rId9"/>
    <p:sldLayoutId id="2147483879" r:id="rId10"/>
    <p:sldLayoutId id="2147483976" r:id="rId11"/>
    <p:sldLayoutId id="2147483885" r:id="rId12"/>
    <p:sldLayoutId id="2147484011" r:id="rId13"/>
    <p:sldLayoutId id="2147483985" r:id="rId14"/>
    <p:sldLayoutId id="2147483986" r:id="rId15"/>
    <p:sldLayoutId id="2147484012" r:id="rId16"/>
    <p:sldLayoutId id="2147483969" r:id="rId17"/>
    <p:sldLayoutId id="2147483968" r:id="rId18"/>
    <p:sldLayoutId id="2147483973" r:id="rId19"/>
    <p:sldLayoutId id="2147483967" r:id="rId20"/>
    <p:sldLayoutId id="2147483970" r:id="rId21"/>
    <p:sldLayoutId id="2147483987" r:id="rId22"/>
    <p:sldLayoutId id="2147483983" r:id="rId23"/>
    <p:sldLayoutId id="2147483971" r:id="rId24"/>
    <p:sldLayoutId id="2147483972" r:id="rId25"/>
    <p:sldLayoutId id="2147483897" r:id="rId26"/>
    <p:sldLayoutId id="2147484016" r:id="rId27"/>
  </p:sldLayoutIdLst>
  <p:hf sldNum="0" hdr="0" ftr="0" dt="0"/>
  <p:txStyles>
    <p:titleStyle>
      <a:lvl1pPr algn="l" defTabSz="684213" rtl="0" eaLnBrk="1" fontAlgn="base" hangingPunct="1">
        <a:lnSpc>
          <a:spcPct val="80000"/>
        </a:lnSpc>
        <a:spcBef>
          <a:spcPct val="0"/>
        </a:spcBef>
        <a:spcAft>
          <a:spcPct val="0"/>
        </a:spcAft>
        <a:defRPr lang="en-US" sz="2800" b="0" i="0" u="none" kern="1200" dirty="0">
          <a:solidFill>
            <a:schemeClr val="tx2"/>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92">
          <p15:clr>
            <a:srgbClr val="F26B43"/>
          </p15:clr>
        </p15:guide>
        <p15:guide id="2" pos="336">
          <p15:clr>
            <a:srgbClr val="F26B43"/>
          </p15:clr>
        </p15:guide>
        <p15:guide id="3" pos="5448">
          <p15:clr>
            <a:srgbClr val="F26B43"/>
          </p15:clr>
        </p15:guide>
        <p15:guide id="4" orient="horz" pos="757">
          <p15:clr>
            <a:srgbClr val="F26B43"/>
          </p15:clr>
        </p15:guide>
        <p15:guide id="5" orient="horz" pos="335">
          <p15:clr>
            <a:srgbClr val="F26B43"/>
          </p15:clr>
        </p15:guide>
        <p15:guide id="6" pos="2876">
          <p15:clr>
            <a:srgbClr val="F26B43"/>
          </p15:clr>
        </p15:guide>
        <p15:guide id="7" orient="horz" pos="1043">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5.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emf"/><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tiff"/><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tiff"/><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tiff"/></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tiff"/></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277E4A22-9CB4-144D-AD72-17F007619638}"/>
              </a:ext>
            </a:extLst>
          </p:cNvPr>
          <p:cNvSpPr>
            <a:spLocks noGrp="1"/>
          </p:cNvSpPr>
          <p:nvPr>
            <p:ph type="subTitle" idx="1"/>
          </p:nvPr>
        </p:nvSpPr>
        <p:spPr/>
        <p:txBody>
          <a:bodyPr/>
          <a:lstStyle/>
          <a:p>
            <a:r>
              <a:rPr lang="en-US" dirty="0"/>
              <a:t>Victor Moreno (</a:t>
            </a:r>
            <a:r>
              <a:rPr lang="en-US" dirty="0" err="1"/>
              <a:t>vimoreno@cisco.com</a:t>
            </a:r>
            <a:r>
              <a:rPr lang="en-US" dirty="0"/>
              <a:t>)</a:t>
            </a:r>
          </a:p>
        </p:txBody>
      </p:sp>
      <p:sp>
        <p:nvSpPr>
          <p:cNvPr id="3" name="Text Placeholder 2">
            <a:extLst>
              <a:ext uri="{FF2B5EF4-FFF2-40B4-BE49-F238E27FC236}">
                <a16:creationId xmlns:a16="http://schemas.microsoft.com/office/drawing/2014/main" id="{714C043D-AA7A-3D4A-A5CB-C79D6632E838}"/>
              </a:ext>
            </a:extLst>
          </p:cNvPr>
          <p:cNvSpPr>
            <a:spLocks noGrp="1"/>
          </p:cNvSpPr>
          <p:nvPr>
            <p:ph type="body" sz="quarter" idx="11"/>
          </p:nvPr>
        </p:nvSpPr>
        <p:spPr/>
        <p:txBody>
          <a:bodyPr/>
          <a:lstStyle/>
          <a:p>
            <a:endParaRPr lang="en-US"/>
          </a:p>
        </p:txBody>
      </p:sp>
      <p:sp>
        <p:nvSpPr>
          <p:cNvPr id="4" name="Text Placeholder 3">
            <a:extLst>
              <a:ext uri="{FF2B5EF4-FFF2-40B4-BE49-F238E27FC236}">
                <a16:creationId xmlns:a16="http://schemas.microsoft.com/office/drawing/2014/main" id="{BEBD0B09-44E2-F24A-A13A-8E6F4AB9CB04}"/>
              </a:ext>
            </a:extLst>
          </p:cNvPr>
          <p:cNvSpPr>
            <a:spLocks noGrp="1"/>
          </p:cNvSpPr>
          <p:nvPr>
            <p:ph type="body" sz="quarter" idx="12"/>
          </p:nvPr>
        </p:nvSpPr>
        <p:spPr/>
        <p:txBody>
          <a:bodyPr/>
          <a:lstStyle/>
          <a:p>
            <a:endParaRPr lang="en-US"/>
          </a:p>
        </p:txBody>
      </p:sp>
      <p:sp>
        <p:nvSpPr>
          <p:cNvPr id="5" name="Text Placeholder 4">
            <a:extLst>
              <a:ext uri="{FF2B5EF4-FFF2-40B4-BE49-F238E27FC236}">
                <a16:creationId xmlns:a16="http://schemas.microsoft.com/office/drawing/2014/main" id="{47A579D9-9093-254F-98F1-A973BB2949A2}"/>
              </a:ext>
            </a:extLst>
          </p:cNvPr>
          <p:cNvSpPr>
            <a:spLocks noGrp="1"/>
          </p:cNvSpPr>
          <p:nvPr>
            <p:ph type="body" sz="quarter" idx="13"/>
          </p:nvPr>
        </p:nvSpPr>
        <p:spPr/>
        <p:txBody>
          <a:bodyPr/>
          <a:lstStyle/>
          <a:p>
            <a:r>
              <a:rPr lang="en-US" dirty="0"/>
              <a:t>IETF 107 - Virtual</a:t>
            </a:r>
          </a:p>
        </p:txBody>
      </p:sp>
      <p:sp>
        <p:nvSpPr>
          <p:cNvPr id="6" name="Title 5">
            <a:extLst>
              <a:ext uri="{FF2B5EF4-FFF2-40B4-BE49-F238E27FC236}">
                <a16:creationId xmlns:a16="http://schemas.microsoft.com/office/drawing/2014/main" id="{E9974E9C-B71A-3748-8430-B1DAB20B1E50}"/>
              </a:ext>
            </a:extLst>
          </p:cNvPr>
          <p:cNvSpPr>
            <a:spLocks noGrp="1"/>
          </p:cNvSpPr>
          <p:nvPr>
            <p:ph type="ctrTitle"/>
          </p:nvPr>
        </p:nvSpPr>
        <p:spPr/>
        <p:txBody>
          <a:bodyPr/>
          <a:lstStyle/>
          <a:p>
            <a:r>
              <a:rPr lang="en-US" dirty="0"/>
              <a:t>LISP MS Federation</a:t>
            </a:r>
          </a:p>
        </p:txBody>
      </p:sp>
    </p:spTree>
    <p:extLst>
      <p:ext uri="{BB962C8B-B14F-4D97-AF65-F5344CB8AC3E}">
        <p14:creationId xmlns:p14="http://schemas.microsoft.com/office/powerpoint/2010/main" val="10812092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Cloud 69">
            <a:extLst>
              <a:ext uri="{FF2B5EF4-FFF2-40B4-BE49-F238E27FC236}">
                <a16:creationId xmlns:a16="http://schemas.microsoft.com/office/drawing/2014/main" id="{DE6B7583-AC87-E548-A3FD-481CCD26568A}"/>
              </a:ext>
            </a:extLst>
          </p:cNvPr>
          <p:cNvSpPr/>
          <p:nvPr/>
        </p:nvSpPr>
        <p:spPr>
          <a:xfrm>
            <a:off x="1786348" y="1354615"/>
            <a:ext cx="6260372" cy="2789336"/>
          </a:xfrm>
          <a:prstGeom prst="cloud">
            <a:avLst/>
          </a:prstGeom>
          <a:solidFill>
            <a:srgbClr val="FFFFFF">
              <a:alpha val="73725"/>
            </a:srgbClr>
          </a:solid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2">
                    <a:lumMod val="75000"/>
                  </a:schemeClr>
                </a:solidFill>
              </a:rPr>
              <a:t>RLOC space</a:t>
            </a:r>
          </a:p>
        </p:txBody>
      </p:sp>
      <p:sp>
        <p:nvSpPr>
          <p:cNvPr id="3" name="Title 2"/>
          <p:cNvSpPr>
            <a:spLocks noGrp="1"/>
          </p:cNvSpPr>
          <p:nvPr>
            <p:ph type="title"/>
          </p:nvPr>
        </p:nvSpPr>
        <p:spPr/>
        <p:txBody>
          <a:bodyPr/>
          <a:lstStyle/>
          <a:p>
            <a:r>
              <a:rPr lang="en-US" dirty="0"/>
              <a:t>Generalized Mapping System Federation</a:t>
            </a:r>
          </a:p>
        </p:txBody>
      </p:sp>
      <p:grpSp>
        <p:nvGrpSpPr>
          <p:cNvPr id="2" name="Group 1"/>
          <p:cNvGrpSpPr/>
          <p:nvPr/>
        </p:nvGrpSpPr>
        <p:grpSpPr>
          <a:xfrm>
            <a:off x="8046720" y="79691"/>
            <a:ext cx="921818" cy="583814"/>
            <a:chOff x="7583999" y="79691"/>
            <a:chExt cx="1384539" cy="876868"/>
          </a:xfrm>
        </p:grpSpPr>
        <p:sp>
          <p:nvSpPr>
            <p:cNvPr id="111" name="Rounded Rectangle 110"/>
            <p:cNvSpPr/>
            <p:nvPr/>
          </p:nvSpPr>
          <p:spPr>
            <a:xfrm>
              <a:off x="8104544" y="192734"/>
              <a:ext cx="863994" cy="206015"/>
            </a:xfrm>
            <a:prstGeom prst="roundRect">
              <a:avLst/>
            </a:prstGeom>
            <a:solidFill>
              <a:srgbClr val="FFFFFF"/>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LISP MS/MR</a:t>
              </a:r>
            </a:p>
          </p:txBody>
        </p:sp>
        <p:grpSp>
          <p:nvGrpSpPr>
            <p:cNvPr id="116" name="Group 115"/>
            <p:cNvGrpSpPr/>
            <p:nvPr/>
          </p:nvGrpSpPr>
          <p:grpSpPr>
            <a:xfrm>
              <a:off x="7583999" y="79691"/>
              <a:ext cx="426078" cy="420152"/>
              <a:chOff x="4381601" y="3173124"/>
              <a:chExt cx="473632" cy="473632"/>
            </a:xfrm>
            <a:solidFill>
              <a:srgbClr val="92D050"/>
            </a:solidFill>
          </p:grpSpPr>
          <p:sp>
            <p:nvSpPr>
              <p:cNvPr id="117" name="Oval 116"/>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18" name="Picture 117"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19" name="Group 118"/>
            <p:cNvGrpSpPr/>
            <p:nvPr/>
          </p:nvGrpSpPr>
          <p:grpSpPr>
            <a:xfrm>
              <a:off x="7583999" y="536407"/>
              <a:ext cx="426078" cy="420152"/>
              <a:chOff x="4381601" y="3173124"/>
              <a:chExt cx="473632" cy="473632"/>
            </a:xfrm>
            <a:solidFill>
              <a:srgbClr val="FF0000"/>
            </a:solidFill>
          </p:grpSpPr>
          <p:sp>
            <p:nvSpPr>
              <p:cNvPr id="120" name="Oval 119"/>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21" name="Picture 120"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122" name="Rounded Rectangle 121"/>
            <p:cNvSpPr/>
            <p:nvPr/>
          </p:nvSpPr>
          <p:spPr>
            <a:xfrm>
              <a:off x="8104544" y="638873"/>
              <a:ext cx="863994"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Border Router</a:t>
              </a:r>
            </a:p>
          </p:txBody>
        </p:sp>
      </p:grpSp>
      <p:grpSp>
        <p:nvGrpSpPr>
          <p:cNvPr id="442" name="Group 441"/>
          <p:cNvGrpSpPr/>
          <p:nvPr/>
        </p:nvGrpSpPr>
        <p:grpSpPr>
          <a:xfrm>
            <a:off x="6507800" y="2127891"/>
            <a:ext cx="426078" cy="420152"/>
            <a:chOff x="4381601" y="3173124"/>
            <a:chExt cx="473632" cy="473632"/>
          </a:xfrm>
          <a:solidFill>
            <a:schemeClr val="accent2">
              <a:lumMod val="60000"/>
              <a:lumOff val="40000"/>
            </a:schemeClr>
          </a:solidFill>
        </p:grpSpPr>
        <p:sp>
          <p:nvSpPr>
            <p:cNvPr id="443" name="Oval 442"/>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44" name="Picture 443"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29" name="Group 128">
            <a:extLst>
              <a:ext uri="{FF2B5EF4-FFF2-40B4-BE49-F238E27FC236}">
                <a16:creationId xmlns:a16="http://schemas.microsoft.com/office/drawing/2014/main" id="{EA7668F4-E339-934F-947B-0DFBA4D80438}"/>
              </a:ext>
            </a:extLst>
          </p:cNvPr>
          <p:cNvGrpSpPr/>
          <p:nvPr/>
        </p:nvGrpSpPr>
        <p:grpSpPr>
          <a:xfrm>
            <a:off x="2866540" y="1466257"/>
            <a:ext cx="426078" cy="420152"/>
            <a:chOff x="4381601" y="3173124"/>
            <a:chExt cx="473632" cy="473632"/>
          </a:xfrm>
          <a:solidFill>
            <a:schemeClr val="accent2">
              <a:lumMod val="60000"/>
              <a:lumOff val="40000"/>
            </a:schemeClr>
          </a:solidFill>
        </p:grpSpPr>
        <p:sp>
          <p:nvSpPr>
            <p:cNvPr id="130" name="Oval 129">
              <a:extLst>
                <a:ext uri="{FF2B5EF4-FFF2-40B4-BE49-F238E27FC236}">
                  <a16:creationId xmlns:a16="http://schemas.microsoft.com/office/drawing/2014/main" id="{1C6A69E6-E99A-1845-A3A4-8B1CA89D6B29}"/>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1" name="Picture 130" descr="router arrows.emf">
              <a:extLst>
                <a:ext uri="{FF2B5EF4-FFF2-40B4-BE49-F238E27FC236}">
                  <a16:creationId xmlns:a16="http://schemas.microsoft.com/office/drawing/2014/main" id="{DDFB3D23-3F17-DC44-A126-D257C85547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32" name="Group 131">
            <a:extLst>
              <a:ext uri="{FF2B5EF4-FFF2-40B4-BE49-F238E27FC236}">
                <a16:creationId xmlns:a16="http://schemas.microsoft.com/office/drawing/2014/main" id="{AFC99AEE-4BAF-D246-809D-668D5607B8C8}"/>
              </a:ext>
            </a:extLst>
          </p:cNvPr>
          <p:cNvGrpSpPr/>
          <p:nvPr/>
        </p:nvGrpSpPr>
        <p:grpSpPr>
          <a:xfrm>
            <a:off x="4284317" y="3547430"/>
            <a:ext cx="426078" cy="420152"/>
            <a:chOff x="4381601" y="3173124"/>
            <a:chExt cx="473632" cy="473632"/>
          </a:xfrm>
          <a:solidFill>
            <a:schemeClr val="accent2">
              <a:lumMod val="60000"/>
              <a:lumOff val="40000"/>
            </a:schemeClr>
          </a:solidFill>
        </p:grpSpPr>
        <p:sp>
          <p:nvSpPr>
            <p:cNvPr id="133" name="Oval 132">
              <a:extLst>
                <a:ext uri="{FF2B5EF4-FFF2-40B4-BE49-F238E27FC236}">
                  <a16:creationId xmlns:a16="http://schemas.microsoft.com/office/drawing/2014/main" id="{6BF9B1A2-7A98-9E4F-8EA1-1503AD37DA7C}"/>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4" name="Picture 133" descr="router arrows.emf">
              <a:extLst>
                <a:ext uri="{FF2B5EF4-FFF2-40B4-BE49-F238E27FC236}">
                  <a16:creationId xmlns:a16="http://schemas.microsoft.com/office/drawing/2014/main" id="{37C53EA3-DBD5-384D-B7EE-2ED6232913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22" name="TextBox 21">
            <a:extLst>
              <a:ext uri="{FF2B5EF4-FFF2-40B4-BE49-F238E27FC236}">
                <a16:creationId xmlns:a16="http://schemas.microsoft.com/office/drawing/2014/main" id="{FD6491AF-ECC9-D146-A17B-22EED11A9CCB}"/>
              </a:ext>
            </a:extLst>
          </p:cNvPr>
          <p:cNvSpPr txBox="1"/>
          <p:nvPr/>
        </p:nvSpPr>
        <p:spPr>
          <a:xfrm>
            <a:off x="3365786" y="1824879"/>
            <a:ext cx="963320" cy="577081"/>
          </a:xfrm>
          <a:prstGeom prst="rect">
            <a:avLst/>
          </a:prstGeom>
          <a:noFill/>
        </p:spPr>
        <p:txBody>
          <a:bodyPr wrap="square" rtlCol="0">
            <a:spAutoFit/>
          </a:bodyPr>
          <a:lstStyle/>
          <a:p>
            <a:pPr algn="ctr"/>
            <a:r>
              <a:rPr lang="en-US" sz="1050" dirty="0">
                <a:solidFill>
                  <a:srgbClr val="00B050"/>
                </a:solidFill>
                <a:latin typeface="+mn-lt"/>
              </a:rPr>
              <a:t>Mapping System Federation</a:t>
            </a:r>
          </a:p>
        </p:txBody>
      </p:sp>
      <p:cxnSp>
        <p:nvCxnSpPr>
          <p:cNvPr id="141" name="Straight Connector 140">
            <a:extLst>
              <a:ext uri="{FF2B5EF4-FFF2-40B4-BE49-F238E27FC236}">
                <a16:creationId xmlns:a16="http://schemas.microsoft.com/office/drawing/2014/main" id="{8CCA32A0-1F9B-384D-A47E-B436966CA0CC}"/>
              </a:ext>
            </a:extLst>
          </p:cNvPr>
          <p:cNvCxnSpPr>
            <a:cxnSpLocks/>
          </p:cNvCxnSpPr>
          <p:nvPr/>
        </p:nvCxnSpPr>
        <p:spPr>
          <a:xfrm flipV="1">
            <a:off x="6287482" y="4855229"/>
            <a:ext cx="498263" cy="147117"/>
          </a:xfrm>
          <a:prstGeom prst="line">
            <a:avLst/>
          </a:prstGeom>
          <a:ln w="1905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D5A787FB-DBF9-3C4E-BCAD-430D2B41DB3E}"/>
              </a:ext>
            </a:extLst>
          </p:cNvPr>
          <p:cNvSpPr txBox="1"/>
          <p:nvPr/>
        </p:nvSpPr>
        <p:spPr>
          <a:xfrm>
            <a:off x="6919433" y="4758875"/>
            <a:ext cx="2241319" cy="369332"/>
          </a:xfrm>
          <a:prstGeom prst="rect">
            <a:avLst/>
          </a:prstGeom>
          <a:noFill/>
        </p:spPr>
        <p:txBody>
          <a:bodyPr wrap="none" rtlCol="0">
            <a:spAutoFit/>
          </a:bodyPr>
          <a:lstStyle/>
          <a:p>
            <a:r>
              <a:rPr lang="en-US" dirty="0">
                <a:latin typeface="+mn-lt"/>
              </a:rPr>
              <a:t>LISP MS Federation</a:t>
            </a:r>
          </a:p>
        </p:txBody>
      </p:sp>
      <p:grpSp>
        <p:nvGrpSpPr>
          <p:cNvPr id="161" name="Group 160">
            <a:extLst>
              <a:ext uri="{FF2B5EF4-FFF2-40B4-BE49-F238E27FC236}">
                <a16:creationId xmlns:a16="http://schemas.microsoft.com/office/drawing/2014/main" id="{33C25E02-AF68-2D47-98A4-05BD1F0F8CB8}"/>
              </a:ext>
            </a:extLst>
          </p:cNvPr>
          <p:cNvGrpSpPr/>
          <p:nvPr/>
        </p:nvGrpSpPr>
        <p:grpSpPr>
          <a:xfrm>
            <a:off x="8040093" y="727436"/>
            <a:ext cx="283681" cy="279735"/>
            <a:chOff x="4381601" y="3173124"/>
            <a:chExt cx="473632" cy="473632"/>
          </a:xfrm>
          <a:solidFill>
            <a:srgbClr val="92D050"/>
          </a:solidFill>
        </p:grpSpPr>
        <p:sp>
          <p:nvSpPr>
            <p:cNvPr id="162" name="Oval 161">
              <a:extLst>
                <a:ext uri="{FF2B5EF4-FFF2-40B4-BE49-F238E27FC236}">
                  <a16:creationId xmlns:a16="http://schemas.microsoft.com/office/drawing/2014/main" id="{ED3BAC22-3A09-8B45-A732-246F667AC8C9}"/>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3" name="Picture 162" descr="router arrows.emf">
              <a:extLst>
                <a:ext uri="{FF2B5EF4-FFF2-40B4-BE49-F238E27FC236}">
                  <a16:creationId xmlns:a16="http://schemas.microsoft.com/office/drawing/2014/main" id="{8932311C-7FD1-CF47-8525-A78BEF9ABB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sp>
        <p:nvSpPr>
          <p:cNvPr id="164" name="Rounded Rectangle 163">
            <a:extLst>
              <a:ext uri="{FF2B5EF4-FFF2-40B4-BE49-F238E27FC236}">
                <a16:creationId xmlns:a16="http://schemas.microsoft.com/office/drawing/2014/main" id="{77166DD5-88A9-C647-969A-11487117652A}"/>
              </a:ext>
            </a:extLst>
          </p:cNvPr>
          <p:cNvSpPr/>
          <p:nvPr/>
        </p:nvSpPr>
        <p:spPr>
          <a:xfrm>
            <a:off x="8393296" y="787372"/>
            <a:ext cx="666420" cy="158905"/>
          </a:xfrm>
          <a:prstGeom prst="roundRect">
            <a:avLst/>
          </a:prstGeom>
          <a:solidFill>
            <a:srgbClr val="FFFFFF"/>
          </a:solidFill>
          <a:ln>
            <a:solidFill>
              <a:schemeClr val="accent4">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Underlay ASBR</a:t>
            </a:r>
          </a:p>
        </p:txBody>
      </p:sp>
      <p:cxnSp>
        <p:nvCxnSpPr>
          <p:cNvPr id="14" name="Straight Connector 13">
            <a:extLst>
              <a:ext uri="{FF2B5EF4-FFF2-40B4-BE49-F238E27FC236}">
                <a16:creationId xmlns:a16="http://schemas.microsoft.com/office/drawing/2014/main" id="{717E176E-2E2E-0147-BF1F-5EE075888F80}"/>
              </a:ext>
            </a:extLst>
          </p:cNvPr>
          <p:cNvCxnSpPr>
            <a:stCxn id="130" idx="6"/>
            <a:endCxn id="443" idx="2"/>
          </p:cNvCxnSpPr>
          <p:nvPr/>
        </p:nvCxnSpPr>
        <p:spPr>
          <a:xfrm>
            <a:off x="3292618" y="1676333"/>
            <a:ext cx="3215182" cy="661634"/>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2CEC14CD-B32F-3D4A-84FC-D6D6C10C59FF}"/>
              </a:ext>
            </a:extLst>
          </p:cNvPr>
          <p:cNvCxnSpPr>
            <a:cxnSpLocks/>
            <a:stCxn id="130" idx="5"/>
            <a:endCxn id="133" idx="1"/>
          </p:cNvCxnSpPr>
          <p:nvPr/>
        </p:nvCxnSpPr>
        <p:spPr>
          <a:xfrm>
            <a:off x="3230220" y="1824879"/>
            <a:ext cx="1116495" cy="1784081"/>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2116B311-61BA-8847-AE97-5693E9F8C72F}"/>
              </a:ext>
            </a:extLst>
          </p:cNvPr>
          <p:cNvCxnSpPr>
            <a:cxnSpLocks/>
            <a:stCxn id="133" idx="7"/>
            <a:endCxn id="443" idx="3"/>
          </p:cNvCxnSpPr>
          <p:nvPr/>
        </p:nvCxnSpPr>
        <p:spPr>
          <a:xfrm flipV="1">
            <a:off x="4647997" y="2486513"/>
            <a:ext cx="1922201" cy="1122447"/>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55348AFF-C869-6C45-A920-848B528B8E6D}"/>
              </a:ext>
            </a:extLst>
          </p:cNvPr>
          <p:cNvGrpSpPr/>
          <p:nvPr/>
        </p:nvGrpSpPr>
        <p:grpSpPr>
          <a:xfrm>
            <a:off x="4982179" y="3967582"/>
            <a:ext cx="536538" cy="596883"/>
            <a:chOff x="4808782" y="3612613"/>
            <a:chExt cx="536538" cy="596883"/>
          </a:xfrm>
        </p:grpSpPr>
        <p:sp>
          <p:nvSpPr>
            <p:cNvPr id="166" name="Rounded Rectangle 165">
              <a:extLst>
                <a:ext uri="{FF2B5EF4-FFF2-40B4-BE49-F238E27FC236}">
                  <a16:creationId xmlns:a16="http://schemas.microsoft.com/office/drawing/2014/main" id="{4B769DAD-9785-7342-B0BF-922730DB6278}"/>
                </a:ext>
              </a:extLst>
            </p:cNvPr>
            <p:cNvSpPr/>
            <p:nvPr/>
          </p:nvSpPr>
          <p:spPr>
            <a:xfrm>
              <a:off x="4808782" y="400348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XTR-S</a:t>
              </a:r>
            </a:p>
          </p:txBody>
        </p:sp>
        <p:grpSp>
          <p:nvGrpSpPr>
            <p:cNvPr id="167" name="Group 166">
              <a:extLst>
                <a:ext uri="{FF2B5EF4-FFF2-40B4-BE49-F238E27FC236}">
                  <a16:creationId xmlns:a16="http://schemas.microsoft.com/office/drawing/2014/main" id="{7B22BF16-A6CD-2F45-BC6B-26C2A806A39D}"/>
                </a:ext>
              </a:extLst>
            </p:cNvPr>
            <p:cNvGrpSpPr/>
            <p:nvPr/>
          </p:nvGrpSpPr>
          <p:grpSpPr>
            <a:xfrm>
              <a:off x="4881793" y="3612613"/>
              <a:ext cx="426078" cy="420152"/>
              <a:chOff x="4381601" y="3173124"/>
              <a:chExt cx="473632" cy="473632"/>
            </a:xfrm>
            <a:solidFill>
              <a:srgbClr val="FF0000"/>
            </a:solidFill>
          </p:grpSpPr>
          <p:sp>
            <p:nvSpPr>
              <p:cNvPr id="168" name="Oval 167">
                <a:extLst>
                  <a:ext uri="{FF2B5EF4-FFF2-40B4-BE49-F238E27FC236}">
                    <a16:creationId xmlns:a16="http://schemas.microsoft.com/office/drawing/2014/main" id="{70DEABDB-57B9-A443-9EAF-0221F729272A}"/>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9" name="Picture 168" descr="router arrows.emf">
                <a:extLst>
                  <a:ext uri="{FF2B5EF4-FFF2-40B4-BE49-F238E27FC236}">
                    <a16:creationId xmlns:a16="http://schemas.microsoft.com/office/drawing/2014/main" id="{F27BC270-587A-354E-B67E-E8061CAA1D9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4" name="Group 3">
            <a:extLst>
              <a:ext uri="{FF2B5EF4-FFF2-40B4-BE49-F238E27FC236}">
                <a16:creationId xmlns:a16="http://schemas.microsoft.com/office/drawing/2014/main" id="{8FA84370-30B1-1B4F-B062-F1DDDE0D09E5}"/>
              </a:ext>
            </a:extLst>
          </p:cNvPr>
          <p:cNvGrpSpPr/>
          <p:nvPr/>
        </p:nvGrpSpPr>
        <p:grpSpPr>
          <a:xfrm>
            <a:off x="1456600" y="1881438"/>
            <a:ext cx="536538" cy="643450"/>
            <a:chOff x="2540354" y="2404486"/>
            <a:chExt cx="536538" cy="643450"/>
          </a:xfrm>
        </p:grpSpPr>
        <p:sp>
          <p:nvSpPr>
            <p:cNvPr id="128" name="Rounded Rectangle 127">
              <a:extLst>
                <a:ext uri="{FF2B5EF4-FFF2-40B4-BE49-F238E27FC236}">
                  <a16:creationId xmlns:a16="http://schemas.microsoft.com/office/drawing/2014/main" id="{B2BEE21A-C51C-CB42-9803-B8DC35C5AB34}"/>
                </a:ext>
              </a:extLst>
            </p:cNvPr>
            <p:cNvSpPr/>
            <p:nvPr/>
          </p:nvSpPr>
          <p:spPr>
            <a:xfrm>
              <a:off x="2540354" y="284192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XTR-W</a:t>
              </a:r>
            </a:p>
          </p:txBody>
        </p:sp>
        <p:grpSp>
          <p:nvGrpSpPr>
            <p:cNvPr id="170" name="Group 169">
              <a:extLst>
                <a:ext uri="{FF2B5EF4-FFF2-40B4-BE49-F238E27FC236}">
                  <a16:creationId xmlns:a16="http://schemas.microsoft.com/office/drawing/2014/main" id="{A90A5DB8-D185-9247-845B-496D4797222B}"/>
                </a:ext>
              </a:extLst>
            </p:cNvPr>
            <p:cNvGrpSpPr/>
            <p:nvPr/>
          </p:nvGrpSpPr>
          <p:grpSpPr>
            <a:xfrm>
              <a:off x="2598101" y="2404486"/>
              <a:ext cx="426078" cy="420152"/>
              <a:chOff x="4381601" y="3173124"/>
              <a:chExt cx="473632" cy="473632"/>
            </a:xfrm>
            <a:solidFill>
              <a:srgbClr val="FF0000"/>
            </a:solidFill>
          </p:grpSpPr>
          <p:sp>
            <p:nvSpPr>
              <p:cNvPr id="171" name="Oval 170">
                <a:extLst>
                  <a:ext uri="{FF2B5EF4-FFF2-40B4-BE49-F238E27FC236}">
                    <a16:creationId xmlns:a16="http://schemas.microsoft.com/office/drawing/2014/main" id="{BCBC89DE-90E6-4D4C-904F-982C41EC341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2" name="Picture 171" descr="router arrows.emf">
                <a:extLst>
                  <a:ext uri="{FF2B5EF4-FFF2-40B4-BE49-F238E27FC236}">
                    <a16:creationId xmlns:a16="http://schemas.microsoft.com/office/drawing/2014/main" id="{13AB60D4-07E9-4C4B-9DB3-C03E1FD2BD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6" name="Group 5">
            <a:extLst>
              <a:ext uri="{FF2B5EF4-FFF2-40B4-BE49-F238E27FC236}">
                <a16:creationId xmlns:a16="http://schemas.microsoft.com/office/drawing/2014/main" id="{412B2C21-17DA-CC4E-B6DE-6F23E0F8FD56}"/>
              </a:ext>
            </a:extLst>
          </p:cNvPr>
          <p:cNvGrpSpPr/>
          <p:nvPr/>
        </p:nvGrpSpPr>
        <p:grpSpPr>
          <a:xfrm>
            <a:off x="7782183" y="2442728"/>
            <a:ext cx="536538" cy="632883"/>
            <a:chOff x="6276993" y="2059001"/>
            <a:chExt cx="536538" cy="632883"/>
          </a:xfrm>
        </p:grpSpPr>
        <p:sp>
          <p:nvSpPr>
            <p:cNvPr id="165" name="Rounded Rectangle 164">
              <a:extLst>
                <a:ext uri="{FF2B5EF4-FFF2-40B4-BE49-F238E27FC236}">
                  <a16:creationId xmlns:a16="http://schemas.microsoft.com/office/drawing/2014/main" id="{290C4346-90B3-6F4E-8B92-DDA0D274C73C}"/>
                </a:ext>
              </a:extLst>
            </p:cNvPr>
            <p:cNvSpPr/>
            <p:nvPr/>
          </p:nvSpPr>
          <p:spPr>
            <a:xfrm>
              <a:off x="6276993" y="2485869"/>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XTR-E1</a:t>
              </a:r>
            </a:p>
          </p:txBody>
        </p:sp>
        <p:grpSp>
          <p:nvGrpSpPr>
            <p:cNvPr id="173" name="Group 172">
              <a:extLst>
                <a:ext uri="{FF2B5EF4-FFF2-40B4-BE49-F238E27FC236}">
                  <a16:creationId xmlns:a16="http://schemas.microsoft.com/office/drawing/2014/main" id="{4804C294-C632-7740-AF2F-808E6BAA5251}"/>
                </a:ext>
              </a:extLst>
            </p:cNvPr>
            <p:cNvGrpSpPr/>
            <p:nvPr/>
          </p:nvGrpSpPr>
          <p:grpSpPr>
            <a:xfrm>
              <a:off x="6296126" y="2059001"/>
              <a:ext cx="426078" cy="420152"/>
              <a:chOff x="4381601" y="3173124"/>
              <a:chExt cx="473632" cy="473632"/>
            </a:xfrm>
            <a:solidFill>
              <a:srgbClr val="FF0000"/>
            </a:solidFill>
          </p:grpSpPr>
          <p:sp>
            <p:nvSpPr>
              <p:cNvPr id="174" name="Oval 173">
                <a:extLst>
                  <a:ext uri="{FF2B5EF4-FFF2-40B4-BE49-F238E27FC236}">
                    <a16:creationId xmlns:a16="http://schemas.microsoft.com/office/drawing/2014/main" id="{748E4921-60A4-CB4A-8EA4-257B943C850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5" name="Picture 174" descr="router arrows.emf">
                <a:extLst>
                  <a:ext uri="{FF2B5EF4-FFF2-40B4-BE49-F238E27FC236}">
                    <a16:creationId xmlns:a16="http://schemas.microsoft.com/office/drawing/2014/main" id="{CA70592C-B521-BB42-A1FA-AF433AE8EE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sp>
        <p:nvSpPr>
          <p:cNvPr id="67" name="Rounded Rectangle 66">
            <a:extLst>
              <a:ext uri="{FF2B5EF4-FFF2-40B4-BE49-F238E27FC236}">
                <a16:creationId xmlns:a16="http://schemas.microsoft.com/office/drawing/2014/main" id="{AA29B613-A7B7-1643-B3A1-4226F94394B6}"/>
              </a:ext>
            </a:extLst>
          </p:cNvPr>
          <p:cNvSpPr/>
          <p:nvPr/>
        </p:nvSpPr>
        <p:spPr>
          <a:xfrm>
            <a:off x="2360648" y="1529854"/>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MS-W</a:t>
            </a:r>
          </a:p>
        </p:txBody>
      </p:sp>
      <p:sp>
        <p:nvSpPr>
          <p:cNvPr id="68" name="Rounded Rectangle 67">
            <a:extLst>
              <a:ext uri="{FF2B5EF4-FFF2-40B4-BE49-F238E27FC236}">
                <a16:creationId xmlns:a16="http://schemas.microsoft.com/office/drawing/2014/main" id="{D15B0765-A442-C640-97FD-51F446DAE423}"/>
              </a:ext>
            </a:extLst>
          </p:cNvPr>
          <p:cNvSpPr/>
          <p:nvPr/>
        </p:nvSpPr>
        <p:spPr>
          <a:xfrm>
            <a:off x="3851174" y="3761567"/>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MS-S</a:t>
            </a:r>
          </a:p>
        </p:txBody>
      </p:sp>
      <p:sp>
        <p:nvSpPr>
          <p:cNvPr id="69" name="Rounded Rectangle 68">
            <a:extLst>
              <a:ext uri="{FF2B5EF4-FFF2-40B4-BE49-F238E27FC236}">
                <a16:creationId xmlns:a16="http://schemas.microsoft.com/office/drawing/2014/main" id="{CA8F5D41-3A1B-A04C-BB3E-5180DBA4464D}"/>
              </a:ext>
            </a:extLst>
          </p:cNvPr>
          <p:cNvSpPr/>
          <p:nvPr/>
        </p:nvSpPr>
        <p:spPr>
          <a:xfrm>
            <a:off x="6793388" y="2062978"/>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MS-E</a:t>
            </a:r>
          </a:p>
        </p:txBody>
      </p:sp>
      <p:sp>
        <p:nvSpPr>
          <p:cNvPr id="7" name="Freeform 6">
            <a:extLst>
              <a:ext uri="{FF2B5EF4-FFF2-40B4-BE49-F238E27FC236}">
                <a16:creationId xmlns:a16="http://schemas.microsoft.com/office/drawing/2014/main" id="{D32083DE-202E-0344-B246-B92A9E54CA62}"/>
              </a:ext>
            </a:extLst>
          </p:cNvPr>
          <p:cNvSpPr/>
          <p:nvPr/>
        </p:nvSpPr>
        <p:spPr>
          <a:xfrm>
            <a:off x="6180010" y="1107899"/>
            <a:ext cx="2954846" cy="2110726"/>
          </a:xfrm>
          <a:custGeom>
            <a:avLst/>
            <a:gdLst>
              <a:gd name="connsiteX0" fmla="*/ 3759509 w 3768653"/>
              <a:gd name="connsiteY0" fmla="*/ 80821 h 2110726"/>
              <a:gd name="connsiteX1" fmla="*/ 1610669 w 3768653"/>
              <a:gd name="connsiteY1" fmla="*/ 117397 h 2110726"/>
              <a:gd name="connsiteX2" fmla="*/ 1325 w 3768653"/>
              <a:gd name="connsiteY2" fmla="*/ 1205533 h 2110726"/>
              <a:gd name="connsiteX3" fmla="*/ 1382069 w 3768653"/>
              <a:gd name="connsiteY3" fmla="*/ 2028493 h 2110726"/>
              <a:gd name="connsiteX4" fmla="*/ 3768653 w 3768653"/>
              <a:gd name="connsiteY4" fmla="*/ 2037637 h 2110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68653" h="2110726">
                <a:moveTo>
                  <a:pt x="3759509" y="80821"/>
                </a:moveTo>
                <a:cubicBezTo>
                  <a:pt x="2998271" y="5383"/>
                  <a:pt x="2237033" y="-70055"/>
                  <a:pt x="1610669" y="117397"/>
                </a:cubicBezTo>
                <a:cubicBezTo>
                  <a:pt x="984305" y="304849"/>
                  <a:pt x="39425" y="887017"/>
                  <a:pt x="1325" y="1205533"/>
                </a:cubicBezTo>
                <a:cubicBezTo>
                  <a:pt x="-36775" y="1524049"/>
                  <a:pt x="754181" y="1889809"/>
                  <a:pt x="1382069" y="2028493"/>
                </a:cubicBezTo>
                <a:cubicBezTo>
                  <a:pt x="2009957" y="2167177"/>
                  <a:pt x="2889305" y="2102407"/>
                  <a:pt x="3768653" y="2037637"/>
                </a:cubicBezTo>
              </a:path>
            </a:pathLst>
          </a:custGeom>
          <a:noFill/>
          <a:ln w="28575">
            <a:solidFill>
              <a:srgbClr val="FFC000"/>
            </a:solid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a:extLst>
              <a:ext uri="{FF2B5EF4-FFF2-40B4-BE49-F238E27FC236}">
                <a16:creationId xmlns:a16="http://schemas.microsoft.com/office/drawing/2014/main" id="{69E2161F-8B47-0747-9365-1AAC0A461777}"/>
              </a:ext>
            </a:extLst>
          </p:cNvPr>
          <p:cNvGrpSpPr/>
          <p:nvPr/>
        </p:nvGrpSpPr>
        <p:grpSpPr>
          <a:xfrm>
            <a:off x="7503555" y="1412049"/>
            <a:ext cx="536538" cy="632883"/>
            <a:chOff x="6276993" y="2059001"/>
            <a:chExt cx="536538" cy="632883"/>
          </a:xfrm>
        </p:grpSpPr>
        <p:sp>
          <p:nvSpPr>
            <p:cNvPr id="72" name="Rounded Rectangle 71">
              <a:extLst>
                <a:ext uri="{FF2B5EF4-FFF2-40B4-BE49-F238E27FC236}">
                  <a16:creationId xmlns:a16="http://schemas.microsoft.com/office/drawing/2014/main" id="{7561CF5A-5D94-1B4A-9FC6-51E18E0EB4D7}"/>
                </a:ext>
              </a:extLst>
            </p:cNvPr>
            <p:cNvSpPr/>
            <p:nvPr/>
          </p:nvSpPr>
          <p:spPr>
            <a:xfrm>
              <a:off x="6276993" y="2485869"/>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XTR-E2</a:t>
              </a:r>
            </a:p>
          </p:txBody>
        </p:sp>
        <p:grpSp>
          <p:nvGrpSpPr>
            <p:cNvPr id="73" name="Group 72">
              <a:extLst>
                <a:ext uri="{FF2B5EF4-FFF2-40B4-BE49-F238E27FC236}">
                  <a16:creationId xmlns:a16="http://schemas.microsoft.com/office/drawing/2014/main" id="{107D9346-7CEB-4241-82AE-3BF3B0A27B9C}"/>
                </a:ext>
              </a:extLst>
            </p:cNvPr>
            <p:cNvGrpSpPr/>
            <p:nvPr/>
          </p:nvGrpSpPr>
          <p:grpSpPr>
            <a:xfrm>
              <a:off x="6296126" y="2059001"/>
              <a:ext cx="426078" cy="420152"/>
              <a:chOff x="4381601" y="3173124"/>
              <a:chExt cx="473632" cy="473632"/>
            </a:xfrm>
            <a:solidFill>
              <a:srgbClr val="FF0000"/>
            </a:solidFill>
          </p:grpSpPr>
          <p:sp>
            <p:nvSpPr>
              <p:cNvPr id="74" name="Oval 73">
                <a:extLst>
                  <a:ext uri="{FF2B5EF4-FFF2-40B4-BE49-F238E27FC236}">
                    <a16:creationId xmlns:a16="http://schemas.microsoft.com/office/drawing/2014/main" id="{0E2C6250-75CC-9D42-8601-F36B78401A04}"/>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75" name="Picture 74" descr="router arrows.emf">
                <a:extLst>
                  <a:ext uri="{FF2B5EF4-FFF2-40B4-BE49-F238E27FC236}">
                    <a16:creationId xmlns:a16="http://schemas.microsoft.com/office/drawing/2014/main" id="{CC96E26C-BB81-2942-BFCD-9F40E13EA3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sp>
        <p:nvSpPr>
          <p:cNvPr id="10" name="Freeform 9">
            <a:extLst>
              <a:ext uri="{FF2B5EF4-FFF2-40B4-BE49-F238E27FC236}">
                <a16:creationId xmlns:a16="http://schemas.microsoft.com/office/drawing/2014/main" id="{029E3057-C540-EF46-8804-1BAC92F155F5}"/>
              </a:ext>
            </a:extLst>
          </p:cNvPr>
          <p:cNvSpPr/>
          <p:nvPr/>
        </p:nvSpPr>
        <p:spPr>
          <a:xfrm>
            <a:off x="984730" y="941222"/>
            <a:ext cx="2564108" cy="1806756"/>
          </a:xfrm>
          <a:custGeom>
            <a:avLst/>
            <a:gdLst>
              <a:gd name="connsiteX0" fmla="*/ 1182398 w 2564108"/>
              <a:gd name="connsiteY0" fmla="*/ 46330 h 1806756"/>
              <a:gd name="connsiteX1" fmla="*/ 2553998 w 2564108"/>
              <a:gd name="connsiteY1" fmla="*/ 549250 h 1806756"/>
              <a:gd name="connsiteX2" fmla="*/ 1721894 w 2564108"/>
              <a:gd name="connsiteY2" fmla="*/ 1701394 h 1806756"/>
              <a:gd name="connsiteX3" fmla="*/ 194846 w 2564108"/>
              <a:gd name="connsiteY3" fmla="*/ 1646530 h 1806756"/>
              <a:gd name="connsiteX4" fmla="*/ 85118 w 2564108"/>
              <a:gd name="connsiteY4" fmla="*/ 750418 h 1806756"/>
              <a:gd name="connsiteX5" fmla="*/ 789206 w 2564108"/>
              <a:gd name="connsiteY5" fmla="*/ 101194 h 1806756"/>
              <a:gd name="connsiteX6" fmla="*/ 1182398 w 2564108"/>
              <a:gd name="connsiteY6" fmla="*/ 46330 h 1806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64108" h="1806756">
                <a:moveTo>
                  <a:pt x="1182398" y="46330"/>
                </a:moveTo>
                <a:cubicBezTo>
                  <a:pt x="1476530" y="121006"/>
                  <a:pt x="2464082" y="273406"/>
                  <a:pt x="2553998" y="549250"/>
                </a:cubicBezTo>
                <a:cubicBezTo>
                  <a:pt x="2643914" y="825094"/>
                  <a:pt x="2115086" y="1518514"/>
                  <a:pt x="1721894" y="1701394"/>
                </a:cubicBezTo>
                <a:cubicBezTo>
                  <a:pt x="1328702" y="1884274"/>
                  <a:pt x="467642" y="1805026"/>
                  <a:pt x="194846" y="1646530"/>
                </a:cubicBezTo>
                <a:cubicBezTo>
                  <a:pt x="-77950" y="1488034"/>
                  <a:pt x="-13942" y="1007974"/>
                  <a:pt x="85118" y="750418"/>
                </a:cubicBezTo>
                <a:cubicBezTo>
                  <a:pt x="184178" y="492862"/>
                  <a:pt x="603278" y="217018"/>
                  <a:pt x="789206" y="101194"/>
                </a:cubicBezTo>
                <a:cubicBezTo>
                  <a:pt x="975134" y="-14630"/>
                  <a:pt x="888266" y="-28346"/>
                  <a:pt x="1182398" y="46330"/>
                </a:cubicBezTo>
                <a:close/>
              </a:path>
            </a:pathLst>
          </a:custGeom>
          <a:noFill/>
          <a:ln>
            <a:solidFill>
              <a:srgbClr val="FFC000"/>
            </a:solid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a:extLst>
              <a:ext uri="{FF2B5EF4-FFF2-40B4-BE49-F238E27FC236}">
                <a16:creationId xmlns:a16="http://schemas.microsoft.com/office/drawing/2014/main" id="{B65237C4-A1F8-5544-BA53-CA629BC4B43F}"/>
              </a:ext>
            </a:extLst>
          </p:cNvPr>
          <p:cNvSpPr/>
          <p:nvPr/>
        </p:nvSpPr>
        <p:spPr>
          <a:xfrm>
            <a:off x="3644961" y="3119129"/>
            <a:ext cx="2249370" cy="1807966"/>
          </a:xfrm>
          <a:custGeom>
            <a:avLst/>
            <a:gdLst>
              <a:gd name="connsiteX0" fmla="*/ 696243 w 2249370"/>
              <a:gd name="connsiteY0" fmla="*/ 1481495 h 1807966"/>
              <a:gd name="connsiteX1" fmla="*/ 65307 w 2249370"/>
              <a:gd name="connsiteY1" fmla="*/ 1115735 h 1807966"/>
              <a:gd name="connsiteX2" fmla="*/ 120171 w 2249370"/>
              <a:gd name="connsiteY2" fmla="*/ 338495 h 1807966"/>
              <a:gd name="connsiteX3" fmla="*/ 952275 w 2249370"/>
              <a:gd name="connsiteY3" fmla="*/ 167 h 1807966"/>
              <a:gd name="connsiteX4" fmla="*/ 1793523 w 2249370"/>
              <a:gd name="connsiteY4" fmla="*/ 301919 h 1807966"/>
              <a:gd name="connsiteX5" fmla="*/ 2223291 w 2249370"/>
              <a:gd name="connsiteY5" fmla="*/ 877991 h 1807966"/>
              <a:gd name="connsiteX6" fmla="*/ 2076987 w 2249370"/>
              <a:gd name="connsiteY6" fmla="*/ 1755815 h 1807966"/>
              <a:gd name="connsiteX7" fmla="*/ 1062003 w 2249370"/>
              <a:gd name="connsiteY7" fmla="*/ 1682663 h 1807966"/>
              <a:gd name="connsiteX8" fmla="*/ 696243 w 2249370"/>
              <a:gd name="connsiteY8" fmla="*/ 1481495 h 1807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49370" h="1807966">
                <a:moveTo>
                  <a:pt x="696243" y="1481495"/>
                </a:moveTo>
                <a:cubicBezTo>
                  <a:pt x="530127" y="1387007"/>
                  <a:pt x="161319" y="1306235"/>
                  <a:pt x="65307" y="1115735"/>
                </a:cubicBezTo>
                <a:cubicBezTo>
                  <a:pt x="-30705" y="925235"/>
                  <a:pt x="-27657" y="524423"/>
                  <a:pt x="120171" y="338495"/>
                </a:cubicBezTo>
                <a:cubicBezTo>
                  <a:pt x="267999" y="152567"/>
                  <a:pt x="673383" y="6263"/>
                  <a:pt x="952275" y="167"/>
                </a:cubicBezTo>
                <a:cubicBezTo>
                  <a:pt x="1231167" y="-5929"/>
                  <a:pt x="1581687" y="155615"/>
                  <a:pt x="1793523" y="301919"/>
                </a:cubicBezTo>
                <a:cubicBezTo>
                  <a:pt x="2005359" y="448223"/>
                  <a:pt x="2176047" y="635675"/>
                  <a:pt x="2223291" y="877991"/>
                </a:cubicBezTo>
                <a:cubicBezTo>
                  <a:pt x="2270535" y="1120307"/>
                  <a:pt x="2270535" y="1621703"/>
                  <a:pt x="2076987" y="1755815"/>
                </a:cubicBezTo>
                <a:cubicBezTo>
                  <a:pt x="1883439" y="1889927"/>
                  <a:pt x="1287555" y="1728383"/>
                  <a:pt x="1062003" y="1682663"/>
                </a:cubicBezTo>
                <a:cubicBezTo>
                  <a:pt x="836451" y="1636943"/>
                  <a:pt x="862359" y="1575983"/>
                  <a:pt x="696243" y="1481495"/>
                </a:cubicBezTo>
                <a:close/>
              </a:path>
            </a:pathLst>
          </a:custGeom>
          <a:noFill/>
          <a:ln>
            <a:solidFill>
              <a:srgbClr val="FFC000"/>
            </a:solid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527F8BA6-43D5-BD40-B0D7-2A60E6666595}"/>
              </a:ext>
            </a:extLst>
          </p:cNvPr>
          <p:cNvSpPr txBox="1"/>
          <p:nvPr/>
        </p:nvSpPr>
        <p:spPr>
          <a:xfrm>
            <a:off x="29388" y="3926532"/>
            <a:ext cx="3367514" cy="1200329"/>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mn-lt"/>
              </a:rPr>
              <a:t>Each MS/MR services a scope of </a:t>
            </a:r>
            <a:r>
              <a:rPr lang="en-US" dirty="0" err="1">
                <a:latin typeface="+mn-lt"/>
              </a:rPr>
              <a:t>xTRs</a:t>
            </a:r>
            <a:endParaRPr lang="en-US" dirty="0">
              <a:latin typeface="+mn-lt"/>
            </a:endParaRPr>
          </a:p>
          <a:p>
            <a:pPr marL="285750" indent="-285750">
              <a:buFont typeface="Arial" panose="020B0604020202020204" pitchFamily="34" charset="0"/>
              <a:buChar char="•"/>
            </a:pPr>
            <a:r>
              <a:rPr lang="en-US" dirty="0">
                <a:latin typeface="+mn-lt"/>
              </a:rPr>
              <a:t>The MS will hold mappings for the </a:t>
            </a:r>
            <a:r>
              <a:rPr lang="en-US" dirty="0" err="1">
                <a:latin typeface="+mn-lt"/>
              </a:rPr>
              <a:t>xTRs</a:t>
            </a:r>
            <a:r>
              <a:rPr lang="en-US" dirty="0">
                <a:latin typeface="+mn-lt"/>
              </a:rPr>
              <a:t> in its scope</a:t>
            </a:r>
          </a:p>
        </p:txBody>
      </p:sp>
      <p:sp>
        <p:nvSpPr>
          <p:cNvPr id="15" name="TextBox 14">
            <a:extLst>
              <a:ext uri="{FF2B5EF4-FFF2-40B4-BE49-F238E27FC236}">
                <a16:creationId xmlns:a16="http://schemas.microsoft.com/office/drawing/2014/main" id="{871FB711-7857-A14A-9179-873770C33F47}"/>
              </a:ext>
            </a:extLst>
          </p:cNvPr>
          <p:cNvSpPr txBox="1"/>
          <p:nvPr/>
        </p:nvSpPr>
        <p:spPr>
          <a:xfrm>
            <a:off x="5987533" y="4271168"/>
            <a:ext cx="3177473" cy="369332"/>
          </a:xfrm>
          <a:prstGeom prst="rect">
            <a:avLst/>
          </a:prstGeom>
          <a:noFill/>
        </p:spPr>
        <p:txBody>
          <a:bodyPr wrap="none" rtlCol="0">
            <a:spAutoFit/>
          </a:bodyPr>
          <a:lstStyle/>
          <a:p>
            <a:r>
              <a:rPr lang="en-US" dirty="0">
                <a:latin typeface="+mn-lt"/>
              </a:rPr>
              <a:t>MS = MS+MR in all diagrams</a:t>
            </a:r>
          </a:p>
        </p:txBody>
      </p:sp>
    </p:spTree>
    <p:extLst>
      <p:ext uri="{BB962C8B-B14F-4D97-AF65-F5344CB8AC3E}">
        <p14:creationId xmlns:p14="http://schemas.microsoft.com/office/powerpoint/2010/main" val="422399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5858FF7-434C-1D47-8C70-5A5D0521C9A0}"/>
              </a:ext>
            </a:extLst>
          </p:cNvPr>
          <p:cNvSpPr>
            <a:spLocks noGrp="1"/>
          </p:cNvSpPr>
          <p:nvPr>
            <p:ph type="body" sz="quarter" idx="10"/>
          </p:nvPr>
        </p:nvSpPr>
        <p:spPr/>
        <p:txBody>
          <a:bodyPr/>
          <a:lstStyle/>
          <a:p>
            <a:r>
              <a:rPr lang="en-US" dirty="0"/>
              <a:t>The </a:t>
            </a:r>
            <a:r>
              <a:rPr lang="en-US" dirty="0" err="1"/>
              <a:t>Uberlay</a:t>
            </a:r>
            <a:r>
              <a:rPr lang="en-US" dirty="0"/>
              <a:t> runs over a multi-provider backbone/underlay.</a:t>
            </a:r>
          </a:p>
          <a:p>
            <a:r>
              <a:rPr lang="en-US" dirty="0"/>
              <a:t>BGP peering agreements exist between the multiple providers in the underlay.</a:t>
            </a:r>
          </a:p>
          <a:p>
            <a:r>
              <a:rPr lang="en-US" dirty="0"/>
              <a:t>The Federated Mapping System in the </a:t>
            </a:r>
            <a:r>
              <a:rPr lang="en-US" dirty="0" err="1"/>
              <a:t>Uberlay</a:t>
            </a:r>
            <a:r>
              <a:rPr lang="en-US" dirty="0"/>
              <a:t> should support the peering agreements by different mechanisms</a:t>
            </a:r>
            <a:r>
              <a:rPr lang="en-US" dirty="0">
                <a:sym typeface="Wingdings" pitchFamily="2" charset="2"/>
              </a:rPr>
              <a:t> (e.g. engineered paths, denial of service, etc.)</a:t>
            </a:r>
          </a:p>
          <a:p>
            <a:r>
              <a:rPr lang="en-US" dirty="0">
                <a:sym typeface="Wingdings" pitchFamily="2" charset="2"/>
              </a:rPr>
              <a:t>Each SP should be autonomous in defining and enforcing policy for EIDs connected to their network.</a:t>
            </a:r>
          </a:p>
          <a:p>
            <a:r>
              <a:rPr lang="en-US" dirty="0">
                <a:sym typeface="Wingdings" pitchFamily="2" charset="2"/>
              </a:rPr>
              <a:t>An aircraft (EID) may multi-home to 2 or more provider networks. So policies would likely need to be enforced at a flow level (rather than an EID level)</a:t>
            </a:r>
            <a:endParaRPr lang="en-US" dirty="0"/>
          </a:p>
        </p:txBody>
      </p:sp>
      <p:sp>
        <p:nvSpPr>
          <p:cNvPr id="3" name="Title 2">
            <a:extLst>
              <a:ext uri="{FF2B5EF4-FFF2-40B4-BE49-F238E27FC236}">
                <a16:creationId xmlns:a16="http://schemas.microsoft.com/office/drawing/2014/main" id="{C6A004D9-81AC-3C40-88B9-89A21A2A8ADE}"/>
              </a:ext>
            </a:extLst>
          </p:cNvPr>
          <p:cNvSpPr>
            <a:spLocks noGrp="1"/>
          </p:cNvSpPr>
          <p:nvPr>
            <p:ph type="title"/>
          </p:nvPr>
        </p:nvSpPr>
        <p:spPr/>
        <p:txBody>
          <a:bodyPr/>
          <a:lstStyle/>
          <a:p>
            <a:r>
              <a:rPr lang="en-US" dirty="0"/>
              <a:t>Requirements for a Federated Mapping System</a:t>
            </a:r>
          </a:p>
        </p:txBody>
      </p:sp>
    </p:spTree>
    <p:extLst>
      <p:ext uri="{BB962C8B-B14F-4D97-AF65-F5344CB8AC3E}">
        <p14:creationId xmlns:p14="http://schemas.microsoft.com/office/powerpoint/2010/main" val="10537504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E42E2AA-CDE0-6240-B779-CDF435D06435}"/>
              </a:ext>
            </a:extLst>
          </p:cNvPr>
          <p:cNvSpPr>
            <a:spLocks noGrp="1"/>
          </p:cNvSpPr>
          <p:nvPr>
            <p:ph type="body" sz="quarter" idx="10"/>
          </p:nvPr>
        </p:nvSpPr>
        <p:spPr/>
        <p:txBody>
          <a:bodyPr/>
          <a:lstStyle/>
          <a:p>
            <a:r>
              <a:rPr lang="en-US" dirty="0"/>
              <a:t>Cache Referral System / DDT</a:t>
            </a:r>
          </a:p>
          <a:p>
            <a:r>
              <a:rPr lang="en-US" dirty="0"/>
              <a:t>New Mobility enhancements for a Federated Mapping System</a:t>
            </a:r>
          </a:p>
          <a:p>
            <a:r>
              <a:rPr lang="en-US" dirty="0"/>
              <a:t>LISP De-cent</a:t>
            </a:r>
          </a:p>
          <a:p>
            <a:r>
              <a:rPr lang="en-US" dirty="0"/>
              <a:t>Others …</a:t>
            </a:r>
          </a:p>
          <a:p>
            <a:endParaRPr lang="en-US" dirty="0"/>
          </a:p>
        </p:txBody>
      </p:sp>
      <p:sp>
        <p:nvSpPr>
          <p:cNvPr id="2" name="Title 1">
            <a:extLst>
              <a:ext uri="{FF2B5EF4-FFF2-40B4-BE49-F238E27FC236}">
                <a16:creationId xmlns:a16="http://schemas.microsoft.com/office/drawing/2014/main" id="{B8F033B9-5A19-B44C-B5EB-44BB20F09CC9}"/>
              </a:ext>
            </a:extLst>
          </p:cNvPr>
          <p:cNvSpPr>
            <a:spLocks noGrp="1"/>
          </p:cNvSpPr>
          <p:nvPr>
            <p:ph type="title"/>
          </p:nvPr>
        </p:nvSpPr>
        <p:spPr/>
        <p:txBody>
          <a:bodyPr/>
          <a:lstStyle/>
          <a:p>
            <a:r>
              <a:rPr lang="en-US" dirty="0"/>
              <a:t>Options to Consider</a:t>
            </a:r>
          </a:p>
        </p:txBody>
      </p:sp>
    </p:spTree>
    <p:extLst>
      <p:ext uri="{BB962C8B-B14F-4D97-AF65-F5344CB8AC3E}">
        <p14:creationId xmlns:p14="http://schemas.microsoft.com/office/powerpoint/2010/main" val="41334600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514DE20-AA9E-484F-B1D4-311803993BB0}"/>
              </a:ext>
            </a:extLst>
          </p:cNvPr>
          <p:cNvSpPr>
            <a:spLocks noGrp="1"/>
          </p:cNvSpPr>
          <p:nvPr>
            <p:ph type="body" sz="quarter" idx="10"/>
          </p:nvPr>
        </p:nvSpPr>
        <p:spPr/>
        <p:txBody>
          <a:bodyPr/>
          <a:lstStyle/>
          <a:p>
            <a:r>
              <a:rPr lang="en-US" dirty="0"/>
              <a:t>Avoid replicating the underlay BGP peering topology in the overlay</a:t>
            </a:r>
          </a:p>
          <a:p>
            <a:r>
              <a:rPr lang="en-US" dirty="0"/>
              <a:t>The policy applied must be consistent with the underlay peering agreements</a:t>
            </a:r>
          </a:p>
          <a:p>
            <a:r>
              <a:rPr lang="en-US" dirty="0"/>
              <a:t>In a federated environment, the policy is flow specific. Destination based policies may not suffice. </a:t>
            </a:r>
          </a:p>
          <a:p>
            <a:r>
              <a:rPr lang="en-US" dirty="0"/>
              <a:t>Mobility of EID registrations between Administrative Domains may be a hard requirement. This would mean moving the point of authority in the MS federation (ruling out a few of the existing mechanisms)</a:t>
            </a:r>
          </a:p>
        </p:txBody>
      </p:sp>
      <p:sp>
        <p:nvSpPr>
          <p:cNvPr id="3" name="Title 2">
            <a:extLst>
              <a:ext uri="{FF2B5EF4-FFF2-40B4-BE49-F238E27FC236}">
                <a16:creationId xmlns:a16="http://schemas.microsoft.com/office/drawing/2014/main" id="{5A771756-7FD0-9C40-AC21-40CD1B9EB11B}"/>
              </a:ext>
            </a:extLst>
          </p:cNvPr>
          <p:cNvSpPr>
            <a:spLocks noGrp="1"/>
          </p:cNvSpPr>
          <p:nvPr>
            <p:ph type="title"/>
          </p:nvPr>
        </p:nvSpPr>
        <p:spPr/>
        <p:txBody>
          <a:bodyPr/>
          <a:lstStyle/>
          <a:p>
            <a:r>
              <a:rPr lang="en-US" dirty="0"/>
              <a:t>Concerns</a:t>
            </a:r>
          </a:p>
        </p:txBody>
      </p:sp>
    </p:spTree>
    <p:extLst>
      <p:ext uri="{BB962C8B-B14F-4D97-AF65-F5344CB8AC3E}">
        <p14:creationId xmlns:p14="http://schemas.microsoft.com/office/powerpoint/2010/main" val="37375984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5A3D73B-BBE0-C54B-B90C-4366867AF90D}"/>
              </a:ext>
            </a:extLst>
          </p:cNvPr>
          <p:cNvSpPr>
            <a:spLocks noGrp="1"/>
          </p:cNvSpPr>
          <p:nvPr>
            <p:ph type="ctrTitle"/>
          </p:nvPr>
        </p:nvSpPr>
        <p:spPr/>
        <p:txBody>
          <a:bodyPr/>
          <a:lstStyle/>
          <a:p>
            <a:r>
              <a:rPr lang="en-US" dirty="0"/>
              <a:t>Cache Referral System</a:t>
            </a:r>
          </a:p>
        </p:txBody>
      </p:sp>
    </p:spTree>
    <p:extLst>
      <p:ext uri="{BB962C8B-B14F-4D97-AF65-F5344CB8AC3E}">
        <p14:creationId xmlns:p14="http://schemas.microsoft.com/office/powerpoint/2010/main" val="21689089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MS Federation: Referral Cache – Map-Register - 0</a:t>
            </a:r>
          </a:p>
        </p:txBody>
      </p:sp>
      <p:grpSp>
        <p:nvGrpSpPr>
          <p:cNvPr id="2" name="Group 1"/>
          <p:cNvGrpSpPr/>
          <p:nvPr/>
        </p:nvGrpSpPr>
        <p:grpSpPr>
          <a:xfrm>
            <a:off x="8046720" y="3975445"/>
            <a:ext cx="921818" cy="583814"/>
            <a:chOff x="7583999" y="79691"/>
            <a:chExt cx="1384539" cy="876868"/>
          </a:xfrm>
        </p:grpSpPr>
        <p:sp>
          <p:nvSpPr>
            <p:cNvPr id="111" name="Rounded Rectangle 110"/>
            <p:cNvSpPr/>
            <p:nvPr/>
          </p:nvSpPr>
          <p:spPr>
            <a:xfrm>
              <a:off x="8104544" y="192734"/>
              <a:ext cx="863994" cy="206015"/>
            </a:xfrm>
            <a:prstGeom prst="roundRect">
              <a:avLst/>
            </a:prstGeom>
            <a:solidFill>
              <a:srgbClr val="FFFFFF"/>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LISP MS/MR</a:t>
              </a:r>
            </a:p>
          </p:txBody>
        </p:sp>
        <p:grpSp>
          <p:nvGrpSpPr>
            <p:cNvPr id="116" name="Group 115"/>
            <p:cNvGrpSpPr/>
            <p:nvPr/>
          </p:nvGrpSpPr>
          <p:grpSpPr>
            <a:xfrm>
              <a:off x="7583999" y="79691"/>
              <a:ext cx="426078" cy="420152"/>
              <a:chOff x="4381601" y="3173124"/>
              <a:chExt cx="473632" cy="473632"/>
            </a:xfrm>
            <a:solidFill>
              <a:srgbClr val="92D050"/>
            </a:solidFill>
          </p:grpSpPr>
          <p:sp>
            <p:nvSpPr>
              <p:cNvPr id="117" name="Oval 116"/>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18" name="Picture 117"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19" name="Group 118"/>
            <p:cNvGrpSpPr/>
            <p:nvPr/>
          </p:nvGrpSpPr>
          <p:grpSpPr>
            <a:xfrm>
              <a:off x="7583999" y="536407"/>
              <a:ext cx="426078" cy="420152"/>
              <a:chOff x="4381601" y="3173124"/>
              <a:chExt cx="473632" cy="473632"/>
            </a:xfrm>
            <a:solidFill>
              <a:srgbClr val="FF0000"/>
            </a:solidFill>
          </p:grpSpPr>
          <p:sp>
            <p:nvSpPr>
              <p:cNvPr id="120" name="Oval 119"/>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21" name="Picture 120"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122" name="Rounded Rectangle 121"/>
            <p:cNvSpPr/>
            <p:nvPr/>
          </p:nvSpPr>
          <p:spPr>
            <a:xfrm>
              <a:off x="8104544" y="638873"/>
              <a:ext cx="863994"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Border Router</a:t>
              </a:r>
            </a:p>
          </p:txBody>
        </p:sp>
      </p:grpSp>
      <p:grpSp>
        <p:nvGrpSpPr>
          <p:cNvPr id="442" name="Group 441"/>
          <p:cNvGrpSpPr/>
          <p:nvPr/>
        </p:nvGrpSpPr>
        <p:grpSpPr>
          <a:xfrm>
            <a:off x="5820785" y="2127891"/>
            <a:ext cx="426078" cy="420152"/>
            <a:chOff x="4381601" y="3173124"/>
            <a:chExt cx="473632" cy="473632"/>
          </a:xfrm>
          <a:solidFill>
            <a:schemeClr val="accent2">
              <a:lumMod val="60000"/>
              <a:lumOff val="40000"/>
            </a:schemeClr>
          </a:solidFill>
        </p:grpSpPr>
        <p:sp>
          <p:nvSpPr>
            <p:cNvPr id="443" name="Oval 442"/>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44" name="Picture 443"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29" name="Group 128">
            <a:extLst>
              <a:ext uri="{FF2B5EF4-FFF2-40B4-BE49-F238E27FC236}">
                <a16:creationId xmlns:a16="http://schemas.microsoft.com/office/drawing/2014/main" id="{EA7668F4-E339-934F-947B-0DFBA4D80438}"/>
              </a:ext>
            </a:extLst>
          </p:cNvPr>
          <p:cNvGrpSpPr/>
          <p:nvPr/>
        </p:nvGrpSpPr>
        <p:grpSpPr>
          <a:xfrm>
            <a:off x="3414541" y="1674517"/>
            <a:ext cx="426078" cy="420152"/>
            <a:chOff x="4381601" y="3173124"/>
            <a:chExt cx="473632" cy="473632"/>
          </a:xfrm>
          <a:solidFill>
            <a:schemeClr val="accent2">
              <a:lumMod val="60000"/>
              <a:lumOff val="40000"/>
            </a:schemeClr>
          </a:solidFill>
        </p:grpSpPr>
        <p:sp>
          <p:nvSpPr>
            <p:cNvPr id="130" name="Oval 129">
              <a:extLst>
                <a:ext uri="{FF2B5EF4-FFF2-40B4-BE49-F238E27FC236}">
                  <a16:creationId xmlns:a16="http://schemas.microsoft.com/office/drawing/2014/main" id="{1C6A69E6-E99A-1845-A3A4-8B1CA89D6B29}"/>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1" name="Picture 130" descr="router arrows.emf">
              <a:extLst>
                <a:ext uri="{FF2B5EF4-FFF2-40B4-BE49-F238E27FC236}">
                  <a16:creationId xmlns:a16="http://schemas.microsoft.com/office/drawing/2014/main" id="{DDFB3D23-3F17-DC44-A126-D257C85547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32" name="Group 131">
            <a:extLst>
              <a:ext uri="{FF2B5EF4-FFF2-40B4-BE49-F238E27FC236}">
                <a16:creationId xmlns:a16="http://schemas.microsoft.com/office/drawing/2014/main" id="{AFC99AEE-4BAF-D246-809D-668D5607B8C8}"/>
              </a:ext>
            </a:extLst>
          </p:cNvPr>
          <p:cNvGrpSpPr/>
          <p:nvPr/>
        </p:nvGrpSpPr>
        <p:grpSpPr>
          <a:xfrm>
            <a:off x="4472677" y="3200364"/>
            <a:ext cx="426078" cy="420152"/>
            <a:chOff x="4381601" y="3173124"/>
            <a:chExt cx="473632" cy="473632"/>
          </a:xfrm>
          <a:solidFill>
            <a:schemeClr val="accent2">
              <a:lumMod val="60000"/>
              <a:lumOff val="40000"/>
            </a:schemeClr>
          </a:solidFill>
        </p:grpSpPr>
        <p:sp>
          <p:nvSpPr>
            <p:cNvPr id="133" name="Oval 132">
              <a:extLst>
                <a:ext uri="{FF2B5EF4-FFF2-40B4-BE49-F238E27FC236}">
                  <a16:creationId xmlns:a16="http://schemas.microsoft.com/office/drawing/2014/main" id="{6BF9B1A2-7A98-9E4F-8EA1-1503AD37DA7C}"/>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4" name="Picture 133" descr="router arrows.emf">
              <a:extLst>
                <a:ext uri="{FF2B5EF4-FFF2-40B4-BE49-F238E27FC236}">
                  <a16:creationId xmlns:a16="http://schemas.microsoft.com/office/drawing/2014/main" id="{37C53EA3-DBD5-384D-B7EE-2ED6232913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22" name="TextBox 21">
            <a:extLst>
              <a:ext uri="{FF2B5EF4-FFF2-40B4-BE49-F238E27FC236}">
                <a16:creationId xmlns:a16="http://schemas.microsoft.com/office/drawing/2014/main" id="{FD6491AF-ECC9-D146-A17B-22EED11A9CCB}"/>
              </a:ext>
            </a:extLst>
          </p:cNvPr>
          <p:cNvSpPr txBox="1"/>
          <p:nvPr/>
        </p:nvSpPr>
        <p:spPr>
          <a:xfrm>
            <a:off x="4245214" y="2273200"/>
            <a:ext cx="963320" cy="577081"/>
          </a:xfrm>
          <a:prstGeom prst="rect">
            <a:avLst/>
          </a:prstGeom>
          <a:noFill/>
        </p:spPr>
        <p:txBody>
          <a:bodyPr wrap="square" rtlCol="0">
            <a:spAutoFit/>
          </a:bodyPr>
          <a:lstStyle/>
          <a:p>
            <a:pPr algn="ctr"/>
            <a:r>
              <a:rPr lang="en-US" sz="1050" dirty="0">
                <a:solidFill>
                  <a:srgbClr val="00B050"/>
                </a:solidFill>
                <a:latin typeface="+mn-lt"/>
              </a:rPr>
              <a:t>Mapping System Federation</a:t>
            </a:r>
          </a:p>
        </p:txBody>
      </p:sp>
      <p:cxnSp>
        <p:nvCxnSpPr>
          <p:cNvPr id="141" name="Straight Connector 140">
            <a:extLst>
              <a:ext uri="{FF2B5EF4-FFF2-40B4-BE49-F238E27FC236}">
                <a16:creationId xmlns:a16="http://schemas.microsoft.com/office/drawing/2014/main" id="{8CCA32A0-1F9B-384D-A47E-B436966CA0CC}"/>
              </a:ext>
            </a:extLst>
          </p:cNvPr>
          <p:cNvCxnSpPr>
            <a:cxnSpLocks/>
          </p:cNvCxnSpPr>
          <p:nvPr/>
        </p:nvCxnSpPr>
        <p:spPr>
          <a:xfrm flipV="1">
            <a:off x="394455" y="4586290"/>
            <a:ext cx="498263" cy="147117"/>
          </a:xfrm>
          <a:prstGeom prst="line">
            <a:avLst/>
          </a:prstGeom>
          <a:ln w="1905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D5A787FB-DBF9-3C4E-BCAD-430D2B41DB3E}"/>
              </a:ext>
            </a:extLst>
          </p:cNvPr>
          <p:cNvSpPr txBox="1"/>
          <p:nvPr/>
        </p:nvSpPr>
        <p:spPr>
          <a:xfrm>
            <a:off x="1026406" y="4489936"/>
            <a:ext cx="2241319" cy="369332"/>
          </a:xfrm>
          <a:prstGeom prst="rect">
            <a:avLst/>
          </a:prstGeom>
          <a:noFill/>
        </p:spPr>
        <p:txBody>
          <a:bodyPr wrap="none" rtlCol="0">
            <a:spAutoFit/>
          </a:bodyPr>
          <a:lstStyle/>
          <a:p>
            <a:r>
              <a:rPr lang="en-US" dirty="0">
                <a:latin typeface="+mn-lt"/>
              </a:rPr>
              <a:t>LISP MS Federation</a:t>
            </a:r>
          </a:p>
        </p:txBody>
      </p:sp>
      <p:grpSp>
        <p:nvGrpSpPr>
          <p:cNvPr id="161" name="Group 160">
            <a:extLst>
              <a:ext uri="{FF2B5EF4-FFF2-40B4-BE49-F238E27FC236}">
                <a16:creationId xmlns:a16="http://schemas.microsoft.com/office/drawing/2014/main" id="{33C25E02-AF68-2D47-98A4-05BD1F0F8CB8}"/>
              </a:ext>
            </a:extLst>
          </p:cNvPr>
          <p:cNvGrpSpPr/>
          <p:nvPr/>
        </p:nvGrpSpPr>
        <p:grpSpPr>
          <a:xfrm>
            <a:off x="8040093" y="4623190"/>
            <a:ext cx="283681" cy="279735"/>
            <a:chOff x="4381601" y="3173124"/>
            <a:chExt cx="473632" cy="473632"/>
          </a:xfrm>
          <a:solidFill>
            <a:srgbClr val="92D050"/>
          </a:solidFill>
        </p:grpSpPr>
        <p:sp>
          <p:nvSpPr>
            <p:cNvPr id="162" name="Oval 161">
              <a:extLst>
                <a:ext uri="{FF2B5EF4-FFF2-40B4-BE49-F238E27FC236}">
                  <a16:creationId xmlns:a16="http://schemas.microsoft.com/office/drawing/2014/main" id="{ED3BAC22-3A09-8B45-A732-246F667AC8C9}"/>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3" name="Picture 162" descr="router arrows.emf">
              <a:extLst>
                <a:ext uri="{FF2B5EF4-FFF2-40B4-BE49-F238E27FC236}">
                  <a16:creationId xmlns:a16="http://schemas.microsoft.com/office/drawing/2014/main" id="{8932311C-7FD1-CF47-8525-A78BEF9ABB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sp>
        <p:nvSpPr>
          <p:cNvPr id="164" name="Rounded Rectangle 163">
            <a:extLst>
              <a:ext uri="{FF2B5EF4-FFF2-40B4-BE49-F238E27FC236}">
                <a16:creationId xmlns:a16="http://schemas.microsoft.com/office/drawing/2014/main" id="{77166DD5-88A9-C647-969A-11487117652A}"/>
              </a:ext>
            </a:extLst>
          </p:cNvPr>
          <p:cNvSpPr/>
          <p:nvPr/>
        </p:nvSpPr>
        <p:spPr>
          <a:xfrm>
            <a:off x="8393296" y="4683126"/>
            <a:ext cx="666420" cy="158905"/>
          </a:xfrm>
          <a:prstGeom prst="roundRect">
            <a:avLst/>
          </a:prstGeom>
          <a:solidFill>
            <a:srgbClr val="FFFFFF"/>
          </a:solidFill>
          <a:ln>
            <a:solidFill>
              <a:schemeClr val="accent4">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Underlay ASBR</a:t>
            </a:r>
          </a:p>
        </p:txBody>
      </p:sp>
      <p:cxnSp>
        <p:nvCxnSpPr>
          <p:cNvPr id="14" name="Straight Connector 13">
            <a:extLst>
              <a:ext uri="{FF2B5EF4-FFF2-40B4-BE49-F238E27FC236}">
                <a16:creationId xmlns:a16="http://schemas.microsoft.com/office/drawing/2014/main" id="{717E176E-2E2E-0147-BF1F-5EE075888F80}"/>
              </a:ext>
            </a:extLst>
          </p:cNvPr>
          <p:cNvCxnSpPr>
            <a:stCxn id="130" idx="6"/>
            <a:endCxn id="443" idx="2"/>
          </p:cNvCxnSpPr>
          <p:nvPr/>
        </p:nvCxnSpPr>
        <p:spPr>
          <a:xfrm>
            <a:off x="3840619" y="1884593"/>
            <a:ext cx="1980166" cy="453374"/>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2CEC14CD-B32F-3D4A-84FC-D6D6C10C59FF}"/>
              </a:ext>
            </a:extLst>
          </p:cNvPr>
          <p:cNvCxnSpPr>
            <a:cxnSpLocks/>
            <a:stCxn id="130" idx="5"/>
            <a:endCxn id="133" idx="1"/>
          </p:cNvCxnSpPr>
          <p:nvPr/>
        </p:nvCxnSpPr>
        <p:spPr>
          <a:xfrm>
            <a:off x="3778221" y="2033139"/>
            <a:ext cx="756854" cy="1228755"/>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2116B311-61BA-8847-AE97-5693E9F8C72F}"/>
              </a:ext>
            </a:extLst>
          </p:cNvPr>
          <p:cNvCxnSpPr>
            <a:cxnSpLocks/>
            <a:stCxn id="133" idx="7"/>
            <a:endCxn id="443" idx="3"/>
          </p:cNvCxnSpPr>
          <p:nvPr/>
        </p:nvCxnSpPr>
        <p:spPr>
          <a:xfrm flipV="1">
            <a:off x="4836357" y="2486513"/>
            <a:ext cx="1046826" cy="775381"/>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55348AFF-C869-6C45-A920-848B528B8E6D}"/>
              </a:ext>
            </a:extLst>
          </p:cNvPr>
          <p:cNvGrpSpPr/>
          <p:nvPr/>
        </p:nvGrpSpPr>
        <p:grpSpPr>
          <a:xfrm>
            <a:off x="4417447" y="3929814"/>
            <a:ext cx="536538" cy="596883"/>
            <a:chOff x="4808782" y="3612613"/>
            <a:chExt cx="536538" cy="596883"/>
          </a:xfrm>
        </p:grpSpPr>
        <p:sp>
          <p:nvSpPr>
            <p:cNvPr id="166" name="Rounded Rectangle 165">
              <a:extLst>
                <a:ext uri="{FF2B5EF4-FFF2-40B4-BE49-F238E27FC236}">
                  <a16:creationId xmlns:a16="http://schemas.microsoft.com/office/drawing/2014/main" id="{4B769DAD-9785-7342-B0BF-922730DB6278}"/>
                </a:ext>
              </a:extLst>
            </p:cNvPr>
            <p:cNvSpPr/>
            <p:nvPr/>
          </p:nvSpPr>
          <p:spPr>
            <a:xfrm>
              <a:off x="4808782" y="400348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XTR-S</a:t>
              </a:r>
            </a:p>
          </p:txBody>
        </p:sp>
        <p:grpSp>
          <p:nvGrpSpPr>
            <p:cNvPr id="167" name="Group 166">
              <a:extLst>
                <a:ext uri="{FF2B5EF4-FFF2-40B4-BE49-F238E27FC236}">
                  <a16:creationId xmlns:a16="http://schemas.microsoft.com/office/drawing/2014/main" id="{7B22BF16-A6CD-2F45-BC6B-26C2A806A39D}"/>
                </a:ext>
              </a:extLst>
            </p:cNvPr>
            <p:cNvGrpSpPr/>
            <p:nvPr/>
          </p:nvGrpSpPr>
          <p:grpSpPr>
            <a:xfrm>
              <a:off x="4881793" y="3612613"/>
              <a:ext cx="426078" cy="420152"/>
              <a:chOff x="4381601" y="3173124"/>
              <a:chExt cx="473632" cy="473632"/>
            </a:xfrm>
            <a:solidFill>
              <a:srgbClr val="FF0000"/>
            </a:solidFill>
          </p:grpSpPr>
          <p:sp>
            <p:nvSpPr>
              <p:cNvPr id="168" name="Oval 167">
                <a:extLst>
                  <a:ext uri="{FF2B5EF4-FFF2-40B4-BE49-F238E27FC236}">
                    <a16:creationId xmlns:a16="http://schemas.microsoft.com/office/drawing/2014/main" id="{70DEABDB-57B9-A443-9EAF-0221F729272A}"/>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9" name="Picture 168" descr="router arrows.emf">
                <a:extLst>
                  <a:ext uri="{FF2B5EF4-FFF2-40B4-BE49-F238E27FC236}">
                    <a16:creationId xmlns:a16="http://schemas.microsoft.com/office/drawing/2014/main" id="{F27BC270-587A-354E-B67E-E8061CAA1D9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4" name="Group 3">
            <a:extLst>
              <a:ext uri="{FF2B5EF4-FFF2-40B4-BE49-F238E27FC236}">
                <a16:creationId xmlns:a16="http://schemas.microsoft.com/office/drawing/2014/main" id="{8FA84370-30B1-1B4F-B062-F1DDDE0D09E5}"/>
              </a:ext>
            </a:extLst>
          </p:cNvPr>
          <p:cNvGrpSpPr/>
          <p:nvPr/>
        </p:nvGrpSpPr>
        <p:grpSpPr>
          <a:xfrm>
            <a:off x="1456600" y="1881438"/>
            <a:ext cx="536538" cy="643450"/>
            <a:chOff x="2540354" y="2404486"/>
            <a:chExt cx="536538" cy="643450"/>
          </a:xfrm>
        </p:grpSpPr>
        <p:sp>
          <p:nvSpPr>
            <p:cNvPr id="128" name="Rounded Rectangle 127">
              <a:extLst>
                <a:ext uri="{FF2B5EF4-FFF2-40B4-BE49-F238E27FC236}">
                  <a16:creationId xmlns:a16="http://schemas.microsoft.com/office/drawing/2014/main" id="{B2BEE21A-C51C-CB42-9803-B8DC35C5AB34}"/>
                </a:ext>
              </a:extLst>
            </p:cNvPr>
            <p:cNvSpPr/>
            <p:nvPr/>
          </p:nvSpPr>
          <p:spPr>
            <a:xfrm>
              <a:off x="2540354" y="284192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XTR-W</a:t>
              </a:r>
            </a:p>
          </p:txBody>
        </p:sp>
        <p:grpSp>
          <p:nvGrpSpPr>
            <p:cNvPr id="170" name="Group 169">
              <a:extLst>
                <a:ext uri="{FF2B5EF4-FFF2-40B4-BE49-F238E27FC236}">
                  <a16:creationId xmlns:a16="http://schemas.microsoft.com/office/drawing/2014/main" id="{A90A5DB8-D185-9247-845B-496D4797222B}"/>
                </a:ext>
              </a:extLst>
            </p:cNvPr>
            <p:cNvGrpSpPr/>
            <p:nvPr/>
          </p:nvGrpSpPr>
          <p:grpSpPr>
            <a:xfrm>
              <a:off x="2598101" y="2404486"/>
              <a:ext cx="426078" cy="420152"/>
              <a:chOff x="4381601" y="3173124"/>
              <a:chExt cx="473632" cy="473632"/>
            </a:xfrm>
            <a:solidFill>
              <a:srgbClr val="FF0000"/>
            </a:solidFill>
          </p:grpSpPr>
          <p:sp>
            <p:nvSpPr>
              <p:cNvPr id="171" name="Oval 170">
                <a:extLst>
                  <a:ext uri="{FF2B5EF4-FFF2-40B4-BE49-F238E27FC236}">
                    <a16:creationId xmlns:a16="http://schemas.microsoft.com/office/drawing/2014/main" id="{BCBC89DE-90E6-4D4C-904F-982C41EC341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2" name="Picture 171" descr="router arrows.emf">
                <a:extLst>
                  <a:ext uri="{FF2B5EF4-FFF2-40B4-BE49-F238E27FC236}">
                    <a16:creationId xmlns:a16="http://schemas.microsoft.com/office/drawing/2014/main" id="{13AB60D4-07E9-4C4B-9DB3-C03E1FD2BD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6" name="Group 5">
            <a:extLst>
              <a:ext uri="{FF2B5EF4-FFF2-40B4-BE49-F238E27FC236}">
                <a16:creationId xmlns:a16="http://schemas.microsoft.com/office/drawing/2014/main" id="{412B2C21-17DA-CC4E-B6DE-6F23E0F8FD56}"/>
              </a:ext>
            </a:extLst>
          </p:cNvPr>
          <p:cNvGrpSpPr/>
          <p:nvPr/>
        </p:nvGrpSpPr>
        <p:grpSpPr>
          <a:xfrm>
            <a:off x="7763417" y="2127891"/>
            <a:ext cx="536538" cy="632883"/>
            <a:chOff x="6276993" y="2059001"/>
            <a:chExt cx="536538" cy="632883"/>
          </a:xfrm>
        </p:grpSpPr>
        <p:sp>
          <p:nvSpPr>
            <p:cNvPr id="165" name="Rounded Rectangle 164">
              <a:extLst>
                <a:ext uri="{FF2B5EF4-FFF2-40B4-BE49-F238E27FC236}">
                  <a16:creationId xmlns:a16="http://schemas.microsoft.com/office/drawing/2014/main" id="{290C4346-90B3-6F4E-8B92-DDA0D274C73C}"/>
                </a:ext>
              </a:extLst>
            </p:cNvPr>
            <p:cNvSpPr/>
            <p:nvPr/>
          </p:nvSpPr>
          <p:spPr>
            <a:xfrm>
              <a:off x="6276993" y="2485869"/>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XTR-E</a:t>
              </a:r>
            </a:p>
          </p:txBody>
        </p:sp>
        <p:grpSp>
          <p:nvGrpSpPr>
            <p:cNvPr id="173" name="Group 172">
              <a:extLst>
                <a:ext uri="{FF2B5EF4-FFF2-40B4-BE49-F238E27FC236}">
                  <a16:creationId xmlns:a16="http://schemas.microsoft.com/office/drawing/2014/main" id="{4804C294-C632-7740-AF2F-808E6BAA5251}"/>
                </a:ext>
              </a:extLst>
            </p:cNvPr>
            <p:cNvGrpSpPr/>
            <p:nvPr/>
          </p:nvGrpSpPr>
          <p:grpSpPr>
            <a:xfrm>
              <a:off x="6296126" y="2059001"/>
              <a:ext cx="426078" cy="420152"/>
              <a:chOff x="4381601" y="3173124"/>
              <a:chExt cx="473632" cy="473632"/>
            </a:xfrm>
            <a:solidFill>
              <a:srgbClr val="FF0000"/>
            </a:solidFill>
          </p:grpSpPr>
          <p:sp>
            <p:nvSpPr>
              <p:cNvPr id="174" name="Oval 173">
                <a:extLst>
                  <a:ext uri="{FF2B5EF4-FFF2-40B4-BE49-F238E27FC236}">
                    <a16:creationId xmlns:a16="http://schemas.microsoft.com/office/drawing/2014/main" id="{748E4921-60A4-CB4A-8EA4-257B943C850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5" name="Picture 174" descr="router arrows.emf">
                <a:extLst>
                  <a:ext uri="{FF2B5EF4-FFF2-40B4-BE49-F238E27FC236}">
                    <a16:creationId xmlns:a16="http://schemas.microsoft.com/office/drawing/2014/main" id="{CA70592C-B521-BB42-A1FA-AF433AE8EE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pic>
        <p:nvPicPr>
          <p:cNvPr id="176" name="Picture 175">
            <a:extLst>
              <a:ext uri="{FF2B5EF4-FFF2-40B4-BE49-F238E27FC236}">
                <a16:creationId xmlns:a16="http://schemas.microsoft.com/office/drawing/2014/main" id="{A5E7D3B5-461E-D243-B751-7DD6951A4DC0}"/>
              </a:ext>
            </a:extLst>
          </p:cNvPr>
          <p:cNvPicPr>
            <a:picLocks noChangeAspect="1"/>
          </p:cNvPicPr>
          <p:nvPr/>
        </p:nvPicPr>
        <p:blipFill>
          <a:blip r:embed="rId4"/>
          <a:stretch>
            <a:fillRect/>
          </a:stretch>
        </p:blipFill>
        <p:spPr>
          <a:xfrm>
            <a:off x="4470248" y="4637480"/>
            <a:ext cx="469900" cy="469900"/>
          </a:xfrm>
          <a:prstGeom prst="rect">
            <a:avLst/>
          </a:prstGeom>
        </p:spPr>
      </p:pic>
      <p:pic>
        <p:nvPicPr>
          <p:cNvPr id="177" name="Picture 176">
            <a:extLst>
              <a:ext uri="{FF2B5EF4-FFF2-40B4-BE49-F238E27FC236}">
                <a16:creationId xmlns:a16="http://schemas.microsoft.com/office/drawing/2014/main" id="{C8088128-E432-8D49-998D-D8AAA88E1F87}"/>
              </a:ext>
            </a:extLst>
          </p:cNvPr>
          <p:cNvPicPr>
            <a:picLocks noChangeAspect="1"/>
          </p:cNvPicPr>
          <p:nvPr/>
        </p:nvPicPr>
        <p:blipFill>
          <a:blip r:embed="rId5"/>
          <a:stretch>
            <a:fillRect/>
          </a:stretch>
        </p:blipFill>
        <p:spPr>
          <a:xfrm>
            <a:off x="618369" y="1856483"/>
            <a:ext cx="469900" cy="469900"/>
          </a:xfrm>
          <a:prstGeom prst="rect">
            <a:avLst/>
          </a:prstGeom>
        </p:spPr>
      </p:pic>
      <p:cxnSp>
        <p:nvCxnSpPr>
          <p:cNvPr id="8" name="Straight Arrow Connector 7">
            <a:extLst>
              <a:ext uri="{FF2B5EF4-FFF2-40B4-BE49-F238E27FC236}">
                <a16:creationId xmlns:a16="http://schemas.microsoft.com/office/drawing/2014/main" id="{9961A528-6656-704B-97A5-4E73B0FAD300}"/>
              </a:ext>
            </a:extLst>
          </p:cNvPr>
          <p:cNvCxnSpPr>
            <a:stCxn id="177" idx="3"/>
            <a:endCxn id="171" idx="2"/>
          </p:cNvCxnSpPr>
          <p:nvPr/>
        </p:nvCxnSpPr>
        <p:spPr>
          <a:xfrm>
            <a:off x="1088269" y="2091433"/>
            <a:ext cx="426078" cy="81"/>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B158066-F0B2-5A4A-B98B-5953BAF1147F}"/>
              </a:ext>
            </a:extLst>
          </p:cNvPr>
          <p:cNvSpPr txBox="1"/>
          <p:nvPr/>
        </p:nvSpPr>
        <p:spPr>
          <a:xfrm>
            <a:off x="1852017" y="1440985"/>
            <a:ext cx="1445770" cy="415498"/>
          </a:xfrm>
          <a:prstGeom prst="rect">
            <a:avLst/>
          </a:prstGeom>
          <a:noFill/>
        </p:spPr>
        <p:txBody>
          <a:bodyPr wrap="square" rtlCol="0">
            <a:spAutoFit/>
          </a:bodyPr>
          <a:lstStyle/>
          <a:p>
            <a:r>
              <a:rPr lang="en-US" sz="1050" dirty="0">
                <a:latin typeface="+mn-lt"/>
                <a:cs typeface="Arial" panose="020B0604020202020204" pitchFamily="34" charset="0"/>
              </a:rPr>
              <a:t>1. Map-Register to Ladies MS</a:t>
            </a:r>
          </a:p>
        </p:txBody>
      </p:sp>
      <p:pic>
        <p:nvPicPr>
          <p:cNvPr id="179" name="Picture 178">
            <a:extLst>
              <a:ext uri="{FF2B5EF4-FFF2-40B4-BE49-F238E27FC236}">
                <a16:creationId xmlns:a16="http://schemas.microsoft.com/office/drawing/2014/main" id="{BB6C5B68-107C-D34F-B84E-2039EE06387F}"/>
              </a:ext>
            </a:extLst>
          </p:cNvPr>
          <p:cNvPicPr>
            <a:picLocks noChangeAspect="1"/>
          </p:cNvPicPr>
          <p:nvPr/>
        </p:nvPicPr>
        <p:blipFill>
          <a:blip r:embed="rId4"/>
          <a:stretch>
            <a:fillRect/>
          </a:stretch>
        </p:blipFill>
        <p:spPr>
          <a:xfrm>
            <a:off x="918297" y="1088060"/>
            <a:ext cx="469900" cy="469900"/>
          </a:xfrm>
          <a:prstGeom prst="rect">
            <a:avLst/>
          </a:prstGeom>
        </p:spPr>
      </p:pic>
      <p:pic>
        <p:nvPicPr>
          <p:cNvPr id="180" name="Picture 179">
            <a:extLst>
              <a:ext uri="{FF2B5EF4-FFF2-40B4-BE49-F238E27FC236}">
                <a16:creationId xmlns:a16="http://schemas.microsoft.com/office/drawing/2014/main" id="{CB201483-F97A-444E-845C-B132E021C416}"/>
              </a:ext>
            </a:extLst>
          </p:cNvPr>
          <p:cNvPicPr>
            <a:picLocks noChangeAspect="1"/>
          </p:cNvPicPr>
          <p:nvPr/>
        </p:nvPicPr>
        <p:blipFill>
          <a:blip r:embed="rId5"/>
          <a:stretch>
            <a:fillRect/>
          </a:stretch>
        </p:blipFill>
        <p:spPr>
          <a:xfrm>
            <a:off x="20603" y="1088060"/>
            <a:ext cx="469900" cy="469900"/>
          </a:xfrm>
          <a:prstGeom prst="rect">
            <a:avLst/>
          </a:prstGeom>
        </p:spPr>
      </p:pic>
      <p:cxnSp>
        <p:nvCxnSpPr>
          <p:cNvPr id="181" name="Straight Arrow Connector 180">
            <a:extLst>
              <a:ext uri="{FF2B5EF4-FFF2-40B4-BE49-F238E27FC236}">
                <a16:creationId xmlns:a16="http://schemas.microsoft.com/office/drawing/2014/main" id="{7FD0A796-9363-B14D-84DD-6EEA8C59123E}"/>
              </a:ext>
            </a:extLst>
          </p:cNvPr>
          <p:cNvCxnSpPr>
            <a:cxnSpLocks/>
            <a:endCxn id="179" idx="1"/>
          </p:cNvCxnSpPr>
          <p:nvPr/>
        </p:nvCxnSpPr>
        <p:spPr>
          <a:xfrm>
            <a:off x="490503" y="1322970"/>
            <a:ext cx="427794" cy="4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1B8A1AF8-0677-4246-AEC1-A495F2E30953}"/>
              </a:ext>
            </a:extLst>
          </p:cNvPr>
          <p:cNvCxnSpPr>
            <a:cxnSpLocks/>
            <a:stCxn id="168" idx="0"/>
            <a:endCxn id="133" idx="4"/>
          </p:cNvCxnSpPr>
          <p:nvPr/>
        </p:nvCxnSpPr>
        <p:spPr>
          <a:xfrm flipH="1" flipV="1">
            <a:off x="4685716" y="3620516"/>
            <a:ext cx="17781" cy="309298"/>
          </a:xfrm>
          <a:prstGeom prst="line">
            <a:avLst/>
          </a:prstGeom>
          <a:ln w="28575">
            <a:solidFill>
              <a:srgbClr val="00B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86" name="TextBox 185">
            <a:extLst>
              <a:ext uri="{FF2B5EF4-FFF2-40B4-BE49-F238E27FC236}">
                <a16:creationId xmlns:a16="http://schemas.microsoft.com/office/drawing/2014/main" id="{5FCE3B25-D031-2E4E-BABD-1DFC78AFB03E}"/>
              </a:ext>
            </a:extLst>
          </p:cNvPr>
          <p:cNvSpPr txBox="1"/>
          <p:nvPr/>
        </p:nvSpPr>
        <p:spPr>
          <a:xfrm>
            <a:off x="4572000" y="3574704"/>
            <a:ext cx="1590625" cy="415498"/>
          </a:xfrm>
          <a:prstGeom prst="rect">
            <a:avLst/>
          </a:prstGeom>
          <a:noFill/>
        </p:spPr>
        <p:txBody>
          <a:bodyPr wrap="square" rtlCol="0">
            <a:spAutoFit/>
          </a:bodyPr>
          <a:lstStyle/>
          <a:p>
            <a:pPr algn="ctr"/>
            <a:r>
              <a:rPr lang="en-US" sz="1050" dirty="0">
                <a:latin typeface="+mn-lt"/>
              </a:rPr>
              <a:t>1. Map-Register to Boys MS</a:t>
            </a:r>
          </a:p>
        </p:txBody>
      </p:sp>
      <p:sp>
        <p:nvSpPr>
          <p:cNvPr id="62" name="TextBox 61">
            <a:extLst>
              <a:ext uri="{FF2B5EF4-FFF2-40B4-BE49-F238E27FC236}">
                <a16:creationId xmlns:a16="http://schemas.microsoft.com/office/drawing/2014/main" id="{CF44792E-6C7A-6A40-A02C-53C812C438C1}"/>
              </a:ext>
            </a:extLst>
          </p:cNvPr>
          <p:cNvSpPr txBox="1"/>
          <p:nvPr/>
        </p:nvSpPr>
        <p:spPr>
          <a:xfrm>
            <a:off x="4916536" y="3251020"/>
            <a:ext cx="1091966" cy="261610"/>
          </a:xfrm>
          <a:prstGeom prst="rect">
            <a:avLst/>
          </a:prstGeom>
          <a:noFill/>
          <a:ln>
            <a:solidFill>
              <a:srgbClr val="002060"/>
            </a:solidFill>
          </a:ln>
        </p:spPr>
        <p:txBody>
          <a:bodyPr wrap="none" rtlCol="0">
            <a:spAutoFit/>
          </a:bodyPr>
          <a:lstStyle/>
          <a:p>
            <a:pPr algn="ctr"/>
            <a:r>
              <a:rPr lang="en-US" sz="1100" dirty="0">
                <a:latin typeface="+mn-lt"/>
              </a:rPr>
              <a:t>Paul @ XTR-S</a:t>
            </a:r>
          </a:p>
        </p:txBody>
      </p:sp>
      <p:sp>
        <p:nvSpPr>
          <p:cNvPr id="63" name="TextBox 62">
            <a:extLst>
              <a:ext uri="{FF2B5EF4-FFF2-40B4-BE49-F238E27FC236}">
                <a16:creationId xmlns:a16="http://schemas.microsoft.com/office/drawing/2014/main" id="{B370CD3A-191B-7E4C-8202-80C94A85D642}"/>
              </a:ext>
            </a:extLst>
          </p:cNvPr>
          <p:cNvSpPr txBox="1"/>
          <p:nvPr/>
        </p:nvSpPr>
        <p:spPr>
          <a:xfrm>
            <a:off x="11848" y="1544630"/>
            <a:ext cx="497252" cy="261610"/>
          </a:xfrm>
          <a:prstGeom prst="rect">
            <a:avLst/>
          </a:prstGeom>
          <a:noFill/>
        </p:spPr>
        <p:txBody>
          <a:bodyPr wrap="none" rtlCol="0">
            <a:spAutoFit/>
          </a:bodyPr>
          <a:lstStyle/>
          <a:p>
            <a:pPr algn="ctr"/>
            <a:r>
              <a:rPr lang="en-US" sz="1100" dirty="0">
                <a:latin typeface="+mn-lt"/>
              </a:rPr>
              <a:t>Mary</a:t>
            </a:r>
          </a:p>
        </p:txBody>
      </p:sp>
      <p:sp>
        <p:nvSpPr>
          <p:cNvPr id="64" name="TextBox 63">
            <a:extLst>
              <a:ext uri="{FF2B5EF4-FFF2-40B4-BE49-F238E27FC236}">
                <a16:creationId xmlns:a16="http://schemas.microsoft.com/office/drawing/2014/main" id="{481E5867-2382-C54E-88BF-F085FB6B292A}"/>
              </a:ext>
            </a:extLst>
          </p:cNvPr>
          <p:cNvSpPr txBox="1"/>
          <p:nvPr/>
        </p:nvSpPr>
        <p:spPr>
          <a:xfrm>
            <a:off x="921960" y="1541488"/>
            <a:ext cx="453970" cy="261610"/>
          </a:xfrm>
          <a:prstGeom prst="rect">
            <a:avLst/>
          </a:prstGeom>
          <a:noFill/>
        </p:spPr>
        <p:txBody>
          <a:bodyPr wrap="none" rtlCol="0">
            <a:spAutoFit/>
          </a:bodyPr>
          <a:lstStyle/>
          <a:p>
            <a:pPr algn="ctr"/>
            <a:r>
              <a:rPr lang="en-US" sz="1100" dirty="0">
                <a:latin typeface="+mn-lt"/>
              </a:rPr>
              <a:t>Paul</a:t>
            </a:r>
          </a:p>
        </p:txBody>
      </p:sp>
      <p:sp>
        <p:nvSpPr>
          <p:cNvPr id="65" name="TextBox 64">
            <a:extLst>
              <a:ext uri="{FF2B5EF4-FFF2-40B4-BE49-F238E27FC236}">
                <a16:creationId xmlns:a16="http://schemas.microsoft.com/office/drawing/2014/main" id="{07E32A07-711C-224B-A359-BE5AD8D24607}"/>
              </a:ext>
            </a:extLst>
          </p:cNvPr>
          <p:cNvSpPr txBox="1"/>
          <p:nvPr/>
        </p:nvSpPr>
        <p:spPr>
          <a:xfrm>
            <a:off x="604693" y="2284651"/>
            <a:ext cx="497252" cy="261610"/>
          </a:xfrm>
          <a:prstGeom prst="rect">
            <a:avLst/>
          </a:prstGeom>
          <a:noFill/>
        </p:spPr>
        <p:txBody>
          <a:bodyPr wrap="none" rtlCol="0">
            <a:spAutoFit/>
          </a:bodyPr>
          <a:lstStyle/>
          <a:p>
            <a:pPr algn="ctr"/>
            <a:r>
              <a:rPr lang="en-US" sz="1100" dirty="0">
                <a:latin typeface="+mn-lt"/>
              </a:rPr>
              <a:t>Mary</a:t>
            </a:r>
          </a:p>
        </p:txBody>
      </p:sp>
      <p:sp>
        <p:nvSpPr>
          <p:cNvPr id="66" name="TextBox 65">
            <a:extLst>
              <a:ext uri="{FF2B5EF4-FFF2-40B4-BE49-F238E27FC236}">
                <a16:creationId xmlns:a16="http://schemas.microsoft.com/office/drawing/2014/main" id="{ADB3DEC3-8868-2E41-8804-514AF39A8275}"/>
              </a:ext>
            </a:extLst>
          </p:cNvPr>
          <p:cNvSpPr txBox="1"/>
          <p:nvPr/>
        </p:nvSpPr>
        <p:spPr>
          <a:xfrm>
            <a:off x="4783959" y="4844499"/>
            <a:ext cx="453970" cy="261610"/>
          </a:xfrm>
          <a:prstGeom prst="rect">
            <a:avLst/>
          </a:prstGeom>
          <a:noFill/>
        </p:spPr>
        <p:txBody>
          <a:bodyPr wrap="none" rtlCol="0">
            <a:spAutoFit/>
          </a:bodyPr>
          <a:lstStyle/>
          <a:p>
            <a:pPr algn="ctr"/>
            <a:r>
              <a:rPr lang="en-US" sz="1100" dirty="0">
                <a:latin typeface="+mn-lt"/>
              </a:rPr>
              <a:t>Paul</a:t>
            </a:r>
          </a:p>
        </p:txBody>
      </p:sp>
      <p:sp>
        <p:nvSpPr>
          <p:cNvPr id="67" name="Rounded Rectangle 66">
            <a:extLst>
              <a:ext uri="{FF2B5EF4-FFF2-40B4-BE49-F238E27FC236}">
                <a16:creationId xmlns:a16="http://schemas.microsoft.com/office/drawing/2014/main" id="{AA29B613-A7B7-1643-B3A1-4226F94394B6}"/>
              </a:ext>
            </a:extLst>
          </p:cNvPr>
          <p:cNvSpPr/>
          <p:nvPr/>
        </p:nvSpPr>
        <p:spPr>
          <a:xfrm>
            <a:off x="3669569" y="1590224"/>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MS-W</a:t>
            </a:r>
          </a:p>
        </p:txBody>
      </p:sp>
      <p:sp>
        <p:nvSpPr>
          <p:cNvPr id="68" name="Rounded Rectangle 67">
            <a:extLst>
              <a:ext uri="{FF2B5EF4-FFF2-40B4-BE49-F238E27FC236}">
                <a16:creationId xmlns:a16="http://schemas.microsoft.com/office/drawing/2014/main" id="{D15B0765-A442-C640-97FD-51F446DAE423}"/>
              </a:ext>
            </a:extLst>
          </p:cNvPr>
          <p:cNvSpPr/>
          <p:nvPr/>
        </p:nvSpPr>
        <p:spPr>
          <a:xfrm>
            <a:off x="3803899" y="3281563"/>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MS-S</a:t>
            </a:r>
          </a:p>
        </p:txBody>
      </p:sp>
      <p:sp>
        <p:nvSpPr>
          <p:cNvPr id="69" name="Rounded Rectangle 68">
            <a:extLst>
              <a:ext uri="{FF2B5EF4-FFF2-40B4-BE49-F238E27FC236}">
                <a16:creationId xmlns:a16="http://schemas.microsoft.com/office/drawing/2014/main" id="{CA8F5D41-3A1B-A04C-BB3E-5180DBA4464D}"/>
              </a:ext>
            </a:extLst>
          </p:cNvPr>
          <p:cNvSpPr/>
          <p:nvPr/>
        </p:nvSpPr>
        <p:spPr>
          <a:xfrm>
            <a:off x="6106373" y="2062978"/>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MS-E</a:t>
            </a:r>
          </a:p>
        </p:txBody>
      </p:sp>
      <p:cxnSp>
        <p:nvCxnSpPr>
          <p:cNvPr id="71" name="Straight Connector 70">
            <a:extLst>
              <a:ext uri="{FF2B5EF4-FFF2-40B4-BE49-F238E27FC236}">
                <a16:creationId xmlns:a16="http://schemas.microsoft.com/office/drawing/2014/main" id="{85862F3B-ED22-5145-A397-17CA51BCE009}"/>
              </a:ext>
            </a:extLst>
          </p:cNvPr>
          <p:cNvCxnSpPr>
            <a:cxnSpLocks/>
            <a:stCxn id="171" idx="6"/>
            <a:endCxn id="130" idx="2"/>
          </p:cNvCxnSpPr>
          <p:nvPr/>
        </p:nvCxnSpPr>
        <p:spPr>
          <a:xfrm flipV="1">
            <a:off x="1940425" y="1884593"/>
            <a:ext cx="1474116" cy="206921"/>
          </a:xfrm>
          <a:prstGeom prst="line">
            <a:avLst/>
          </a:prstGeom>
          <a:ln w="28575">
            <a:solidFill>
              <a:srgbClr val="00B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B9D666BD-3755-7945-9873-33DC1665AFCE}"/>
              </a:ext>
            </a:extLst>
          </p:cNvPr>
          <p:cNvSpPr txBox="1"/>
          <p:nvPr/>
        </p:nvSpPr>
        <p:spPr>
          <a:xfrm>
            <a:off x="3648711" y="1280169"/>
            <a:ext cx="1178529" cy="261610"/>
          </a:xfrm>
          <a:prstGeom prst="rect">
            <a:avLst/>
          </a:prstGeom>
          <a:noFill/>
          <a:ln>
            <a:solidFill>
              <a:srgbClr val="002060"/>
            </a:solidFill>
          </a:ln>
        </p:spPr>
        <p:txBody>
          <a:bodyPr wrap="none" rtlCol="0">
            <a:spAutoFit/>
          </a:bodyPr>
          <a:lstStyle/>
          <a:p>
            <a:pPr algn="ctr"/>
            <a:r>
              <a:rPr lang="en-US" sz="1100" dirty="0">
                <a:latin typeface="+mn-lt"/>
              </a:rPr>
              <a:t>Mary @ XTR-W</a:t>
            </a:r>
          </a:p>
        </p:txBody>
      </p:sp>
      <p:sp>
        <p:nvSpPr>
          <p:cNvPr id="73" name="TextBox 72">
            <a:extLst>
              <a:ext uri="{FF2B5EF4-FFF2-40B4-BE49-F238E27FC236}">
                <a16:creationId xmlns:a16="http://schemas.microsoft.com/office/drawing/2014/main" id="{911B5BE0-10F3-7F4E-87DF-B984A6A9AD1F}"/>
              </a:ext>
            </a:extLst>
          </p:cNvPr>
          <p:cNvSpPr txBox="1"/>
          <p:nvPr/>
        </p:nvSpPr>
        <p:spPr>
          <a:xfrm>
            <a:off x="5399235" y="841490"/>
            <a:ext cx="1526780" cy="1061829"/>
          </a:xfrm>
          <a:prstGeom prst="rect">
            <a:avLst/>
          </a:prstGeom>
          <a:noFill/>
          <a:ln>
            <a:solidFill>
              <a:schemeClr val="accent2"/>
            </a:solidFill>
          </a:ln>
        </p:spPr>
        <p:txBody>
          <a:bodyPr wrap="square" rtlCol="0">
            <a:spAutoFit/>
          </a:bodyPr>
          <a:lstStyle/>
          <a:p>
            <a:pPr algn="ctr"/>
            <a:r>
              <a:rPr lang="en-US" sz="1050" b="1" u="sng" dirty="0">
                <a:solidFill>
                  <a:srgbClr val="00B050"/>
                </a:solidFill>
                <a:latin typeface="+mn-lt"/>
              </a:rPr>
              <a:t>Map-Referral Cache is programmed at every Map-Resolver:</a:t>
            </a:r>
          </a:p>
          <a:p>
            <a:pPr algn="ctr"/>
            <a:endParaRPr lang="en-US" sz="1050" b="1" u="sng" dirty="0">
              <a:solidFill>
                <a:srgbClr val="00B050"/>
              </a:solidFill>
              <a:latin typeface="+mn-lt"/>
            </a:endParaRPr>
          </a:p>
          <a:p>
            <a:pPr algn="ctr"/>
            <a:r>
              <a:rPr lang="en-US" sz="1050" dirty="0">
                <a:solidFill>
                  <a:srgbClr val="00B050"/>
                </a:solidFill>
                <a:latin typeface="+mn-lt"/>
              </a:rPr>
              <a:t>Boys: Use MS-S</a:t>
            </a:r>
          </a:p>
          <a:p>
            <a:pPr algn="ctr"/>
            <a:r>
              <a:rPr lang="en-US" sz="1050" dirty="0">
                <a:solidFill>
                  <a:srgbClr val="00B050"/>
                </a:solidFill>
                <a:latin typeface="+mn-lt"/>
              </a:rPr>
              <a:t>Ladies: Use MS-W</a:t>
            </a:r>
          </a:p>
        </p:txBody>
      </p:sp>
    </p:spTree>
    <p:extLst>
      <p:ext uri="{BB962C8B-B14F-4D97-AF65-F5344CB8AC3E}">
        <p14:creationId xmlns:p14="http://schemas.microsoft.com/office/powerpoint/2010/main" val="8845606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MS Federation: Referral Cache – Map-Request - 1</a:t>
            </a:r>
          </a:p>
        </p:txBody>
      </p:sp>
      <p:grpSp>
        <p:nvGrpSpPr>
          <p:cNvPr id="2" name="Group 1"/>
          <p:cNvGrpSpPr/>
          <p:nvPr/>
        </p:nvGrpSpPr>
        <p:grpSpPr>
          <a:xfrm>
            <a:off x="8046720" y="4058059"/>
            <a:ext cx="921818" cy="583814"/>
            <a:chOff x="7583999" y="79691"/>
            <a:chExt cx="1384539" cy="876868"/>
          </a:xfrm>
        </p:grpSpPr>
        <p:sp>
          <p:nvSpPr>
            <p:cNvPr id="111" name="Rounded Rectangle 110"/>
            <p:cNvSpPr/>
            <p:nvPr/>
          </p:nvSpPr>
          <p:spPr>
            <a:xfrm>
              <a:off x="8104544" y="192734"/>
              <a:ext cx="863994" cy="206015"/>
            </a:xfrm>
            <a:prstGeom prst="roundRect">
              <a:avLst/>
            </a:prstGeom>
            <a:solidFill>
              <a:srgbClr val="FFFFFF"/>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LISP MS/MR</a:t>
              </a:r>
            </a:p>
          </p:txBody>
        </p:sp>
        <p:grpSp>
          <p:nvGrpSpPr>
            <p:cNvPr id="116" name="Group 115"/>
            <p:cNvGrpSpPr/>
            <p:nvPr/>
          </p:nvGrpSpPr>
          <p:grpSpPr>
            <a:xfrm>
              <a:off x="7583999" y="79691"/>
              <a:ext cx="426078" cy="420152"/>
              <a:chOff x="4381601" y="3173124"/>
              <a:chExt cx="473632" cy="473632"/>
            </a:xfrm>
            <a:solidFill>
              <a:srgbClr val="92D050"/>
            </a:solidFill>
          </p:grpSpPr>
          <p:sp>
            <p:nvSpPr>
              <p:cNvPr id="117" name="Oval 116"/>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18" name="Picture 117"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19" name="Group 118"/>
            <p:cNvGrpSpPr/>
            <p:nvPr/>
          </p:nvGrpSpPr>
          <p:grpSpPr>
            <a:xfrm>
              <a:off x="7583999" y="536407"/>
              <a:ext cx="426078" cy="420152"/>
              <a:chOff x="4381601" y="3173124"/>
              <a:chExt cx="473632" cy="473632"/>
            </a:xfrm>
            <a:solidFill>
              <a:srgbClr val="FF0000"/>
            </a:solidFill>
          </p:grpSpPr>
          <p:sp>
            <p:nvSpPr>
              <p:cNvPr id="120" name="Oval 119"/>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21" name="Picture 120"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122" name="Rounded Rectangle 121"/>
            <p:cNvSpPr/>
            <p:nvPr/>
          </p:nvSpPr>
          <p:spPr>
            <a:xfrm>
              <a:off x="8104544" y="638873"/>
              <a:ext cx="863994"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Border Router</a:t>
              </a:r>
            </a:p>
          </p:txBody>
        </p:sp>
      </p:grpSp>
      <p:grpSp>
        <p:nvGrpSpPr>
          <p:cNvPr id="442" name="Group 441"/>
          <p:cNvGrpSpPr/>
          <p:nvPr/>
        </p:nvGrpSpPr>
        <p:grpSpPr>
          <a:xfrm>
            <a:off x="5820785" y="2127891"/>
            <a:ext cx="426078" cy="420152"/>
            <a:chOff x="4381601" y="3173124"/>
            <a:chExt cx="473632" cy="473632"/>
          </a:xfrm>
          <a:solidFill>
            <a:schemeClr val="accent2">
              <a:lumMod val="60000"/>
              <a:lumOff val="40000"/>
            </a:schemeClr>
          </a:solidFill>
        </p:grpSpPr>
        <p:sp>
          <p:nvSpPr>
            <p:cNvPr id="443" name="Oval 442"/>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44" name="Picture 443"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29" name="Group 128">
            <a:extLst>
              <a:ext uri="{FF2B5EF4-FFF2-40B4-BE49-F238E27FC236}">
                <a16:creationId xmlns:a16="http://schemas.microsoft.com/office/drawing/2014/main" id="{EA7668F4-E339-934F-947B-0DFBA4D80438}"/>
              </a:ext>
            </a:extLst>
          </p:cNvPr>
          <p:cNvGrpSpPr/>
          <p:nvPr/>
        </p:nvGrpSpPr>
        <p:grpSpPr>
          <a:xfrm>
            <a:off x="3414541" y="1674517"/>
            <a:ext cx="426078" cy="420152"/>
            <a:chOff x="4381601" y="3173124"/>
            <a:chExt cx="473632" cy="473632"/>
          </a:xfrm>
          <a:solidFill>
            <a:schemeClr val="accent2">
              <a:lumMod val="60000"/>
              <a:lumOff val="40000"/>
            </a:schemeClr>
          </a:solidFill>
        </p:grpSpPr>
        <p:sp>
          <p:nvSpPr>
            <p:cNvPr id="130" name="Oval 129">
              <a:extLst>
                <a:ext uri="{FF2B5EF4-FFF2-40B4-BE49-F238E27FC236}">
                  <a16:creationId xmlns:a16="http://schemas.microsoft.com/office/drawing/2014/main" id="{1C6A69E6-E99A-1845-A3A4-8B1CA89D6B29}"/>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1" name="Picture 130" descr="router arrows.emf">
              <a:extLst>
                <a:ext uri="{FF2B5EF4-FFF2-40B4-BE49-F238E27FC236}">
                  <a16:creationId xmlns:a16="http://schemas.microsoft.com/office/drawing/2014/main" id="{DDFB3D23-3F17-DC44-A126-D257C85547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32" name="Group 131">
            <a:extLst>
              <a:ext uri="{FF2B5EF4-FFF2-40B4-BE49-F238E27FC236}">
                <a16:creationId xmlns:a16="http://schemas.microsoft.com/office/drawing/2014/main" id="{AFC99AEE-4BAF-D246-809D-668D5607B8C8}"/>
              </a:ext>
            </a:extLst>
          </p:cNvPr>
          <p:cNvGrpSpPr/>
          <p:nvPr/>
        </p:nvGrpSpPr>
        <p:grpSpPr>
          <a:xfrm>
            <a:off x="4472677" y="3200364"/>
            <a:ext cx="426078" cy="420152"/>
            <a:chOff x="4381601" y="3173124"/>
            <a:chExt cx="473632" cy="473632"/>
          </a:xfrm>
          <a:solidFill>
            <a:schemeClr val="accent2">
              <a:lumMod val="60000"/>
              <a:lumOff val="40000"/>
            </a:schemeClr>
          </a:solidFill>
        </p:grpSpPr>
        <p:sp>
          <p:nvSpPr>
            <p:cNvPr id="133" name="Oval 132">
              <a:extLst>
                <a:ext uri="{FF2B5EF4-FFF2-40B4-BE49-F238E27FC236}">
                  <a16:creationId xmlns:a16="http://schemas.microsoft.com/office/drawing/2014/main" id="{6BF9B1A2-7A98-9E4F-8EA1-1503AD37DA7C}"/>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4" name="Picture 133" descr="router arrows.emf">
              <a:extLst>
                <a:ext uri="{FF2B5EF4-FFF2-40B4-BE49-F238E27FC236}">
                  <a16:creationId xmlns:a16="http://schemas.microsoft.com/office/drawing/2014/main" id="{37C53EA3-DBD5-384D-B7EE-2ED6232913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22" name="TextBox 21">
            <a:extLst>
              <a:ext uri="{FF2B5EF4-FFF2-40B4-BE49-F238E27FC236}">
                <a16:creationId xmlns:a16="http://schemas.microsoft.com/office/drawing/2014/main" id="{FD6491AF-ECC9-D146-A17B-22EED11A9CCB}"/>
              </a:ext>
            </a:extLst>
          </p:cNvPr>
          <p:cNvSpPr txBox="1"/>
          <p:nvPr/>
        </p:nvSpPr>
        <p:spPr>
          <a:xfrm>
            <a:off x="4216829" y="2452740"/>
            <a:ext cx="963320" cy="577081"/>
          </a:xfrm>
          <a:prstGeom prst="rect">
            <a:avLst/>
          </a:prstGeom>
          <a:noFill/>
        </p:spPr>
        <p:txBody>
          <a:bodyPr wrap="square" rtlCol="0">
            <a:spAutoFit/>
          </a:bodyPr>
          <a:lstStyle/>
          <a:p>
            <a:pPr algn="ctr"/>
            <a:r>
              <a:rPr lang="en-US" sz="1050" dirty="0">
                <a:solidFill>
                  <a:srgbClr val="00B050"/>
                </a:solidFill>
                <a:latin typeface="+mn-lt"/>
              </a:rPr>
              <a:t>Mapping System Federation</a:t>
            </a:r>
          </a:p>
        </p:txBody>
      </p:sp>
      <p:cxnSp>
        <p:nvCxnSpPr>
          <p:cNvPr id="141" name="Straight Connector 140">
            <a:extLst>
              <a:ext uri="{FF2B5EF4-FFF2-40B4-BE49-F238E27FC236}">
                <a16:creationId xmlns:a16="http://schemas.microsoft.com/office/drawing/2014/main" id="{8CCA32A0-1F9B-384D-A47E-B436966CA0CC}"/>
              </a:ext>
            </a:extLst>
          </p:cNvPr>
          <p:cNvCxnSpPr>
            <a:cxnSpLocks/>
          </p:cNvCxnSpPr>
          <p:nvPr/>
        </p:nvCxnSpPr>
        <p:spPr>
          <a:xfrm flipV="1">
            <a:off x="394455" y="4586290"/>
            <a:ext cx="498263" cy="147117"/>
          </a:xfrm>
          <a:prstGeom prst="line">
            <a:avLst/>
          </a:prstGeom>
          <a:ln w="1905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D5A787FB-DBF9-3C4E-BCAD-430D2B41DB3E}"/>
              </a:ext>
            </a:extLst>
          </p:cNvPr>
          <p:cNvSpPr txBox="1"/>
          <p:nvPr/>
        </p:nvSpPr>
        <p:spPr>
          <a:xfrm>
            <a:off x="1026406" y="4489936"/>
            <a:ext cx="2241319" cy="369332"/>
          </a:xfrm>
          <a:prstGeom prst="rect">
            <a:avLst/>
          </a:prstGeom>
          <a:noFill/>
        </p:spPr>
        <p:txBody>
          <a:bodyPr wrap="none" rtlCol="0">
            <a:spAutoFit/>
          </a:bodyPr>
          <a:lstStyle/>
          <a:p>
            <a:r>
              <a:rPr lang="en-US" dirty="0">
                <a:latin typeface="+mn-lt"/>
              </a:rPr>
              <a:t>LISP MS Federation</a:t>
            </a:r>
          </a:p>
        </p:txBody>
      </p:sp>
      <p:grpSp>
        <p:nvGrpSpPr>
          <p:cNvPr id="161" name="Group 160">
            <a:extLst>
              <a:ext uri="{FF2B5EF4-FFF2-40B4-BE49-F238E27FC236}">
                <a16:creationId xmlns:a16="http://schemas.microsoft.com/office/drawing/2014/main" id="{33C25E02-AF68-2D47-98A4-05BD1F0F8CB8}"/>
              </a:ext>
            </a:extLst>
          </p:cNvPr>
          <p:cNvGrpSpPr/>
          <p:nvPr/>
        </p:nvGrpSpPr>
        <p:grpSpPr>
          <a:xfrm>
            <a:off x="8040093" y="4705804"/>
            <a:ext cx="283681" cy="279735"/>
            <a:chOff x="4381601" y="3173124"/>
            <a:chExt cx="473632" cy="473632"/>
          </a:xfrm>
          <a:solidFill>
            <a:srgbClr val="92D050"/>
          </a:solidFill>
        </p:grpSpPr>
        <p:sp>
          <p:nvSpPr>
            <p:cNvPr id="162" name="Oval 161">
              <a:extLst>
                <a:ext uri="{FF2B5EF4-FFF2-40B4-BE49-F238E27FC236}">
                  <a16:creationId xmlns:a16="http://schemas.microsoft.com/office/drawing/2014/main" id="{ED3BAC22-3A09-8B45-A732-246F667AC8C9}"/>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3" name="Picture 162" descr="router arrows.emf">
              <a:extLst>
                <a:ext uri="{FF2B5EF4-FFF2-40B4-BE49-F238E27FC236}">
                  <a16:creationId xmlns:a16="http://schemas.microsoft.com/office/drawing/2014/main" id="{8932311C-7FD1-CF47-8525-A78BEF9ABB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sp>
        <p:nvSpPr>
          <p:cNvPr id="164" name="Rounded Rectangle 163">
            <a:extLst>
              <a:ext uri="{FF2B5EF4-FFF2-40B4-BE49-F238E27FC236}">
                <a16:creationId xmlns:a16="http://schemas.microsoft.com/office/drawing/2014/main" id="{77166DD5-88A9-C647-969A-11487117652A}"/>
              </a:ext>
            </a:extLst>
          </p:cNvPr>
          <p:cNvSpPr/>
          <p:nvPr/>
        </p:nvSpPr>
        <p:spPr>
          <a:xfrm>
            <a:off x="8393296" y="4765740"/>
            <a:ext cx="666420" cy="158905"/>
          </a:xfrm>
          <a:prstGeom prst="roundRect">
            <a:avLst/>
          </a:prstGeom>
          <a:solidFill>
            <a:srgbClr val="FFFFFF"/>
          </a:solidFill>
          <a:ln>
            <a:solidFill>
              <a:schemeClr val="accent4">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Underlay ASBR</a:t>
            </a:r>
          </a:p>
        </p:txBody>
      </p:sp>
      <p:cxnSp>
        <p:nvCxnSpPr>
          <p:cNvPr id="14" name="Straight Connector 13">
            <a:extLst>
              <a:ext uri="{FF2B5EF4-FFF2-40B4-BE49-F238E27FC236}">
                <a16:creationId xmlns:a16="http://schemas.microsoft.com/office/drawing/2014/main" id="{717E176E-2E2E-0147-BF1F-5EE075888F80}"/>
              </a:ext>
            </a:extLst>
          </p:cNvPr>
          <p:cNvCxnSpPr>
            <a:stCxn id="130" idx="6"/>
            <a:endCxn id="443" idx="2"/>
          </p:cNvCxnSpPr>
          <p:nvPr/>
        </p:nvCxnSpPr>
        <p:spPr>
          <a:xfrm>
            <a:off x="3840619" y="1884593"/>
            <a:ext cx="1980166" cy="453374"/>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2CEC14CD-B32F-3D4A-84FC-D6D6C10C59FF}"/>
              </a:ext>
            </a:extLst>
          </p:cNvPr>
          <p:cNvCxnSpPr>
            <a:cxnSpLocks/>
            <a:stCxn id="130" idx="5"/>
            <a:endCxn id="133" idx="1"/>
          </p:cNvCxnSpPr>
          <p:nvPr/>
        </p:nvCxnSpPr>
        <p:spPr>
          <a:xfrm>
            <a:off x="3778221" y="2033139"/>
            <a:ext cx="756854" cy="1228755"/>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2116B311-61BA-8847-AE97-5693E9F8C72F}"/>
              </a:ext>
            </a:extLst>
          </p:cNvPr>
          <p:cNvCxnSpPr>
            <a:cxnSpLocks/>
            <a:stCxn id="133" idx="7"/>
            <a:endCxn id="443" idx="3"/>
          </p:cNvCxnSpPr>
          <p:nvPr/>
        </p:nvCxnSpPr>
        <p:spPr>
          <a:xfrm flipV="1">
            <a:off x="4836357" y="2486513"/>
            <a:ext cx="1046826" cy="775381"/>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55348AFF-C869-6C45-A920-848B528B8E6D}"/>
              </a:ext>
            </a:extLst>
          </p:cNvPr>
          <p:cNvGrpSpPr/>
          <p:nvPr/>
        </p:nvGrpSpPr>
        <p:grpSpPr>
          <a:xfrm>
            <a:off x="4417447" y="3929814"/>
            <a:ext cx="536538" cy="596883"/>
            <a:chOff x="4808782" y="3612613"/>
            <a:chExt cx="536538" cy="596883"/>
          </a:xfrm>
        </p:grpSpPr>
        <p:sp>
          <p:nvSpPr>
            <p:cNvPr id="166" name="Rounded Rectangle 165">
              <a:extLst>
                <a:ext uri="{FF2B5EF4-FFF2-40B4-BE49-F238E27FC236}">
                  <a16:creationId xmlns:a16="http://schemas.microsoft.com/office/drawing/2014/main" id="{4B769DAD-9785-7342-B0BF-922730DB6278}"/>
                </a:ext>
              </a:extLst>
            </p:cNvPr>
            <p:cNvSpPr/>
            <p:nvPr/>
          </p:nvSpPr>
          <p:spPr>
            <a:xfrm>
              <a:off x="4808782" y="400348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XTR-S</a:t>
              </a:r>
            </a:p>
          </p:txBody>
        </p:sp>
        <p:grpSp>
          <p:nvGrpSpPr>
            <p:cNvPr id="167" name="Group 166">
              <a:extLst>
                <a:ext uri="{FF2B5EF4-FFF2-40B4-BE49-F238E27FC236}">
                  <a16:creationId xmlns:a16="http://schemas.microsoft.com/office/drawing/2014/main" id="{7B22BF16-A6CD-2F45-BC6B-26C2A806A39D}"/>
                </a:ext>
              </a:extLst>
            </p:cNvPr>
            <p:cNvGrpSpPr/>
            <p:nvPr/>
          </p:nvGrpSpPr>
          <p:grpSpPr>
            <a:xfrm>
              <a:off x="4881793" y="3612613"/>
              <a:ext cx="426078" cy="420152"/>
              <a:chOff x="4381601" y="3173124"/>
              <a:chExt cx="473632" cy="473632"/>
            </a:xfrm>
            <a:solidFill>
              <a:srgbClr val="FF0000"/>
            </a:solidFill>
          </p:grpSpPr>
          <p:sp>
            <p:nvSpPr>
              <p:cNvPr id="168" name="Oval 167">
                <a:extLst>
                  <a:ext uri="{FF2B5EF4-FFF2-40B4-BE49-F238E27FC236}">
                    <a16:creationId xmlns:a16="http://schemas.microsoft.com/office/drawing/2014/main" id="{70DEABDB-57B9-A443-9EAF-0221F729272A}"/>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9" name="Picture 168" descr="router arrows.emf">
                <a:extLst>
                  <a:ext uri="{FF2B5EF4-FFF2-40B4-BE49-F238E27FC236}">
                    <a16:creationId xmlns:a16="http://schemas.microsoft.com/office/drawing/2014/main" id="{F27BC270-587A-354E-B67E-E8061CAA1D9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4" name="Group 3">
            <a:extLst>
              <a:ext uri="{FF2B5EF4-FFF2-40B4-BE49-F238E27FC236}">
                <a16:creationId xmlns:a16="http://schemas.microsoft.com/office/drawing/2014/main" id="{8FA84370-30B1-1B4F-B062-F1DDDE0D09E5}"/>
              </a:ext>
            </a:extLst>
          </p:cNvPr>
          <p:cNvGrpSpPr/>
          <p:nvPr/>
        </p:nvGrpSpPr>
        <p:grpSpPr>
          <a:xfrm>
            <a:off x="1456600" y="1881438"/>
            <a:ext cx="536538" cy="643450"/>
            <a:chOff x="2540354" y="2404486"/>
            <a:chExt cx="536538" cy="643450"/>
          </a:xfrm>
        </p:grpSpPr>
        <p:sp>
          <p:nvSpPr>
            <p:cNvPr id="128" name="Rounded Rectangle 127">
              <a:extLst>
                <a:ext uri="{FF2B5EF4-FFF2-40B4-BE49-F238E27FC236}">
                  <a16:creationId xmlns:a16="http://schemas.microsoft.com/office/drawing/2014/main" id="{B2BEE21A-C51C-CB42-9803-B8DC35C5AB34}"/>
                </a:ext>
              </a:extLst>
            </p:cNvPr>
            <p:cNvSpPr/>
            <p:nvPr/>
          </p:nvSpPr>
          <p:spPr>
            <a:xfrm>
              <a:off x="2540354" y="284192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XTR-W</a:t>
              </a:r>
            </a:p>
          </p:txBody>
        </p:sp>
        <p:grpSp>
          <p:nvGrpSpPr>
            <p:cNvPr id="170" name="Group 169">
              <a:extLst>
                <a:ext uri="{FF2B5EF4-FFF2-40B4-BE49-F238E27FC236}">
                  <a16:creationId xmlns:a16="http://schemas.microsoft.com/office/drawing/2014/main" id="{A90A5DB8-D185-9247-845B-496D4797222B}"/>
                </a:ext>
              </a:extLst>
            </p:cNvPr>
            <p:cNvGrpSpPr/>
            <p:nvPr/>
          </p:nvGrpSpPr>
          <p:grpSpPr>
            <a:xfrm>
              <a:off x="2598101" y="2404486"/>
              <a:ext cx="426078" cy="420152"/>
              <a:chOff x="4381601" y="3173124"/>
              <a:chExt cx="473632" cy="473632"/>
            </a:xfrm>
            <a:solidFill>
              <a:srgbClr val="FF0000"/>
            </a:solidFill>
          </p:grpSpPr>
          <p:sp>
            <p:nvSpPr>
              <p:cNvPr id="171" name="Oval 170">
                <a:extLst>
                  <a:ext uri="{FF2B5EF4-FFF2-40B4-BE49-F238E27FC236}">
                    <a16:creationId xmlns:a16="http://schemas.microsoft.com/office/drawing/2014/main" id="{BCBC89DE-90E6-4D4C-904F-982C41EC341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2" name="Picture 171" descr="router arrows.emf">
                <a:extLst>
                  <a:ext uri="{FF2B5EF4-FFF2-40B4-BE49-F238E27FC236}">
                    <a16:creationId xmlns:a16="http://schemas.microsoft.com/office/drawing/2014/main" id="{13AB60D4-07E9-4C4B-9DB3-C03E1FD2BD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6" name="Group 5">
            <a:extLst>
              <a:ext uri="{FF2B5EF4-FFF2-40B4-BE49-F238E27FC236}">
                <a16:creationId xmlns:a16="http://schemas.microsoft.com/office/drawing/2014/main" id="{412B2C21-17DA-CC4E-B6DE-6F23E0F8FD56}"/>
              </a:ext>
            </a:extLst>
          </p:cNvPr>
          <p:cNvGrpSpPr/>
          <p:nvPr/>
        </p:nvGrpSpPr>
        <p:grpSpPr>
          <a:xfrm>
            <a:off x="7763417" y="2127891"/>
            <a:ext cx="536538" cy="632883"/>
            <a:chOff x="6276993" y="2059001"/>
            <a:chExt cx="536538" cy="632883"/>
          </a:xfrm>
        </p:grpSpPr>
        <p:sp>
          <p:nvSpPr>
            <p:cNvPr id="165" name="Rounded Rectangle 164">
              <a:extLst>
                <a:ext uri="{FF2B5EF4-FFF2-40B4-BE49-F238E27FC236}">
                  <a16:creationId xmlns:a16="http://schemas.microsoft.com/office/drawing/2014/main" id="{290C4346-90B3-6F4E-8B92-DDA0D274C73C}"/>
                </a:ext>
              </a:extLst>
            </p:cNvPr>
            <p:cNvSpPr/>
            <p:nvPr/>
          </p:nvSpPr>
          <p:spPr>
            <a:xfrm>
              <a:off x="6276993" y="2485869"/>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XTR-E</a:t>
              </a:r>
            </a:p>
          </p:txBody>
        </p:sp>
        <p:grpSp>
          <p:nvGrpSpPr>
            <p:cNvPr id="173" name="Group 172">
              <a:extLst>
                <a:ext uri="{FF2B5EF4-FFF2-40B4-BE49-F238E27FC236}">
                  <a16:creationId xmlns:a16="http://schemas.microsoft.com/office/drawing/2014/main" id="{4804C294-C632-7740-AF2F-808E6BAA5251}"/>
                </a:ext>
              </a:extLst>
            </p:cNvPr>
            <p:cNvGrpSpPr/>
            <p:nvPr/>
          </p:nvGrpSpPr>
          <p:grpSpPr>
            <a:xfrm>
              <a:off x="6296126" y="2059001"/>
              <a:ext cx="426078" cy="420152"/>
              <a:chOff x="4381601" y="3173124"/>
              <a:chExt cx="473632" cy="473632"/>
            </a:xfrm>
            <a:solidFill>
              <a:srgbClr val="FF0000"/>
            </a:solidFill>
          </p:grpSpPr>
          <p:sp>
            <p:nvSpPr>
              <p:cNvPr id="174" name="Oval 173">
                <a:extLst>
                  <a:ext uri="{FF2B5EF4-FFF2-40B4-BE49-F238E27FC236}">
                    <a16:creationId xmlns:a16="http://schemas.microsoft.com/office/drawing/2014/main" id="{748E4921-60A4-CB4A-8EA4-257B943C850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5" name="Picture 174" descr="router arrows.emf">
                <a:extLst>
                  <a:ext uri="{FF2B5EF4-FFF2-40B4-BE49-F238E27FC236}">
                    <a16:creationId xmlns:a16="http://schemas.microsoft.com/office/drawing/2014/main" id="{CA70592C-B521-BB42-A1FA-AF433AE8EE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pic>
        <p:nvPicPr>
          <p:cNvPr id="176" name="Picture 175">
            <a:extLst>
              <a:ext uri="{FF2B5EF4-FFF2-40B4-BE49-F238E27FC236}">
                <a16:creationId xmlns:a16="http://schemas.microsoft.com/office/drawing/2014/main" id="{A5E7D3B5-461E-D243-B751-7DD6951A4DC0}"/>
              </a:ext>
            </a:extLst>
          </p:cNvPr>
          <p:cNvPicPr>
            <a:picLocks noChangeAspect="1"/>
          </p:cNvPicPr>
          <p:nvPr/>
        </p:nvPicPr>
        <p:blipFill>
          <a:blip r:embed="rId4"/>
          <a:stretch>
            <a:fillRect/>
          </a:stretch>
        </p:blipFill>
        <p:spPr>
          <a:xfrm>
            <a:off x="4470248" y="4637480"/>
            <a:ext cx="469900" cy="469900"/>
          </a:xfrm>
          <a:prstGeom prst="rect">
            <a:avLst/>
          </a:prstGeom>
        </p:spPr>
      </p:pic>
      <p:pic>
        <p:nvPicPr>
          <p:cNvPr id="177" name="Picture 176">
            <a:extLst>
              <a:ext uri="{FF2B5EF4-FFF2-40B4-BE49-F238E27FC236}">
                <a16:creationId xmlns:a16="http://schemas.microsoft.com/office/drawing/2014/main" id="{C8088128-E432-8D49-998D-D8AAA88E1F87}"/>
              </a:ext>
            </a:extLst>
          </p:cNvPr>
          <p:cNvPicPr>
            <a:picLocks noChangeAspect="1"/>
          </p:cNvPicPr>
          <p:nvPr/>
        </p:nvPicPr>
        <p:blipFill>
          <a:blip r:embed="rId5"/>
          <a:stretch>
            <a:fillRect/>
          </a:stretch>
        </p:blipFill>
        <p:spPr>
          <a:xfrm>
            <a:off x="618369" y="1856483"/>
            <a:ext cx="469900" cy="469900"/>
          </a:xfrm>
          <a:prstGeom prst="rect">
            <a:avLst/>
          </a:prstGeom>
        </p:spPr>
      </p:pic>
      <p:cxnSp>
        <p:nvCxnSpPr>
          <p:cNvPr id="8" name="Straight Arrow Connector 7">
            <a:extLst>
              <a:ext uri="{FF2B5EF4-FFF2-40B4-BE49-F238E27FC236}">
                <a16:creationId xmlns:a16="http://schemas.microsoft.com/office/drawing/2014/main" id="{9961A528-6656-704B-97A5-4E73B0FAD300}"/>
              </a:ext>
            </a:extLst>
          </p:cNvPr>
          <p:cNvCxnSpPr>
            <a:stCxn id="177" idx="3"/>
            <a:endCxn id="171" idx="2"/>
          </p:cNvCxnSpPr>
          <p:nvPr/>
        </p:nvCxnSpPr>
        <p:spPr>
          <a:xfrm>
            <a:off x="1088269" y="2091433"/>
            <a:ext cx="426078" cy="81"/>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B158066-F0B2-5A4A-B98B-5953BAF1147F}"/>
              </a:ext>
            </a:extLst>
          </p:cNvPr>
          <p:cNvSpPr txBox="1"/>
          <p:nvPr/>
        </p:nvSpPr>
        <p:spPr>
          <a:xfrm>
            <a:off x="1852017" y="1440985"/>
            <a:ext cx="1445770" cy="415498"/>
          </a:xfrm>
          <a:prstGeom prst="rect">
            <a:avLst/>
          </a:prstGeom>
          <a:noFill/>
        </p:spPr>
        <p:txBody>
          <a:bodyPr wrap="square" rtlCol="0">
            <a:spAutoFit/>
          </a:bodyPr>
          <a:lstStyle/>
          <a:p>
            <a:r>
              <a:rPr lang="en-US" sz="1050" dirty="0">
                <a:latin typeface="+mn-lt"/>
                <a:cs typeface="Arial" panose="020B0604020202020204" pitchFamily="34" charset="0"/>
              </a:rPr>
              <a:t>1. Map-Request to local Map-Resolver</a:t>
            </a:r>
          </a:p>
        </p:txBody>
      </p:sp>
      <p:pic>
        <p:nvPicPr>
          <p:cNvPr id="179" name="Picture 178">
            <a:extLst>
              <a:ext uri="{FF2B5EF4-FFF2-40B4-BE49-F238E27FC236}">
                <a16:creationId xmlns:a16="http://schemas.microsoft.com/office/drawing/2014/main" id="{BB6C5B68-107C-D34F-B84E-2039EE06387F}"/>
              </a:ext>
            </a:extLst>
          </p:cNvPr>
          <p:cNvPicPr>
            <a:picLocks noChangeAspect="1"/>
          </p:cNvPicPr>
          <p:nvPr/>
        </p:nvPicPr>
        <p:blipFill>
          <a:blip r:embed="rId4"/>
          <a:stretch>
            <a:fillRect/>
          </a:stretch>
        </p:blipFill>
        <p:spPr>
          <a:xfrm>
            <a:off x="918297" y="1088060"/>
            <a:ext cx="469900" cy="469900"/>
          </a:xfrm>
          <a:prstGeom prst="rect">
            <a:avLst/>
          </a:prstGeom>
        </p:spPr>
      </p:pic>
      <p:pic>
        <p:nvPicPr>
          <p:cNvPr id="180" name="Picture 179">
            <a:extLst>
              <a:ext uri="{FF2B5EF4-FFF2-40B4-BE49-F238E27FC236}">
                <a16:creationId xmlns:a16="http://schemas.microsoft.com/office/drawing/2014/main" id="{CB201483-F97A-444E-845C-B132E021C416}"/>
              </a:ext>
            </a:extLst>
          </p:cNvPr>
          <p:cNvPicPr>
            <a:picLocks noChangeAspect="1"/>
          </p:cNvPicPr>
          <p:nvPr/>
        </p:nvPicPr>
        <p:blipFill>
          <a:blip r:embed="rId5"/>
          <a:stretch>
            <a:fillRect/>
          </a:stretch>
        </p:blipFill>
        <p:spPr>
          <a:xfrm>
            <a:off x="20603" y="1088060"/>
            <a:ext cx="469900" cy="469900"/>
          </a:xfrm>
          <a:prstGeom prst="rect">
            <a:avLst/>
          </a:prstGeom>
        </p:spPr>
      </p:pic>
      <p:cxnSp>
        <p:nvCxnSpPr>
          <p:cNvPr id="181" name="Straight Arrow Connector 180">
            <a:extLst>
              <a:ext uri="{FF2B5EF4-FFF2-40B4-BE49-F238E27FC236}">
                <a16:creationId xmlns:a16="http://schemas.microsoft.com/office/drawing/2014/main" id="{7FD0A796-9363-B14D-84DD-6EEA8C59123E}"/>
              </a:ext>
            </a:extLst>
          </p:cNvPr>
          <p:cNvCxnSpPr>
            <a:cxnSpLocks/>
            <a:endCxn id="179" idx="1"/>
          </p:cNvCxnSpPr>
          <p:nvPr/>
        </p:nvCxnSpPr>
        <p:spPr>
          <a:xfrm>
            <a:off x="490503" y="1322970"/>
            <a:ext cx="427794" cy="4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1B8A1AF8-0677-4246-AEC1-A495F2E30953}"/>
              </a:ext>
            </a:extLst>
          </p:cNvPr>
          <p:cNvCxnSpPr>
            <a:cxnSpLocks/>
          </p:cNvCxnSpPr>
          <p:nvPr/>
        </p:nvCxnSpPr>
        <p:spPr>
          <a:xfrm>
            <a:off x="3778221" y="2127891"/>
            <a:ext cx="712237" cy="1198256"/>
          </a:xfrm>
          <a:prstGeom prst="line">
            <a:avLst/>
          </a:prstGeom>
          <a:ln w="28575">
            <a:solidFill>
              <a:srgbClr val="00B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86" name="TextBox 185">
            <a:extLst>
              <a:ext uri="{FF2B5EF4-FFF2-40B4-BE49-F238E27FC236}">
                <a16:creationId xmlns:a16="http://schemas.microsoft.com/office/drawing/2014/main" id="{5FCE3B25-D031-2E4E-BABD-1DFC78AFB03E}"/>
              </a:ext>
            </a:extLst>
          </p:cNvPr>
          <p:cNvSpPr txBox="1"/>
          <p:nvPr/>
        </p:nvSpPr>
        <p:spPr>
          <a:xfrm>
            <a:off x="4610510" y="3264083"/>
            <a:ext cx="1926377" cy="577081"/>
          </a:xfrm>
          <a:prstGeom prst="rect">
            <a:avLst/>
          </a:prstGeom>
          <a:noFill/>
        </p:spPr>
        <p:txBody>
          <a:bodyPr wrap="square" rtlCol="0">
            <a:spAutoFit/>
          </a:bodyPr>
          <a:lstStyle/>
          <a:p>
            <a:pPr algn="ctr"/>
            <a:r>
              <a:rPr lang="en-US" sz="1050" dirty="0">
                <a:latin typeface="+mn-lt"/>
              </a:rPr>
              <a:t>2. DB Match: </a:t>
            </a:r>
          </a:p>
          <a:p>
            <a:pPr algn="ctr"/>
            <a:r>
              <a:rPr lang="en-US" sz="1050" dirty="0">
                <a:latin typeface="+mn-lt"/>
              </a:rPr>
              <a:t>Generate Reply</a:t>
            </a:r>
          </a:p>
          <a:p>
            <a:pPr algn="ctr"/>
            <a:r>
              <a:rPr lang="en-US" sz="1050" dirty="0">
                <a:latin typeface="+mn-lt"/>
              </a:rPr>
              <a:t>Optional: Add subs to Paul</a:t>
            </a:r>
          </a:p>
        </p:txBody>
      </p:sp>
      <p:sp>
        <p:nvSpPr>
          <p:cNvPr id="62" name="TextBox 61">
            <a:extLst>
              <a:ext uri="{FF2B5EF4-FFF2-40B4-BE49-F238E27FC236}">
                <a16:creationId xmlns:a16="http://schemas.microsoft.com/office/drawing/2014/main" id="{CF44792E-6C7A-6A40-A02C-53C812C438C1}"/>
              </a:ext>
            </a:extLst>
          </p:cNvPr>
          <p:cNvSpPr txBox="1"/>
          <p:nvPr/>
        </p:nvSpPr>
        <p:spPr>
          <a:xfrm>
            <a:off x="3401019" y="3531789"/>
            <a:ext cx="1289135" cy="415498"/>
          </a:xfrm>
          <a:prstGeom prst="rect">
            <a:avLst/>
          </a:prstGeom>
          <a:noFill/>
          <a:ln>
            <a:solidFill>
              <a:srgbClr val="002060"/>
            </a:solidFill>
          </a:ln>
        </p:spPr>
        <p:txBody>
          <a:bodyPr wrap="none" rtlCol="0">
            <a:spAutoFit/>
          </a:bodyPr>
          <a:lstStyle/>
          <a:p>
            <a:pPr algn="ctr"/>
            <a:r>
              <a:rPr lang="en-US" sz="1100" dirty="0">
                <a:latin typeface="+mn-lt"/>
              </a:rPr>
              <a:t>Paul @ XTR-S</a:t>
            </a:r>
          </a:p>
          <a:p>
            <a:pPr algn="ctr"/>
            <a:r>
              <a:rPr lang="en-US" sz="1000" dirty="0">
                <a:latin typeface="+mn-lt"/>
              </a:rPr>
              <a:t>XTR-W sub to Paul</a:t>
            </a:r>
          </a:p>
        </p:txBody>
      </p:sp>
      <p:sp>
        <p:nvSpPr>
          <p:cNvPr id="63" name="TextBox 62">
            <a:extLst>
              <a:ext uri="{FF2B5EF4-FFF2-40B4-BE49-F238E27FC236}">
                <a16:creationId xmlns:a16="http://schemas.microsoft.com/office/drawing/2014/main" id="{B370CD3A-191B-7E4C-8202-80C94A85D642}"/>
              </a:ext>
            </a:extLst>
          </p:cNvPr>
          <p:cNvSpPr txBox="1"/>
          <p:nvPr/>
        </p:nvSpPr>
        <p:spPr>
          <a:xfrm>
            <a:off x="11848" y="1544630"/>
            <a:ext cx="497252" cy="261610"/>
          </a:xfrm>
          <a:prstGeom prst="rect">
            <a:avLst/>
          </a:prstGeom>
          <a:noFill/>
        </p:spPr>
        <p:txBody>
          <a:bodyPr wrap="none" rtlCol="0">
            <a:spAutoFit/>
          </a:bodyPr>
          <a:lstStyle/>
          <a:p>
            <a:pPr algn="ctr"/>
            <a:r>
              <a:rPr lang="en-US" sz="1100" dirty="0">
                <a:latin typeface="+mn-lt"/>
              </a:rPr>
              <a:t>Mary</a:t>
            </a:r>
          </a:p>
        </p:txBody>
      </p:sp>
      <p:sp>
        <p:nvSpPr>
          <p:cNvPr id="64" name="TextBox 63">
            <a:extLst>
              <a:ext uri="{FF2B5EF4-FFF2-40B4-BE49-F238E27FC236}">
                <a16:creationId xmlns:a16="http://schemas.microsoft.com/office/drawing/2014/main" id="{481E5867-2382-C54E-88BF-F085FB6B292A}"/>
              </a:ext>
            </a:extLst>
          </p:cNvPr>
          <p:cNvSpPr txBox="1"/>
          <p:nvPr/>
        </p:nvSpPr>
        <p:spPr>
          <a:xfrm>
            <a:off x="921960" y="1541488"/>
            <a:ext cx="453970" cy="261610"/>
          </a:xfrm>
          <a:prstGeom prst="rect">
            <a:avLst/>
          </a:prstGeom>
          <a:noFill/>
        </p:spPr>
        <p:txBody>
          <a:bodyPr wrap="none" rtlCol="0">
            <a:spAutoFit/>
          </a:bodyPr>
          <a:lstStyle/>
          <a:p>
            <a:pPr algn="ctr"/>
            <a:r>
              <a:rPr lang="en-US" sz="1100" dirty="0">
                <a:latin typeface="+mn-lt"/>
              </a:rPr>
              <a:t>Paul</a:t>
            </a:r>
          </a:p>
        </p:txBody>
      </p:sp>
      <p:sp>
        <p:nvSpPr>
          <p:cNvPr id="65" name="TextBox 64">
            <a:extLst>
              <a:ext uri="{FF2B5EF4-FFF2-40B4-BE49-F238E27FC236}">
                <a16:creationId xmlns:a16="http://schemas.microsoft.com/office/drawing/2014/main" id="{07E32A07-711C-224B-A359-BE5AD8D24607}"/>
              </a:ext>
            </a:extLst>
          </p:cNvPr>
          <p:cNvSpPr txBox="1"/>
          <p:nvPr/>
        </p:nvSpPr>
        <p:spPr>
          <a:xfrm>
            <a:off x="604693" y="2284651"/>
            <a:ext cx="497252" cy="261610"/>
          </a:xfrm>
          <a:prstGeom prst="rect">
            <a:avLst/>
          </a:prstGeom>
          <a:noFill/>
        </p:spPr>
        <p:txBody>
          <a:bodyPr wrap="none" rtlCol="0">
            <a:spAutoFit/>
          </a:bodyPr>
          <a:lstStyle/>
          <a:p>
            <a:pPr algn="ctr"/>
            <a:r>
              <a:rPr lang="en-US" sz="1100" dirty="0">
                <a:latin typeface="+mn-lt"/>
              </a:rPr>
              <a:t>Mary</a:t>
            </a:r>
          </a:p>
        </p:txBody>
      </p:sp>
      <p:sp>
        <p:nvSpPr>
          <p:cNvPr id="66" name="TextBox 65">
            <a:extLst>
              <a:ext uri="{FF2B5EF4-FFF2-40B4-BE49-F238E27FC236}">
                <a16:creationId xmlns:a16="http://schemas.microsoft.com/office/drawing/2014/main" id="{ADB3DEC3-8868-2E41-8804-514AF39A8275}"/>
              </a:ext>
            </a:extLst>
          </p:cNvPr>
          <p:cNvSpPr txBox="1"/>
          <p:nvPr/>
        </p:nvSpPr>
        <p:spPr>
          <a:xfrm>
            <a:off x="4783959" y="4844499"/>
            <a:ext cx="453970" cy="261610"/>
          </a:xfrm>
          <a:prstGeom prst="rect">
            <a:avLst/>
          </a:prstGeom>
          <a:noFill/>
        </p:spPr>
        <p:txBody>
          <a:bodyPr wrap="none" rtlCol="0">
            <a:spAutoFit/>
          </a:bodyPr>
          <a:lstStyle/>
          <a:p>
            <a:pPr algn="ctr"/>
            <a:r>
              <a:rPr lang="en-US" sz="1100" dirty="0">
                <a:latin typeface="+mn-lt"/>
              </a:rPr>
              <a:t>Paul</a:t>
            </a:r>
          </a:p>
        </p:txBody>
      </p:sp>
      <p:sp>
        <p:nvSpPr>
          <p:cNvPr id="67" name="Rounded Rectangle 66">
            <a:extLst>
              <a:ext uri="{FF2B5EF4-FFF2-40B4-BE49-F238E27FC236}">
                <a16:creationId xmlns:a16="http://schemas.microsoft.com/office/drawing/2014/main" id="{AA29B613-A7B7-1643-B3A1-4226F94394B6}"/>
              </a:ext>
            </a:extLst>
          </p:cNvPr>
          <p:cNvSpPr/>
          <p:nvPr/>
        </p:nvSpPr>
        <p:spPr>
          <a:xfrm>
            <a:off x="3669569" y="1590224"/>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MS-W</a:t>
            </a:r>
          </a:p>
        </p:txBody>
      </p:sp>
      <p:sp>
        <p:nvSpPr>
          <p:cNvPr id="68" name="Rounded Rectangle 67">
            <a:extLst>
              <a:ext uri="{FF2B5EF4-FFF2-40B4-BE49-F238E27FC236}">
                <a16:creationId xmlns:a16="http://schemas.microsoft.com/office/drawing/2014/main" id="{D15B0765-A442-C640-97FD-51F446DAE423}"/>
              </a:ext>
            </a:extLst>
          </p:cNvPr>
          <p:cNvSpPr/>
          <p:nvPr/>
        </p:nvSpPr>
        <p:spPr>
          <a:xfrm>
            <a:off x="3803899" y="3281563"/>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MS-S</a:t>
            </a:r>
          </a:p>
        </p:txBody>
      </p:sp>
      <p:sp>
        <p:nvSpPr>
          <p:cNvPr id="69" name="Rounded Rectangle 68">
            <a:extLst>
              <a:ext uri="{FF2B5EF4-FFF2-40B4-BE49-F238E27FC236}">
                <a16:creationId xmlns:a16="http://schemas.microsoft.com/office/drawing/2014/main" id="{CA8F5D41-3A1B-A04C-BB3E-5180DBA4464D}"/>
              </a:ext>
            </a:extLst>
          </p:cNvPr>
          <p:cNvSpPr/>
          <p:nvPr/>
        </p:nvSpPr>
        <p:spPr>
          <a:xfrm>
            <a:off x="6106373" y="2062978"/>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MS-E</a:t>
            </a:r>
          </a:p>
        </p:txBody>
      </p:sp>
      <p:sp>
        <p:nvSpPr>
          <p:cNvPr id="70" name="TextBox 69">
            <a:extLst>
              <a:ext uri="{FF2B5EF4-FFF2-40B4-BE49-F238E27FC236}">
                <a16:creationId xmlns:a16="http://schemas.microsoft.com/office/drawing/2014/main" id="{8D6F9D88-CA3A-C245-BAC2-497C76542567}"/>
              </a:ext>
            </a:extLst>
          </p:cNvPr>
          <p:cNvSpPr txBox="1"/>
          <p:nvPr/>
        </p:nvSpPr>
        <p:spPr>
          <a:xfrm>
            <a:off x="2136564" y="2533531"/>
            <a:ext cx="1926377" cy="415498"/>
          </a:xfrm>
          <a:prstGeom prst="rect">
            <a:avLst/>
          </a:prstGeom>
          <a:noFill/>
        </p:spPr>
        <p:txBody>
          <a:bodyPr wrap="square" rtlCol="0">
            <a:spAutoFit/>
          </a:bodyPr>
          <a:lstStyle/>
          <a:p>
            <a:pPr algn="ctr"/>
            <a:r>
              <a:rPr lang="en-US" sz="1050" dirty="0">
                <a:latin typeface="+mn-lt"/>
              </a:rPr>
              <a:t>2. Forward Map-Request per Referral Cache</a:t>
            </a:r>
          </a:p>
        </p:txBody>
      </p:sp>
      <p:cxnSp>
        <p:nvCxnSpPr>
          <p:cNvPr id="71" name="Straight Connector 70">
            <a:extLst>
              <a:ext uri="{FF2B5EF4-FFF2-40B4-BE49-F238E27FC236}">
                <a16:creationId xmlns:a16="http://schemas.microsoft.com/office/drawing/2014/main" id="{85862F3B-ED22-5145-A397-17CA51BCE009}"/>
              </a:ext>
            </a:extLst>
          </p:cNvPr>
          <p:cNvCxnSpPr>
            <a:cxnSpLocks/>
            <a:stCxn id="171" idx="6"/>
            <a:endCxn id="130" idx="2"/>
          </p:cNvCxnSpPr>
          <p:nvPr/>
        </p:nvCxnSpPr>
        <p:spPr>
          <a:xfrm flipV="1">
            <a:off x="1940425" y="1884593"/>
            <a:ext cx="1474116" cy="206921"/>
          </a:xfrm>
          <a:prstGeom prst="line">
            <a:avLst/>
          </a:prstGeom>
          <a:ln w="28575">
            <a:solidFill>
              <a:srgbClr val="00B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B2E42B17-EB99-AE45-A291-8E9B23929BB7}"/>
              </a:ext>
            </a:extLst>
          </p:cNvPr>
          <p:cNvSpPr txBox="1"/>
          <p:nvPr/>
        </p:nvSpPr>
        <p:spPr>
          <a:xfrm>
            <a:off x="5399235" y="841490"/>
            <a:ext cx="1526780" cy="1061829"/>
          </a:xfrm>
          <a:prstGeom prst="rect">
            <a:avLst/>
          </a:prstGeom>
          <a:noFill/>
          <a:ln>
            <a:solidFill>
              <a:schemeClr val="accent2"/>
            </a:solidFill>
          </a:ln>
        </p:spPr>
        <p:txBody>
          <a:bodyPr wrap="square" rtlCol="0">
            <a:spAutoFit/>
          </a:bodyPr>
          <a:lstStyle/>
          <a:p>
            <a:pPr algn="ctr"/>
            <a:r>
              <a:rPr lang="en-US" sz="1050" b="1" u="sng" dirty="0">
                <a:solidFill>
                  <a:srgbClr val="00B050"/>
                </a:solidFill>
                <a:latin typeface="+mn-lt"/>
              </a:rPr>
              <a:t>Map-Referral Cache is programmed at every Map-Resolver:</a:t>
            </a:r>
          </a:p>
          <a:p>
            <a:pPr algn="ctr"/>
            <a:endParaRPr lang="en-US" sz="1050" b="1" u="sng" dirty="0">
              <a:solidFill>
                <a:srgbClr val="00B050"/>
              </a:solidFill>
              <a:latin typeface="+mn-lt"/>
            </a:endParaRPr>
          </a:p>
          <a:p>
            <a:pPr algn="ctr"/>
            <a:r>
              <a:rPr lang="en-US" sz="1050" dirty="0">
                <a:solidFill>
                  <a:srgbClr val="00B050"/>
                </a:solidFill>
                <a:latin typeface="+mn-lt"/>
              </a:rPr>
              <a:t>Boys: Use MS-S</a:t>
            </a:r>
          </a:p>
          <a:p>
            <a:pPr algn="ctr"/>
            <a:r>
              <a:rPr lang="en-US" sz="1050" dirty="0">
                <a:solidFill>
                  <a:srgbClr val="00B050"/>
                </a:solidFill>
                <a:latin typeface="+mn-lt"/>
              </a:rPr>
              <a:t>Ladies: Use MS-W</a:t>
            </a:r>
          </a:p>
        </p:txBody>
      </p:sp>
    </p:spTree>
    <p:extLst>
      <p:ext uri="{BB962C8B-B14F-4D97-AF65-F5344CB8AC3E}">
        <p14:creationId xmlns:p14="http://schemas.microsoft.com/office/powerpoint/2010/main" val="11569053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MS Federation: Referral Cache – Map-Reply - 2</a:t>
            </a:r>
          </a:p>
        </p:txBody>
      </p:sp>
      <p:grpSp>
        <p:nvGrpSpPr>
          <p:cNvPr id="2" name="Group 1"/>
          <p:cNvGrpSpPr/>
          <p:nvPr/>
        </p:nvGrpSpPr>
        <p:grpSpPr>
          <a:xfrm>
            <a:off x="8046720" y="4085662"/>
            <a:ext cx="921818" cy="583814"/>
            <a:chOff x="7583999" y="79691"/>
            <a:chExt cx="1384539" cy="876868"/>
          </a:xfrm>
        </p:grpSpPr>
        <p:sp>
          <p:nvSpPr>
            <p:cNvPr id="111" name="Rounded Rectangle 110"/>
            <p:cNvSpPr/>
            <p:nvPr/>
          </p:nvSpPr>
          <p:spPr>
            <a:xfrm>
              <a:off x="8104544" y="192734"/>
              <a:ext cx="863994" cy="206015"/>
            </a:xfrm>
            <a:prstGeom prst="roundRect">
              <a:avLst/>
            </a:prstGeom>
            <a:solidFill>
              <a:srgbClr val="FFFFFF"/>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LISP MS/MR</a:t>
              </a:r>
            </a:p>
          </p:txBody>
        </p:sp>
        <p:grpSp>
          <p:nvGrpSpPr>
            <p:cNvPr id="116" name="Group 115"/>
            <p:cNvGrpSpPr/>
            <p:nvPr/>
          </p:nvGrpSpPr>
          <p:grpSpPr>
            <a:xfrm>
              <a:off x="7583999" y="79691"/>
              <a:ext cx="426078" cy="420152"/>
              <a:chOff x="4381601" y="3173124"/>
              <a:chExt cx="473632" cy="473632"/>
            </a:xfrm>
            <a:solidFill>
              <a:srgbClr val="92D050"/>
            </a:solidFill>
          </p:grpSpPr>
          <p:sp>
            <p:nvSpPr>
              <p:cNvPr id="117" name="Oval 116"/>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18" name="Picture 117"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19" name="Group 118"/>
            <p:cNvGrpSpPr/>
            <p:nvPr/>
          </p:nvGrpSpPr>
          <p:grpSpPr>
            <a:xfrm>
              <a:off x="7583999" y="536407"/>
              <a:ext cx="426078" cy="420152"/>
              <a:chOff x="4381601" y="3173124"/>
              <a:chExt cx="473632" cy="473632"/>
            </a:xfrm>
            <a:solidFill>
              <a:srgbClr val="FF0000"/>
            </a:solidFill>
          </p:grpSpPr>
          <p:sp>
            <p:nvSpPr>
              <p:cNvPr id="120" name="Oval 119"/>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21" name="Picture 120"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122" name="Rounded Rectangle 121"/>
            <p:cNvSpPr/>
            <p:nvPr/>
          </p:nvSpPr>
          <p:spPr>
            <a:xfrm>
              <a:off x="8104544" y="638873"/>
              <a:ext cx="863994"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Border Router</a:t>
              </a:r>
            </a:p>
          </p:txBody>
        </p:sp>
      </p:grpSp>
      <p:grpSp>
        <p:nvGrpSpPr>
          <p:cNvPr id="442" name="Group 441"/>
          <p:cNvGrpSpPr/>
          <p:nvPr/>
        </p:nvGrpSpPr>
        <p:grpSpPr>
          <a:xfrm>
            <a:off x="5820785" y="2127891"/>
            <a:ext cx="426078" cy="420152"/>
            <a:chOff x="4381601" y="3173124"/>
            <a:chExt cx="473632" cy="473632"/>
          </a:xfrm>
          <a:solidFill>
            <a:schemeClr val="accent2">
              <a:lumMod val="60000"/>
              <a:lumOff val="40000"/>
            </a:schemeClr>
          </a:solidFill>
        </p:grpSpPr>
        <p:sp>
          <p:nvSpPr>
            <p:cNvPr id="443" name="Oval 442"/>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44" name="Picture 443"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29" name="Group 128">
            <a:extLst>
              <a:ext uri="{FF2B5EF4-FFF2-40B4-BE49-F238E27FC236}">
                <a16:creationId xmlns:a16="http://schemas.microsoft.com/office/drawing/2014/main" id="{EA7668F4-E339-934F-947B-0DFBA4D80438}"/>
              </a:ext>
            </a:extLst>
          </p:cNvPr>
          <p:cNvGrpSpPr/>
          <p:nvPr/>
        </p:nvGrpSpPr>
        <p:grpSpPr>
          <a:xfrm>
            <a:off x="3596444" y="1499584"/>
            <a:ext cx="426078" cy="420152"/>
            <a:chOff x="4381601" y="3173124"/>
            <a:chExt cx="473632" cy="473632"/>
          </a:xfrm>
          <a:solidFill>
            <a:schemeClr val="accent2">
              <a:lumMod val="60000"/>
              <a:lumOff val="40000"/>
            </a:schemeClr>
          </a:solidFill>
        </p:grpSpPr>
        <p:sp>
          <p:nvSpPr>
            <p:cNvPr id="130" name="Oval 129">
              <a:extLst>
                <a:ext uri="{FF2B5EF4-FFF2-40B4-BE49-F238E27FC236}">
                  <a16:creationId xmlns:a16="http://schemas.microsoft.com/office/drawing/2014/main" id="{1C6A69E6-E99A-1845-A3A4-8B1CA89D6B29}"/>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1" name="Picture 130" descr="router arrows.emf">
              <a:extLst>
                <a:ext uri="{FF2B5EF4-FFF2-40B4-BE49-F238E27FC236}">
                  <a16:creationId xmlns:a16="http://schemas.microsoft.com/office/drawing/2014/main" id="{DDFB3D23-3F17-DC44-A126-D257C85547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32" name="Group 131">
            <a:extLst>
              <a:ext uri="{FF2B5EF4-FFF2-40B4-BE49-F238E27FC236}">
                <a16:creationId xmlns:a16="http://schemas.microsoft.com/office/drawing/2014/main" id="{AFC99AEE-4BAF-D246-809D-668D5607B8C8}"/>
              </a:ext>
            </a:extLst>
          </p:cNvPr>
          <p:cNvGrpSpPr/>
          <p:nvPr/>
        </p:nvGrpSpPr>
        <p:grpSpPr>
          <a:xfrm>
            <a:off x="4472677" y="3200364"/>
            <a:ext cx="426078" cy="420152"/>
            <a:chOff x="4381601" y="3173124"/>
            <a:chExt cx="473632" cy="473632"/>
          </a:xfrm>
          <a:solidFill>
            <a:schemeClr val="accent2">
              <a:lumMod val="60000"/>
              <a:lumOff val="40000"/>
            </a:schemeClr>
          </a:solidFill>
        </p:grpSpPr>
        <p:sp>
          <p:nvSpPr>
            <p:cNvPr id="133" name="Oval 132">
              <a:extLst>
                <a:ext uri="{FF2B5EF4-FFF2-40B4-BE49-F238E27FC236}">
                  <a16:creationId xmlns:a16="http://schemas.microsoft.com/office/drawing/2014/main" id="{6BF9B1A2-7A98-9E4F-8EA1-1503AD37DA7C}"/>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4" name="Picture 133" descr="router arrows.emf">
              <a:extLst>
                <a:ext uri="{FF2B5EF4-FFF2-40B4-BE49-F238E27FC236}">
                  <a16:creationId xmlns:a16="http://schemas.microsoft.com/office/drawing/2014/main" id="{37C53EA3-DBD5-384D-B7EE-2ED6232913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22" name="TextBox 21">
            <a:extLst>
              <a:ext uri="{FF2B5EF4-FFF2-40B4-BE49-F238E27FC236}">
                <a16:creationId xmlns:a16="http://schemas.microsoft.com/office/drawing/2014/main" id="{FD6491AF-ECC9-D146-A17B-22EED11A9CCB}"/>
              </a:ext>
            </a:extLst>
          </p:cNvPr>
          <p:cNvSpPr txBox="1"/>
          <p:nvPr/>
        </p:nvSpPr>
        <p:spPr>
          <a:xfrm>
            <a:off x="4216829" y="2452740"/>
            <a:ext cx="963320" cy="577081"/>
          </a:xfrm>
          <a:prstGeom prst="rect">
            <a:avLst/>
          </a:prstGeom>
          <a:noFill/>
        </p:spPr>
        <p:txBody>
          <a:bodyPr wrap="square" rtlCol="0">
            <a:spAutoFit/>
          </a:bodyPr>
          <a:lstStyle/>
          <a:p>
            <a:pPr algn="ctr"/>
            <a:r>
              <a:rPr lang="en-US" sz="1050" dirty="0">
                <a:solidFill>
                  <a:srgbClr val="00B050"/>
                </a:solidFill>
                <a:latin typeface="+mn-lt"/>
              </a:rPr>
              <a:t>Mapping System Federation</a:t>
            </a:r>
          </a:p>
        </p:txBody>
      </p:sp>
      <p:cxnSp>
        <p:nvCxnSpPr>
          <p:cNvPr id="141" name="Straight Connector 140">
            <a:extLst>
              <a:ext uri="{FF2B5EF4-FFF2-40B4-BE49-F238E27FC236}">
                <a16:creationId xmlns:a16="http://schemas.microsoft.com/office/drawing/2014/main" id="{8CCA32A0-1F9B-384D-A47E-B436966CA0CC}"/>
              </a:ext>
            </a:extLst>
          </p:cNvPr>
          <p:cNvCxnSpPr>
            <a:cxnSpLocks/>
          </p:cNvCxnSpPr>
          <p:nvPr/>
        </p:nvCxnSpPr>
        <p:spPr>
          <a:xfrm flipV="1">
            <a:off x="394455" y="4586290"/>
            <a:ext cx="498263" cy="147117"/>
          </a:xfrm>
          <a:prstGeom prst="line">
            <a:avLst/>
          </a:prstGeom>
          <a:ln w="1905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D5A787FB-DBF9-3C4E-BCAD-430D2B41DB3E}"/>
              </a:ext>
            </a:extLst>
          </p:cNvPr>
          <p:cNvSpPr txBox="1"/>
          <p:nvPr/>
        </p:nvSpPr>
        <p:spPr>
          <a:xfrm>
            <a:off x="1026406" y="4489936"/>
            <a:ext cx="2241319" cy="369332"/>
          </a:xfrm>
          <a:prstGeom prst="rect">
            <a:avLst/>
          </a:prstGeom>
          <a:noFill/>
        </p:spPr>
        <p:txBody>
          <a:bodyPr wrap="none" rtlCol="0">
            <a:spAutoFit/>
          </a:bodyPr>
          <a:lstStyle/>
          <a:p>
            <a:r>
              <a:rPr lang="en-US" dirty="0">
                <a:latin typeface="+mn-lt"/>
              </a:rPr>
              <a:t>LISP MS Federation</a:t>
            </a:r>
          </a:p>
        </p:txBody>
      </p:sp>
      <p:grpSp>
        <p:nvGrpSpPr>
          <p:cNvPr id="161" name="Group 160">
            <a:extLst>
              <a:ext uri="{FF2B5EF4-FFF2-40B4-BE49-F238E27FC236}">
                <a16:creationId xmlns:a16="http://schemas.microsoft.com/office/drawing/2014/main" id="{33C25E02-AF68-2D47-98A4-05BD1F0F8CB8}"/>
              </a:ext>
            </a:extLst>
          </p:cNvPr>
          <p:cNvGrpSpPr/>
          <p:nvPr/>
        </p:nvGrpSpPr>
        <p:grpSpPr>
          <a:xfrm>
            <a:off x="8040093" y="4733407"/>
            <a:ext cx="283681" cy="279735"/>
            <a:chOff x="4381601" y="3173124"/>
            <a:chExt cx="473632" cy="473632"/>
          </a:xfrm>
          <a:solidFill>
            <a:srgbClr val="92D050"/>
          </a:solidFill>
        </p:grpSpPr>
        <p:sp>
          <p:nvSpPr>
            <p:cNvPr id="162" name="Oval 161">
              <a:extLst>
                <a:ext uri="{FF2B5EF4-FFF2-40B4-BE49-F238E27FC236}">
                  <a16:creationId xmlns:a16="http://schemas.microsoft.com/office/drawing/2014/main" id="{ED3BAC22-3A09-8B45-A732-246F667AC8C9}"/>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3" name="Picture 162" descr="router arrows.emf">
              <a:extLst>
                <a:ext uri="{FF2B5EF4-FFF2-40B4-BE49-F238E27FC236}">
                  <a16:creationId xmlns:a16="http://schemas.microsoft.com/office/drawing/2014/main" id="{8932311C-7FD1-CF47-8525-A78BEF9ABB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sp>
        <p:nvSpPr>
          <p:cNvPr id="164" name="Rounded Rectangle 163">
            <a:extLst>
              <a:ext uri="{FF2B5EF4-FFF2-40B4-BE49-F238E27FC236}">
                <a16:creationId xmlns:a16="http://schemas.microsoft.com/office/drawing/2014/main" id="{77166DD5-88A9-C647-969A-11487117652A}"/>
              </a:ext>
            </a:extLst>
          </p:cNvPr>
          <p:cNvSpPr/>
          <p:nvPr/>
        </p:nvSpPr>
        <p:spPr>
          <a:xfrm>
            <a:off x="8393296" y="4793343"/>
            <a:ext cx="666420" cy="158905"/>
          </a:xfrm>
          <a:prstGeom prst="roundRect">
            <a:avLst/>
          </a:prstGeom>
          <a:solidFill>
            <a:srgbClr val="FFFFFF"/>
          </a:solidFill>
          <a:ln>
            <a:solidFill>
              <a:schemeClr val="accent4">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Underlay ASBR</a:t>
            </a:r>
          </a:p>
        </p:txBody>
      </p:sp>
      <p:cxnSp>
        <p:nvCxnSpPr>
          <p:cNvPr id="14" name="Straight Connector 13">
            <a:extLst>
              <a:ext uri="{FF2B5EF4-FFF2-40B4-BE49-F238E27FC236}">
                <a16:creationId xmlns:a16="http://schemas.microsoft.com/office/drawing/2014/main" id="{717E176E-2E2E-0147-BF1F-5EE075888F80}"/>
              </a:ext>
            </a:extLst>
          </p:cNvPr>
          <p:cNvCxnSpPr>
            <a:stCxn id="130" idx="6"/>
            <a:endCxn id="443" idx="2"/>
          </p:cNvCxnSpPr>
          <p:nvPr/>
        </p:nvCxnSpPr>
        <p:spPr>
          <a:xfrm>
            <a:off x="4022522" y="1709660"/>
            <a:ext cx="1798263" cy="628307"/>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2CEC14CD-B32F-3D4A-84FC-D6D6C10C59FF}"/>
              </a:ext>
            </a:extLst>
          </p:cNvPr>
          <p:cNvCxnSpPr>
            <a:cxnSpLocks/>
            <a:stCxn id="130" idx="5"/>
            <a:endCxn id="133" idx="1"/>
          </p:cNvCxnSpPr>
          <p:nvPr/>
        </p:nvCxnSpPr>
        <p:spPr>
          <a:xfrm>
            <a:off x="3960124" y="1858206"/>
            <a:ext cx="574951" cy="1403688"/>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2116B311-61BA-8847-AE97-5693E9F8C72F}"/>
              </a:ext>
            </a:extLst>
          </p:cNvPr>
          <p:cNvCxnSpPr>
            <a:cxnSpLocks/>
            <a:stCxn id="133" idx="7"/>
            <a:endCxn id="443" idx="3"/>
          </p:cNvCxnSpPr>
          <p:nvPr/>
        </p:nvCxnSpPr>
        <p:spPr>
          <a:xfrm flipV="1">
            <a:off x="4836357" y="2486513"/>
            <a:ext cx="1046826" cy="775381"/>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55348AFF-C869-6C45-A920-848B528B8E6D}"/>
              </a:ext>
            </a:extLst>
          </p:cNvPr>
          <p:cNvGrpSpPr/>
          <p:nvPr/>
        </p:nvGrpSpPr>
        <p:grpSpPr>
          <a:xfrm>
            <a:off x="4417447" y="3929814"/>
            <a:ext cx="536538" cy="596883"/>
            <a:chOff x="4808782" y="3612613"/>
            <a:chExt cx="536538" cy="596883"/>
          </a:xfrm>
        </p:grpSpPr>
        <p:sp>
          <p:nvSpPr>
            <p:cNvPr id="166" name="Rounded Rectangle 165">
              <a:extLst>
                <a:ext uri="{FF2B5EF4-FFF2-40B4-BE49-F238E27FC236}">
                  <a16:creationId xmlns:a16="http://schemas.microsoft.com/office/drawing/2014/main" id="{4B769DAD-9785-7342-B0BF-922730DB6278}"/>
                </a:ext>
              </a:extLst>
            </p:cNvPr>
            <p:cNvSpPr/>
            <p:nvPr/>
          </p:nvSpPr>
          <p:spPr>
            <a:xfrm>
              <a:off x="4808782" y="400348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XTR-S</a:t>
              </a:r>
            </a:p>
          </p:txBody>
        </p:sp>
        <p:grpSp>
          <p:nvGrpSpPr>
            <p:cNvPr id="167" name="Group 166">
              <a:extLst>
                <a:ext uri="{FF2B5EF4-FFF2-40B4-BE49-F238E27FC236}">
                  <a16:creationId xmlns:a16="http://schemas.microsoft.com/office/drawing/2014/main" id="{7B22BF16-A6CD-2F45-BC6B-26C2A806A39D}"/>
                </a:ext>
              </a:extLst>
            </p:cNvPr>
            <p:cNvGrpSpPr/>
            <p:nvPr/>
          </p:nvGrpSpPr>
          <p:grpSpPr>
            <a:xfrm>
              <a:off x="4881793" y="3612613"/>
              <a:ext cx="426078" cy="420152"/>
              <a:chOff x="4381601" y="3173124"/>
              <a:chExt cx="473632" cy="473632"/>
            </a:xfrm>
            <a:solidFill>
              <a:srgbClr val="FF0000"/>
            </a:solidFill>
          </p:grpSpPr>
          <p:sp>
            <p:nvSpPr>
              <p:cNvPr id="168" name="Oval 167">
                <a:extLst>
                  <a:ext uri="{FF2B5EF4-FFF2-40B4-BE49-F238E27FC236}">
                    <a16:creationId xmlns:a16="http://schemas.microsoft.com/office/drawing/2014/main" id="{70DEABDB-57B9-A443-9EAF-0221F729272A}"/>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9" name="Picture 168" descr="router arrows.emf">
                <a:extLst>
                  <a:ext uri="{FF2B5EF4-FFF2-40B4-BE49-F238E27FC236}">
                    <a16:creationId xmlns:a16="http://schemas.microsoft.com/office/drawing/2014/main" id="{F27BC270-587A-354E-B67E-E8061CAA1D9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4" name="Group 3">
            <a:extLst>
              <a:ext uri="{FF2B5EF4-FFF2-40B4-BE49-F238E27FC236}">
                <a16:creationId xmlns:a16="http://schemas.microsoft.com/office/drawing/2014/main" id="{8FA84370-30B1-1B4F-B062-F1DDDE0D09E5}"/>
              </a:ext>
            </a:extLst>
          </p:cNvPr>
          <p:cNvGrpSpPr/>
          <p:nvPr/>
        </p:nvGrpSpPr>
        <p:grpSpPr>
          <a:xfrm>
            <a:off x="1456600" y="1881438"/>
            <a:ext cx="536538" cy="643450"/>
            <a:chOff x="2540354" y="2404486"/>
            <a:chExt cx="536538" cy="643450"/>
          </a:xfrm>
        </p:grpSpPr>
        <p:sp>
          <p:nvSpPr>
            <p:cNvPr id="128" name="Rounded Rectangle 127">
              <a:extLst>
                <a:ext uri="{FF2B5EF4-FFF2-40B4-BE49-F238E27FC236}">
                  <a16:creationId xmlns:a16="http://schemas.microsoft.com/office/drawing/2014/main" id="{B2BEE21A-C51C-CB42-9803-B8DC35C5AB34}"/>
                </a:ext>
              </a:extLst>
            </p:cNvPr>
            <p:cNvSpPr/>
            <p:nvPr/>
          </p:nvSpPr>
          <p:spPr>
            <a:xfrm>
              <a:off x="2540354" y="284192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XTR-W</a:t>
              </a:r>
            </a:p>
          </p:txBody>
        </p:sp>
        <p:grpSp>
          <p:nvGrpSpPr>
            <p:cNvPr id="170" name="Group 169">
              <a:extLst>
                <a:ext uri="{FF2B5EF4-FFF2-40B4-BE49-F238E27FC236}">
                  <a16:creationId xmlns:a16="http://schemas.microsoft.com/office/drawing/2014/main" id="{A90A5DB8-D185-9247-845B-496D4797222B}"/>
                </a:ext>
              </a:extLst>
            </p:cNvPr>
            <p:cNvGrpSpPr/>
            <p:nvPr/>
          </p:nvGrpSpPr>
          <p:grpSpPr>
            <a:xfrm>
              <a:off x="2598101" y="2404486"/>
              <a:ext cx="426078" cy="420152"/>
              <a:chOff x="4381601" y="3173124"/>
              <a:chExt cx="473632" cy="473632"/>
            </a:xfrm>
            <a:solidFill>
              <a:srgbClr val="FF0000"/>
            </a:solidFill>
          </p:grpSpPr>
          <p:sp>
            <p:nvSpPr>
              <p:cNvPr id="171" name="Oval 170">
                <a:extLst>
                  <a:ext uri="{FF2B5EF4-FFF2-40B4-BE49-F238E27FC236}">
                    <a16:creationId xmlns:a16="http://schemas.microsoft.com/office/drawing/2014/main" id="{BCBC89DE-90E6-4D4C-904F-982C41EC341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2" name="Picture 171" descr="router arrows.emf">
                <a:extLst>
                  <a:ext uri="{FF2B5EF4-FFF2-40B4-BE49-F238E27FC236}">
                    <a16:creationId xmlns:a16="http://schemas.microsoft.com/office/drawing/2014/main" id="{13AB60D4-07E9-4C4B-9DB3-C03E1FD2BD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6" name="Group 5">
            <a:extLst>
              <a:ext uri="{FF2B5EF4-FFF2-40B4-BE49-F238E27FC236}">
                <a16:creationId xmlns:a16="http://schemas.microsoft.com/office/drawing/2014/main" id="{412B2C21-17DA-CC4E-B6DE-6F23E0F8FD56}"/>
              </a:ext>
            </a:extLst>
          </p:cNvPr>
          <p:cNvGrpSpPr/>
          <p:nvPr/>
        </p:nvGrpSpPr>
        <p:grpSpPr>
          <a:xfrm>
            <a:off x="7763417" y="2127891"/>
            <a:ext cx="536538" cy="632883"/>
            <a:chOff x="6276993" y="2059001"/>
            <a:chExt cx="536538" cy="632883"/>
          </a:xfrm>
        </p:grpSpPr>
        <p:sp>
          <p:nvSpPr>
            <p:cNvPr id="165" name="Rounded Rectangle 164">
              <a:extLst>
                <a:ext uri="{FF2B5EF4-FFF2-40B4-BE49-F238E27FC236}">
                  <a16:creationId xmlns:a16="http://schemas.microsoft.com/office/drawing/2014/main" id="{290C4346-90B3-6F4E-8B92-DDA0D274C73C}"/>
                </a:ext>
              </a:extLst>
            </p:cNvPr>
            <p:cNvSpPr/>
            <p:nvPr/>
          </p:nvSpPr>
          <p:spPr>
            <a:xfrm>
              <a:off x="6276993" y="2485869"/>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XTR-E</a:t>
              </a:r>
            </a:p>
          </p:txBody>
        </p:sp>
        <p:grpSp>
          <p:nvGrpSpPr>
            <p:cNvPr id="173" name="Group 172">
              <a:extLst>
                <a:ext uri="{FF2B5EF4-FFF2-40B4-BE49-F238E27FC236}">
                  <a16:creationId xmlns:a16="http://schemas.microsoft.com/office/drawing/2014/main" id="{4804C294-C632-7740-AF2F-808E6BAA5251}"/>
                </a:ext>
              </a:extLst>
            </p:cNvPr>
            <p:cNvGrpSpPr/>
            <p:nvPr/>
          </p:nvGrpSpPr>
          <p:grpSpPr>
            <a:xfrm>
              <a:off x="6296126" y="2059001"/>
              <a:ext cx="426078" cy="420152"/>
              <a:chOff x="4381601" y="3173124"/>
              <a:chExt cx="473632" cy="473632"/>
            </a:xfrm>
            <a:solidFill>
              <a:srgbClr val="FF0000"/>
            </a:solidFill>
          </p:grpSpPr>
          <p:sp>
            <p:nvSpPr>
              <p:cNvPr id="174" name="Oval 173">
                <a:extLst>
                  <a:ext uri="{FF2B5EF4-FFF2-40B4-BE49-F238E27FC236}">
                    <a16:creationId xmlns:a16="http://schemas.microsoft.com/office/drawing/2014/main" id="{748E4921-60A4-CB4A-8EA4-257B943C850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5" name="Picture 174" descr="router arrows.emf">
                <a:extLst>
                  <a:ext uri="{FF2B5EF4-FFF2-40B4-BE49-F238E27FC236}">
                    <a16:creationId xmlns:a16="http://schemas.microsoft.com/office/drawing/2014/main" id="{CA70592C-B521-BB42-A1FA-AF433AE8EE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pic>
        <p:nvPicPr>
          <p:cNvPr id="176" name="Picture 175">
            <a:extLst>
              <a:ext uri="{FF2B5EF4-FFF2-40B4-BE49-F238E27FC236}">
                <a16:creationId xmlns:a16="http://schemas.microsoft.com/office/drawing/2014/main" id="{A5E7D3B5-461E-D243-B751-7DD6951A4DC0}"/>
              </a:ext>
            </a:extLst>
          </p:cNvPr>
          <p:cNvPicPr>
            <a:picLocks noChangeAspect="1"/>
          </p:cNvPicPr>
          <p:nvPr/>
        </p:nvPicPr>
        <p:blipFill>
          <a:blip r:embed="rId4"/>
          <a:stretch>
            <a:fillRect/>
          </a:stretch>
        </p:blipFill>
        <p:spPr>
          <a:xfrm>
            <a:off x="4470248" y="4637480"/>
            <a:ext cx="469900" cy="469900"/>
          </a:xfrm>
          <a:prstGeom prst="rect">
            <a:avLst/>
          </a:prstGeom>
        </p:spPr>
      </p:pic>
      <p:pic>
        <p:nvPicPr>
          <p:cNvPr id="177" name="Picture 176">
            <a:extLst>
              <a:ext uri="{FF2B5EF4-FFF2-40B4-BE49-F238E27FC236}">
                <a16:creationId xmlns:a16="http://schemas.microsoft.com/office/drawing/2014/main" id="{C8088128-E432-8D49-998D-D8AAA88E1F87}"/>
              </a:ext>
            </a:extLst>
          </p:cNvPr>
          <p:cNvPicPr>
            <a:picLocks noChangeAspect="1"/>
          </p:cNvPicPr>
          <p:nvPr/>
        </p:nvPicPr>
        <p:blipFill>
          <a:blip r:embed="rId5"/>
          <a:stretch>
            <a:fillRect/>
          </a:stretch>
        </p:blipFill>
        <p:spPr>
          <a:xfrm>
            <a:off x="618369" y="1856483"/>
            <a:ext cx="469900" cy="469900"/>
          </a:xfrm>
          <a:prstGeom prst="rect">
            <a:avLst/>
          </a:prstGeom>
        </p:spPr>
      </p:pic>
      <p:cxnSp>
        <p:nvCxnSpPr>
          <p:cNvPr id="8" name="Straight Arrow Connector 7">
            <a:extLst>
              <a:ext uri="{FF2B5EF4-FFF2-40B4-BE49-F238E27FC236}">
                <a16:creationId xmlns:a16="http://schemas.microsoft.com/office/drawing/2014/main" id="{9961A528-6656-704B-97A5-4E73B0FAD300}"/>
              </a:ext>
            </a:extLst>
          </p:cNvPr>
          <p:cNvCxnSpPr>
            <a:stCxn id="177" idx="3"/>
            <a:endCxn id="171" idx="2"/>
          </p:cNvCxnSpPr>
          <p:nvPr/>
        </p:nvCxnSpPr>
        <p:spPr>
          <a:xfrm>
            <a:off x="1088269" y="2091433"/>
            <a:ext cx="426078" cy="81"/>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pic>
        <p:nvPicPr>
          <p:cNvPr id="179" name="Picture 178">
            <a:extLst>
              <a:ext uri="{FF2B5EF4-FFF2-40B4-BE49-F238E27FC236}">
                <a16:creationId xmlns:a16="http://schemas.microsoft.com/office/drawing/2014/main" id="{BB6C5B68-107C-D34F-B84E-2039EE06387F}"/>
              </a:ext>
            </a:extLst>
          </p:cNvPr>
          <p:cNvPicPr>
            <a:picLocks noChangeAspect="1"/>
          </p:cNvPicPr>
          <p:nvPr/>
        </p:nvPicPr>
        <p:blipFill>
          <a:blip r:embed="rId4"/>
          <a:stretch>
            <a:fillRect/>
          </a:stretch>
        </p:blipFill>
        <p:spPr>
          <a:xfrm>
            <a:off x="918297" y="1088060"/>
            <a:ext cx="469900" cy="469900"/>
          </a:xfrm>
          <a:prstGeom prst="rect">
            <a:avLst/>
          </a:prstGeom>
        </p:spPr>
      </p:pic>
      <p:pic>
        <p:nvPicPr>
          <p:cNvPr id="180" name="Picture 179">
            <a:extLst>
              <a:ext uri="{FF2B5EF4-FFF2-40B4-BE49-F238E27FC236}">
                <a16:creationId xmlns:a16="http://schemas.microsoft.com/office/drawing/2014/main" id="{CB201483-F97A-444E-845C-B132E021C416}"/>
              </a:ext>
            </a:extLst>
          </p:cNvPr>
          <p:cNvPicPr>
            <a:picLocks noChangeAspect="1"/>
          </p:cNvPicPr>
          <p:nvPr/>
        </p:nvPicPr>
        <p:blipFill>
          <a:blip r:embed="rId5"/>
          <a:stretch>
            <a:fillRect/>
          </a:stretch>
        </p:blipFill>
        <p:spPr>
          <a:xfrm>
            <a:off x="20603" y="1088060"/>
            <a:ext cx="469900" cy="469900"/>
          </a:xfrm>
          <a:prstGeom prst="rect">
            <a:avLst/>
          </a:prstGeom>
        </p:spPr>
      </p:pic>
      <p:cxnSp>
        <p:nvCxnSpPr>
          <p:cNvPr id="181" name="Straight Arrow Connector 180">
            <a:extLst>
              <a:ext uri="{FF2B5EF4-FFF2-40B4-BE49-F238E27FC236}">
                <a16:creationId xmlns:a16="http://schemas.microsoft.com/office/drawing/2014/main" id="{7FD0A796-9363-B14D-84DD-6EEA8C59123E}"/>
              </a:ext>
            </a:extLst>
          </p:cNvPr>
          <p:cNvCxnSpPr>
            <a:cxnSpLocks/>
            <a:endCxn id="179" idx="1"/>
          </p:cNvCxnSpPr>
          <p:nvPr/>
        </p:nvCxnSpPr>
        <p:spPr>
          <a:xfrm>
            <a:off x="490503" y="1322970"/>
            <a:ext cx="427794" cy="4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1B8A1AF8-0677-4246-AEC1-A495F2E30953}"/>
              </a:ext>
            </a:extLst>
          </p:cNvPr>
          <p:cNvCxnSpPr>
            <a:cxnSpLocks/>
          </p:cNvCxnSpPr>
          <p:nvPr/>
        </p:nvCxnSpPr>
        <p:spPr>
          <a:xfrm>
            <a:off x="1901952" y="2234049"/>
            <a:ext cx="2588506" cy="1092098"/>
          </a:xfrm>
          <a:prstGeom prst="line">
            <a:avLst/>
          </a:prstGeom>
          <a:ln w="28575">
            <a:solidFill>
              <a:srgbClr val="00B050"/>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85" name="TextBox 184">
            <a:extLst>
              <a:ext uri="{FF2B5EF4-FFF2-40B4-BE49-F238E27FC236}">
                <a16:creationId xmlns:a16="http://schemas.microsoft.com/office/drawing/2014/main" id="{04C05960-2762-FA48-AA2C-2F2955DB1396}"/>
              </a:ext>
            </a:extLst>
          </p:cNvPr>
          <p:cNvSpPr txBox="1"/>
          <p:nvPr/>
        </p:nvSpPr>
        <p:spPr>
          <a:xfrm>
            <a:off x="2748814" y="3114649"/>
            <a:ext cx="1211310" cy="577081"/>
          </a:xfrm>
          <a:prstGeom prst="rect">
            <a:avLst/>
          </a:prstGeom>
          <a:noFill/>
        </p:spPr>
        <p:txBody>
          <a:bodyPr wrap="square" rtlCol="0">
            <a:spAutoFit/>
          </a:bodyPr>
          <a:lstStyle/>
          <a:p>
            <a:pPr algn="ctr"/>
            <a:r>
              <a:rPr lang="en-US" sz="1050" dirty="0">
                <a:latin typeface="+mn-lt"/>
              </a:rPr>
              <a:t>3. Map Reply with specific EID (Paul) </a:t>
            </a:r>
          </a:p>
        </p:txBody>
      </p:sp>
      <p:sp>
        <p:nvSpPr>
          <p:cNvPr id="18" name="TextBox 17">
            <a:extLst>
              <a:ext uri="{FF2B5EF4-FFF2-40B4-BE49-F238E27FC236}">
                <a16:creationId xmlns:a16="http://schemas.microsoft.com/office/drawing/2014/main" id="{C2342779-D6DE-DD4C-8E5E-DE18B17159DB}"/>
              </a:ext>
            </a:extLst>
          </p:cNvPr>
          <p:cNvSpPr txBox="1"/>
          <p:nvPr/>
        </p:nvSpPr>
        <p:spPr>
          <a:xfrm>
            <a:off x="11848" y="1544630"/>
            <a:ext cx="497252" cy="261610"/>
          </a:xfrm>
          <a:prstGeom prst="rect">
            <a:avLst/>
          </a:prstGeom>
          <a:noFill/>
        </p:spPr>
        <p:txBody>
          <a:bodyPr wrap="none" rtlCol="0">
            <a:spAutoFit/>
          </a:bodyPr>
          <a:lstStyle/>
          <a:p>
            <a:pPr algn="ctr"/>
            <a:r>
              <a:rPr lang="en-US" sz="1100" dirty="0">
                <a:latin typeface="+mn-lt"/>
              </a:rPr>
              <a:t>Mary</a:t>
            </a:r>
          </a:p>
        </p:txBody>
      </p:sp>
      <p:sp>
        <p:nvSpPr>
          <p:cNvPr id="188" name="TextBox 187">
            <a:extLst>
              <a:ext uri="{FF2B5EF4-FFF2-40B4-BE49-F238E27FC236}">
                <a16:creationId xmlns:a16="http://schemas.microsoft.com/office/drawing/2014/main" id="{3E9B7877-9997-2D47-A00D-BDD7AED08020}"/>
              </a:ext>
            </a:extLst>
          </p:cNvPr>
          <p:cNvSpPr txBox="1"/>
          <p:nvPr/>
        </p:nvSpPr>
        <p:spPr>
          <a:xfrm>
            <a:off x="921960" y="1541488"/>
            <a:ext cx="453970" cy="261610"/>
          </a:xfrm>
          <a:prstGeom prst="rect">
            <a:avLst/>
          </a:prstGeom>
          <a:noFill/>
        </p:spPr>
        <p:txBody>
          <a:bodyPr wrap="none" rtlCol="0">
            <a:spAutoFit/>
          </a:bodyPr>
          <a:lstStyle/>
          <a:p>
            <a:pPr algn="ctr"/>
            <a:r>
              <a:rPr lang="en-US" sz="1100" dirty="0">
                <a:latin typeface="+mn-lt"/>
              </a:rPr>
              <a:t>Paul</a:t>
            </a:r>
          </a:p>
        </p:txBody>
      </p:sp>
      <p:sp>
        <p:nvSpPr>
          <p:cNvPr id="189" name="TextBox 188">
            <a:extLst>
              <a:ext uri="{FF2B5EF4-FFF2-40B4-BE49-F238E27FC236}">
                <a16:creationId xmlns:a16="http://schemas.microsoft.com/office/drawing/2014/main" id="{A001ECA1-A02E-F747-9E37-B4D17407CF00}"/>
              </a:ext>
            </a:extLst>
          </p:cNvPr>
          <p:cNvSpPr txBox="1"/>
          <p:nvPr/>
        </p:nvSpPr>
        <p:spPr>
          <a:xfrm>
            <a:off x="604693" y="2284651"/>
            <a:ext cx="497252" cy="261610"/>
          </a:xfrm>
          <a:prstGeom prst="rect">
            <a:avLst/>
          </a:prstGeom>
          <a:noFill/>
        </p:spPr>
        <p:txBody>
          <a:bodyPr wrap="none" rtlCol="0">
            <a:spAutoFit/>
          </a:bodyPr>
          <a:lstStyle/>
          <a:p>
            <a:pPr algn="ctr"/>
            <a:r>
              <a:rPr lang="en-US" sz="1100" dirty="0">
                <a:latin typeface="+mn-lt"/>
              </a:rPr>
              <a:t>Mary</a:t>
            </a:r>
          </a:p>
        </p:txBody>
      </p:sp>
      <p:sp>
        <p:nvSpPr>
          <p:cNvPr id="190" name="TextBox 189">
            <a:extLst>
              <a:ext uri="{FF2B5EF4-FFF2-40B4-BE49-F238E27FC236}">
                <a16:creationId xmlns:a16="http://schemas.microsoft.com/office/drawing/2014/main" id="{7CF07CF2-6690-114C-AC4F-79E84C1207BC}"/>
              </a:ext>
            </a:extLst>
          </p:cNvPr>
          <p:cNvSpPr txBox="1"/>
          <p:nvPr/>
        </p:nvSpPr>
        <p:spPr>
          <a:xfrm>
            <a:off x="4783959" y="4844499"/>
            <a:ext cx="453970" cy="261610"/>
          </a:xfrm>
          <a:prstGeom prst="rect">
            <a:avLst/>
          </a:prstGeom>
          <a:noFill/>
        </p:spPr>
        <p:txBody>
          <a:bodyPr wrap="none" rtlCol="0">
            <a:spAutoFit/>
          </a:bodyPr>
          <a:lstStyle/>
          <a:p>
            <a:pPr algn="ctr"/>
            <a:r>
              <a:rPr lang="en-US" sz="1100" dirty="0">
                <a:latin typeface="+mn-lt"/>
              </a:rPr>
              <a:t>Paul</a:t>
            </a:r>
          </a:p>
        </p:txBody>
      </p:sp>
      <p:sp>
        <p:nvSpPr>
          <p:cNvPr id="19" name="TextBox 18">
            <a:extLst>
              <a:ext uri="{FF2B5EF4-FFF2-40B4-BE49-F238E27FC236}">
                <a16:creationId xmlns:a16="http://schemas.microsoft.com/office/drawing/2014/main" id="{DD07C6ED-E19E-F649-B018-108552319376}"/>
              </a:ext>
            </a:extLst>
          </p:cNvPr>
          <p:cNvSpPr txBox="1"/>
          <p:nvPr/>
        </p:nvSpPr>
        <p:spPr>
          <a:xfrm>
            <a:off x="4702873" y="3484268"/>
            <a:ext cx="1247456" cy="415498"/>
          </a:xfrm>
          <a:prstGeom prst="rect">
            <a:avLst/>
          </a:prstGeom>
          <a:noFill/>
          <a:ln>
            <a:solidFill>
              <a:srgbClr val="002060"/>
            </a:solidFill>
          </a:ln>
        </p:spPr>
        <p:txBody>
          <a:bodyPr wrap="none" rtlCol="0">
            <a:spAutoFit/>
          </a:bodyPr>
          <a:lstStyle/>
          <a:p>
            <a:pPr algn="ctr"/>
            <a:r>
              <a:rPr lang="en-US" sz="1100" dirty="0">
                <a:latin typeface="+mn-lt"/>
              </a:rPr>
              <a:t>Paul @ XTR-S</a:t>
            </a:r>
          </a:p>
          <a:p>
            <a:pPr algn="ctr"/>
            <a:r>
              <a:rPr lang="en-US" sz="1000" dirty="0">
                <a:latin typeface="+mn-lt"/>
              </a:rPr>
              <a:t>MS-W sub to Paul</a:t>
            </a:r>
          </a:p>
        </p:txBody>
      </p:sp>
      <p:sp>
        <p:nvSpPr>
          <p:cNvPr id="192" name="TextBox 191">
            <a:extLst>
              <a:ext uri="{FF2B5EF4-FFF2-40B4-BE49-F238E27FC236}">
                <a16:creationId xmlns:a16="http://schemas.microsoft.com/office/drawing/2014/main" id="{05B663B6-11B2-D145-BB3A-EB6D2B1C9424}"/>
              </a:ext>
            </a:extLst>
          </p:cNvPr>
          <p:cNvSpPr txBox="1"/>
          <p:nvPr/>
        </p:nvSpPr>
        <p:spPr>
          <a:xfrm>
            <a:off x="1178886" y="2590944"/>
            <a:ext cx="1091966" cy="261610"/>
          </a:xfrm>
          <a:prstGeom prst="rect">
            <a:avLst/>
          </a:prstGeom>
          <a:noFill/>
          <a:ln>
            <a:solidFill>
              <a:srgbClr val="002060"/>
            </a:solidFill>
          </a:ln>
        </p:spPr>
        <p:txBody>
          <a:bodyPr wrap="none" rtlCol="0">
            <a:spAutoFit/>
          </a:bodyPr>
          <a:lstStyle/>
          <a:p>
            <a:pPr algn="ctr"/>
            <a:r>
              <a:rPr lang="en-US" sz="1100" dirty="0">
                <a:latin typeface="+mn-lt"/>
              </a:rPr>
              <a:t>Paul @ XTR-S</a:t>
            </a:r>
          </a:p>
        </p:txBody>
      </p:sp>
      <p:sp>
        <p:nvSpPr>
          <p:cNvPr id="193" name="Rounded Rectangle 192">
            <a:extLst>
              <a:ext uri="{FF2B5EF4-FFF2-40B4-BE49-F238E27FC236}">
                <a16:creationId xmlns:a16="http://schemas.microsoft.com/office/drawing/2014/main" id="{FDF05328-9952-2C4E-BA96-2B07399294E8}"/>
              </a:ext>
            </a:extLst>
          </p:cNvPr>
          <p:cNvSpPr/>
          <p:nvPr/>
        </p:nvSpPr>
        <p:spPr>
          <a:xfrm>
            <a:off x="3880909" y="1436053"/>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MS-W</a:t>
            </a:r>
          </a:p>
        </p:txBody>
      </p:sp>
      <p:sp>
        <p:nvSpPr>
          <p:cNvPr id="194" name="Rounded Rectangle 193">
            <a:extLst>
              <a:ext uri="{FF2B5EF4-FFF2-40B4-BE49-F238E27FC236}">
                <a16:creationId xmlns:a16="http://schemas.microsoft.com/office/drawing/2014/main" id="{35B0E81F-096B-A04D-901E-3C1EAF4E0F97}"/>
              </a:ext>
            </a:extLst>
          </p:cNvPr>
          <p:cNvSpPr/>
          <p:nvPr/>
        </p:nvSpPr>
        <p:spPr>
          <a:xfrm>
            <a:off x="4099727" y="3472216"/>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MS-S</a:t>
            </a:r>
          </a:p>
        </p:txBody>
      </p:sp>
      <p:sp>
        <p:nvSpPr>
          <p:cNvPr id="195" name="Rounded Rectangle 194">
            <a:extLst>
              <a:ext uri="{FF2B5EF4-FFF2-40B4-BE49-F238E27FC236}">
                <a16:creationId xmlns:a16="http://schemas.microsoft.com/office/drawing/2014/main" id="{BDA24C00-BA2A-3F4B-9514-AAD7521B5C58}"/>
              </a:ext>
            </a:extLst>
          </p:cNvPr>
          <p:cNvSpPr/>
          <p:nvPr/>
        </p:nvSpPr>
        <p:spPr>
          <a:xfrm>
            <a:off x="6106373" y="2062978"/>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MS-E</a:t>
            </a:r>
          </a:p>
        </p:txBody>
      </p:sp>
      <p:sp>
        <p:nvSpPr>
          <p:cNvPr id="67" name="TextBox 66">
            <a:extLst>
              <a:ext uri="{FF2B5EF4-FFF2-40B4-BE49-F238E27FC236}">
                <a16:creationId xmlns:a16="http://schemas.microsoft.com/office/drawing/2014/main" id="{F8944960-C63A-B140-8F66-4AF43EAE3980}"/>
              </a:ext>
            </a:extLst>
          </p:cNvPr>
          <p:cNvSpPr txBox="1"/>
          <p:nvPr/>
        </p:nvSpPr>
        <p:spPr>
          <a:xfrm>
            <a:off x="5399235" y="841490"/>
            <a:ext cx="1526780" cy="1061829"/>
          </a:xfrm>
          <a:prstGeom prst="rect">
            <a:avLst/>
          </a:prstGeom>
          <a:noFill/>
          <a:ln>
            <a:solidFill>
              <a:schemeClr val="accent2"/>
            </a:solidFill>
          </a:ln>
        </p:spPr>
        <p:txBody>
          <a:bodyPr wrap="square" rtlCol="0">
            <a:spAutoFit/>
          </a:bodyPr>
          <a:lstStyle/>
          <a:p>
            <a:pPr algn="ctr"/>
            <a:r>
              <a:rPr lang="en-US" sz="1050" b="1" u="sng" dirty="0">
                <a:solidFill>
                  <a:srgbClr val="00B050"/>
                </a:solidFill>
                <a:latin typeface="+mn-lt"/>
              </a:rPr>
              <a:t>Map-Referral Cache is programmed at every Map-Resolver:</a:t>
            </a:r>
          </a:p>
          <a:p>
            <a:pPr algn="ctr"/>
            <a:endParaRPr lang="en-US" sz="1050" b="1" u="sng" dirty="0">
              <a:solidFill>
                <a:srgbClr val="00B050"/>
              </a:solidFill>
              <a:latin typeface="+mn-lt"/>
            </a:endParaRPr>
          </a:p>
          <a:p>
            <a:pPr algn="ctr"/>
            <a:r>
              <a:rPr lang="en-US" sz="1050" dirty="0">
                <a:solidFill>
                  <a:srgbClr val="00B050"/>
                </a:solidFill>
                <a:latin typeface="+mn-lt"/>
              </a:rPr>
              <a:t>Boys: Use MS-S</a:t>
            </a:r>
          </a:p>
          <a:p>
            <a:pPr algn="ctr"/>
            <a:r>
              <a:rPr lang="en-US" sz="1050" dirty="0">
                <a:solidFill>
                  <a:srgbClr val="00B050"/>
                </a:solidFill>
                <a:latin typeface="+mn-lt"/>
              </a:rPr>
              <a:t>Ladies: Use MS-W</a:t>
            </a:r>
          </a:p>
        </p:txBody>
      </p:sp>
    </p:spTree>
    <p:extLst>
      <p:ext uri="{BB962C8B-B14F-4D97-AF65-F5344CB8AC3E}">
        <p14:creationId xmlns:p14="http://schemas.microsoft.com/office/powerpoint/2010/main" val="29488281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8D8E90C4-6658-C04D-81E9-D8EDADE9EFC4}"/>
              </a:ext>
            </a:extLst>
          </p:cNvPr>
          <p:cNvSpPr/>
          <p:nvPr/>
        </p:nvSpPr>
        <p:spPr>
          <a:xfrm>
            <a:off x="5001768" y="2761488"/>
            <a:ext cx="3602736" cy="2066544"/>
          </a:xfrm>
          <a:custGeom>
            <a:avLst/>
            <a:gdLst>
              <a:gd name="connsiteX0" fmla="*/ 0 w 3602736"/>
              <a:gd name="connsiteY0" fmla="*/ 2066544 h 2066544"/>
              <a:gd name="connsiteX1" fmla="*/ 2176272 w 3602736"/>
              <a:gd name="connsiteY1" fmla="*/ 1655064 h 2066544"/>
              <a:gd name="connsiteX2" fmla="*/ 3602736 w 3602736"/>
              <a:gd name="connsiteY2" fmla="*/ 0 h 2066544"/>
            </a:gdLst>
            <a:ahLst/>
            <a:cxnLst>
              <a:cxn ang="0">
                <a:pos x="connsiteX0" y="connsiteY0"/>
              </a:cxn>
              <a:cxn ang="0">
                <a:pos x="connsiteX1" y="connsiteY1"/>
              </a:cxn>
              <a:cxn ang="0">
                <a:pos x="connsiteX2" y="connsiteY2"/>
              </a:cxn>
            </a:cxnLst>
            <a:rect l="l" t="t" r="r" b="b"/>
            <a:pathLst>
              <a:path w="3602736" h="2066544">
                <a:moveTo>
                  <a:pt x="0" y="2066544"/>
                </a:moveTo>
                <a:cubicBezTo>
                  <a:pt x="787908" y="2033016"/>
                  <a:pt x="1575816" y="1999488"/>
                  <a:pt x="2176272" y="1655064"/>
                </a:cubicBezTo>
                <a:cubicBezTo>
                  <a:pt x="2776728" y="1310640"/>
                  <a:pt x="3189732" y="655320"/>
                  <a:pt x="3602736" y="0"/>
                </a:cubicBezTo>
              </a:path>
            </a:pathLst>
          </a:custGeom>
          <a:noFill/>
          <a:ln>
            <a:solidFill>
              <a:schemeClr val="tx1">
                <a:lumMod val="25000"/>
                <a:lumOff val="75000"/>
              </a:schemeClr>
            </a:solidFill>
            <a:prstDash val="sysDash"/>
            <a:headEnd type="none" w="med" len="med"/>
            <a:tailEnd type="arrow"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p:txBody>
          <a:bodyPr/>
          <a:lstStyle/>
          <a:p>
            <a:r>
              <a:rPr lang="en-US" dirty="0"/>
              <a:t>MS Federation: Referral Cache – Registrations/EID Moves - 3</a:t>
            </a:r>
          </a:p>
        </p:txBody>
      </p:sp>
      <p:grpSp>
        <p:nvGrpSpPr>
          <p:cNvPr id="2" name="Group 1"/>
          <p:cNvGrpSpPr/>
          <p:nvPr/>
        </p:nvGrpSpPr>
        <p:grpSpPr>
          <a:xfrm>
            <a:off x="8046720" y="4196754"/>
            <a:ext cx="921818" cy="583814"/>
            <a:chOff x="7583999" y="79691"/>
            <a:chExt cx="1384539" cy="876868"/>
          </a:xfrm>
        </p:grpSpPr>
        <p:sp>
          <p:nvSpPr>
            <p:cNvPr id="111" name="Rounded Rectangle 110"/>
            <p:cNvSpPr/>
            <p:nvPr/>
          </p:nvSpPr>
          <p:spPr>
            <a:xfrm>
              <a:off x="8104544" y="192734"/>
              <a:ext cx="863994" cy="206015"/>
            </a:xfrm>
            <a:prstGeom prst="roundRect">
              <a:avLst/>
            </a:prstGeom>
            <a:solidFill>
              <a:srgbClr val="FFFFFF"/>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LISP MS/MR</a:t>
              </a:r>
            </a:p>
          </p:txBody>
        </p:sp>
        <p:grpSp>
          <p:nvGrpSpPr>
            <p:cNvPr id="116" name="Group 115"/>
            <p:cNvGrpSpPr/>
            <p:nvPr/>
          </p:nvGrpSpPr>
          <p:grpSpPr>
            <a:xfrm>
              <a:off x="7583999" y="79691"/>
              <a:ext cx="426078" cy="420152"/>
              <a:chOff x="4381601" y="3173124"/>
              <a:chExt cx="473632" cy="473632"/>
            </a:xfrm>
            <a:solidFill>
              <a:srgbClr val="92D050"/>
            </a:solidFill>
          </p:grpSpPr>
          <p:sp>
            <p:nvSpPr>
              <p:cNvPr id="117" name="Oval 116"/>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18" name="Picture 117"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19" name="Group 118"/>
            <p:cNvGrpSpPr/>
            <p:nvPr/>
          </p:nvGrpSpPr>
          <p:grpSpPr>
            <a:xfrm>
              <a:off x="7583999" y="536407"/>
              <a:ext cx="426078" cy="420152"/>
              <a:chOff x="4381601" y="3173124"/>
              <a:chExt cx="473632" cy="473632"/>
            </a:xfrm>
            <a:solidFill>
              <a:srgbClr val="FF0000"/>
            </a:solidFill>
          </p:grpSpPr>
          <p:sp>
            <p:nvSpPr>
              <p:cNvPr id="120" name="Oval 119"/>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21" name="Picture 120"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122" name="Rounded Rectangle 121"/>
            <p:cNvSpPr/>
            <p:nvPr/>
          </p:nvSpPr>
          <p:spPr>
            <a:xfrm>
              <a:off x="8104544" y="638873"/>
              <a:ext cx="863994"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Border Router</a:t>
              </a:r>
            </a:p>
          </p:txBody>
        </p:sp>
      </p:grpSp>
      <p:grpSp>
        <p:nvGrpSpPr>
          <p:cNvPr id="442" name="Group 441"/>
          <p:cNvGrpSpPr/>
          <p:nvPr/>
        </p:nvGrpSpPr>
        <p:grpSpPr>
          <a:xfrm>
            <a:off x="5820785" y="2127891"/>
            <a:ext cx="426078" cy="420152"/>
            <a:chOff x="4381601" y="3173124"/>
            <a:chExt cx="473632" cy="473632"/>
          </a:xfrm>
          <a:solidFill>
            <a:schemeClr val="accent2">
              <a:lumMod val="60000"/>
              <a:lumOff val="40000"/>
            </a:schemeClr>
          </a:solidFill>
        </p:grpSpPr>
        <p:sp>
          <p:nvSpPr>
            <p:cNvPr id="443" name="Oval 442"/>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44" name="Picture 443"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29" name="Group 128">
            <a:extLst>
              <a:ext uri="{FF2B5EF4-FFF2-40B4-BE49-F238E27FC236}">
                <a16:creationId xmlns:a16="http://schemas.microsoft.com/office/drawing/2014/main" id="{EA7668F4-E339-934F-947B-0DFBA4D80438}"/>
              </a:ext>
            </a:extLst>
          </p:cNvPr>
          <p:cNvGrpSpPr/>
          <p:nvPr/>
        </p:nvGrpSpPr>
        <p:grpSpPr>
          <a:xfrm>
            <a:off x="3323377" y="1875427"/>
            <a:ext cx="426078" cy="420152"/>
            <a:chOff x="4381601" y="3173124"/>
            <a:chExt cx="473632" cy="473632"/>
          </a:xfrm>
          <a:solidFill>
            <a:schemeClr val="accent2">
              <a:lumMod val="60000"/>
              <a:lumOff val="40000"/>
            </a:schemeClr>
          </a:solidFill>
        </p:grpSpPr>
        <p:sp>
          <p:nvSpPr>
            <p:cNvPr id="130" name="Oval 129">
              <a:extLst>
                <a:ext uri="{FF2B5EF4-FFF2-40B4-BE49-F238E27FC236}">
                  <a16:creationId xmlns:a16="http://schemas.microsoft.com/office/drawing/2014/main" id="{1C6A69E6-E99A-1845-A3A4-8B1CA89D6B29}"/>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1" name="Picture 130" descr="router arrows.emf">
              <a:extLst>
                <a:ext uri="{FF2B5EF4-FFF2-40B4-BE49-F238E27FC236}">
                  <a16:creationId xmlns:a16="http://schemas.microsoft.com/office/drawing/2014/main" id="{DDFB3D23-3F17-DC44-A126-D257C85547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32" name="Group 131">
            <a:extLst>
              <a:ext uri="{FF2B5EF4-FFF2-40B4-BE49-F238E27FC236}">
                <a16:creationId xmlns:a16="http://schemas.microsoft.com/office/drawing/2014/main" id="{AFC99AEE-4BAF-D246-809D-668D5607B8C8}"/>
              </a:ext>
            </a:extLst>
          </p:cNvPr>
          <p:cNvGrpSpPr/>
          <p:nvPr/>
        </p:nvGrpSpPr>
        <p:grpSpPr>
          <a:xfrm>
            <a:off x="4472677" y="3200364"/>
            <a:ext cx="426078" cy="420152"/>
            <a:chOff x="4381601" y="3173124"/>
            <a:chExt cx="473632" cy="473632"/>
          </a:xfrm>
          <a:solidFill>
            <a:schemeClr val="accent2">
              <a:lumMod val="60000"/>
              <a:lumOff val="40000"/>
            </a:schemeClr>
          </a:solidFill>
        </p:grpSpPr>
        <p:sp>
          <p:nvSpPr>
            <p:cNvPr id="133" name="Oval 132">
              <a:extLst>
                <a:ext uri="{FF2B5EF4-FFF2-40B4-BE49-F238E27FC236}">
                  <a16:creationId xmlns:a16="http://schemas.microsoft.com/office/drawing/2014/main" id="{6BF9B1A2-7A98-9E4F-8EA1-1503AD37DA7C}"/>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4" name="Picture 133" descr="router arrows.emf">
              <a:extLst>
                <a:ext uri="{FF2B5EF4-FFF2-40B4-BE49-F238E27FC236}">
                  <a16:creationId xmlns:a16="http://schemas.microsoft.com/office/drawing/2014/main" id="{37C53EA3-DBD5-384D-B7EE-2ED6232913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cxnSp>
        <p:nvCxnSpPr>
          <p:cNvPr id="141" name="Straight Connector 140">
            <a:extLst>
              <a:ext uri="{FF2B5EF4-FFF2-40B4-BE49-F238E27FC236}">
                <a16:creationId xmlns:a16="http://schemas.microsoft.com/office/drawing/2014/main" id="{8CCA32A0-1F9B-384D-A47E-B436966CA0CC}"/>
              </a:ext>
            </a:extLst>
          </p:cNvPr>
          <p:cNvCxnSpPr>
            <a:cxnSpLocks/>
          </p:cNvCxnSpPr>
          <p:nvPr/>
        </p:nvCxnSpPr>
        <p:spPr>
          <a:xfrm flipV="1">
            <a:off x="394455" y="4586290"/>
            <a:ext cx="498263" cy="147117"/>
          </a:xfrm>
          <a:prstGeom prst="line">
            <a:avLst/>
          </a:prstGeom>
          <a:ln w="1905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D5A787FB-DBF9-3C4E-BCAD-430D2B41DB3E}"/>
              </a:ext>
            </a:extLst>
          </p:cNvPr>
          <p:cNvSpPr txBox="1"/>
          <p:nvPr/>
        </p:nvSpPr>
        <p:spPr>
          <a:xfrm>
            <a:off x="1026406" y="4489936"/>
            <a:ext cx="2241319" cy="369332"/>
          </a:xfrm>
          <a:prstGeom prst="rect">
            <a:avLst/>
          </a:prstGeom>
          <a:noFill/>
        </p:spPr>
        <p:txBody>
          <a:bodyPr wrap="none" rtlCol="0">
            <a:spAutoFit/>
          </a:bodyPr>
          <a:lstStyle/>
          <a:p>
            <a:r>
              <a:rPr lang="en-US" dirty="0">
                <a:latin typeface="+mn-lt"/>
              </a:rPr>
              <a:t>LISP MS Federation</a:t>
            </a:r>
          </a:p>
        </p:txBody>
      </p:sp>
      <p:grpSp>
        <p:nvGrpSpPr>
          <p:cNvPr id="161" name="Group 160">
            <a:extLst>
              <a:ext uri="{FF2B5EF4-FFF2-40B4-BE49-F238E27FC236}">
                <a16:creationId xmlns:a16="http://schemas.microsoft.com/office/drawing/2014/main" id="{33C25E02-AF68-2D47-98A4-05BD1F0F8CB8}"/>
              </a:ext>
            </a:extLst>
          </p:cNvPr>
          <p:cNvGrpSpPr/>
          <p:nvPr/>
        </p:nvGrpSpPr>
        <p:grpSpPr>
          <a:xfrm>
            <a:off x="8040093" y="4844499"/>
            <a:ext cx="283681" cy="279735"/>
            <a:chOff x="4381601" y="3173124"/>
            <a:chExt cx="473632" cy="473632"/>
          </a:xfrm>
          <a:solidFill>
            <a:srgbClr val="92D050"/>
          </a:solidFill>
        </p:grpSpPr>
        <p:sp>
          <p:nvSpPr>
            <p:cNvPr id="162" name="Oval 161">
              <a:extLst>
                <a:ext uri="{FF2B5EF4-FFF2-40B4-BE49-F238E27FC236}">
                  <a16:creationId xmlns:a16="http://schemas.microsoft.com/office/drawing/2014/main" id="{ED3BAC22-3A09-8B45-A732-246F667AC8C9}"/>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3" name="Picture 162" descr="router arrows.emf">
              <a:extLst>
                <a:ext uri="{FF2B5EF4-FFF2-40B4-BE49-F238E27FC236}">
                  <a16:creationId xmlns:a16="http://schemas.microsoft.com/office/drawing/2014/main" id="{8932311C-7FD1-CF47-8525-A78BEF9ABB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sp>
        <p:nvSpPr>
          <p:cNvPr id="164" name="Rounded Rectangle 163">
            <a:extLst>
              <a:ext uri="{FF2B5EF4-FFF2-40B4-BE49-F238E27FC236}">
                <a16:creationId xmlns:a16="http://schemas.microsoft.com/office/drawing/2014/main" id="{77166DD5-88A9-C647-969A-11487117652A}"/>
              </a:ext>
            </a:extLst>
          </p:cNvPr>
          <p:cNvSpPr/>
          <p:nvPr/>
        </p:nvSpPr>
        <p:spPr>
          <a:xfrm>
            <a:off x="8393296" y="4904435"/>
            <a:ext cx="666420" cy="158905"/>
          </a:xfrm>
          <a:prstGeom prst="roundRect">
            <a:avLst/>
          </a:prstGeom>
          <a:solidFill>
            <a:srgbClr val="FFFFFF"/>
          </a:solidFill>
          <a:ln>
            <a:solidFill>
              <a:schemeClr val="accent4">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Underlay ASBR</a:t>
            </a:r>
          </a:p>
        </p:txBody>
      </p:sp>
      <p:cxnSp>
        <p:nvCxnSpPr>
          <p:cNvPr id="14" name="Straight Connector 13">
            <a:extLst>
              <a:ext uri="{FF2B5EF4-FFF2-40B4-BE49-F238E27FC236}">
                <a16:creationId xmlns:a16="http://schemas.microsoft.com/office/drawing/2014/main" id="{717E176E-2E2E-0147-BF1F-5EE075888F80}"/>
              </a:ext>
            </a:extLst>
          </p:cNvPr>
          <p:cNvCxnSpPr>
            <a:stCxn id="130" idx="6"/>
            <a:endCxn id="443" idx="2"/>
          </p:cNvCxnSpPr>
          <p:nvPr/>
        </p:nvCxnSpPr>
        <p:spPr>
          <a:xfrm>
            <a:off x="3749455" y="2085503"/>
            <a:ext cx="2071330" cy="252464"/>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2CEC14CD-B32F-3D4A-84FC-D6D6C10C59FF}"/>
              </a:ext>
            </a:extLst>
          </p:cNvPr>
          <p:cNvCxnSpPr>
            <a:cxnSpLocks/>
            <a:stCxn id="130" idx="5"/>
            <a:endCxn id="133" idx="1"/>
          </p:cNvCxnSpPr>
          <p:nvPr/>
        </p:nvCxnSpPr>
        <p:spPr>
          <a:xfrm>
            <a:off x="3687057" y="2234049"/>
            <a:ext cx="848018" cy="1027845"/>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2116B311-61BA-8847-AE97-5693E9F8C72F}"/>
              </a:ext>
            </a:extLst>
          </p:cNvPr>
          <p:cNvCxnSpPr>
            <a:cxnSpLocks/>
            <a:stCxn id="133" idx="7"/>
            <a:endCxn id="443" idx="3"/>
          </p:cNvCxnSpPr>
          <p:nvPr/>
        </p:nvCxnSpPr>
        <p:spPr>
          <a:xfrm flipV="1">
            <a:off x="4836357" y="2486513"/>
            <a:ext cx="1046826" cy="775381"/>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55348AFF-C869-6C45-A920-848B528B8E6D}"/>
              </a:ext>
            </a:extLst>
          </p:cNvPr>
          <p:cNvGrpSpPr/>
          <p:nvPr/>
        </p:nvGrpSpPr>
        <p:grpSpPr>
          <a:xfrm>
            <a:off x="4417447" y="3929814"/>
            <a:ext cx="536538" cy="596883"/>
            <a:chOff x="4808782" y="3612613"/>
            <a:chExt cx="536538" cy="596883"/>
          </a:xfrm>
        </p:grpSpPr>
        <p:sp>
          <p:nvSpPr>
            <p:cNvPr id="166" name="Rounded Rectangle 165">
              <a:extLst>
                <a:ext uri="{FF2B5EF4-FFF2-40B4-BE49-F238E27FC236}">
                  <a16:creationId xmlns:a16="http://schemas.microsoft.com/office/drawing/2014/main" id="{4B769DAD-9785-7342-B0BF-922730DB6278}"/>
                </a:ext>
              </a:extLst>
            </p:cNvPr>
            <p:cNvSpPr/>
            <p:nvPr/>
          </p:nvSpPr>
          <p:spPr>
            <a:xfrm>
              <a:off x="4808782" y="400348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XTR-S</a:t>
              </a:r>
            </a:p>
          </p:txBody>
        </p:sp>
        <p:grpSp>
          <p:nvGrpSpPr>
            <p:cNvPr id="167" name="Group 166">
              <a:extLst>
                <a:ext uri="{FF2B5EF4-FFF2-40B4-BE49-F238E27FC236}">
                  <a16:creationId xmlns:a16="http://schemas.microsoft.com/office/drawing/2014/main" id="{7B22BF16-A6CD-2F45-BC6B-26C2A806A39D}"/>
                </a:ext>
              </a:extLst>
            </p:cNvPr>
            <p:cNvGrpSpPr/>
            <p:nvPr/>
          </p:nvGrpSpPr>
          <p:grpSpPr>
            <a:xfrm>
              <a:off x="4881793" y="3612613"/>
              <a:ext cx="426078" cy="420152"/>
              <a:chOff x="4381601" y="3173124"/>
              <a:chExt cx="473632" cy="473632"/>
            </a:xfrm>
            <a:solidFill>
              <a:srgbClr val="FF0000"/>
            </a:solidFill>
          </p:grpSpPr>
          <p:sp>
            <p:nvSpPr>
              <p:cNvPr id="168" name="Oval 167">
                <a:extLst>
                  <a:ext uri="{FF2B5EF4-FFF2-40B4-BE49-F238E27FC236}">
                    <a16:creationId xmlns:a16="http://schemas.microsoft.com/office/drawing/2014/main" id="{70DEABDB-57B9-A443-9EAF-0221F729272A}"/>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9" name="Picture 168" descr="router arrows.emf">
                <a:extLst>
                  <a:ext uri="{FF2B5EF4-FFF2-40B4-BE49-F238E27FC236}">
                    <a16:creationId xmlns:a16="http://schemas.microsoft.com/office/drawing/2014/main" id="{F27BC270-587A-354E-B67E-E8061CAA1D9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4" name="Group 3">
            <a:extLst>
              <a:ext uri="{FF2B5EF4-FFF2-40B4-BE49-F238E27FC236}">
                <a16:creationId xmlns:a16="http://schemas.microsoft.com/office/drawing/2014/main" id="{8FA84370-30B1-1B4F-B062-F1DDDE0D09E5}"/>
              </a:ext>
            </a:extLst>
          </p:cNvPr>
          <p:cNvGrpSpPr/>
          <p:nvPr/>
        </p:nvGrpSpPr>
        <p:grpSpPr>
          <a:xfrm>
            <a:off x="1456600" y="1881438"/>
            <a:ext cx="536538" cy="643450"/>
            <a:chOff x="2540354" y="2404486"/>
            <a:chExt cx="536538" cy="643450"/>
          </a:xfrm>
        </p:grpSpPr>
        <p:sp>
          <p:nvSpPr>
            <p:cNvPr id="128" name="Rounded Rectangle 127">
              <a:extLst>
                <a:ext uri="{FF2B5EF4-FFF2-40B4-BE49-F238E27FC236}">
                  <a16:creationId xmlns:a16="http://schemas.microsoft.com/office/drawing/2014/main" id="{B2BEE21A-C51C-CB42-9803-B8DC35C5AB34}"/>
                </a:ext>
              </a:extLst>
            </p:cNvPr>
            <p:cNvSpPr/>
            <p:nvPr/>
          </p:nvSpPr>
          <p:spPr>
            <a:xfrm>
              <a:off x="2540354" y="284192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XTR-W</a:t>
              </a:r>
            </a:p>
          </p:txBody>
        </p:sp>
        <p:grpSp>
          <p:nvGrpSpPr>
            <p:cNvPr id="170" name="Group 169">
              <a:extLst>
                <a:ext uri="{FF2B5EF4-FFF2-40B4-BE49-F238E27FC236}">
                  <a16:creationId xmlns:a16="http://schemas.microsoft.com/office/drawing/2014/main" id="{A90A5DB8-D185-9247-845B-496D4797222B}"/>
                </a:ext>
              </a:extLst>
            </p:cNvPr>
            <p:cNvGrpSpPr/>
            <p:nvPr/>
          </p:nvGrpSpPr>
          <p:grpSpPr>
            <a:xfrm>
              <a:off x="2598101" y="2404486"/>
              <a:ext cx="426078" cy="420152"/>
              <a:chOff x="4381601" y="3173124"/>
              <a:chExt cx="473632" cy="473632"/>
            </a:xfrm>
            <a:solidFill>
              <a:srgbClr val="FF0000"/>
            </a:solidFill>
          </p:grpSpPr>
          <p:sp>
            <p:nvSpPr>
              <p:cNvPr id="171" name="Oval 170">
                <a:extLst>
                  <a:ext uri="{FF2B5EF4-FFF2-40B4-BE49-F238E27FC236}">
                    <a16:creationId xmlns:a16="http://schemas.microsoft.com/office/drawing/2014/main" id="{BCBC89DE-90E6-4D4C-904F-982C41EC341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2" name="Picture 171" descr="router arrows.emf">
                <a:extLst>
                  <a:ext uri="{FF2B5EF4-FFF2-40B4-BE49-F238E27FC236}">
                    <a16:creationId xmlns:a16="http://schemas.microsoft.com/office/drawing/2014/main" id="{13AB60D4-07E9-4C4B-9DB3-C03E1FD2BD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6" name="Group 5">
            <a:extLst>
              <a:ext uri="{FF2B5EF4-FFF2-40B4-BE49-F238E27FC236}">
                <a16:creationId xmlns:a16="http://schemas.microsoft.com/office/drawing/2014/main" id="{412B2C21-17DA-CC4E-B6DE-6F23E0F8FD56}"/>
              </a:ext>
            </a:extLst>
          </p:cNvPr>
          <p:cNvGrpSpPr/>
          <p:nvPr/>
        </p:nvGrpSpPr>
        <p:grpSpPr>
          <a:xfrm>
            <a:off x="7763417" y="2127891"/>
            <a:ext cx="536538" cy="632883"/>
            <a:chOff x="6276993" y="2059001"/>
            <a:chExt cx="536538" cy="632883"/>
          </a:xfrm>
        </p:grpSpPr>
        <p:sp>
          <p:nvSpPr>
            <p:cNvPr id="165" name="Rounded Rectangle 164">
              <a:extLst>
                <a:ext uri="{FF2B5EF4-FFF2-40B4-BE49-F238E27FC236}">
                  <a16:creationId xmlns:a16="http://schemas.microsoft.com/office/drawing/2014/main" id="{290C4346-90B3-6F4E-8B92-DDA0D274C73C}"/>
                </a:ext>
              </a:extLst>
            </p:cNvPr>
            <p:cNvSpPr/>
            <p:nvPr/>
          </p:nvSpPr>
          <p:spPr>
            <a:xfrm>
              <a:off x="6276993" y="2485869"/>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XTR-E</a:t>
              </a:r>
            </a:p>
          </p:txBody>
        </p:sp>
        <p:grpSp>
          <p:nvGrpSpPr>
            <p:cNvPr id="173" name="Group 172">
              <a:extLst>
                <a:ext uri="{FF2B5EF4-FFF2-40B4-BE49-F238E27FC236}">
                  <a16:creationId xmlns:a16="http://schemas.microsoft.com/office/drawing/2014/main" id="{4804C294-C632-7740-AF2F-808E6BAA5251}"/>
                </a:ext>
              </a:extLst>
            </p:cNvPr>
            <p:cNvGrpSpPr/>
            <p:nvPr/>
          </p:nvGrpSpPr>
          <p:grpSpPr>
            <a:xfrm>
              <a:off x="6296126" y="2059001"/>
              <a:ext cx="426078" cy="420152"/>
              <a:chOff x="4381601" y="3173124"/>
              <a:chExt cx="473632" cy="473632"/>
            </a:xfrm>
            <a:solidFill>
              <a:srgbClr val="FF0000"/>
            </a:solidFill>
          </p:grpSpPr>
          <p:sp>
            <p:nvSpPr>
              <p:cNvPr id="174" name="Oval 173">
                <a:extLst>
                  <a:ext uri="{FF2B5EF4-FFF2-40B4-BE49-F238E27FC236}">
                    <a16:creationId xmlns:a16="http://schemas.microsoft.com/office/drawing/2014/main" id="{748E4921-60A4-CB4A-8EA4-257B943C850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5" name="Picture 174" descr="router arrows.emf">
                <a:extLst>
                  <a:ext uri="{FF2B5EF4-FFF2-40B4-BE49-F238E27FC236}">
                    <a16:creationId xmlns:a16="http://schemas.microsoft.com/office/drawing/2014/main" id="{CA70592C-B521-BB42-A1FA-AF433AE8EE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pic>
        <p:nvPicPr>
          <p:cNvPr id="176" name="Picture 175">
            <a:extLst>
              <a:ext uri="{FF2B5EF4-FFF2-40B4-BE49-F238E27FC236}">
                <a16:creationId xmlns:a16="http://schemas.microsoft.com/office/drawing/2014/main" id="{A5E7D3B5-461E-D243-B751-7DD6951A4DC0}"/>
              </a:ext>
            </a:extLst>
          </p:cNvPr>
          <p:cNvPicPr>
            <a:picLocks noChangeAspect="1"/>
          </p:cNvPicPr>
          <p:nvPr/>
        </p:nvPicPr>
        <p:blipFill>
          <a:blip r:embed="rId4"/>
          <a:stretch>
            <a:fillRect/>
          </a:stretch>
        </p:blipFill>
        <p:spPr>
          <a:xfrm>
            <a:off x="4470248" y="4637480"/>
            <a:ext cx="469900" cy="469900"/>
          </a:xfrm>
          <a:prstGeom prst="rect">
            <a:avLst/>
          </a:prstGeom>
        </p:spPr>
      </p:pic>
      <p:pic>
        <p:nvPicPr>
          <p:cNvPr id="177" name="Picture 176">
            <a:extLst>
              <a:ext uri="{FF2B5EF4-FFF2-40B4-BE49-F238E27FC236}">
                <a16:creationId xmlns:a16="http://schemas.microsoft.com/office/drawing/2014/main" id="{C8088128-E432-8D49-998D-D8AAA88E1F87}"/>
              </a:ext>
            </a:extLst>
          </p:cNvPr>
          <p:cNvPicPr>
            <a:picLocks noChangeAspect="1"/>
          </p:cNvPicPr>
          <p:nvPr/>
        </p:nvPicPr>
        <p:blipFill>
          <a:blip r:embed="rId5"/>
          <a:stretch>
            <a:fillRect/>
          </a:stretch>
        </p:blipFill>
        <p:spPr>
          <a:xfrm>
            <a:off x="618369" y="1856483"/>
            <a:ext cx="469900" cy="469900"/>
          </a:xfrm>
          <a:prstGeom prst="rect">
            <a:avLst/>
          </a:prstGeom>
        </p:spPr>
      </p:pic>
      <p:cxnSp>
        <p:nvCxnSpPr>
          <p:cNvPr id="8" name="Straight Arrow Connector 7">
            <a:extLst>
              <a:ext uri="{FF2B5EF4-FFF2-40B4-BE49-F238E27FC236}">
                <a16:creationId xmlns:a16="http://schemas.microsoft.com/office/drawing/2014/main" id="{9961A528-6656-704B-97A5-4E73B0FAD300}"/>
              </a:ext>
            </a:extLst>
          </p:cNvPr>
          <p:cNvCxnSpPr>
            <a:stCxn id="177" idx="3"/>
            <a:endCxn id="171" idx="2"/>
          </p:cNvCxnSpPr>
          <p:nvPr/>
        </p:nvCxnSpPr>
        <p:spPr>
          <a:xfrm>
            <a:off x="1088269" y="2091433"/>
            <a:ext cx="426078" cy="81"/>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B158066-F0B2-5A4A-B98B-5953BAF1147F}"/>
              </a:ext>
            </a:extLst>
          </p:cNvPr>
          <p:cNvSpPr txBox="1"/>
          <p:nvPr/>
        </p:nvSpPr>
        <p:spPr>
          <a:xfrm>
            <a:off x="2489361" y="2898446"/>
            <a:ext cx="1146468" cy="415498"/>
          </a:xfrm>
          <a:prstGeom prst="rect">
            <a:avLst/>
          </a:prstGeom>
          <a:noFill/>
        </p:spPr>
        <p:txBody>
          <a:bodyPr wrap="none" rtlCol="0">
            <a:spAutoFit/>
          </a:bodyPr>
          <a:lstStyle/>
          <a:p>
            <a:r>
              <a:rPr lang="en-US" sz="1050" dirty="0">
                <a:latin typeface="+mn-lt"/>
              </a:rPr>
              <a:t>7. Map-Notify </a:t>
            </a:r>
          </a:p>
          <a:p>
            <a:r>
              <a:rPr lang="en-US" sz="1050" dirty="0">
                <a:latin typeface="+mn-lt"/>
              </a:rPr>
              <a:t>(Paul @ XTR-E)</a:t>
            </a:r>
          </a:p>
        </p:txBody>
      </p:sp>
      <p:pic>
        <p:nvPicPr>
          <p:cNvPr id="179" name="Picture 178">
            <a:extLst>
              <a:ext uri="{FF2B5EF4-FFF2-40B4-BE49-F238E27FC236}">
                <a16:creationId xmlns:a16="http://schemas.microsoft.com/office/drawing/2014/main" id="{BB6C5B68-107C-D34F-B84E-2039EE06387F}"/>
              </a:ext>
            </a:extLst>
          </p:cNvPr>
          <p:cNvPicPr>
            <a:picLocks noChangeAspect="1"/>
          </p:cNvPicPr>
          <p:nvPr/>
        </p:nvPicPr>
        <p:blipFill>
          <a:blip r:embed="rId4"/>
          <a:stretch>
            <a:fillRect/>
          </a:stretch>
        </p:blipFill>
        <p:spPr>
          <a:xfrm>
            <a:off x="918297" y="1088060"/>
            <a:ext cx="469900" cy="469900"/>
          </a:xfrm>
          <a:prstGeom prst="rect">
            <a:avLst/>
          </a:prstGeom>
        </p:spPr>
      </p:pic>
      <p:pic>
        <p:nvPicPr>
          <p:cNvPr id="180" name="Picture 179">
            <a:extLst>
              <a:ext uri="{FF2B5EF4-FFF2-40B4-BE49-F238E27FC236}">
                <a16:creationId xmlns:a16="http://schemas.microsoft.com/office/drawing/2014/main" id="{CB201483-F97A-444E-845C-B132E021C416}"/>
              </a:ext>
            </a:extLst>
          </p:cNvPr>
          <p:cNvPicPr>
            <a:picLocks noChangeAspect="1"/>
          </p:cNvPicPr>
          <p:nvPr/>
        </p:nvPicPr>
        <p:blipFill>
          <a:blip r:embed="rId5"/>
          <a:stretch>
            <a:fillRect/>
          </a:stretch>
        </p:blipFill>
        <p:spPr>
          <a:xfrm>
            <a:off x="20603" y="1088060"/>
            <a:ext cx="469900" cy="469900"/>
          </a:xfrm>
          <a:prstGeom prst="rect">
            <a:avLst/>
          </a:prstGeom>
        </p:spPr>
      </p:pic>
      <p:cxnSp>
        <p:nvCxnSpPr>
          <p:cNvPr id="181" name="Straight Arrow Connector 180">
            <a:extLst>
              <a:ext uri="{FF2B5EF4-FFF2-40B4-BE49-F238E27FC236}">
                <a16:creationId xmlns:a16="http://schemas.microsoft.com/office/drawing/2014/main" id="{7FD0A796-9363-B14D-84DD-6EEA8C59123E}"/>
              </a:ext>
            </a:extLst>
          </p:cNvPr>
          <p:cNvCxnSpPr>
            <a:cxnSpLocks/>
            <a:endCxn id="179" idx="1"/>
          </p:cNvCxnSpPr>
          <p:nvPr/>
        </p:nvCxnSpPr>
        <p:spPr>
          <a:xfrm>
            <a:off x="490503" y="1322970"/>
            <a:ext cx="427794" cy="4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1B8A1AF8-0677-4246-AEC1-A495F2E30953}"/>
              </a:ext>
            </a:extLst>
          </p:cNvPr>
          <p:cNvCxnSpPr>
            <a:cxnSpLocks/>
          </p:cNvCxnSpPr>
          <p:nvPr/>
        </p:nvCxnSpPr>
        <p:spPr>
          <a:xfrm flipV="1">
            <a:off x="4811644" y="2456428"/>
            <a:ext cx="971227" cy="715993"/>
          </a:xfrm>
          <a:prstGeom prst="line">
            <a:avLst/>
          </a:prstGeom>
          <a:ln w="28575">
            <a:solidFill>
              <a:srgbClr val="00B050"/>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87" name="TextBox 186">
            <a:extLst>
              <a:ext uri="{FF2B5EF4-FFF2-40B4-BE49-F238E27FC236}">
                <a16:creationId xmlns:a16="http://schemas.microsoft.com/office/drawing/2014/main" id="{81A46AA1-54C9-044E-B77A-EC58BD40623A}"/>
              </a:ext>
            </a:extLst>
          </p:cNvPr>
          <p:cNvSpPr txBox="1"/>
          <p:nvPr/>
        </p:nvSpPr>
        <p:spPr>
          <a:xfrm>
            <a:off x="4113276" y="2320524"/>
            <a:ext cx="1146593" cy="577081"/>
          </a:xfrm>
          <a:prstGeom prst="rect">
            <a:avLst/>
          </a:prstGeom>
          <a:noFill/>
        </p:spPr>
        <p:txBody>
          <a:bodyPr wrap="square" rtlCol="0">
            <a:spAutoFit/>
          </a:bodyPr>
          <a:lstStyle/>
          <a:p>
            <a:pPr algn="ctr"/>
            <a:r>
              <a:rPr lang="en-US" sz="1050" dirty="0">
                <a:latin typeface="+mn-lt"/>
              </a:rPr>
              <a:t>5. Relay Map-Register per Referral Cache</a:t>
            </a:r>
          </a:p>
        </p:txBody>
      </p:sp>
      <p:sp>
        <p:nvSpPr>
          <p:cNvPr id="18" name="TextBox 17">
            <a:extLst>
              <a:ext uri="{FF2B5EF4-FFF2-40B4-BE49-F238E27FC236}">
                <a16:creationId xmlns:a16="http://schemas.microsoft.com/office/drawing/2014/main" id="{C2342779-D6DE-DD4C-8E5E-DE18B17159DB}"/>
              </a:ext>
            </a:extLst>
          </p:cNvPr>
          <p:cNvSpPr txBox="1"/>
          <p:nvPr/>
        </p:nvSpPr>
        <p:spPr>
          <a:xfrm>
            <a:off x="11848" y="1544630"/>
            <a:ext cx="497252" cy="261610"/>
          </a:xfrm>
          <a:prstGeom prst="rect">
            <a:avLst/>
          </a:prstGeom>
          <a:noFill/>
        </p:spPr>
        <p:txBody>
          <a:bodyPr wrap="none" rtlCol="0">
            <a:spAutoFit/>
          </a:bodyPr>
          <a:lstStyle/>
          <a:p>
            <a:pPr algn="ctr"/>
            <a:r>
              <a:rPr lang="en-US" sz="1100" dirty="0">
                <a:latin typeface="+mn-lt"/>
              </a:rPr>
              <a:t>Mary</a:t>
            </a:r>
          </a:p>
        </p:txBody>
      </p:sp>
      <p:sp>
        <p:nvSpPr>
          <p:cNvPr id="188" name="TextBox 187">
            <a:extLst>
              <a:ext uri="{FF2B5EF4-FFF2-40B4-BE49-F238E27FC236}">
                <a16:creationId xmlns:a16="http://schemas.microsoft.com/office/drawing/2014/main" id="{3E9B7877-9997-2D47-A00D-BDD7AED08020}"/>
              </a:ext>
            </a:extLst>
          </p:cNvPr>
          <p:cNvSpPr txBox="1"/>
          <p:nvPr/>
        </p:nvSpPr>
        <p:spPr>
          <a:xfrm>
            <a:off x="921960" y="1541488"/>
            <a:ext cx="453970" cy="261610"/>
          </a:xfrm>
          <a:prstGeom prst="rect">
            <a:avLst/>
          </a:prstGeom>
          <a:noFill/>
        </p:spPr>
        <p:txBody>
          <a:bodyPr wrap="none" rtlCol="0">
            <a:spAutoFit/>
          </a:bodyPr>
          <a:lstStyle/>
          <a:p>
            <a:pPr algn="ctr"/>
            <a:r>
              <a:rPr lang="en-US" sz="1100" dirty="0">
                <a:latin typeface="+mn-lt"/>
              </a:rPr>
              <a:t>Paul</a:t>
            </a:r>
          </a:p>
        </p:txBody>
      </p:sp>
      <p:sp>
        <p:nvSpPr>
          <p:cNvPr id="189" name="TextBox 188">
            <a:extLst>
              <a:ext uri="{FF2B5EF4-FFF2-40B4-BE49-F238E27FC236}">
                <a16:creationId xmlns:a16="http://schemas.microsoft.com/office/drawing/2014/main" id="{A001ECA1-A02E-F747-9E37-B4D17407CF00}"/>
              </a:ext>
            </a:extLst>
          </p:cNvPr>
          <p:cNvSpPr txBox="1"/>
          <p:nvPr/>
        </p:nvSpPr>
        <p:spPr>
          <a:xfrm>
            <a:off x="604693" y="2284651"/>
            <a:ext cx="497252" cy="261610"/>
          </a:xfrm>
          <a:prstGeom prst="rect">
            <a:avLst/>
          </a:prstGeom>
          <a:noFill/>
        </p:spPr>
        <p:txBody>
          <a:bodyPr wrap="none" rtlCol="0">
            <a:spAutoFit/>
          </a:bodyPr>
          <a:lstStyle/>
          <a:p>
            <a:pPr algn="ctr"/>
            <a:r>
              <a:rPr lang="en-US" sz="1100" dirty="0">
                <a:latin typeface="+mn-lt"/>
              </a:rPr>
              <a:t>Mary</a:t>
            </a:r>
          </a:p>
        </p:txBody>
      </p:sp>
      <p:sp>
        <p:nvSpPr>
          <p:cNvPr id="190" name="TextBox 189">
            <a:extLst>
              <a:ext uri="{FF2B5EF4-FFF2-40B4-BE49-F238E27FC236}">
                <a16:creationId xmlns:a16="http://schemas.microsoft.com/office/drawing/2014/main" id="{7CF07CF2-6690-114C-AC4F-79E84C1207BC}"/>
              </a:ext>
            </a:extLst>
          </p:cNvPr>
          <p:cNvSpPr txBox="1"/>
          <p:nvPr/>
        </p:nvSpPr>
        <p:spPr>
          <a:xfrm>
            <a:off x="4783959" y="4844499"/>
            <a:ext cx="453970" cy="261610"/>
          </a:xfrm>
          <a:prstGeom prst="rect">
            <a:avLst/>
          </a:prstGeom>
          <a:noFill/>
        </p:spPr>
        <p:txBody>
          <a:bodyPr wrap="none" rtlCol="0">
            <a:spAutoFit/>
          </a:bodyPr>
          <a:lstStyle/>
          <a:p>
            <a:pPr algn="ctr"/>
            <a:r>
              <a:rPr lang="en-US" sz="1100" dirty="0">
                <a:latin typeface="+mn-lt"/>
              </a:rPr>
              <a:t>Paul</a:t>
            </a:r>
          </a:p>
        </p:txBody>
      </p:sp>
      <p:sp>
        <p:nvSpPr>
          <p:cNvPr id="191" name="TextBox 190">
            <a:extLst>
              <a:ext uri="{FF2B5EF4-FFF2-40B4-BE49-F238E27FC236}">
                <a16:creationId xmlns:a16="http://schemas.microsoft.com/office/drawing/2014/main" id="{647E5985-5049-1049-889E-4FFC611BA5A5}"/>
              </a:ext>
            </a:extLst>
          </p:cNvPr>
          <p:cNvSpPr txBox="1"/>
          <p:nvPr/>
        </p:nvSpPr>
        <p:spPr>
          <a:xfrm>
            <a:off x="4818038" y="3236730"/>
            <a:ext cx="1289135" cy="415498"/>
          </a:xfrm>
          <a:prstGeom prst="rect">
            <a:avLst/>
          </a:prstGeom>
          <a:noFill/>
          <a:ln>
            <a:solidFill>
              <a:srgbClr val="002060"/>
            </a:solidFill>
          </a:ln>
        </p:spPr>
        <p:txBody>
          <a:bodyPr wrap="square" rtlCol="0">
            <a:spAutoFit/>
          </a:bodyPr>
          <a:lstStyle/>
          <a:p>
            <a:pPr algn="ctr"/>
            <a:r>
              <a:rPr lang="en-US" sz="1100" dirty="0">
                <a:latin typeface="+mn-lt"/>
              </a:rPr>
              <a:t>Paul @ XTR-S</a:t>
            </a:r>
          </a:p>
          <a:p>
            <a:pPr algn="ctr"/>
            <a:r>
              <a:rPr lang="en-US" sz="1000" dirty="0">
                <a:latin typeface="+mn-lt"/>
              </a:rPr>
              <a:t>XTR-W sub to Paul</a:t>
            </a:r>
          </a:p>
        </p:txBody>
      </p:sp>
      <p:sp>
        <p:nvSpPr>
          <p:cNvPr id="192" name="TextBox 191">
            <a:extLst>
              <a:ext uri="{FF2B5EF4-FFF2-40B4-BE49-F238E27FC236}">
                <a16:creationId xmlns:a16="http://schemas.microsoft.com/office/drawing/2014/main" id="{05B663B6-11B2-D145-BB3A-EB6D2B1C9424}"/>
              </a:ext>
            </a:extLst>
          </p:cNvPr>
          <p:cNvSpPr txBox="1"/>
          <p:nvPr/>
        </p:nvSpPr>
        <p:spPr>
          <a:xfrm>
            <a:off x="895585" y="2581545"/>
            <a:ext cx="1091966" cy="261610"/>
          </a:xfrm>
          <a:prstGeom prst="rect">
            <a:avLst/>
          </a:prstGeom>
          <a:noFill/>
          <a:ln>
            <a:solidFill>
              <a:srgbClr val="002060"/>
            </a:solidFill>
          </a:ln>
        </p:spPr>
        <p:txBody>
          <a:bodyPr wrap="none" rtlCol="0">
            <a:spAutoFit/>
          </a:bodyPr>
          <a:lstStyle/>
          <a:p>
            <a:pPr algn="ctr"/>
            <a:r>
              <a:rPr lang="en-US" sz="1100" dirty="0">
                <a:latin typeface="+mn-lt"/>
              </a:rPr>
              <a:t>Paul @ XTR-S</a:t>
            </a:r>
          </a:p>
        </p:txBody>
      </p:sp>
      <p:pic>
        <p:nvPicPr>
          <p:cNvPr id="68" name="Picture 67">
            <a:extLst>
              <a:ext uri="{FF2B5EF4-FFF2-40B4-BE49-F238E27FC236}">
                <a16:creationId xmlns:a16="http://schemas.microsoft.com/office/drawing/2014/main" id="{0CF9A851-40EE-9D47-A7C7-88AE8AFF640B}"/>
              </a:ext>
            </a:extLst>
          </p:cNvPr>
          <p:cNvPicPr>
            <a:picLocks noChangeAspect="1"/>
          </p:cNvPicPr>
          <p:nvPr/>
        </p:nvPicPr>
        <p:blipFill>
          <a:blip r:embed="rId6"/>
          <a:stretch>
            <a:fillRect/>
          </a:stretch>
        </p:blipFill>
        <p:spPr>
          <a:xfrm>
            <a:off x="7042466" y="3880066"/>
            <a:ext cx="469900" cy="469900"/>
          </a:xfrm>
          <a:prstGeom prst="rect">
            <a:avLst/>
          </a:prstGeom>
        </p:spPr>
      </p:pic>
      <p:pic>
        <p:nvPicPr>
          <p:cNvPr id="69" name="Picture 68">
            <a:extLst>
              <a:ext uri="{FF2B5EF4-FFF2-40B4-BE49-F238E27FC236}">
                <a16:creationId xmlns:a16="http://schemas.microsoft.com/office/drawing/2014/main" id="{3DF03265-38BA-514F-AF5A-EF00BFB4E022}"/>
              </a:ext>
            </a:extLst>
          </p:cNvPr>
          <p:cNvPicPr>
            <a:picLocks noChangeAspect="1"/>
          </p:cNvPicPr>
          <p:nvPr/>
        </p:nvPicPr>
        <p:blipFill>
          <a:blip r:embed="rId4"/>
          <a:stretch>
            <a:fillRect/>
          </a:stretch>
        </p:blipFill>
        <p:spPr>
          <a:xfrm>
            <a:off x="8393296" y="2109003"/>
            <a:ext cx="469900" cy="469900"/>
          </a:xfrm>
          <a:prstGeom prst="rect">
            <a:avLst/>
          </a:prstGeom>
        </p:spPr>
      </p:pic>
      <p:sp>
        <p:nvSpPr>
          <p:cNvPr id="70" name="TextBox 69">
            <a:extLst>
              <a:ext uri="{FF2B5EF4-FFF2-40B4-BE49-F238E27FC236}">
                <a16:creationId xmlns:a16="http://schemas.microsoft.com/office/drawing/2014/main" id="{0F828710-3D76-844B-B3E1-0D33327EAFDD}"/>
              </a:ext>
            </a:extLst>
          </p:cNvPr>
          <p:cNvSpPr txBox="1"/>
          <p:nvPr/>
        </p:nvSpPr>
        <p:spPr>
          <a:xfrm>
            <a:off x="8707007" y="2316022"/>
            <a:ext cx="453970" cy="261610"/>
          </a:xfrm>
          <a:prstGeom prst="rect">
            <a:avLst/>
          </a:prstGeom>
          <a:noFill/>
        </p:spPr>
        <p:txBody>
          <a:bodyPr wrap="none" rtlCol="0">
            <a:spAutoFit/>
          </a:bodyPr>
          <a:lstStyle/>
          <a:p>
            <a:pPr algn="ctr"/>
            <a:r>
              <a:rPr lang="en-US" sz="1100" dirty="0">
                <a:latin typeface="+mn-lt"/>
              </a:rPr>
              <a:t>Paul</a:t>
            </a:r>
          </a:p>
        </p:txBody>
      </p:sp>
      <p:sp>
        <p:nvSpPr>
          <p:cNvPr id="7" name="Rectangle 6">
            <a:extLst>
              <a:ext uri="{FF2B5EF4-FFF2-40B4-BE49-F238E27FC236}">
                <a16:creationId xmlns:a16="http://schemas.microsoft.com/office/drawing/2014/main" id="{05017A6B-CC5F-2F42-855B-48A9DC894F5F}"/>
              </a:ext>
            </a:extLst>
          </p:cNvPr>
          <p:cNvSpPr/>
          <p:nvPr/>
        </p:nvSpPr>
        <p:spPr>
          <a:xfrm>
            <a:off x="4490458" y="4637480"/>
            <a:ext cx="747471" cy="468629"/>
          </a:xfrm>
          <a:prstGeom prst="rect">
            <a:avLst/>
          </a:prstGeom>
          <a:solidFill>
            <a:srgbClr val="FFFFFF">
              <a:alpha val="72157"/>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TextBox 72">
            <a:extLst>
              <a:ext uri="{FF2B5EF4-FFF2-40B4-BE49-F238E27FC236}">
                <a16:creationId xmlns:a16="http://schemas.microsoft.com/office/drawing/2014/main" id="{DC46B981-A1B5-1343-BEDA-3610B00A5995}"/>
              </a:ext>
            </a:extLst>
          </p:cNvPr>
          <p:cNvSpPr txBox="1"/>
          <p:nvPr/>
        </p:nvSpPr>
        <p:spPr>
          <a:xfrm>
            <a:off x="6300387" y="1430786"/>
            <a:ext cx="2198038" cy="253916"/>
          </a:xfrm>
          <a:prstGeom prst="rect">
            <a:avLst/>
          </a:prstGeom>
          <a:noFill/>
        </p:spPr>
        <p:txBody>
          <a:bodyPr wrap="none" rtlCol="0">
            <a:spAutoFit/>
          </a:bodyPr>
          <a:lstStyle/>
          <a:p>
            <a:r>
              <a:rPr lang="en-US" sz="1050" dirty="0">
                <a:latin typeface="+mn-lt"/>
              </a:rPr>
              <a:t>4. Map-Register (Paul @ XTR-E)</a:t>
            </a:r>
          </a:p>
        </p:txBody>
      </p:sp>
      <p:sp>
        <p:nvSpPr>
          <p:cNvPr id="74" name="Freeform 73">
            <a:extLst>
              <a:ext uri="{FF2B5EF4-FFF2-40B4-BE49-F238E27FC236}">
                <a16:creationId xmlns:a16="http://schemas.microsoft.com/office/drawing/2014/main" id="{AFD9A612-1420-C744-9E33-BC5596BB3CC3}"/>
              </a:ext>
            </a:extLst>
          </p:cNvPr>
          <p:cNvSpPr/>
          <p:nvPr/>
        </p:nvSpPr>
        <p:spPr>
          <a:xfrm>
            <a:off x="6261914" y="1744448"/>
            <a:ext cx="1490472" cy="438944"/>
          </a:xfrm>
          <a:custGeom>
            <a:avLst/>
            <a:gdLst>
              <a:gd name="connsiteX0" fmla="*/ 0 w 1490472"/>
              <a:gd name="connsiteY0" fmla="*/ 438944 h 438944"/>
              <a:gd name="connsiteX1" fmla="*/ 630936 w 1490472"/>
              <a:gd name="connsiteY1" fmla="*/ 32 h 438944"/>
              <a:gd name="connsiteX2" fmla="*/ 1490472 w 1490472"/>
              <a:gd name="connsiteY2" fmla="*/ 420656 h 438944"/>
            </a:gdLst>
            <a:ahLst/>
            <a:cxnLst>
              <a:cxn ang="0">
                <a:pos x="connsiteX0" y="connsiteY0"/>
              </a:cxn>
              <a:cxn ang="0">
                <a:pos x="connsiteX1" y="connsiteY1"/>
              </a:cxn>
              <a:cxn ang="0">
                <a:pos x="connsiteX2" y="connsiteY2"/>
              </a:cxn>
            </a:cxnLst>
            <a:rect l="l" t="t" r="r" b="b"/>
            <a:pathLst>
              <a:path w="1490472" h="438944">
                <a:moveTo>
                  <a:pt x="0" y="438944"/>
                </a:moveTo>
                <a:cubicBezTo>
                  <a:pt x="191262" y="221012"/>
                  <a:pt x="382524" y="3080"/>
                  <a:pt x="630936" y="32"/>
                </a:cubicBezTo>
                <a:cubicBezTo>
                  <a:pt x="879348" y="-3016"/>
                  <a:pt x="1184910" y="208820"/>
                  <a:pt x="1490472" y="420656"/>
                </a:cubicBezTo>
              </a:path>
            </a:pathLst>
          </a:custGeom>
          <a:noFill/>
          <a:ln>
            <a:solidFill>
              <a:srgbClr val="00B050"/>
            </a:solidFill>
            <a:prstDash val="sysDash"/>
            <a:headEnd type="arrow"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extBox 79">
            <a:extLst>
              <a:ext uri="{FF2B5EF4-FFF2-40B4-BE49-F238E27FC236}">
                <a16:creationId xmlns:a16="http://schemas.microsoft.com/office/drawing/2014/main" id="{FA04C252-2674-2E48-8505-2F02447AF9CB}"/>
              </a:ext>
            </a:extLst>
          </p:cNvPr>
          <p:cNvSpPr txBox="1"/>
          <p:nvPr/>
        </p:nvSpPr>
        <p:spPr>
          <a:xfrm>
            <a:off x="6216042" y="2418728"/>
            <a:ext cx="1080744" cy="261610"/>
          </a:xfrm>
          <a:prstGeom prst="rect">
            <a:avLst/>
          </a:prstGeom>
          <a:noFill/>
          <a:ln>
            <a:solidFill>
              <a:srgbClr val="002060"/>
            </a:solidFill>
          </a:ln>
        </p:spPr>
        <p:txBody>
          <a:bodyPr wrap="none" rtlCol="0">
            <a:spAutoFit/>
          </a:bodyPr>
          <a:lstStyle/>
          <a:p>
            <a:pPr algn="ctr"/>
            <a:r>
              <a:rPr lang="en-US" sz="1100" dirty="0">
                <a:latin typeface="+mn-lt"/>
              </a:rPr>
              <a:t>Paul @ XTR-E</a:t>
            </a:r>
          </a:p>
        </p:txBody>
      </p:sp>
      <p:sp>
        <p:nvSpPr>
          <p:cNvPr id="84" name="TextBox 83">
            <a:extLst>
              <a:ext uri="{FF2B5EF4-FFF2-40B4-BE49-F238E27FC236}">
                <a16:creationId xmlns:a16="http://schemas.microsoft.com/office/drawing/2014/main" id="{289DB0C3-791D-E647-9812-0D9DD5BEC5E8}"/>
              </a:ext>
            </a:extLst>
          </p:cNvPr>
          <p:cNvSpPr txBox="1"/>
          <p:nvPr/>
        </p:nvSpPr>
        <p:spPr>
          <a:xfrm>
            <a:off x="6096665" y="3239720"/>
            <a:ext cx="1304783" cy="577081"/>
          </a:xfrm>
          <a:prstGeom prst="rect">
            <a:avLst/>
          </a:prstGeom>
          <a:noFill/>
        </p:spPr>
        <p:txBody>
          <a:bodyPr wrap="square" rtlCol="0">
            <a:spAutoFit/>
          </a:bodyPr>
          <a:lstStyle/>
          <a:p>
            <a:pPr algn="ctr"/>
            <a:r>
              <a:rPr lang="en-US" sz="1050" dirty="0">
                <a:latin typeface="+mn-lt"/>
              </a:rPr>
              <a:t>6. Receive Map-Register, update Mappings</a:t>
            </a:r>
          </a:p>
        </p:txBody>
      </p:sp>
      <p:sp>
        <p:nvSpPr>
          <p:cNvPr id="85" name="TextBox 84">
            <a:extLst>
              <a:ext uri="{FF2B5EF4-FFF2-40B4-BE49-F238E27FC236}">
                <a16:creationId xmlns:a16="http://schemas.microsoft.com/office/drawing/2014/main" id="{34B7690A-3770-F441-B752-5DBD3FE9F50D}"/>
              </a:ext>
            </a:extLst>
          </p:cNvPr>
          <p:cNvSpPr txBox="1"/>
          <p:nvPr/>
        </p:nvSpPr>
        <p:spPr>
          <a:xfrm>
            <a:off x="4972511" y="3813178"/>
            <a:ext cx="1080744" cy="261610"/>
          </a:xfrm>
          <a:prstGeom prst="rect">
            <a:avLst/>
          </a:prstGeom>
          <a:noFill/>
          <a:ln>
            <a:solidFill>
              <a:srgbClr val="002060"/>
            </a:solidFill>
          </a:ln>
        </p:spPr>
        <p:txBody>
          <a:bodyPr wrap="square" rtlCol="0">
            <a:spAutoFit/>
          </a:bodyPr>
          <a:lstStyle/>
          <a:p>
            <a:pPr algn="ctr"/>
            <a:r>
              <a:rPr lang="en-US" sz="1100" dirty="0">
                <a:latin typeface="+mn-lt"/>
              </a:rPr>
              <a:t>Paul @ XTR-E</a:t>
            </a:r>
          </a:p>
        </p:txBody>
      </p:sp>
      <p:sp>
        <p:nvSpPr>
          <p:cNvPr id="86" name="Down Arrow 85">
            <a:extLst>
              <a:ext uri="{FF2B5EF4-FFF2-40B4-BE49-F238E27FC236}">
                <a16:creationId xmlns:a16="http://schemas.microsoft.com/office/drawing/2014/main" id="{E46FF032-0C09-B34E-9E25-DF1AD9A5C80E}"/>
              </a:ext>
            </a:extLst>
          </p:cNvPr>
          <p:cNvSpPr/>
          <p:nvPr/>
        </p:nvSpPr>
        <p:spPr>
          <a:xfrm>
            <a:off x="5655111" y="3645937"/>
            <a:ext cx="225790" cy="183936"/>
          </a:xfrm>
          <a:prstGeom prst="downArrow">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Box 87">
            <a:extLst>
              <a:ext uri="{FF2B5EF4-FFF2-40B4-BE49-F238E27FC236}">
                <a16:creationId xmlns:a16="http://schemas.microsoft.com/office/drawing/2014/main" id="{E3629076-DF34-224A-9B4D-8EA7A0C95167}"/>
              </a:ext>
            </a:extLst>
          </p:cNvPr>
          <p:cNvSpPr txBox="1"/>
          <p:nvPr/>
        </p:nvSpPr>
        <p:spPr>
          <a:xfrm>
            <a:off x="898371" y="2972878"/>
            <a:ext cx="1080744" cy="261610"/>
          </a:xfrm>
          <a:prstGeom prst="rect">
            <a:avLst/>
          </a:prstGeom>
          <a:noFill/>
          <a:ln>
            <a:solidFill>
              <a:srgbClr val="002060"/>
            </a:solidFill>
          </a:ln>
        </p:spPr>
        <p:txBody>
          <a:bodyPr wrap="none" rtlCol="0">
            <a:spAutoFit/>
          </a:bodyPr>
          <a:lstStyle/>
          <a:p>
            <a:pPr algn="ctr"/>
            <a:r>
              <a:rPr lang="en-US" sz="1100" dirty="0">
                <a:latin typeface="+mn-lt"/>
              </a:rPr>
              <a:t>Paul @ XTR-E</a:t>
            </a:r>
          </a:p>
        </p:txBody>
      </p:sp>
      <p:sp>
        <p:nvSpPr>
          <p:cNvPr id="89" name="Down Arrow 88">
            <a:extLst>
              <a:ext uri="{FF2B5EF4-FFF2-40B4-BE49-F238E27FC236}">
                <a16:creationId xmlns:a16="http://schemas.microsoft.com/office/drawing/2014/main" id="{B055FDA2-48F4-064A-8A6B-65DA1DB1B2EC}"/>
              </a:ext>
            </a:extLst>
          </p:cNvPr>
          <p:cNvSpPr/>
          <p:nvPr/>
        </p:nvSpPr>
        <p:spPr>
          <a:xfrm>
            <a:off x="1580971" y="2805637"/>
            <a:ext cx="225790" cy="183936"/>
          </a:xfrm>
          <a:prstGeom prst="downArrow">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TextBox 89">
            <a:extLst>
              <a:ext uri="{FF2B5EF4-FFF2-40B4-BE49-F238E27FC236}">
                <a16:creationId xmlns:a16="http://schemas.microsoft.com/office/drawing/2014/main" id="{51F15314-7C50-534D-8237-C7E7CE2543E3}"/>
              </a:ext>
            </a:extLst>
          </p:cNvPr>
          <p:cNvSpPr txBox="1"/>
          <p:nvPr/>
        </p:nvSpPr>
        <p:spPr>
          <a:xfrm>
            <a:off x="821436" y="3259528"/>
            <a:ext cx="1304783" cy="577081"/>
          </a:xfrm>
          <a:prstGeom prst="rect">
            <a:avLst/>
          </a:prstGeom>
          <a:noFill/>
        </p:spPr>
        <p:txBody>
          <a:bodyPr wrap="square" rtlCol="0">
            <a:spAutoFit/>
          </a:bodyPr>
          <a:lstStyle/>
          <a:p>
            <a:pPr algn="ctr"/>
            <a:r>
              <a:rPr lang="en-US" sz="1050" dirty="0">
                <a:latin typeface="+mn-lt"/>
              </a:rPr>
              <a:t>8. Receive Map-Notify, update Map-cache</a:t>
            </a:r>
          </a:p>
        </p:txBody>
      </p:sp>
      <p:sp>
        <p:nvSpPr>
          <p:cNvPr id="91" name="Rounded Rectangle 90">
            <a:extLst>
              <a:ext uri="{FF2B5EF4-FFF2-40B4-BE49-F238E27FC236}">
                <a16:creationId xmlns:a16="http://schemas.microsoft.com/office/drawing/2014/main" id="{F0CE0028-DE41-D84C-A9BE-FF84502D70FF}"/>
              </a:ext>
            </a:extLst>
          </p:cNvPr>
          <p:cNvSpPr/>
          <p:nvPr/>
        </p:nvSpPr>
        <p:spPr>
          <a:xfrm>
            <a:off x="2817485" y="1939024"/>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MS-W</a:t>
            </a:r>
          </a:p>
        </p:txBody>
      </p:sp>
      <p:sp>
        <p:nvSpPr>
          <p:cNvPr id="92" name="Rounded Rectangle 91">
            <a:extLst>
              <a:ext uri="{FF2B5EF4-FFF2-40B4-BE49-F238E27FC236}">
                <a16:creationId xmlns:a16="http://schemas.microsoft.com/office/drawing/2014/main" id="{AC0A1E8A-EDD8-DB4E-A650-40DEE5D3572F}"/>
              </a:ext>
            </a:extLst>
          </p:cNvPr>
          <p:cNvSpPr/>
          <p:nvPr/>
        </p:nvSpPr>
        <p:spPr>
          <a:xfrm>
            <a:off x="4099727" y="3472216"/>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MS-S</a:t>
            </a:r>
          </a:p>
        </p:txBody>
      </p:sp>
      <p:sp>
        <p:nvSpPr>
          <p:cNvPr id="93" name="Rounded Rectangle 92">
            <a:extLst>
              <a:ext uri="{FF2B5EF4-FFF2-40B4-BE49-F238E27FC236}">
                <a16:creationId xmlns:a16="http://schemas.microsoft.com/office/drawing/2014/main" id="{25716A2F-5FF8-BD4A-86AE-B84B317E9CCF}"/>
              </a:ext>
            </a:extLst>
          </p:cNvPr>
          <p:cNvSpPr/>
          <p:nvPr/>
        </p:nvSpPr>
        <p:spPr>
          <a:xfrm>
            <a:off x="5495835" y="2027653"/>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MS-E</a:t>
            </a:r>
          </a:p>
        </p:txBody>
      </p:sp>
      <p:cxnSp>
        <p:nvCxnSpPr>
          <p:cNvPr id="96" name="Straight Connector 95">
            <a:extLst>
              <a:ext uri="{FF2B5EF4-FFF2-40B4-BE49-F238E27FC236}">
                <a16:creationId xmlns:a16="http://schemas.microsoft.com/office/drawing/2014/main" id="{2D86D1EB-5E50-A349-B002-6F7D4A8BEF67}"/>
              </a:ext>
            </a:extLst>
          </p:cNvPr>
          <p:cNvCxnSpPr>
            <a:cxnSpLocks/>
            <a:stCxn id="172" idx="3"/>
            <a:endCxn id="134" idx="1"/>
          </p:cNvCxnSpPr>
          <p:nvPr/>
        </p:nvCxnSpPr>
        <p:spPr>
          <a:xfrm>
            <a:off x="1894697" y="2091515"/>
            <a:ext cx="2623708" cy="1318926"/>
          </a:xfrm>
          <a:prstGeom prst="line">
            <a:avLst/>
          </a:prstGeom>
          <a:ln w="28575">
            <a:solidFill>
              <a:srgbClr val="00B050"/>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97" name="TextBox 96">
            <a:extLst>
              <a:ext uri="{FF2B5EF4-FFF2-40B4-BE49-F238E27FC236}">
                <a16:creationId xmlns:a16="http://schemas.microsoft.com/office/drawing/2014/main" id="{090992E6-7AB1-0244-B34C-5B60A8D7A6D7}"/>
              </a:ext>
            </a:extLst>
          </p:cNvPr>
          <p:cNvSpPr txBox="1"/>
          <p:nvPr/>
        </p:nvSpPr>
        <p:spPr>
          <a:xfrm>
            <a:off x="4754728" y="818506"/>
            <a:ext cx="1526780" cy="1061829"/>
          </a:xfrm>
          <a:prstGeom prst="rect">
            <a:avLst/>
          </a:prstGeom>
          <a:noFill/>
          <a:ln>
            <a:solidFill>
              <a:schemeClr val="accent2"/>
            </a:solidFill>
          </a:ln>
        </p:spPr>
        <p:txBody>
          <a:bodyPr wrap="square" rtlCol="0">
            <a:spAutoFit/>
          </a:bodyPr>
          <a:lstStyle/>
          <a:p>
            <a:pPr algn="ctr"/>
            <a:r>
              <a:rPr lang="en-US" sz="1050" b="1" u="sng" dirty="0">
                <a:solidFill>
                  <a:srgbClr val="00B050"/>
                </a:solidFill>
                <a:latin typeface="+mn-lt"/>
              </a:rPr>
              <a:t>Map-Referral Cache is programmed at every Map-Resolver:</a:t>
            </a:r>
          </a:p>
          <a:p>
            <a:pPr algn="ctr"/>
            <a:endParaRPr lang="en-US" sz="1050" b="1" u="sng" dirty="0">
              <a:solidFill>
                <a:srgbClr val="00B050"/>
              </a:solidFill>
              <a:latin typeface="+mn-lt"/>
            </a:endParaRPr>
          </a:p>
          <a:p>
            <a:pPr algn="ctr"/>
            <a:r>
              <a:rPr lang="en-US" sz="1050" dirty="0">
                <a:solidFill>
                  <a:srgbClr val="00B050"/>
                </a:solidFill>
                <a:latin typeface="+mn-lt"/>
              </a:rPr>
              <a:t>Boys: Use MS-S</a:t>
            </a:r>
          </a:p>
          <a:p>
            <a:pPr algn="ctr"/>
            <a:r>
              <a:rPr lang="en-US" sz="1050" dirty="0">
                <a:solidFill>
                  <a:srgbClr val="00B050"/>
                </a:solidFill>
                <a:latin typeface="+mn-lt"/>
              </a:rPr>
              <a:t>Ladies: Use MS-W</a:t>
            </a:r>
          </a:p>
        </p:txBody>
      </p:sp>
    </p:spTree>
    <p:extLst>
      <p:ext uri="{BB962C8B-B14F-4D97-AF65-F5344CB8AC3E}">
        <p14:creationId xmlns:p14="http://schemas.microsoft.com/office/powerpoint/2010/main" val="8025501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D35ACB5-021F-ED47-8129-A546F45BBE80}"/>
              </a:ext>
            </a:extLst>
          </p:cNvPr>
          <p:cNvSpPr>
            <a:spLocks noGrp="1"/>
          </p:cNvSpPr>
          <p:nvPr>
            <p:ph type="body" sz="quarter" idx="10"/>
          </p:nvPr>
        </p:nvSpPr>
        <p:spPr/>
        <p:txBody>
          <a:bodyPr/>
          <a:lstStyle/>
          <a:p>
            <a:r>
              <a:rPr lang="en-US" dirty="0"/>
              <a:t>Pros:</a:t>
            </a:r>
          </a:p>
          <a:p>
            <a:pPr lvl="1"/>
            <a:r>
              <a:rPr lang="en-US" dirty="0"/>
              <a:t>Very simple model, aligned with DDT logic (single tier).</a:t>
            </a:r>
          </a:p>
          <a:p>
            <a:r>
              <a:rPr lang="en-US" dirty="0"/>
              <a:t>Cons:</a:t>
            </a:r>
          </a:p>
          <a:p>
            <a:pPr lvl="1"/>
            <a:r>
              <a:rPr lang="en-US" dirty="0"/>
              <a:t>May not satisfy all requirements. SP wants control over EIDs registered in their network so that policies can be enforced. </a:t>
            </a:r>
          </a:p>
        </p:txBody>
      </p:sp>
      <p:sp>
        <p:nvSpPr>
          <p:cNvPr id="2" name="Title 1">
            <a:extLst>
              <a:ext uri="{FF2B5EF4-FFF2-40B4-BE49-F238E27FC236}">
                <a16:creationId xmlns:a16="http://schemas.microsoft.com/office/drawing/2014/main" id="{EDE0991C-B93B-D645-BB2E-EDA586435B3F}"/>
              </a:ext>
            </a:extLst>
          </p:cNvPr>
          <p:cNvSpPr>
            <a:spLocks noGrp="1"/>
          </p:cNvSpPr>
          <p:nvPr>
            <p:ph type="title"/>
          </p:nvPr>
        </p:nvSpPr>
        <p:spPr/>
        <p:txBody>
          <a:bodyPr/>
          <a:lstStyle/>
          <a:p>
            <a:r>
              <a:rPr lang="en-US" dirty="0"/>
              <a:t>Notes for Discussion</a:t>
            </a:r>
          </a:p>
        </p:txBody>
      </p:sp>
    </p:spTree>
    <p:extLst>
      <p:ext uri="{BB962C8B-B14F-4D97-AF65-F5344CB8AC3E}">
        <p14:creationId xmlns:p14="http://schemas.microsoft.com/office/powerpoint/2010/main" val="4018325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334D877-A6F0-A04B-A6FF-0D11FC42B38B}"/>
              </a:ext>
            </a:extLst>
          </p:cNvPr>
          <p:cNvSpPr>
            <a:spLocks noGrp="1"/>
          </p:cNvSpPr>
          <p:nvPr>
            <p:ph type="body" sz="quarter" idx="10"/>
          </p:nvPr>
        </p:nvSpPr>
        <p:spPr/>
        <p:txBody>
          <a:bodyPr/>
          <a:lstStyle/>
          <a:p>
            <a:r>
              <a:rPr lang="en-US" dirty="0"/>
              <a:t>Ground Base LISP refresher</a:t>
            </a:r>
          </a:p>
          <a:p>
            <a:r>
              <a:rPr lang="en-US" dirty="0"/>
              <a:t>Multi-operator Federation Requirements</a:t>
            </a:r>
          </a:p>
          <a:p>
            <a:r>
              <a:rPr lang="en-US" dirty="0"/>
              <a:t>Solutions discussed</a:t>
            </a:r>
          </a:p>
        </p:txBody>
      </p:sp>
      <p:sp>
        <p:nvSpPr>
          <p:cNvPr id="3" name="Title 2">
            <a:extLst>
              <a:ext uri="{FF2B5EF4-FFF2-40B4-BE49-F238E27FC236}">
                <a16:creationId xmlns:a16="http://schemas.microsoft.com/office/drawing/2014/main" id="{7EDBA564-EB84-CB42-AA0A-EE641358D6DF}"/>
              </a:ext>
            </a:extLst>
          </p:cNvPr>
          <p:cNvSpPr>
            <a:spLocks noGrp="1"/>
          </p:cNvSpPr>
          <p:nvPr>
            <p:ph type="title"/>
          </p:nvPr>
        </p:nvSpPr>
        <p:spPr/>
        <p:txBody>
          <a:bodyPr/>
          <a:lstStyle/>
          <a:p>
            <a:r>
              <a:rPr lang="en-US" dirty="0"/>
              <a:t>Agenda</a:t>
            </a:r>
          </a:p>
        </p:txBody>
      </p:sp>
    </p:spTree>
    <p:extLst>
      <p:ext uri="{BB962C8B-B14F-4D97-AF65-F5344CB8AC3E}">
        <p14:creationId xmlns:p14="http://schemas.microsoft.com/office/powerpoint/2010/main" val="7253196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A38BBF-3FC8-9A4D-AAD2-D6314AFDA25D}"/>
              </a:ext>
            </a:extLst>
          </p:cNvPr>
          <p:cNvSpPr>
            <a:spLocks noGrp="1"/>
          </p:cNvSpPr>
          <p:nvPr>
            <p:ph type="ctrTitle"/>
          </p:nvPr>
        </p:nvSpPr>
        <p:spPr/>
        <p:txBody>
          <a:bodyPr/>
          <a:lstStyle/>
          <a:p>
            <a:r>
              <a:rPr lang="en-US" dirty="0" err="1"/>
              <a:t>Uberlay</a:t>
            </a:r>
            <a:r>
              <a:rPr lang="en-US" dirty="0"/>
              <a:t> extensions proposal</a:t>
            </a:r>
          </a:p>
        </p:txBody>
      </p:sp>
    </p:spTree>
    <p:extLst>
      <p:ext uri="{BB962C8B-B14F-4D97-AF65-F5344CB8AC3E}">
        <p14:creationId xmlns:p14="http://schemas.microsoft.com/office/powerpoint/2010/main" val="40702332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MS Federation – Map-Request - 1</a:t>
            </a:r>
          </a:p>
        </p:txBody>
      </p:sp>
      <p:grpSp>
        <p:nvGrpSpPr>
          <p:cNvPr id="2" name="Group 1"/>
          <p:cNvGrpSpPr/>
          <p:nvPr/>
        </p:nvGrpSpPr>
        <p:grpSpPr>
          <a:xfrm>
            <a:off x="8046720" y="79691"/>
            <a:ext cx="921818" cy="583814"/>
            <a:chOff x="7583999" y="79691"/>
            <a:chExt cx="1384539" cy="876868"/>
          </a:xfrm>
        </p:grpSpPr>
        <p:sp>
          <p:nvSpPr>
            <p:cNvPr id="111" name="Rounded Rectangle 110"/>
            <p:cNvSpPr/>
            <p:nvPr/>
          </p:nvSpPr>
          <p:spPr>
            <a:xfrm>
              <a:off x="8104544" y="192734"/>
              <a:ext cx="863994" cy="206015"/>
            </a:xfrm>
            <a:prstGeom prst="roundRect">
              <a:avLst/>
            </a:prstGeom>
            <a:solidFill>
              <a:srgbClr val="FFFFFF"/>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LISP MS/MR</a:t>
              </a:r>
            </a:p>
          </p:txBody>
        </p:sp>
        <p:grpSp>
          <p:nvGrpSpPr>
            <p:cNvPr id="116" name="Group 115"/>
            <p:cNvGrpSpPr/>
            <p:nvPr/>
          </p:nvGrpSpPr>
          <p:grpSpPr>
            <a:xfrm>
              <a:off x="7583999" y="79691"/>
              <a:ext cx="426078" cy="420152"/>
              <a:chOff x="4381601" y="3173124"/>
              <a:chExt cx="473632" cy="473632"/>
            </a:xfrm>
            <a:solidFill>
              <a:srgbClr val="92D050"/>
            </a:solidFill>
          </p:grpSpPr>
          <p:sp>
            <p:nvSpPr>
              <p:cNvPr id="117" name="Oval 116"/>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18" name="Picture 117"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19" name="Group 118"/>
            <p:cNvGrpSpPr/>
            <p:nvPr/>
          </p:nvGrpSpPr>
          <p:grpSpPr>
            <a:xfrm>
              <a:off x="7583999" y="536407"/>
              <a:ext cx="426078" cy="420152"/>
              <a:chOff x="4381601" y="3173124"/>
              <a:chExt cx="473632" cy="473632"/>
            </a:xfrm>
            <a:solidFill>
              <a:srgbClr val="FF0000"/>
            </a:solidFill>
          </p:grpSpPr>
          <p:sp>
            <p:nvSpPr>
              <p:cNvPr id="120" name="Oval 119"/>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21" name="Picture 120"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122" name="Rounded Rectangle 121"/>
            <p:cNvSpPr/>
            <p:nvPr/>
          </p:nvSpPr>
          <p:spPr>
            <a:xfrm>
              <a:off x="8104544" y="638873"/>
              <a:ext cx="863994"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Border Router</a:t>
              </a:r>
            </a:p>
          </p:txBody>
        </p:sp>
      </p:grpSp>
      <p:grpSp>
        <p:nvGrpSpPr>
          <p:cNvPr id="442" name="Group 441"/>
          <p:cNvGrpSpPr/>
          <p:nvPr/>
        </p:nvGrpSpPr>
        <p:grpSpPr>
          <a:xfrm>
            <a:off x="5820785" y="2127891"/>
            <a:ext cx="426078" cy="420152"/>
            <a:chOff x="4381601" y="3173124"/>
            <a:chExt cx="473632" cy="473632"/>
          </a:xfrm>
          <a:solidFill>
            <a:schemeClr val="accent2">
              <a:lumMod val="60000"/>
              <a:lumOff val="40000"/>
            </a:schemeClr>
          </a:solidFill>
        </p:grpSpPr>
        <p:sp>
          <p:nvSpPr>
            <p:cNvPr id="443" name="Oval 442"/>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44" name="Picture 443"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29" name="Group 128">
            <a:extLst>
              <a:ext uri="{FF2B5EF4-FFF2-40B4-BE49-F238E27FC236}">
                <a16:creationId xmlns:a16="http://schemas.microsoft.com/office/drawing/2014/main" id="{EA7668F4-E339-934F-947B-0DFBA4D80438}"/>
              </a:ext>
            </a:extLst>
          </p:cNvPr>
          <p:cNvGrpSpPr/>
          <p:nvPr/>
        </p:nvGrpSpPr>
        <p:grpSpPr>
          <a:xfrm>
            <a:off x="3323377" y="1875427"/>
            <a:ext cx="426078" cy="420152"/>
            <a:chOff x="4381601" y="3173124"/>
            <a:chExt cx="473632" cy="473632"/>
          </a:xfrm>
          <a:solidFill>
            <a:schemeClr val="accent2">
              <a:lumMod val="60000"/>
              <a:lumOff val="40000"/>
            </a:schemeClr>
          </a:solidFill>
        </p:grpSpPr>
        <p:sp>
          <p:nvSpPr>
            <p:cNvPr id="130" name="Oval 129">
              <a:extLst>
                <a:ext uri="{FF2B5EF4-FFF2-40B4-BE49-F238E27FC236}">
                  <a16:creationId xmlns:a16="http://schemas.microsoft.com/office/drawing/2014/main" id="{1C6A69E6-E99A-1845-A3A4-8B1CA89D6B29}"/>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1" name="Picture 130" descr="router arrows.emf">
              <a:extLst>
                <a:ext uri="{FF2B5EF4-FFF2-40B4-BE49-F238E27FC236}">
                  <a16:creationId xmlns:a16="http://schemas.microsoft.com/office/drawing/2014/main" id="{DDFB3D23-3F17-DC44-A126-D257C85547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32" name="Group 131">
            <a:extLst>
              <a:ext uri="{FF2B5EF4-FFF2-40B4-BE49-F238E27FC236}">
                <a16:creationId xmlns:a16="http://schemas.microsoft.com/office/drawing/2014/main" id="{AFC99AEE-4BAF-D246-809D-668D5607B8C8}"/>
              </a:ext>
            </a:extLst>
          </p:cNvPr>
          <p:cNvGrpSpPr/>
          <p:nvPr/>
        </p:nvGrpSpPr>
        <p:grpSpPr>
          <a:xfrm>
            <a:off x="4472677" y="3200364"/>
            <a:ext cx="426078" cy="420152"/>
            <a:chOff x="4381601" y="3173124"/>
            <a:chExt cx="473632" cy="473632"/>
          </a:xfrm>
          <a:solidFill>
            <a:schemeClr val="accent2">
              <a:lumMod val="60000"/>
              <a:lumOff val="40000"/>
            </a:schemeClr>
          </a:solidFill>
        </p:grpSpPr>
        <p:sp>
          <p:nvSpPr>
            <p:cNvPr id="133" name="Oval 132">
              <a:extLst>
                <a:ext uri="{FF2B5EF4-FFF2-40B4-BE49-F238E27FC236}">
                  <a16:creationId xmlns:a16="http://schemas.microsoft.com/office/drawing/2014/main" id="{6BF9B1A2-7A98-9E4F-8EA1-1503AD37DA7C}"/>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4" name="Picture 133" descr="router arrows.emf">
              <a:extLst>
                <a:ext uri="{FF2B5EF4-FFF2-40B4-BE49-F238E27FC236}">
                  <a16:creationId xmlns:a16="http://schemas.microsoft.com/office/drawing/2014/main" id="{37C53EA3-DBD5-384D-B7EE-2ED6232913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22" name="TextBox 21">
            <a:extLst>
              <a:ext uri="{FF2B5EF4-FFF2-40B4-BE49-F238E27FC236}">
                <a16:creationId xmlns:a16="http://schemas.microsoft.com/office/drawing/2014/main" id="{FD6491AF-ECC9-D146-A17B-22EED11A9CCB}"/>
              </a:ext>
            </a:extLst>
          </p:cNvPr>
          <p:cNvSpPr txBox="1"/>
          <p:nvPr/>
        </p:nvSpPr>
        <p:spPr>
          <a:xfrm>
            <a:off x="4216829" y="2452740"/>
            <a:ext cx="963320" cy="577081"/>
          </a:xfrm>
          <a:prstGeom prst="rect">
            <a:avLst/>
          </a:prstGeom>
          <a:noFill/>
        </p:spPr>
        <p:txBody>
          <a:bodyPr wrap="square" rtlCol="0">
            <a:spAutoFit/>
          </a:bodyPr>
          <a:lstStyle/>
          <a:p>
            <a:pPr algn="ctr"/>
            <a:r>
              <a:rPr lang="en-US" sz="1050" dirty="0">
                <a:solidFill>
                  <a:srgbClr val="00B050"/>
                </a:solidFill>
                <a:latin typeface="+mn-lt"/>
              </a:rPr>
              <a:t>Mapping System Federation</a:t>
            </a:r>
          </a:p>
        </p:txBody>
      </p:sp>
      <p:cxnSp>
        <p:nvCxnSpPr>
          <p:cNvPr id="141" name="Straight Connector 140">
            <a:extLst>
              <a:ext uri="{FF2B5EF4-FFF2-40B4-BE49-F238E27FC236}">
                <a16:creationId xmlns:a16="http://schemas.microsoft.com/office/drawing/2014/main" id="{8CCA32A0-1F9B-384D-A47E-B436966CA0CC}"/>
              </a:ext>
            </a:extLst>
          </p:cNvPr>
          <p:cNvCxnSpPr>
            <a:cxnSpLocks/>
          </p:cNvCxnSpPr>
          <p:nvPr/>
        </p:nvCxnSpPr>
        <p:spPr>
          <a:xfrm flipV="1">
            <a:off x="394455" y="4586290"/>
            <a:ext cx="498263" cy="147117"/>
          </a:xfrm>
          <a:prstGeom prst="line">
            <a:avLst/>
          </a:prstGeom>
          <a:ln w="1905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D5A787FB-DBF9-3C4E-BCAD-430D2B41DB3E}"/>
              </a:ext>
            </a:extLst>
          </p:cNvPr>
          <p:cNvSpPr txBox="1"/>
          <p:nvPr/>
        </p:nvSpPr>
        <p:spPr>
          <a:xfrm>
            <a:off x="1026406" y="4489936"/>
            <a:ext cx="2241319" cy="369332"/>
          </a:xfrm>
          <a:prstGeom prst="rect">
            <a:avLst/>
          </a:prstGeom>
          <a:noFill/>
        </p:spPr>
        <p:txBody>
          <a:bodyPr wrap="none" rtlCol="0">
            <a:spAutoFit/>
          </a:bodyPr>
          <a:lstStyle/>
          <a:p>
            <a:r>
              <a:rPr lang="en-US" dirty="0">
                <a:latin typeface="+mn-lt"/>
              </a:rPr>
              <a:t>LISP MS Federation</a:t>
            </a:r>
          </a:p>
        </p:txBody>
      </p:sp>
      <p:grpSp>
        <p:nvGrpSpPr>
          <p:cNvPr id="161" name="Group 160">
            <a:extLst>
              <a:ext uri="{FF2B5EF4-FFF2-40B4-BE49-F238E27FC236}">
                <a16:creationId xmlns:a16="http://schemas.microsoft.com/office/drawing/2014/main" id="{33C25E02-AF68-2D47-98A4-05BD1F0F8CB8}"/>
              </a:ext>
            </a:extLst>
          </p:cNvPr>
          <p:cNvGrpSpPr/>
          <p:nvPr/>
        </p:nvGrpSpPr>
        <p:grpSpPr>
          <a:xfrm>
            <a:off x="8040093" y="727436"/>
            <a:ext cx="283681" cy="279735"/>
            <a:chOff x="4381601" y="3173124"/>
            <a:chExt cx="473632" cy="473632"/>
          </a:xfrm>
          <a:solidFill>
            <a:srgbClr val="92D050"/>
          </a:solidFill>
        </p:grpSpPr>
        <p:sp>
          <p:nvSpPr>
            <p:cNvPr id="162" name="Oval 161">
              <a:extLst>
                <a:ext uri="{FF2B5EF4-FFF2-40B4-BE49-F238E27FC236}">
                  <a16:creationId xmlns:a16="http://schemas.microsoft.com/office/drawing/2014/main" id="{ED3BAC22-3A09-8B45-A732-246F667AC8C9}"/>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3" name="Picture 162" descr="router arrows.emf">
              <a:extLst>
                <a:ext uri="{FF2B5EF4-FFF2-40B4-BE49-F238E27FC236}">
                  <a16:creationId xmlns:a16="http://schemas.microsoft.com/office/drawing/2014/main" id="{8932311C-7FD1-CF47-8525-A78BEF9ABB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sp>
        <p:nvSpPr>
          <p:cNvPr id="164" name="Rounded Rectangle 163">
            <a:extLst>
              <a:ext uri="{FF2B5EF4-FFF2-40B4-BE49-F238E27FC236}">
                <a16:creationId xmlns:a16="http://schemas.microsoft.com/office/drawing/2014/main" id="{77166DD5-88A9-C647-969A-11487117652A}"/>
              </a:ext>
            </a:extLst>
          </p:cNvPr>
          <p:cNvSpPr/>
          <p:nvPr/>
        </p:nvSpPr>
        <p:spPr>
          <a:xfrm>
            <a:off x="8393296" y="787372"/>
            <a:ext cx="666420" cy="158905"/>
          </a:xfrm>
          <a:prstGeom prst="roundRect">
            <a:avLst/>
          </a:prstGeom>
          <a:solidFill>
            <a:srgbClr val="FFFFFF"/>
          </a:solidFill>
          <a:ln>
            <a:solidFill>
              <a:schemeClr val="accent4">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Underlay ASBR</a:t>
            </a:r>
          </a:p>
        </p:txBody>
      </p:sp>
      <p:cxnSp>
        <p:nvCxnSpPr>
          <p:cNvPr id="14" name="Straight Connector 13">
            <a:extLst>
              <a:ext uri="{FF2B5EF4-FFF2-40B4-BE49-F238E27FC236}">
                <a16:creationId xmlns:a16="http://schemas.microsoft.com/office/drawing/2014/main" id="{717E176E-2E2E-0147-BF1F-5EE075888F80}"/>
              </a:ext>
            </a:extLst>
          </p:cNvPr>
          <p:cNvCxnSpPr>
            <a:stCxn id="130" idx="6"/>
            <a:endCxn id="443" idx="2"/>
          </p:cNvCxnSpPr>
          <p:nvPr/>
        </p:nvCxnSpPr>
        <p:spPr>
          <a:xfrm>
            <a:off x="3749455" y="2085503"/>
            <a:ext cx="2071330" cy="252464"/>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2CEC14CD-B32F-3D4A-84FC-D6D6C10C59FF}"/>
              </a:ext>
            </a:extLst>
          </p:cNvPr>
          <p:cNvCxnSpPr>
            <a:cxnSpLocks/>
            <a:stCxn id="130" idx="5"/>
            <a:endCxn id="133" idx="1"/>
          </p:cNvCxnSpPr>
          <p:nvPr/>
        </p:nvCxnSpPr>
        <p:spPr>
          <a:xfrm>
            <a:off x="3687057" y="2234049"/>
            <a:ext cx="848018" cy="1027845"/>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2116B311-61BA-8847-AE97-5693E9F8C72F}"/>
              </a:ext>
            </a:extLst>
          </p:cNvPr>
          <p:cNvCxnSpPr>
            <a:cxnSpLocks/>
            <a:stCxn id="133" idx="7"/>
            <a:endCxn id="443" idx="3"/>
          </p:cNvCxnSpPr>
          <p:nvPr/>
        </p:nvCxnSpPr>
        <p:spPr>
          <a:xfrm flipV="1">
            <a:off x="4836357" y="2486513"/>
            <a:ext cx="1046826" cy="775381"/>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55348AFF-C869-6C45-A920-848B528B8E6D}"/>
              </a:ext>
            </a:extLst>
          </p:cNvPr>
          <p:cNvGrpSpPr/>
          <p:nvPr/>
        </p:nvGrpSpPr>
        <p:grpSpPr>
          <a:xfrm>
            <a:off x="4417447" y="3929814"/>
            <a:ext cx="536538" cy="596883"/>
            <a:chOff x="4808782" y="3612613"/>
            <a:chExt cx="536538" cy="596883"/>
          </a:xfrm>
        </p:grpSpPr>
        <p:sp>
          <p:nvSpPr>
            <p:cNvPr id="166" name="Rounded Rectangle 165">
              <a:extLst>
                <a:ext uri="{FF2B5EF4-FFF2-40B4-BE49-F238E27FC236}">
                  <a16:creationId xmlns:a16="http://schemas.microsoft.com/office/drawing/2014/main" id="{4B769DAD-9785-7342-B0BF-922730DB6278}"/>
                </a:ext>
              </a:extLst>
            </p:cNvPr>
            <p:cNvSpPr/>
            <p:nvPr/>
          </p:nvSpPr>
          <p:spPr>
            <a:xfrm>
              <a:off x="4808782" y="400348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XTR-S</a:t>
              </a:r>
            </a:p>
          </p:txBody>
        </p:sp>
        <p:grpSp>
          <p:nvGrpSpPr>
            <p:cNvPr id="167" name="Group 166">
              <a:extLst>
                <a:ext uri="{FF2B5EF4-FFF2-40B4-BE49-F238E27FC236}">
                  <a16:creationId xmlns:a16="http://schemas.microsoft.com/office/drawing/2014/main" id="{7B22BF16-A6CD-2F45-BC6B-26C2A806A39D}"/>
                </a:ext>
              </a:extLst>
            </p:cNvPr>
            <p:cNvGrpSpPr/>
            <p:nvPr/>
          </p:nvGrpSpPr>
          <p:grpSpPr>
            <a:xfrm>
              <a:off x="4881793" y="3612613"/>
              <a:ext cx="426078" cy="420152"/>
              <a:chOff x="4381601" y="3173124"/>
              <a:chExt cx="473632" cy="473632"/>
            </a:xfrm>
            <a:solidFill>
              <a:srgbClr val="FF0000"/>
            </a:solidFill>
          </p:grpSpPr>
          <p:sp>
            <p:nvSpPr>
              <p:cNvPr id="168" name="Oval 167">
                <a:extLst>
                  <a:ext uri="{FF2B5EF4-FFF2-40B4-BE49-F238E27FC236}">
                    <a16:creationId xmlns:a16="http://schemas.microsoft.com/office/drawing/2014/main" id="{70DEABDB-57B9-A443-9EAF-0221F729272A}"/>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9" name="Picture 168" descr="router arrows.emf">
                <a:extLst>
                  <a:ext uri="{FF2B5EF4-FFF2-40B4-BE49-F238E27FC236}">
                    <a16:creationId xmlns:a16="http://schemas.microsoft.com/office/drawing/2014/main" id="{F27BC270-587A-354E-B67E-E8061CAA1D9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4" name="Group 3">
            <a:extLst>
              <a:ext uri="{FF2B5EF4-FFF2-40B4-BE49-F238E27FC236}">
                <a16:creationId xmlns:a16="http://schemas.microsoft.com/office/drawing/2014/main" id="{8FA84370-30B1-1B4F-B062-F1DDDE0D09E5}"/>
              </a:ext>
            </a:extLst>
          </p:cNvPr>
          <p:cNvGrpSpPr/>
          <p:nvPr/>
        </p:nvGrpSpPr>
        <p:grpSpPr>
          <a:xfrm>
            <a:off x="1456600" y="1881438"/>
            <a:ext cx="536538" cy="643450"/>
            <a:chOff x="2540354" y="2404486"/>
            <a:chExt cx="536538" cy="643450"/>
          </a:xfrm>
        </p:grpSpPr>
        <p:sp>
          <p:nvSpPr>
            <p:cNvPr id="128" name="Rounded Rectangle 127">
              <a:extLst>
                <a:ext uri="{FF2B5EF4-FFF2-40B4-BE49-F238E27FC236}">
                  <a16:creationId xmlns:a16="http://schemas.microsoft.com/office/drawing/2014/main" id="{B2BEE21A-C51C-CB42-9803-B8DC35C5AB34}"/>
                </a:ext>
              </a:extLst>
            </p:cNvPr>
            <p:cNvSpPr/>
            <p:nvPr/>
          </p:nvSpPr>
          <p:spPr>
            <a:xfrm>
              <a:off x="2540354" y="284192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XTR-W</a:t>
              </a:r>
            </a:p>
          </p:txBody>
        </p:sp>
        <p:grpSp>
          <p:nvGrpSpPr>
            <p:cNvPr id="170" name="Group 169">
              <a:extLst>
                <a:ext uri="{FF2B5EF4-FFF2-40B4-BE49-F238E27FC236}">
                  <a16:creationId xmlns:a16="http://schemas.microsoft.com/office/drawing/2014/main" id="{A90A5DB8-D185-9247-845B-496D4797222B}"/>
                </a:ext>
              </a:extLst>
            </p:cNvPr>
            <p:cNvGrpSpPr/>
            <p:nvPr/>
          </p:nvGrpSpPr>
          <p:grpSpPr>
            <a:xfrm>
              <a:off x="2598101" y="2404486"/>
              <a:ext cx="426078" cy="420152"/>
              <a:chOff x="4381601" y="3173124"/>
              <a:chExt cx="473632" cy="473632"/>
            </a:xfrm>
            <a:solidFill>
              <a:srgbClr val="FF0000"/>
            </a:solidFill>
          </p:grpSpPr>
          <p:sp>
            <p:nvSpPr>
              <p:cNvPr id="171" name="Oval 170">
                <a:extLst>
                  <a:ext uri="{FF2B5EF4-FFF2-40B4-BE49-F238E27FC236}">
                    <a16:creationId xmlns:a16="http://schemas.microsoft.com/office/drawing/2014/main" id="{BCBC89DE-90E6-4D4C-904F-982C41EC341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2" name="Picture 171" descr="router arrows.emf">
                <a:extLst>
                  <a:ext uri="{FF2B5EF4-FFF2-40B4-BE49-F238E27FC236}">
                    <a16:creationId xmlns:a16="http://schemas.microsoft.com/office/drawing/2014/main" id="{13AB60D4-07E9-4C4B-9DB3-C03E1FD2BD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6" name="Group 5">
            <a:extLst>
              <a:ext uri="{FF2B5EF4-FFF2-40B4-BE49-F238E27FC236}">
                <a16:creationId xmlns:a16="http://schemas.microsoft.com/office/drawing/2014/main" id="{412B2C21-17DA-CC4E-B6DE-6F23E0F8FD56}"/>
              </a:ext>
            </a:extLst>
          </p:cNvPr>
          <p:cNvGrpSpPr/>
          <p:nvPr/>
        </p:nvGrpSpPr>
        <p:grpSpPr>
          <a:xfrm>
            <a:off x="7763417" y="2127891"/>
            <a:ext cx="536538" cy="632883"/>
            <a:chOff x="6276993" y="2059001"/>
            <a:chExt cx="536538" cy="632883"/>
          </a:xfrm>
        </p:grpSpPr>
        <p:sp>
          <p:nvSpPr>
            <p:cNvPr id="165" name="Rounded Rectangle 164">
              <a:extLst>
                <a:ext uri="{FF2B5EF4-FFF2-40B4-BE49-F238E27FC236}">
                  <a16:creationId xmlns:a16="http://schemas.microsoft.com/office/drawing/2014/main" id="{290C4346-90B3-6F4E-8B92-DDA0D274C73C}"/>
                </a:ext>
              </a:extLst>
            </p:cNvPr>
            <p:cNvSpPr/>
            <p:nvPr/>
          </p:nvSpPr>
          <p:spPr>
            <a:xfrm>
              <a:off x="6276993" y="2485869"/>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XTR-E</a:t>
              </a:r>
            </a:p>
          </p:txBody>
        </p:sp>
        <p:grpSp>
          <p:nvGrpSpPr>
            <p:cNvPr id="173" name="Group 172">
              <a:extLst>
                <a:ext uri="{FF2B5EF4-FFF2-40B4-BE49-F238E27FC236}">
                  <a16:creationId xmlns:a16="http://schemas.microsoft.com/office/drawing/2014/main" id="{4804C294-C632-7740-AF2F-808E6BAA5251}"/>
                </a:ext>
              </a:extLst>
            </p:cNvPr>
            <p:cNvGrpSpPr/>
            <p:nvPr/>
          </p:nvGrpSpPr>
          <p:grpSpPr>
            <a:xfrm>
              <a:off x="6296126" y="2059001"/>
              <a:ext cx="426078" cy="420152"/>
              <a:chOff x="4381601" y="3173124"/>
              <a:chExt cx="473632" cy="473632"/>
            </a:xfrm>
            <a:solidFill>
              <a:srgbClr val="FF0000"/>
            </a:solidFill>
          </p:grpSpPr>
          <p:sp>
            <p:nvSpPr>
              <p:cNvPr id="174" name="Oval 173">
                <a:extLst>
                  <a:ext uri="{FF2B5EF4-FFF2-40B4-BE49-F238E27FC236}">
                    <a16:creationId xmlns:a16="http://schemas.microsoft.com/office/drawing/2014/main" id="{748E4921-60A4-CB4A-8EA4-257B943C850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5" name="Picture 174" descr="router arrows.emf">
                <a:extLst>
                  <a:ext uri="{FF2B5EF4-FFF2-40B4-BE49-F238E27FC236}">
                    <a16:creationId xmlns:a16="http://schemas.microsoft.com/office/drawing/2014/main" id="{CA70592C-B521-BB42-A1FA-AF433AE8EE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pic>
        <p:nvPicPr>
          <p:cNvPr id="176" name="Picture 175">
            <a:extLst>
              <a:ext uri="{FF2B5EF4-FFF2-40B4-BE49-F238E27FC236}">
                <a16:creationId xmlns:a16="http://schemas.microsoft.com/office/drawing/2014/main" id="{A5E7D3B5-461E-D243-B751-7DD6951A4DC0}"/>
              </a:ext>
            </a:extLst>
          </p:cNvPr>
          <p:cNvPicPr>
            <a:picLocks noChangeAspect="1"/>
          </p:cNvPicPr>
          <p:nvPr/>
        </p:nvPicPr>
        <p:blipFill>
          <a:blip r:embed="rId4"/>
          <a:stretch>
            <a:fillRect/>
          </a:stretch>
        </p:blipFill>
        <p:spPr>
          <a:xfrm>
            <a:off x="4470248" y="4637480"/>
            <a:ext cx="469900" cy="469900"/>
          </a:xfrm>
          <a:prstGeom prst="rect">
            <a:avLst/>
          </a:prstGeom>
        </p:spPr>
      </p:pic>
      <p:pic>
        <p:nvPicPr>
          <p:cNvPr id="177" name="Picture 176">
            <a:extLst>
              <a:ext uri="{FF2B5EF4-FFF2-40B4-BE49-F238E27FC236}">
                <a16:creationId xmlns:a16="http://schemas.microsoft.com/office/drawing/2014/main" id="{C8088128-E432-8D49-998D-D8AAA88E1F87}"/>
              </a:ext>
            </a:extLst>
          </p:cNvPr>
          <p:cNvPicPr>
            <a:picLocks noChangeAspect="1"/>
          </p:cNvPicPr>
          <p:nvPr/>
        </p:nvPicPr>
        <p:blipFill>
          <a:blip r:embed="rId5"/>
          <a:stretch>
            <a:fillRect/>
          </a:stretch>
        </p:blipFill>
        <p:spPr>
          <a:xfrm>
            <a:off x="618369" y="1856483"/>
            <a:ext cx="469900" cy="469900"/>
          </a:xfrm>
          <a:prstGeom prst="rect">
            <a:avLst/>
          </a:prstGeom>
        </p:spPr>
      </p:pic>
      <p:cxnSp>
        <p:nvCxnSpPr>
          <p:cNvPr id="8" name="Straight Arrow Connector 7">
            <a:extLst>
              <a:ext uri="{FF2B5EF4-FFF2-40B4-BE49-F238E27FC236}">
                <a16:creationId xmlns:a16="http://schemas.microsoft.com/office/drawing/2014/main" id="{9961A528-6656-704B-97A5-4E73B0FAD300}"/>
              </a:ext>
            </a:extLst>
          </p:cNvPr>
          <p:cNvCxnSpPr>
            <a:stCxn id="177" idx="3"/>
            <a:endCxn id="171" idx="2"/>
          </p:cNvCxnSpPr>
          <p:nvPr/>
        </p:nvCxnSpPr>
        <p:spPr>
          <a:xfrm>
            <a:off x="1088269" y="2091433"/>
            <a:ext cx="426078" cy="81"/>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B158066-F0B2-5A4A-B98B-5953BAF1147F}"/>
              </a:ext>
            </a:extLst>
          </p:cNvPr>
          <p:cNvSpPr txBox="1"/>
          <p:nvPr/>
        </p:nvSpPr>
        <p:spPr>
          <a:xfrm>
            <a:off x="1940425" y="1185922"/>
            <a:ext cx="1176925" cy="253916"/>
          </a:xfrm>
          <a:prstGeom prst="rect">
            <a:avLst/>
          </a:prstGeom>
          <a:noFill/>
        </p:spPr>
        <p:txBody>
          <a:bodyPr wrap="none" rtlCol="0">
            <a:spAutoFit/>
          </a:bodyPr>
          <a:lstStyle/>
          <a:p>
            <a:r>
              <a:rPr lang="en-US" sz="1050" dirty="0">
                <a:latin typeface="+mn-lt"/>
              </a:rPr>
              <a:t>1. Map-Request</a:t>
            </a:r>
          </a:p>
        </p:txBody>
      </p:sp>
      <p:pic>
        <p:nvPicPr>
          <p:cNvPr id="179" name="Picture 178">
            <a:extLst>
              <a:ext uri="{FF2B5EF4-FFF2-40B4-BE49-F238E27FC236}">
                <a16:creationId xmlns:a16="http://schemas.microsoft.com/office/drawing/2014/main" id="{BB6C5B68-107C-D34F-B84E-2039EE06387F}"/>
              </a:ext>
            </a:extLst>
          </p:cNvPr>
          <p:cNvPicPr>
            <a:picLocks noChangeAspect="1"/>
          </p:cNvPicPr>
          <p:nvPr/>
        </p:nvPicPr>
        <p:blipFill>
          <a:blip r:embed="rId4"/>
          <a:stretch>
            <a:fillRect/>
          </a:stretch>
        </p:blipFill>
        <p:spPr>
          <a:xfrm>
            <a:off x="918297" y="1088060"/>
            <a:ext cx="469900" cy="469900"/>
          </a:xfrm>
          <a:prstGeom prst="rect">
            <a:avLst/>
          </a:prstGeom>
        </p:spPr>
      </p:pic>
      <p:pic>
        <p:nvPicPr>
          <p:cNvPr id="180" name="Picture 179">
            <a:extLst>
              <a:ext uri="{FF2B5EF4-FFF2-40B4-BE49-F238E27FC236}">
                <a16:creationId xmlns:a16="http://schemas.microsoft.com/office/drawing/2014/main" id="{CB201483-F97A-444E-845C-B132E021C416}"/>
              </a:ext>
            </a:extLst>
          </p:cNvPr>
          <p:cNvPicPr>
            <a:picLocks noChangeAspect="1"/>
          </p:cNvPicPr>
          <p:nvPr/>
        </p:nvPicPr>
        <p:blipFill>
          <a:blip r:embed="rId5"/>
          <a:stretch>
            <a:fillRect/>
          </a:stretch>
        </p:blipFill>
        <p:spPr>
          <a:xfrm>
            <a:off x="20603" y="1088060"/>
            <a:ext cx="469900" cy="469900"/>
          </a:xfrm>
          <a:prstGeom prst="rect">
            <a:avLst/>
          </a:prstGeom>
        </p:spPr>
      </p:pic>
      <p:cxnSp>
        <p:nvCxnSpPr>
          <p:cNvPr id="181" name="Straight Arrow Connector 180">
            <a:extLst>
              <a:ext uri="{FF2B5EF4-FFF2-40B4-BE49-F238E27FC236}">
                <a16:creationId xmlns:a16="http://schemas.microsoft.com/office/drawing/2014/main" id="{7FD0A796-9363-B14D-84DD-6EEA8C59123E}"/>
              </a:ext>
            </a:extLst>
          </p:cNvPr>
          <p:cNvCxnSpPr>
            <a:cxnSpLocks/>
            <a:endCxn id="179" idx="1"/>
          </p:cNvCxnSpPr>
          <p:nvPr/>
        </p:nvCxnSpPr>
        <p:spPr>
          <a:xfrm>
            <a:off x="490503" y="1322970"/>
            <a:ext cx="427794" cy="4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13" name="Freeform 12">
            <a:extLst>
              <a:ext uri="{FF2B5EF4-FFF2-40B4-BE49-F238E27FC236}">
                <a16:creationId xmlns:a16="http://schemas.microsoft.com/office/drawing/2014/main" id="{377E809E-88D9-114F-A69B-4D23053AE386}"/>
              </a:ext>
            </a:extLst>
          </p:cNvPr>
          <p:cNvSpPr/>
          <p:nvPr/>
        </p:nvSpPr>
        <p:spPr>
          <a:xfrm>
            <a:off x="1901952" y="1499584"/>
            <a:ext cx="1490472" cy="438944"/>
          </a:xfrm>
          <a:custGeom>
            <a:avLst/>
            <a:gdLst>
              <a:gd name="connsiteX0" fmla="*/ 0 w 1490472"/>
              <a:gd name="connsiteY0" fmla="*/ 438944 h 438944"/>
              <a:gd name="connsiteX1" fmla="*/ 630936 w 1490472"/>
              <a:gd name="connsiteY1" fmla="*/ 32 h 438944"/>
              <a:gd name="connsiteX2" fmla="*/ 1490472 w 1490472"/>
              <a:gd name="connsiteY2" fmla="*/ 420656 h 438944"/>
            </a:gdLst>
            <a:ahLst/>
            <a:cxnLst>
              <a:cxn ang="0">
                <a:pos x="connsiteX0" y="connsiteY0"/>
              </a:cxn>
              <a:cxn ang="0">
                <a:pos x="connsiteX1" y="connsiteY1"/>
              </a:cxn>
              <a:cxn ang="0">
                <a:pos x="connsiteX2" y="connsiteY2"/>
              </a:cxn>
            </a:cxnLst>
            <a:rect l="l" t="t" r="r" b="b"/>
            <a:pathLst>
              <a:path w="1490472" h="438944">
                <a:moveTo>
                  <a:pt x="0" y="438944"/>
                </a:moveTo>
                <a:cubicBezTo>
                  <a:pt x="191262" y="221012"/>
                  <a:pt x="382524" y="3080"/>
                  <a:pt x="630936" y="32"/>
                </a:cubicBezTo>
                <a:cubicBezTo>
                  <a:pt x="879348" y="-3016"/>
                  <a:pt x="1184910" y="208820"/>
                  <a:pt x="1490472" y="420656"/>
                </a:cubicBezTo>
              </a:path>
            </a:pathLst>
          </a:custGeom>
          <a:noFill/>
          <a:ln>
            <a:solidFill>
              <a:srgbClr val="00B050"/>
            </a:solidFill>
            <a:prstDash val="sysDash"/>
            <a:headEnd type="none" w="med" len="med"/>
            <a:tailEnd type="arrow"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TextBox 181">
            <a:extLst>
              <a:ext uri="{FF2B5EF4-FFF2-40B4-BE49-F238E27FC236}">
                <a16:creationId xmlns:a16="http://schemas.microsoft.com/office/drawing/2014/main" id="{D8521D44-693E-A04A-8610-C307136BC098}"/>
              </a:ext>
            </a:extLst>
          </p:cNvPr>
          <p:cNvSpPr txBox="1"/>
          <p:nvPr/>
        </p:nvSpPr>
        <p:spPr>
          <a:xfrm>
            <a:off x="3369105" y="1575730"/>
            <a:ext cx="2153154" cy="253916"/>
          </a:xfrm>
          <a:prstGeom prst="rect">
            <a:avLst/>
          </a:prstGeom>
          <a:noFill/>
        </p:spPr>
        <p:txBody>
          <a:bodyPr wrap="none" rtlCol="0">
            <a:spAutoFit/>
          </a:bodyPr>
          <a:lstStyle/>
          <a:p>
            <a:r>
              <a:rPr lang="en-US" sz="1050" dirty="0">
                <a:latin typeface="+mn-lt"/>
              </a:rPr>
              <a:t>2. DB Miss, cache Map-Request</a:t>
            </a:r>
          </a:p>
        </p:txBody>
      </p:sp>
      <p:cxnSp>
        <p:nvCxnSpPr>
          <p:cNvPr id="183" name="Straight Connector 182">
            <a:extLst>
              <a:ext uri="{FF2B5EF4-FFF2-40B4-BE49-F238E27FC236}">
                <a16:creationId xmlns:a16="http://schemas.microsoft.com/office/drawing/2014/main" id="{AB45EC37-9903-3E47-9146-A98E82392A3C}"/>
              </a:ext>
            </a:extLst>
          </p:cNvPr>
          <p:cNvCxnSpPr/>
          <p:nvPr/>
        </p:nvCxnSpPr>
        <p:spPr>
          <a:xfrm>
            <a:off x="3704838" y="2149756"/>
            <a:ext cx="2071330" cy="252464"/>
          </a:xfrm>
          <a:prstGeom prst="line">
            <a:avLst/>
          </a:prstGeom>
          <a:ln w="28575">
            <a:solidFill>
              <a:srgbClr val="00B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1B8A1AF8-0677-4246-AEC1-A495F2E30953}"/>
              </a:ext>
            </a:extLst>
          </p:cNvPr>
          <p:cNvCxnSpPr>
            <a:cxnSpLocks/>
          </p:cNvCxnSpPr>
          <p:nvPr/>
        </p:nvCxnSpPr>
        <p:spPr>
          <a:xfrm>
            <a:off x="3642440" y="2298302"/>
            <a:ext cx="848018" cy="1027845"/>
          </a:xfrm>
          <a:prstGeom prst="line">
            <a:avLst/>
          </a:prstGeom>
          <a:ln w="28575">
            <a:solidFill>
              <a:srgbClr val="00B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85" name="TextBox 184">
            <a:extLst>
              <a:ext uri="{FF2B5EF4-FFF2-40B4-BE49-F238E27FC236}">
                <a16:creationId xmlns:a16="http://schemas.microsoft.com/office/drawing/2014/main" id="{04C05960-2762-FA48-AA2C-2F2955DB1396}"/>
              </a:ext>
            </a:extLst>
          </p:cNvPr>
          <p:cNvSpPr txBox="1"/>
          <p:nvPr/>
        </p:nvSpPr>
        <p:spPr>
          <a:xfrm>
            <a:off x="2591157" y="2364554"/>
            <a:ext cx="1211310" cy="738664"/>
          </a:xfrm>
          <a:prstGeom prst="rect">
            <a:avLst/>
          </a:prstGeom>
          <a:noFill/>
        </p:spPr>
        <p:txBody>
          <a:bodyPr wrap="square" rtlCol="0">
            <a:spAutoFit/>
          </a:bodyPr>
          <a:lstStyle/>
          <a:p>
            <a:pPr algn="ctr"/>
            <a:r>
              <a:rPr lang="en-US" sz="1050" dirty="0">
                <a:latin typeface="+mn-lt"/>
              </a:rPr>
              <a:t>3. Send ECM Map Request to All Federation Peers</a:t>
            </a:r>
          </a:p>
        </p:txBody>
      </p:sp>
      <p:sp>
        <p:nvSpPr>
          <p:cNvPr id="186" name="TextBox 185">
            <a:extLst>
              <a:ext uri="{FF2B5EF4-FFF2-40B4-BE49-F238E27FC236}">
                <a16:creationId xmlns:a16="http://schemas.microsoft.com/office/drawing/2014/main" id="{5FCE3B25-D031-2E4E-BABD-1DFC78AFB03E}"/>
              </a:ext>
            </a:extLst>
          </p:cNvPr>
          <p:cNvSpPr txBox="1"/>
          <p:nvPr/>
        </p:nvSpPr>
        <p:spPr>
          <a:xfrm>
            <a:off x="4610510" y="3264083"/>
            <a:ext cx="1926377" cy="577081"/>
          </a:xfrm>
          <a:prstGeom prst="rect">
            <a:avLst/>
          </a:prstGeom>
          <a:noFill/>
        </p:spPr>
        <p:txBody>
          <a:bodyPr wrap="square" rtlCol="0">
            <a:spAutoFit/>
          </a:bodyPr>
          <a:lstStyle/>
          <a:p>
            <a:pPr algn="ctr"/>
            <a:r>
              <a:rPr lang="en-US" sz="1050" dirty="0">
                <a:latin typeface="+mn-lt"/>
              </a:rPr>
              <a:t>4. DB Match: </a:t>
            </a:r>
          </a:p>
          <a:p>
            <a:pPr algn="ctr"/>
            <a:r>
              <a:rPr lang="en-US" sz="1050" dirty="0">
                <a:latin typeface="+mn-lt"/>
              </a:rPr>
              <a:t>Generate Reply</a:t>
            </a:r>
          </a:p>
          <a:p>
            <a:pPr algn="ctr"/>
            <a:r>
              <a:rPr lang="en-US" sz="1050" dirty="0">
                <a:latin typeface="+mn-lt"/>
              </a:rPr>
              <a:t>Optional: Add subs to Paul</a:t>
            </a:r>
          </a:p>
        </p:txBody>
      </p:sp>
      <p:sp>
        <p:nvSpPr>
          <p:cNvPr id="187" name="TextBox 186">
            <a:extLst>
              <a:ext uri="{FF2B5EF4-FFF2-40B4-BE49-F238E27FC236}">
                <a16:creationId xmlns:a16="http://schemas.microsoft.com/office/drawing/2014/main" id="{81A46AA1-54C9-044E-B77A-EC58BD40623A}"/>
              </a:ext>
            </a:extLst>
          </p:cNvPr>
          <p:cNvSpPr txBox="1"/>
          <p:nvPr/>
        </p:nvSpPr>
        <p:spPr>
          <a:xfrm>
            <a:off x="5820785" y="2472233"/>
            <a:ext cx="1926377" cy="577081"/>
          </a:xfrm>
          <a:prstGeom prst="rect">
            <a:avLst/>
          </a:prstGeom>
          <a:noFill/>
        </p:spPr>
        <p:txBody>
          <a:bodyPr wrap="square" rtlCol="0">
            <a:spAutoFit/>
          </a:bodyPr>
          <a:lstStyle/>
          <a:p>
            <a:pPr algn="ctr"/>
            <a:r>
              <a:rPr lang="en-US" sz="1050" dirty="0">
                <a:latin typeface="+mn-lt"/>
              </a:rPr>
              <a:t>4. No DB Match: </a:t>
            </a:r>
          </a:p>
          <a:p>
            <a:pPr algn="ctr"/>
            <a:r>
              <a:rPr lang="en-US" sz="1050" dirty="0">
                <a:latin typeface="+mn-lt"/>
              </a:rPr>
              <a:t>Calculate Covering Prefix Generate NMR</a:t>
            </a:r>
          </a:p>
        </p:txBody>
      </p:sp>
      <p:sp>
        <p:nvSpPr>
          <p:cNvPr id="62" name="TextBox 61">
            <a:extLst>
              <a:ext uri="{FF2B5EF4-FFF2-40B4-BE49-F238E27FC236}">
                <a16:creationId xmlns:a16="http://schemas.microsoft.com/office/drawing/2014/main" id="{CF44792E-6C7A-6A40-A02C-53C812C438C1}"/>
              </a:ext>
            </a:extLst>
          </p:cNvPr>
          <p:cNvSpPr txBox="1"/>
          <p:nvPr/>
        </p:nvSpPr>
        <p:spPr>
          <a:xfrm>
            <a:off x="3421858" y="3531789"/>
            <a:ext cx="1247456" cy="415498"/>
          </a:xfrm>
          <a:prstGeom prst="rect">
            <a:avLst/>
          </a:prstGeom>
          <a:noFill/>
          <a:ln>
            <a:solidFill>
              <a:srgbClr val="002060"/>
            </a:solidFill>
          </a:ln>
        </p:spPr>
        <p:txBody>
          <a:bodyPr wrap="none" rtlCol="0">
            <a:spAutoFit/>
          </a:bodyPr>
          <a:lstStyle/>
          <a:p>
            <a:pPr algn="ctr"/>
            <a:r>
              <a:rPr lang="en-US" sz="1100" dirty="0">
                <a:latin typeface="+mn-lt"/>
              </a:rPr>
              <a:t>Paul @ XTR-S</a:t>
            </a:r>
          </a:p>
          <a:p>
            <a:pPr algn="ctr"/>
            <a:r>
              <a:rPr lang="en-US" sz="1000" dirty="0">
                <a:latin typeface="+mn-lt"/>
              </a:rPr>
              <a:t>MS-W sub to Paul</a:t>
            </a:r>
          </a:p>
        </p:txBody>
      </p:sp>
      <p:sp>
        <p:nvSpPr>
          <p:cNvPr id="63" name="TextBox 62">
            <a:extLst>
              <a:ext uri="{FF2B5EF4-FFF2-40B4-BE49-F238E27FC236}">
                <a16:creationId xmlns:a16="http://schemas.microsoft.com/office/drawing/2014/main" id="{B370CD3A-191B-7E4C-8202-80C94A85D642}"/>
              </a:ext>
            </a:extLst>
          </p:cNvPr>
          <p:cNvSpPr txBox="1"/>
          <p:nvPr/>
        </p:nvSpPr>
        <p:spPr>
          <a:xfrm>
            <a:off x="11848" y="1544630"/>
            <a:ext cx="497252" cy="261610"/>
          </a:xfrm>
          <a:prstGeom prst="rect">
            <a:avLst/>
          </a:prstGeom>
          <a:noFill/>
        </p:spPr>
        <p:txBody>
          <a:bodyPr wrap="none" rtlCol="0">
            <a:spAutoFit/>
          </a:bodyPr>
          <a:lstStyle/>
          <a:p>
            <a:pPr algn="ctr"/>
            <a:r>
              <a:rPr lang="en-US" sz="1100" dirty="0">
                <a:latin typeface="+mn-lt"/>
              </a:rPr>
              <a:t>Mary</a:t>
            </a:r>
          </a:p>
        </p:txBody>
      </p:sp>
      <p:sp>
        <p:nvSpPr>
          <p:cNvPr id="64" name="TextBox 63">
            <a:extLst>
              <a:ext uri="{FF2B5EF4-FFF2-40B4-BE49-F238E27FC236}">
                <a16:creationId xmlns:a16="http://schemas.microsoft.com/office/drawing/2014/main" id="{481E5867-2382-C54E-88BF-F085FB6B292A}"/>
              </a:ext>
            </a:extLst>
          </p:cNvPr>
          <p:cNvSpPr txBox="1"/>
          <p:nvPr/>
        </p:nvSpPr>
        <p:spPr>
          <a:xfrm>
            <a:off x="921960" y="1541488"/>
            <a:ext cx="453970" cy="261610"/>
          </a:xfrm>
          <a:prstGeom prst="rect">
            <a:avLst/>
          </a:prstGeom>
          <a:noFill/>
        </p:spPr>
        <p:txBody>
          <a:bodyPr wrap="none" rtlCol="0">
            <a:spAutoFit/>
          </a:bodyPr>
          <a:lstStyle/>
          <a:p>
            <a:pPr algn="ctr"/>
            <a:r>
              <a:rPr lang="en-US" sz="1100" dirty="0">
                <a:latin typeface="+mn-lt"/>
              </a:rPr>
              <a:t>Paul</a:t>
            </a:r>
          </a:p>
        </p:txBody>
      </p:sp>
      <p:sp>
        <p:nvSpPr>
          <p:cNvPr id="65" name="TextBox 64">
            <a:extLst>
              <a:ext uri="{FF2B5EF4-FFF2-40B4-BE49-F238E27FC236}">
                <a16:creationId xmlns:a16="http://schemas.microsoft.com/office/drawing/2014/main" id="{07E32A07-711C-224B-A359-BE5AD8D24607}"/>
              </a:ext>
            </a:extLst>
          </p:cNvPr>
          <p:cNvSpPr txBox="1"/>
          <p:nvPr/>
        </p:nvSpPr>
        <p:spPr>
          <a:xfrm>
            <a:off x="604693" y="2284651"/>
            <a:ext cx="497252" cy="261610"/>
          </a:xfrm>
          <a:prstGeom prst="rect">
            <a:avLst/>
          </a:prstGeom>
          <a:noFill/>
        </p:spPr>
        <p:txBody>
          <a:bodyPr wrap="none" rtlCol="0">
            <a:spAutoFit/>
          </a:bodyPr>
          <a:lstStyle/>
          <a:p>
            <a:pPr algn="ctr"/>
            <a:r>
              <a:rPr lang="en-US" sz="1100" dirty="0">
                <a:latin typeface="+mn-lt"/>
              </a:rPr>
              <a:t>Mary</a:t>
            </a:r>
          </a:p>
        </p:txBody>
      </p:sp>
      <p:sp>
        <p:nvSpPr>
          <p:cNvPr id="66" name="TextBox 65">
            <a:extLst>
              <a:ext uri="{FF2B5EF4-FFF2-40B4-BE49-F238E27FC236}">
                <a16:creationId xmlns:a16="http://schemas.microsoft.com/office/drawing/2014/main" id="{ADB3DEC3-8868-2E41-8804-514AF39A8275}"/>
              </a:ext>
            </a:extLst>
          </p:cNvPr>
          <p:cNvSpPr txBox="1"/>
          <p:nvPr/>
        </p:nvSpPr>
        <p:spPr>
          <a:xfrm>
            <a:off x="4783959" y="4844499"/>
            <a:ext cx="453970" cy="261610"/>
          </a:xfrm>
          <a:prstGeom prst="rect">
            <a:avLst/>
          </a:prstGeom>
          <a:noFill/>
        </p:spPr>
        <p:txBody>
          <a:bodyPr wrap="none" rtlCol="0">
            <a:spAutoFit/>
          </a:bodyPr>
          <a:lstStyle/>
          <a:p>
            <a:pPr algn="ctr"/>
            <a:r>
              <a:rPr lang="en-US" sz="1100" dirty="0">
                <a:latin typeface="+mn-lt"/>
              </a:rPr>
              <a:t>Paul</a:t>
            </a:r>
          </a:p>
        </p:txBody>
      </p:sp>
      <p:sp>
        <p:nvSpPr>
          <p:cNvPr id="67" name="Rounded Rectangle 66">
            <a:extLst>
              <a:ext uri="{FF2B5EF4-FFF2-40B4-BE49-F238E27FC236}">
                <a16:creationId xmlns:a16="http://schemas.microsoft.com/office/drawing/2014/main" id="{AA29B613-A7B7-1643-B3A1-4226F94394B6}"/>
              </a:ext>
            </a:extLst>
          </p:cNvPr>
          <p:cNvSpPr/>
          <p:nvPr/>
        </p:nvSpPr>
        <p:spPr>
          <a:xfrm>
            <a:off x="2817485" y="1939024"/>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MS-W</a:t>
            </a:r>
          </a:p>
        </p:txBody>
      </p:sp>
      <p:sp>
        <p:nvSpPr>
          <p:cNvPr id="68" name="Rounded Rectangle 67">
            <a:extLst>
              <a:ext uri="{FF2B5EF4-FFF2-40B4-BE49-F238E27FC236}">
                <a16:creationId xmlns:a16="http://schemas.microsoft.com/office/drawing/2014/main" id="{D15B0765-A442-C640-97FD-51F446DAE423}"/>
              </a:ext>
            </a:extLst>
          </p:cNvPr>
          <p:cNvSpPr/>
          <p:nvPr/>
        </p:nvSpPr>
        <p:spPr>
          <a:xfrm>
            <a:off x="3803899" y="3281563"/>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MS-S</a:t>
            </a:r>
          </a:p>
        </p:txBody>
      </p:sp>
      <p:sp>
        <p:nvSpPr>
          <p:cNvPr id="69" name="Rounded Rectangle 68">
            <a:extLst>
              <a:ext uri="{FF2B5EF4-FFF2-40B4-BE49-F238E27FC236}">
                <a16:creationId xmlns:a16="http://schemas.microsoft.com/office/drawing/2014/main" id="{CA8F5D41-3A1B-A04C-BB3E-5180DBA4464D}"/>
              </a:ext>
            </a:extLst>
          </p:cNvPr>
          <p:cNvSpPr/>
          <p:nvPr/>
        </p:nvSpPr>
        <p:spPr>
          <a:xfrm>
            <a:off x="6106373" y="2062978"/>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MS-E</a:t>
            </a:r>
          </a:p>
        </p:txBody>
      </p:sp>
    </p:spTree>
    <p:extLst>
      <p:ext uri="{BB962C8B-B14F-4D97-AF65-F5344CB8AC3E}">
        <p14:creationId xmlns:p14="http://schemas.microsoft.com/office/powerpoint/2010/main" val="3869977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MS Federation – Map-Reply - 2</a:t>
            </a:r>
          </a:p>
        </p:txBody>
      </p:sp>
      <p:grpSp>
        <p:nvGrpSpPr>
          <p:cNvPr id="2" name="Group 1"/>
          <p:cNvGrpSpPr/>
          <p:nvPr/>
        </p:nvGrpSpPr>
        <p:grpSpPr>
          <a:xfrm>
            <a:off x="8046720" y="79691"/>
            <a:ext cx="921818" cy="583814"/>
            <a:chOff x="7583999" y="79691"/>
            <a:chExt cx="1384539" cy="876868"/>
          </a:xfrm>
        </p:grpSpPr>
        <p:sp>
          <p:nvSpPr>
            <p:cNvPr id="111" name="Rounded Rectangle 110"/>
            <p:cNvSpPr/>
            <p:nvPr/>
          </p:nvSpPr>
          <p:spPr>
            <a:xfrm>
              <a:off x="8104544" y="192734"/>
              <a:ext cx="863994" cy="206015"/>
            </a:xfrm>
            <a:prstGeom prst="roundRect">
              <a:avLst/>
            </a:prstGeom>
            <a:solidFill>
              <a:srgbClr val="FFFFFF"/>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LISP MS/MR</a:t>
              </a:r>
            </a:p>
          </p:txBody>
        </p:sp>
        <p:grpSp>
          <p:nvGrpSpPr>
            <p:cNvPr id="116" name="Group 115"/>
            <p:cNvGrpSpPr/>
            <p:nvPr/>
          </p:nvGrpSpPr>
          <p:grpSpPr>
            <a:xfrm>
              <a:off x="7583999" y="79691"/>
              <a:ext cx="426078" cy="420152"/>
              <a:chOff x="4381601" y="3173124"/>
              <a:chExt cx="473632" cy="473632"/>
            </a:xfrm>
            <a:solidFill>
              <a:srgbClr val="92D050"/>
            </a:solidFill>
          </p:grpSpPr>
          <p:sp>
            <p:nvSpPr>
              <p:cNvPr id="117" name="Oval 116"/>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18" name="Picture 117"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19" name="Group 118"/>
            <p:cNvGrpSpPr/>
            <p:nvPr/>
          </p:nvGrpSpPr>
          <p:grpSpPr>
            <a:xfrm>
              <a:off x="7583999" y="536407"/>
              <a:ext cx="426078" cy="420152"/>
              <a:chOff x="4381601" y="3173124"/>
              <a:chExt cx="473632" cy="473632"/>
            </a:xfrm>
            <a:solidFill>
              <a:srgbClr val="FF0000"/>
            </a:solidFill>
          </p:grpSpPr>
          <p:sp>
            <p:nvSpPr>
              <p:cNvPr id="120" name="Oval 119"/>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21" name="Picture 120"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122" name="Rounded Rectangle 121"/>
            <p:cNvSpPr/>
            <p:nvPr/>
          </p:nvSpPr>
          <p:spPr>
            <a:xfrm>
              <a:off x="8104544" y="638873"/>
              <a:ext cx="863994"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Border Router</a:t>
              </a:r>
            </a:p>
          </p:txBody>
        </p:sp>
      </p:grpSp>
      <p:grpSp>
        <p:nvGrpSpPr>
          <p:cNvPr id="442" name="Group 441"/>
          <p:cNvGrpSpPr/>
          <p:nvPr/>
        </p:nvGrpSpPr>
        <p:grpSpPr>
          <a:xfrm>
            <a:off x="5820785" y="2127891"/>
            <a:ext cx="426078" cy="420152"/>
            <a:chOff x="4381601" y="3173124"/>
            <a:chExt cx="473632" cy="473632"/>
          </a:xfrm>
          <a:solidFill>
            <a:schemeClr val="accent2">
              <a:lumMod val="60000"/>
              <a:lumOff val="40000"/>
            </a:schemeClr>
          </a:solidFill>
        </p:grpSpPr>
        <p:sp>
          <p:nvSpPr>
            <p:cNvPr id="443" name="Oval 442"/>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44" name="Picture 443"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29" name="Group 128">
            <a:extLst>
              <a:ext uri="{FF2B5EF4-FFF2-40B4-BE49-F238E27FC236}">
                <a16:creationId xmlns:a16="http://schemas.microsoft.com/office/drawing/2014/main" id="{EA7668F4-E339-934F-947B-0DFBA4D80438}"/>
              </a:ext>
            </a:extLst>
          </p:cNvPr>
          <p:cNvGrpSpPr/>
          <p:nvPr/>
        </p:nvGrpSpPr>
        <p:grpSpPr>
          <a:xfrm>
            <a:off x="3323377" y="1875427"/>
            <a:ext cx="426078" cy="420152"/>
            <a:chOff x="4381601" y="3173124"/>
            <a:chExt cx="473632" cy="473632"/>
          </a:xfrm>
          <a:solidFill>
            <a:schemeClr val="accent2">
              <a:lumMod val="60000"/>
              <a:lumOff val="40000"/>
            </a:schemeClr>
          </a:solidFill>
        </p:grpSpPr>
        <p:sp>
          <p:nvSpPr>
            <p:cNvPr id="130" name="Oval 129">
              <a:extLst>
                <a:ext uri="{FF2B5EF4-FFF2-40B4-BE49-F238E27FC236}">
                  <a16:creationId xmlns:a16="http://schemas.microsoft.com/office/drawing/2014/main" id="{1C6A69E6-E99A-1845-A3A4-8B1CA89D6B29}"/>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1" name="Picture 130" descr="router arrows.emf">
              <a:extLst>
                <a:ext uri="{FF2B5EF4-FFF2-40B4-BE49-F238E27FC236}">
                  <a16:creationId xmlns:a16="http://schemas.microsoft.com/office/drawing/2014/main" id="{DDFB3D23-3F17-DC44-A126-D257C85547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32" name="Group 131">
            <a:extLst>
              <a:ext uri="{FF2B5EF4-FFF2-40B4-BE49-F238E27FC236}">
                <a16:creationId xmlns:a16="http://schemas.microsoft.com/office/drawing/2014/main" id="{AFC99AEE-4BAF-D246-809D-668D5607B8C8}"/>
              </a:ext>
            </a:extLst>
          </p:cNvPr>
          <p:cNvGrpSpPr/>
          <p:nvPr/>
        </p:nvGrpSpPr>
        <p:grpSpPr>
          <a:xfrm>
            <a:off x="4472677" y="3200364"/>
            <a:ext cx="426078" cy="420152"/>
            <a:chOff x="4381601" y="3173124"/>
            <a:chExt cx="473632" cy="473632"/>
          </a:xfrm>
          <a:solidFill>
            <a:schemeClr val="accent2">
              <a:lumMod val="60000"/>
              <a:lumOff val="40000"/>
            </a:schemeClr>
          </a:solidFill>
        </p:grpSpPr>
        <p:sp>
          <p:nvSpPr>
            <p:cNvPr id="133" name="Oval 132">
              <a:extLst>
                <a:ext uri="{FF2B5EF4-FFF2-40B4-BE49-F238E27FC236}">
                  <a16:creationId xmlns:a16="http://schemas.microsoft.com/office/drawing/2014/main" id="{6BF9B1A2-7A98-9E4F-8EA1-1503AD37DA7C}"/>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4" name="Picture 133" descr="router arrows.emf">
              <a:extLst>
                <a:ext uri="{FF2B5EF4-FFF2-40B4-BE49-F238E27FC236}">
                  <a16:creationId xmlns:a16="http://schemas.microsoft.com/office/drawing/2014/main" id="{37C53EA3-DBD5-384D-B7EE-2ED6232913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22" name="TextBox 21">
            <a:extLst>
              <a:ext uri="{FF2B5EF4-FFF2-40B4-BE49-F238E27FC236}">
                <a16:creationId xmlns:a16="http://schemas.microsoft.com/office/drawing/2014/main" id="{FD6491AF-ECC9-D146-A17B-22EED11A9CCB}"/>
              </a:ext>
            </a:extLst>
          </p:cNvPr>
          <p:cNvSpPr txBox="1"/>
          <p:nvPr/>
        </p:nvSpPr>
        <p:spPr>
          <a:xfrm>
            <a:off x="4216829" y="2452740"/>
            <a:ext cx="963320" cy="577081"/>
          </a:xfrm>
          <a:prstGeom prst="rect">
            <a:avLst/>
          </a:prstGeom>
          <a:noFill/>
        </p:spPr>
        <p:txBody>
          <a:bodyPr wrap="square" rtlCol="0">
            <a:spAutoFit/>
          </a:bodyPr>
          <a:lstStyle/>
          <a:p>
            <a:pPr algn="ctr"/>
            <a:r>
              <a:rPr lang="en-US" sz="1050" dirty="0">
                <a:solidFill>
                  <a:srgbClr val="00B050"/>
                </a:solidFill>
                <a:latin typeface="+mn-lt"/>
              </a:rPr>
              <a:t>Mapping System Federation</a:t>
            </a:r>
          </a:p>
        </p:txBody>
      </p:sp>
      <p:cxnSp>
        <p:nvCxnSpPr>
          <p:cNvPr id="141" name="Straight Connector 140">
            <a:extLst>
              <a:ext uri="{FF2B5EF4-FFF2-40B4-BE49-F238E27FC236}">
                <a16:creationId xmlns:a16="http://schemas.microsoft.com/office/drawing/2014/main" id="{8CCA32A0-1F9B-384D-A47E-B436966CA0CC}"/>
              </a:ext>
            </a:extLst>
          </p:cNvPr>
          <p:cNvCxnSpPr>
            <a:cxnSpLocks/>
          </p:cNvCxnSpPr>
          <p:nvPr/>
        </p:nvCxnSpPr>
        <p:spPr>
          <a:xfrm flipV="1">
            <a:off x="394455" y="4586290"/>
            <a:ext cx="498263" cy="147117"/>
          </a:xfrm>
          <a:prstGeom prst="line">
            <a:avLst/>
          </a:prstGeom>
          <a:ln w="1905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D5A787FB-DBF9-3C4E-BCAD-430D2B41DB3E}"/>
              </a:ext>
            </a:extLst>
          </p:cNvPr>
          <p:cNvSpPr txBox="1"/>
          <p:nvPr/>
        </p:nvSpPr>
        <p:spPr>
          <a:xfrm>
            <a:off x="1026406" y="4489936"/>
            <a:ext cx="2241319" cy="369332"/>
          </a:xfrm>
          <a:prstGeom prst="rect">
            <a:avLst/>
          </a:prstGeom>
          <a:noFill/>
        </p:spPr>
        <p:txBody>
          <a:bodyPr wrap="none" rtlCol="0">
            <a:spAutoFit/>
          </a:bodyPr>
          <a:lstStyle/>
          <a:p>
            <a:r>
              <a:rPr lang="en-US" dirty="0">
                <a:latin typeface="+mn-lt"/>
              </a:rPr>
              <a:t>LISP MS Federation</a:t>
            </a:r>
          </a:p>
        </p:txBody>
      </p:sp>
      <p:grpSp>
        <p:nvGrpSpPr>
          <p:cNvPr id="161" name="Group 160">
            <a:extLst>
              <a:ext uri="{FF2B5EF4-FFF2-40B4-BE49-F238E27FC236}">
                <a16:creationId xmlns:a16="http://schemas.microsoft.com/office/drawing/2014/main" id="{33C25E02-AF68-2D47-98A4-05BD1F0F8CB8}"/>
              </a:ext>
            </a:extLst>
          </p:cNvPr>
          <p:cNvGrpSpPr/>
          <p:nvPr/>
        </p:nvGrpSpPr>
        <p:grpSpPr>
          <a:xfrm>
            <a:off x="8040093" y="727436"/>
            <a:ext cx="283681" cy="279735"/>
            <a:chOff x="4381601" y="3173124"/>
            <a:chExt cx="473632" cy="473632"/>
          </a:xfrm>
          <a:solidFill>
            <a:srgbClr val="92D050"/>
          </a:solidFill>
        </p:grpSpPr>
        <p:sp>
          <p:nvSpPr>
            <p:cNvPr id="162" name="Oval 161">
              <a:extLst>
                <a:ext uri="{FF2B5EF4-FFF2-40B4-BE49-F238E27FC236}">
                  <a16:creationId xmlns:a16="http://schemas.microsoft.com/office/drawing/2014/main" id="{ED3BAC22-3A09-8B45-A732-246F667AC8C9}"/>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3" name="Picture 162" descr="router arrows.emf">
              <a:extLst>
                <a:ext uri="{FF2B5EF4-FFF2-40B4-BE49-F238E27FC236}">
                  <a16:creationId xmlns:a16="http://schemas.microsoft.com/office/drawing/2014/main" id="{8932311C-7FD1-CF47-8525-A78BEF9ABB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sp>
        <p:nvSpPr>
          <p:cNvPr id="164" name="Rounded Rectangle 163">
            <a:extLst>
              <a:ext uri="{FF2B5EF4-FFF2-40B4-BE49-F238E27FC236}">
                <a16:creationId xmlns:a16="http://schemas.microsoft.com/office/drawing/2014/main" id="{77166DD5-88A9-C647-969A-11487117652A}"/>
              </a:ext>
            </a:extLst>
          </p:cNvPr>
          <p:cNvSpPr/>
          <p:nvPr/>
        </p:nvSpPr>
        <p:spPr>
          <a:xfrm>
            <a:off x="8393296" y="787372"/>
            <a:ext cx="666420" cy="158905"/>
          </a:xfrm>
          <a:prstGeom prst="roundRect">
            <a:avLst/>
          </a:prstGeom>
          <a:solidFill>
            <a:srgbClr val="FFFFFF"/>
          </a:solidFill>
          <a:ln>
            <a:solidFill>
              <a:schemeClr val="accent4">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Underlay ASBR</a:t>
            </a:r>
          </a:p>
        </p:txBody>
      </p:sp>
      <p:cxnSp>
        <p:nvCxnSpPr>
          <p:cNvPr id="14" name="Straight Connector 13">
            <a:extLst>
              <a:ext uri="{FF2B5EF4-FFF2-40B4-BE49-F238E27FC236}">
                <a16:creationId xmlns:a16="http://schemas.microsoft.com/office/drawing/2014/main" id="{717E176E-2E2E-0147-BF1F-5EE075888F80}"/>
              </a:ext>
            </a:extLst>
          </p:cNvPr>
          <p:cNvCxnSpPr>
            <a:stCxn id="130" idx="6"/>
            <a:endCxn id="443" idx="2"/>
          </p:cNvCxnSpPr>
          <p:nvPr/>
        </p:nvCxnSpPr>
        <p:spPr>
          <a:xfrm>
            <a:off x="3749455" y="2085503"/>
            <a:ext cx="2071330" cy="252464"/>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2CEC14CD-B32F-3D4A-84FC-D6D6C10C59FF}"/>
              </a:ext>
            </a:extLst>
          </p:cNvPr>
          <p:cNvCxnSpPr>
            <a:cxnSpLocks/>
            <a:stCxn id="130" idx="5"/>
            <a:endCxn id="133" idx="1"/>
          </p:cNvCxnSpPr>
          <p:nvPr/>
        </p:nvCxnSpPr>
        <p:spPr>
          <a:xfrm>
            <a:off x="3687057" y="2234049"/>
            <a:ext cx="848018" cy="1027845"/>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2116B311-61BA-8847-AE97-5693E9F8C72F}"/>
              </a:ext>
            </a:extLst>
          </p:cNvPr>
          <p:cNvCxnSpPr>
            <a:cxnSpLocks/>
            <a:stCxn id="133" idx="7"/>
            <a:endCxn id="443" idx="3"/>
          </p:cNvCxnSpPr>
          <p:nvPr/>
        </p:nvCxnSpPr>
        <p:spPr>
          <a:xfrm flipV="1">
            <a:off x="4836357" y="2486513"/>
            <a:ext cx="1046826" cy="775381"/>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55348AFF-C869-6C45-A920-848B528B8E6D}"/>
              </a:ext>
            </a:extLst>
          </p:cNvPr>
          <p:cNvGrpSpPr/>
          <p:nvPr/>
        </p:nvGrpSpPr>
        <p:grpSpPr>
          <a:xfrm>
            <a:off x="4417447" y="3929814"/>
            <a:ext cx="536538" cy="596883"/>
            <a:chOff x="4808782" y="3612613"/>
            <a:chExt cx="536538" cy="596883"/>
          </a:xfrm>
        </p:grpSpPr>
        <p:sp>
          <p:nvSpPr>
            <p:cNvPr id="166" name="Rounded Rectangle 165">
              <a:extLst>
                <a:ext uri="{FF2B5EF4-FFF2-40B4-BE49-F238E27FC236}">
                  <a16:creationId xmlns:a16="http://schemas.microsoft.com/office/drawing/2014/main" id="{4B769DAD-9785-7342-B0BF-922730DB6278}"/>
                </a:ext>
              </a:extLst>
            </p:cNvPr>
            <p:cNvSpPr/>
            <p:nvPr/>
          </p:nvSpPr>
          <p:spPr>
            <a:xfrm>
              <a:off x="4808782" y="400348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XTR-S</a:t>
              </a:r>
            </a:p>
          </p:txBody>
        </p:sp>
        <p:grpSp>
          <p:nvGrpSpPr>
            <p:cNvPr id="167" name="Group 166">
              <a:extLst>
                <a:ext uri="{FF2B5EF4-FFF2-40B4-BE49-F238E27FC236}">
                  <a16:creationId xmlns:a16="http://schemas.microsoft.com/office/drawing/2014/main" id="{7B22BF16-A6CD-2F45-BC6B-26C2A806A39D}"/>
                </a:ext>
              </a:extLst>
            </p:cNvPr>
            <p:cNvGrpSpPr/>
            <p:nvPr/>
          </p:nvGrpSpPr>
          <p:grpSpPr>
            <a:xfrm>
              <a:off x="4881793" y="3612613"/>
              <a:ext cx="426078" cy="420152"/>
              <a:chOff x="4381601" y="3173124"/>
              <a:chExt cx="473632" cy="473632"/>
            </a:xfrm>
            <a:solidFill>
              <a:srgbClr val="FF0000"/>
            </a:solidFill>
          </p:grpSpPr>
          <p:sp>
            <p:nvSpPr>
              <p:cNvPr id="168" name="Oval 167">
                <a:extLst>
                  <a:ext uri="{FF2B5EF4-FFF2-40B4-BE49-F238E27FC236}">
                    <a16:creationId xmlns:a16="http://schemas.microsoft.com/office/drawing/2014/main" id="{70DEABDB-57B9-A443-9EAF-0221F729272A}"/>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9" name="Picture 168" descr="router arrows.emf">
                <a:extLst>
                  <a:ext uri="{FF2B5EF4-FFF2-40B4-BE49-F238E27FC236}">
                    <a16:creationId xmlns:a16="http://schemas.microsoft.com/office/drawing/2014/main" id="{F27BC270-587A-354E-B67E-E8061CAA1D9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4" name="Group 3">
            <a:extLst>
              <a:ext uri="{FF2B5EF4-FFF2-40B4-BE49-F238E27FC236}">
                <a16:creationId xmlns:a16="http://schemas.microsoft.com/office/drawing/2014/main" id="{8FA84370-30B1-1B4F-B062-F1DDDE0D09E5}"/>
              </a:ext>
            </a:extLst>
          </p:cNvPr>
          <p:cNvGrpSpPr/>
          <p:nvPr/>
        </p:nvGrpSpPr>
        <p:grpSpPr>
          <a:xfrm>
            <a:off x="1456600" y="1881438"/>
            <a:ext cx="536538" cy="643450"/>
            <a:chOff x="2540354" y="2404486"/>
            <a:chExt cx="536538" cy="643450"/>
          </a:xfrm>
        </p:grpSpPr>
        <p:sp>
          <p:nvSpPr>
            <p:cNvPr id="128" name="Rounded Rectangle 127">
              <a:extLst>
                <a:ext uri="{FF2B5EF4-FFF2-40B4-BE49-F238E27FC236}">
                  <a16:creationId xmlns:a16="http://schemas.microsoft.com/office/drawing/2014/main" id="{B2BEE21A-C51C-CB42-9803-B8DC35C5AB34}"/>
                </a:ext>
              </a:extLst>
            </p:cNvPr>
            <p:cNvSpPr/>
            <p:nvPr/>
          </p:nvSpPr>
          <p:spPr>
            <a:xfrm>
              <a:off x="2540354" y="284192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XTR-W</a:t>
              </a:r>
            </a:p>
          </p:txBody>
        </p:sp>
        <p:grpSp>
          <p:nvGrpSpPr>
            <p:cNvPr id="170" name="Group 169">
              <a:extLst>
                <a:ext uri="{FF2B5EF4-FFF2-40B4-BE49-F238E27FC236}">
                  <a16:creationId xmlns:a16="http://schemas.microsoft.com/office/drawing/2014/main" id="{A90A5DB8-D185-9247-845B-496D4797222B}"/>
                </a:ext>
              </a:extLst>
            </p:cNvPr>
            <p:cNvGrpSpPr/>
            <p:nvPr/>
          </p:nvGrpSpPr>
          <p:grpSpPr>
            <a:xfrm>
              <a:off x="2598101" y="2404486"/>
              <a:ext cx="426078" cy="420152"/>
              <a:chOff x="4381601" y="3173124"/>
              <a:chExt cx="473632" cy="473632"/>
            </a:xfrm>
            <a:solidFill>
              <a:srgbClr val="FF0000"/>
            </a:solidFill>
          </p:grpSpPr>
          <p:sp>
            <p:nvSpPr>
              <p:cNvPr id="171" name="Oval 170">
                <a:extLst>
                  <a:ext uri="{FF2B5EF4-FFF2-40B4-BE49-F238E27FC236}">
                    <a16:creationId xmlns:a16="http://schemas.microsoft.com/office/drawing/2014/main" id="{BCBC89DE-90E6-4D4C-904F-982C41EC341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2" name="Picture 171" descr="router arrows.emf">
                <a:extLst>
                  <a:ext uri="{FF2B5EF4-FFF2-40B4-BE49-F238E27FC236}">
                    <a16:creationId xmlns:a16="http://schemas.microsoft.com/office/drawing/2014/main" id="{13AB60D4-07E9-4C4B-9DB3-C03E1FD2BD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6" name="Group 5">
            <a:extLst>
              <a:ext uri="{FF2B5EF4-FFF2-40B4-BE49-F238E27FC236}">
                <a16:creationId xmlns:a16="http://schemas.microsoft.com/office/drawing/2014/main" id="{412B2C21-17DA-CC4E-B6DE-6F23E0F8FD56}"/>
              </a:ext>
            </a:extLst>
          </p:cNvPr>
          <p:cNvGrpSpPr/>
          <p:nvPr/>
        </p:nvGrpSpPr>
        <p:grpSpPr>
          <a:xfrm>
            <a:off x="7763417" y="2127891"/>
            <a:ext cx="536538" cy="632883"/>
            <a:chOff x="6276993" y="2059001"/>
            <a:chExt cx="536538" cy="632883"/>
          </a:xfrm>
        </p:grpSpPr>
        <p:sp>
          <p:nvSpPr>
            <p:cNvPr id="165" name="Rounded Rectangle 164">
              <a:extLst>
                <a:ext uri="{FF2B5EF4-FFF2-40B4-BE49-F238E27FC236}">
                  <a16:creationId xmlns:a16="http://schemas.microsoft.com/office/drawing/2014/main" id="{290C4346-90B3-6F4E-8B92-DDA0D274C73C}"/>
                </a:ext>
              </a:extLst>
            </p:cNvPr>
            <p:cNvSpPr/>
            <p:nvPr/>
          </p:nvSpPr>
          <p:spPr>
            <a:xfrm>
              <a:off x="6276993" y="2485869"/>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XTR-E</a:t>
              </a:r>
            </a:p>
          </p:txBody>
        </p:sp>
        <p:grpSp>
          <p:nvGrpSpPr>
            <p:cNvPr id="173" name="Group 172">
              <a:extLst>
                <a:ext uri="{FF2B5EF4-FFF2-40B4-BE49-F238E27FC236}">
                  <a16:creationId xmlns:a16="http://schemas.microsoft.com/office/drawing/2014/main" id="{4804C294-C632-7740-AF2F-808E6BAA5251}"/>
                </a:ext>
              </a:extLst>
            </p:cNvPr>
            <p:cNvGrpSpPr/>
            <p:nvPr/>
          </p:nvGrpSpPr>
          <p:grpSpPr>
            <a:xfrm>
              <a:off x="6296126" y="2059001"/>
              <a:ext cx="426078" cy="420152"/>
              <a:chOff x="4381601" y="3173124"/>
              <a:chExt cx="473632" cy="473632"/>
            </a:xfrm>
            <a:solidFill>
              <a:srgbClr val="FF0000"/>
            </a:solidFill>
          </p:grpSpPr>
          <p:sp>
            <p:nvSpPr>
              <p:cNvPr id="174" name="Oval 173">
                <a:extLst>
                  <a:ext uri="{FF2B5EF4-FFF2-40B4-BE49-F238E27FC236}">
                    <a16:creationId xmlns:a16="http://schemas.microsoft.com/office/drawing/2014/main" id="{748E4921-60A4-CB4A-8EA4-257B943C850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5" name="Picture 174" descr="router arrows.emf">
                <a:extLst>
                  <a:ext uri="{FF2B5EF4-FFF2-40B4-BE49-F238E27FC236}">
                    <a16:creationId xmlns:a16="http://schemas.microsoft.com/office/drawing/2014/main" id="{CA70592C-B521-BB42-A1FA-AF433AE8EE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pic>
        <p:nvPicPr>
          <p:cNvPr id="176" name="Picture 175">
            <a:extLst>
              <a:ext uri="{FF2B5EF4-FFF2-40B4-BE49-F238E27FC236}">
                <a16:creationId xmlns:a16="http://schemas.microsoft.com/office/drawing/2014/main" id="{A5E7D3B5-461E-D243-B751-7DD6951A4DC0}"/>
              </a:ext>
            </a:extLst>
          </p:cNvPr>
          <p:cNvPicPr>
            <a:picLocks noChangeAspect="1"/>
          </p:cNvPicPr>
          <p:nvPr/>
        </p:nvPicPr>
        <p:blipFill>
          <a:blip r:embed="rId4"/>
          <a:stretch>
            <a:fillRect/>
          </a:stretch>
        </p:blipFill>
        <p:spPr>
          <a:xfrm>
            <a:off x="4470248" y="4637480"/>
            <a:ext cx="469900" cy="469900"/>
          </a:xfrm>
          <a:prstGeom prst="rect">
            <a:avLst/>
          </a:prstGeom>
        </p:spPr>
      </p:pic>
      <p:pic>
        <p:nvPicPr>
          <p:cNvPr id="177" name="Picture 176">
            <a:extLst>
              <a:ext uri="{FF2B5EF4-FFF2-40B4-BE49-F238E27FC236}">
                <a16:creationId xmlns:a16="http://schemas.microsoft.com/office/drawing/2014/main" id="{C8088128-E432-8D49-998D-D8AAA88E1F87}"/>
              </a:ext>
            </a:extLst>
          </p:cNvPr>
          <p:cNvPicPr>
            <a:picLocks noChangeAspect="1"/>
          </p:cNvPicPr>
          <p:nvPr/>
        </p:nvPicPr>
        <p:blipFill>
          <a:blip r:embed="rId5"/>
          <a:stretch>
            <a:fillRect/>
          </a:stretch>
        </p:blipFill>
        <p:spPr>
          <a:xfrm>
            <a:off x="618369" y="1856483"/>
            <a:ext cx="469900" cy="469900"/>
          </a:xfrm>
          <a:prstGeom prst="rect">
            <a:avLst/>
          </a:prstGeom>
        </p:spPr>
      </p:pic>
      <p:cxnSp>
        <p:nvCxnSpPr>
          <p:cNvPr id="8" name="Straight Arrow Connector 7">
            <a:extLst>
              <a:ext uri="{FF2B5EF4-FFF2-40B4-BE49-F238E27FC236}">
                <a16:creationId xmlns:a16="http://schemas.microsoft.com/office/drawing/2014/main" id="{9961A528-6656-704B-97A5-4E73B0FAD300}"/>
              </a:ext>
            </a:extLst>
          </p:cNvPr>
          <p:cNvCxnSpPr>
            <a:stCxn id="177" idx="3"/>
            <a:endCxn id="171" idx="2"/>
          </p:cNvCxnSpPr>
          <p:nvPr/>
        </p:nvCxnSpPr>
        <p:spPr>
          <a:xfrm>
            <a:off x="1088269" y="2091433"/>
            <a:ext cx="426078" cy="81"/>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B158066-F0B2-5A4A-B98B-5953BAF1147F}"/>
              </a:ext>
            </a:extLst>
          </p:cNvPr>
          <p:cNvSpPr txBox="1"/>
          <p:nvPr/>
        </p:nvSpPr>
        <p:spPr>
          <a:xfrm>
            <a:off x="1940425" y="1185922"/>
            <a:ext cx="1013419" cy="253916"/>
          </a:xfrm>
          <a:prstGeom prst="rect">
            <a:avLst/>
          </a:prstGeom>
          <a:noFill/>
        </p:spPr>
        <p:txBody>
          <a:bodyPr wrap="none" rtlCol="0">
            <a:spAutoFit/>
          </a:bodyPr>
          <a:lstStyle/>
          <a:p>
            <a:r>
              <a:rPr lang="en-US" sz="1050" dirty="0">
                <a:latin typeface="+mn-lt"/>
              </a:rPr>
              <a:t>7. Map-Reply</a:t>
            </a:r>
          </a:p>
        </p:txBody>
      </p:sp>
      <p:pic>
        <p:nvPicPr>
          <p:cNvPr id="179" name="Picture 178">
            <a:extLst>
              <a:ext uri="{FF2B5EF4-FFF2-40B4-BE49-F238E27FC236}">
                <a16:creationId xmlns:a16="http://schemas.microsoft.com/office/drawing/2014/main" id="{BB6C5B68-107C-D34F-B84E-2039EE06387F}"/>
              </a:ext>
            </a:extLst>
          </p:cNvPr>
          <p:cNvPicPr>
            <a:picLocks noChangeAspect="1"/>
          </p:cNvPicPr>
          <p:nvPr/>
        </p:nvPicPr>
        <p:blipFill>
          <a:blip r:embed="rId4"/>
          <a:stretch>
            <a:fillRect/>
          </a:stretch>
        </p:blipFill>
        <p:spPr>
          <a:xfrm>
            <a:off x="918297" y="1088060"/>
            <a:ext cx="469900" cy="469900"/>
          </a:xfrm>
          <a:prstGeom prst="rect">
            <a:avLst/>
          </a:prstGeom>
        </p:spPr>
      </p:pic>
      <p:pic>
        <p:nvPicPr>
          <p:cNvPr id="180" name="Picture 179">
            <a:extLst>
              <a:ext uri="{FF2B5EF4-FFF2-40B4-BE49-F238E27FC236}">
                <a16:creationId xmlns:a16="http://schemas.microsoft.com/office/drawing/2014/main" id="{CB201483-F97A-444E-845C-B132E021C416}"/>
              </a:ext>
            </a:extLst>
          </p:cNvPr>
          <p:cNvPicPr>
            <a:picLocks noChangeAspect="1"/>
          </p:cNvPicPr>
          <p:nvPr/>
        </p:nvPicPr>
        <p:blipFill>
          <a:blip r:embed="rId5"/>
          <a:stretch>
            <a:fillRect/>
          </a:stretch>
        </p:blipFill>
        <p:spPr>
          <a:xfrm>
            <a:off x="20603" y="1088060"/>
            <a:ext cx="469900" cy="469900"/>
          </a:xfrm>
          <a:prstGeom prst="rect">
            <a:avLst/>
          </a:prstGeom>
        </p:spPr>
      </p:pic>
      <p:cxnSp>
        <p:nvCxnSpPr>
          <p:cNvPr id="181" name="Straight Arrow Connector 180">
            <a:extLst>
              <a:ext uri="{FF2B5EF4-FFF2-40B4-BE49-F238E27FC236}">
                <a16:creationId xmlns:a16="http://schemas.microsoft.com/office/drawing/2014/main" id="{7FD0A796-9363-B14D-84DD-6EEA8C59123E}"/>
              </a:ext>
            </a:extLst>
          </p:cNvPr>
          <p:cNvCxnSpPr>
            <a:cxnSpLocks/>
            <a:endCxn id="179" idx="1"/>
          </p:cNvCxnSpPr>
          <p:nvPr/>
        </p:nvCxnSpPr>
        <p:spPr>
          <a:xfrm>
            <a:off x="490503" y="1322970"/>
            <a:ext cx="427794" cy="4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13" name="Freeform 12">
            <a:extLst>
              <a:ext uri="{FF2B5EF4-FFF2-40B4-BE49-F238E27FC236}">
                <a16:creationId xmlns:a16="http://schemas.microsoft.com/office/drawing/2014/main" id="{377E809E-88D9-114F-A69B-4D23053AE386}"/>
              </a:ext>
            </a:extLst>
          </p:cNvPr>
          <p:cNvSpPr/>
          <p:nvPr/>
        </p:nvSpPr>
        <p:spPr>
          <a:xfrm>
            <a:off x="1901952" y="1499584"/>
            <a:ext cx="1490472" cy="438944"/>
          </a:xfrm>
          <a:custGeom>
            <a:avLst/>
            <a:gdLst>
              <a:gd name="connsiteX0" fmla="*/ 0 w 1490472"/>
              <a:gd name="connsiteY0" fmla="*/ 438944 h 438944"/>
              <a:gd name="connsiteX1" fmla="*/ 630936 w 1490472"/>
              <a:gd name="connsiteY1" fmla="*/ 32 h 438944"/>
              <a:gd name="connsiteX2" fmla="*/ 1490472 w 1490472"/>
              <a:gd name="connsiteY2" fmla="*/ 420656 h 438944"/>
            </a:gdLst>
            <a:ahLst/>
            <a:cxnLst>
              <a:cxn ang="0">
                <a:pos x="connsiteX0" y="connsiteY0"/>
              </a:cxn>
              <a:cxn ang="0">
                <a:pos x="connsiteX1" y="connsiteY1"/>
              </a:cxn>
              <a:cxn ang="0">
                <a:pos x="connsiteX2" y="connsiteY2"/>
              </a:cxn>
            </a:cxnLst>
            <a:rect l="l" t="t" r="r" b="b"/>
            <a:pathLst>
              <a:path w="1490472" h="438944">
                <a:moveTo>
                  <a:pt x="0" y="438944"/>
                </a:moveTo>
                <a:cubicBezTo>
                  <a:pt x="191262" y="221012"/>
                  <a:pt x="382524" y="3080"/>
                  <a:pt x="630936" y="32"/>
                </a:cubicBezTo>
                <a:cubicBezTo>
                  <a:pt x="879348" y="-3016"/>
                  <a:pt x="1184910" y="208820"/>
                  <a:pt x="1490472" y="420656"/>
                </a:cubicBezTo>
              </a:path>
            </a:pathLst>
          </a:custGeom>
          <a:noFill/>
          <a:ln>
            <a:solidFill>
              <a:srgbClr val="00B050"/>
            </a:solidFill>
            <a:prstDash val="sysDash"/>
            <a:headEnd type="arrow"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TextBox 181">
            <a:extLst>
              <a:ext uri="{FF2B5EF4-FFF2-40B4-BE49-F238E27FC236}">
                <a16:creationId xmlns:a16="http://schemas.microsoft.com/office/drawing/2014/main" id="{D8521D44-693E-A04A-8610-C307136BC098}"/>
              </a:ext>
            </a:extLst>
          </p:cNvPr>
          <p:cNvSpPr txBox="1"/>
          <p:nvPr/>
        </p:nvSpPr>
        <p:spPr>
          <a:xfrm>
            <a:off x="3507059" y="1085481"/>
            <a:ext cx="1926377" cy="738664"/>
          </a:xfrm>
          <a:prstGeom prst="rect">
            <a:avLst/>
          </a:prstGeom>
          <a:noFill/>
        </p:spPr>
        <p:txBody>
          <a:bodyPr wrap="square" rtlCol="0">
            <a:spAutoFit/>
          </a:bodyPr>
          <a:lstStyle/>
          <a:p>
            <a:r>
              <a:rPr lang="en-US" sz="1050" dirty="0">
                <a:latin typeface="+mn-lt"/>
              </a:rPr>
              <a:t>6. Install/register Mapping for More specific EID (Paul</a:t>
            </a:r>
          </a:p>
          <a:p>
            <a:r>
              <a:rPr lang="en-US" sz="1050" dirty="0">
                <a:latin typeface="+mn-lt"/>
              </a:rPr>
              <a:t>6.a. Instantiate subscription to Paul for XTR-W</a:t>
            </a:r>
          </a:p>
        </p:txBody>
      </p:sp>
      <p:cxnSp>
        <p:nvCxnSpPr>
          <p:cNvPr id="183" name="Straight Connector 182">
            <a:extLst>
              <a:ext uri="{FF2B5EF4-FFF2-40B4-BE49-F238E27FC236}">
                <a16:creationId xmlns:a16="http://schemas.microsoft.com/office/drawing/2014/main" id="{AB45EC37-9903-3E47-9146-A98E82392A3C}"/>
              </a:ext>
            </a:extLst>
          </p:cNvPr>
          <p:cNvCxnSpPr/>
          <p:nvPr/>
        </p:nvCxnSpPr>
        <p:spPr>
          <a:xfrm>
            <a:off x="3704838" y="2149756"/>
            <a:ext cx="2071330" cy="252464"/>
          </a:xfrm>
          <a:prstGeom prst="line">
            <a:avLst/>
          </a:prstGeom>
          <a:ln w="28575">
            <a:solidFill>
              <a:srgbClr val="00B050"/>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1B8A1AF8-0677-4246-AEC1-A495F2E30953}"/>
              </a:ext>
            </a:extLst>
          </p:cNvPr>
          <p:cNvCxnSpPr>
            <a:cxnSpLocks/>
          </p:cNvCxnSpPr>
          <p:nvPr/>
        </p:nvCxnSpPr>
        <p:spPr>
          <a:xfrm>
            <a:off x="3642440" y="2298302"/>
            <a:ext cx="848018" cy="1027845"/>
          </a:xfrm>
          <a:prstGeom prst="line">
            <a:avLst/>
          </a:prstGeom>
          <a:ln w="28575">
            <a:solidFill>
              <a:srgbClr val="00B050"/>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85" name="TextBox 184">
            <a:extLst>
              <a:ext uri="{FF2B5EF4-FFF2-40B4-BE49-F238E27FC236}">
                <a16:creationId xmlns:a16="http://schemas.microsoft.com/office/drawing/2014/main" id="{04C05960-2762-FA48-AA2C-2F2955DB1396}"/>
              </a:ext>
            </a:extLst>
          </p:cNvPr>
          <p:cNvSpPr txBox="1"/>
          <p:nvPr/>
        </p:nvSpPr>
        <p:spPr>
          <a:xfrm>
            <a:off x="2796001" y="2707314"/>
            <a:ext cx="1211310" cy="577081"/>
          </a:xfrm>
          <a:prstGeom prst="rect">
            <a:avLst/>
          </a:prstGeom>
          <a:noFill/>
        </p:spPr>
        <p:txBody>
          <a:bodyPr wrap="square" rtlCol="0">
            <a:spAutoFit/>
          </a:bodyPr>
          <a:lstStyle/>
          <a:p>
            <a:pPr algn="ctr"/>
            <a:r>
              <a:rPr lang="en-US" sz="1050" dirty="0">
                <a:latin typeface="+mn-lt"/>
              </a:rPr>
              <a:t>5. Map Reply with specific EID (Paul) </a:t>
            </a:r>
          </a:p>
        </p:txBody>
      </p:sp>
      <p:sp>
        <p:nvSpPr>
          <p:cNvPr id="187" name="TextBox 186">
            <a:extLst>
              <a:ext uri="{FF2B5EF4-FFF2-40B4-BE49-F238E27FC236}">
                <a16:creationId xmlns:a16="http://schemas.microsoft.com/office/drawing/2014/main" id="{81A46AA1-54C9-044E-B77A-EC58BD40623A}"/>
              </a:ext>
            </a:extLst>
          </p:cNvPr>
          <p:cNvSpPr txBox="1"/>
          <p:nvPr/>
        </p:nvSpPr>
        <p:spPr>
          <a:xfrm>
            <a:off x="4216960" y="1850963"/>
            <a:ext cx="1926377" cy="415498"/>
          </a:xfrm>
          <a:prstGeom prst="rect">
            <a:avLst/>
          </a:prstGeom>
          <a:noFill/>
        </p:spPr>
        <p:txBody>
          <a:bodyPr wrap="square" rtlCol="0">
            <a:spAutoFit/>
          </a:bodyPr>
          <a:lstStyle/>
          <a:p>
            <a:pPr algn="ctr"/>
            <a:r>
              <a:rPr lang="en-US" sz="1050" dirty="0">
                <a:latin typeface="+mn-lt"/>
              </a:rPr>
              <a:t>5. NMR with Covering Prefix (boys)</a:t>
            </a:r>
          </a:p>
        </p:txBody>
      </p:sp>
      <p:sp>
        <p:nvSpPr>
          <p:cNvPr id="18" name="TextBox 17">
            <a:extLst>
              <a:ext uri="{FF2B5EF4-FFF2-40B4-BE49-F238E27FC236}">
                <a16:creationId xmlns:a16="http://schemas.microsoft.com/office/drawing/2014/main" id="{C2342779-D6DE-DD4C-8E5E-DE18B17159DB}"/>
              </a:ext>
            </a:extLst>
          </p:cNvPr>
          <p:cNvSpPr txBox="1"/>
          <p:nvPr/>
        </p:nvSpPr>
        <p:spPr>
          <a:xfrm>
            <a:off x="11848" y="1544630"/>
            <a:ext cx="497252" cy="261610"/>
          </a:xfrm>
          <a:prstGeom prst="rect">
            <a:avLst/>
          </a:prstGeom>
          <a:noFill/>
        </p:spPr>
        <p:txBody>
          <a:bodyPr wrap="none" rtlCol="0">
            <a:spAutoFit/>
          </a:bodyPr>
          <a:lstStyle/>
          <a:p>
            <a:pPr algn="ctr"/>
            <a:r>
              <a:rPr lang="en-US" sz="1100" dirty="0">
                <a:latin typeface="+mn-lt"/>
              </a:rPr>
              <a:t>Mary</a:t>
            </a:r>
          </a:p>
        </p:txBody>
      </p:sp>
      <p:sp>
        <p:nvSpPr>
          <p:cNvPr id="188" name="TextBox 187">
            <a:extLst>
              <a:ext uri="{FF2B5EF4-FFF2-40B4-BE49-F238E27FC236}">
                <a16:creationId xmlns:a16="http://schemas.microsoft.com/office/drawing/2014/main" id="{3E9B7877-9997-2D47-A00D-BDD7AED08020}"/>
              </a:ext>
            </a:extLst>
          </p:cNvPr>
          <p:cNvSpPr txBox="1"/>
          <p:nvPr/>
        </p:nvSpPr>
        <p:spPr>
          <a:xfrm>
            <a:off x="921960" y="1541488"/>
            <a:ext cx="453970" cy="261610"/>
          </a:xfrm>
          <a:prstGeom prst="rect">
            <a:avLst/>
          </a:prstGeom>
          <a:noFill/>
        </p:spPr>
        <p:txBody>
          <a:bodyPr wrap="none" rtlCol="0">
            <a:spAutoFit/>
          </a:bodyPr>
          <a:lstStyle/>
          <a:p>
            <a:pPr algn="ctr"/>
            <a:r>
              <a:rPr lang="en-US" sz="1100" dirty="0">
                <a:latin typeface="+mn-lt"/>
              </a:rPr>
              <a:t>Paul</a:t>
            </a:r>
          </a:p>
        </p:txBody>
      </p:sp>
      <p:sp>
        <p:nvSpPr>
          <p:cNvPr id="189" name="TextBox 188">
            <a:extLst>
              <a:ext uri="{FF2B5EF4-FFF2-40B4-BE49-F238E27FC236}">
                <a16:creationId xmlns:a16="http://schemas.microsoft.com/office/drawing/2014/main" id="{A001ECA1-A02E-F747-9E37-B4D17407CF00}"/>
              </a:ext>
            </a:extLst>
          </p:cNvPr>
          <p:cNvSpPr txBox="1"/>
          <p:nvPr/>
        </p:nvSpPr>
        <p:spPr>
          <a:xfrm>
            <a:off x="604693" y="2284651"/>
            <a:ext cx="497252" cy="261610"/>
          </a:xfrm>
          <a:prstGeom prst="rect">
            <a:avLst/>
          </a:prstGeom>
          <a:noFill/>
        </p:spPr>
        <p:txBody>
          <a:bodyPr wrap="none" rtlCol="0">
            <a:spAutoFit/>
          </a:bodyPr>
          <a:lstStyle/>
          <a:p>
            <a:pPr algn="ctr"/>
            <a:r>
              <a:rPr lang="en-US" sz="1100" dirty="0">
                <a:latin typeface="+mn-lt"/>
              </a:rPr>
              <a:t>Mary</a:t>
            </a:r>
          </a:p>
        </p:txBody>
      </p:sp>
      <p:sp>
        <p:nvSpPr>
          <p:cNvPr id="190" name="TextBox 189">
            <a:extLst>
              <a:ext uri="{FF2B5EF4-FFF2-40B4-BE49-F238E27FC236}">
                <a16:creationId xmlns:a16="http://schemas.microsoft.com/office/drawing/2014/main" id="{7CF07CF2-6690-114C-AC4F-79E84C1207BC}"/>
              </a:ext>
            </a:extLst>
          </p:cNvPr>
          <p:cNvSpPr txBox="1"/>
          <p:nvPr/>
        </p:nvSpPr>
        <p:spPr>
          <a:xfrm>
            <a:off x="4783959" y="4844499"/>
            <a:ext cx="453970" cy="261610"/>
          </a:xfrm>
          <a:prstGeom prst="rect">
            <a:avLst/>
          </a:prstGeom>
          <a:noFill/>
        </p:spPr>
        <p:txBody>
          <a:bodyPr wrap="none" rtlCol="0">
            <a:spAutoFit/>
          </a:bodyPr>
          <a:lstStyle/>
          <a:p>
            <a:pPr algn="ctr"/>
            <a:r>
              <a:rPr lang="en-US" sz="1100" dirty="0">
                <a:latin typeface="+mn-lt"/>
              </a:rPr>
              <a:t>Paul</a:t>
            </a:r>
          </a:p>
        </p:txBody>
      </p:sp>
      <p:sp>
        <p:nvSpPr>
          <p:cNvPr id="19" name="TextBox 18">
            <a:extLst>
              <a:ext uri="{FF2B5EF4-FFF2-40B4-BE49-F238E27FC236}">
                <a16:creationId xmlns:a16="http://schemas.microsoft.com/office/drawing/2014/main" id="{DD07C6ED-E19E-F649-B018-108552319376}"/>
              </a:ext>
            </a:extLst>
          </p:cNvPr>
          <p:cNvSpPr txBox="1"/>
          <p:nvPr/>
        </p:nvSpPr>
        <p:spPr>
          <a:xfrm>
            <a:off x="4780618" y="3484268"/>
            <a:ext cx="1091966" cy="261610"/>
          </a:xfrm>
          <a:prstGeom prst="rect">
            <a:avLst/>
          </a:prstGeom>
          <a:noFill/>
          <a:ln>
            <a:solidFill>
              <a:srgbClr val="002060"/>
            </a:solidFill>
          </a:ln>
        </p:spPr>
        <p:txBody>
          <a:bodyPr wrap="none" rtlCol="0">
            <a:spAutoFit/>
          </a:bodyPr>
          <a:lstStyle/>
          <a:p>
            <a:pPr algn="ctr"/>
            <a:r>
              <a:rPr lang="en-US" sz="1100" dirty="0">
                <a:latin typeface="+mn-lt"/>
              </a:rPr>
              <a:t>Paul @ XTR-S</a:t>
            </a:r>
          </a:p>
        </p:txBody>
      </p:sp>
      <p:sp>
        <p:nvSpPr>
          <p:cNvPr id="191" name="TextBox 190">
            <a:extLst>
              <a:ext uri="{FF2B5EF4-FFF2-40B4-BE49-F238E27FC236}">
                <a16:creationId xmlns:a16="http://schemas.microsoft.com/office/drawing/2014/main" id="{647E5985-5049-1049-889E-4FFC611BA5A5}"/>
              </a:ext>
            </a:extLst>
          </p:cNvPr>
          <p:cNvSpPr txBox="1"/>
          <p:nvPr/>
        </p:nvSpPr>
        <p:spPr>
          <a:xfrm>
            <a:off x="2253229" y="2189089"/>
            <a:ext cx="1289135" cy="415498"/>
          </a:xfrm>
          <a:prstGeom prst="rect">
            <a:avLst/>
          </a:prstGeom>
          <a:noFill/>
          <a:ln>
            <a:solidFill>
              <a:srgbClr val="002060"/>
            </a:solidFill>
          </a:ln>
        </p:spPr>
        <p:txBody>
          <a:bodyPr wrap="none" rtlCol="0">
            <a:spAutoFit/>
          </a:bodyPr>
          <a:lstStyle/>
          <a:p>
            <a:pPr algn="ctr"/>
            <a:r>
              <a:rPr lang="en-US" sz="1100" dirty="0">
                <a:latin typeface="+mn-lt"/>
              </a:rPr>
              <a:t>Paul @ XTR-S</a:t>
            </a:r>
          </a:p>
          <a:p>
            <a:pPr algn="ctr"/>
            <a:r>
              <a:rPr lang="en-US" sz="1000" dirty="0">
                <a:latin typeface="+mn-lt"/>
              </a:rPr>
              <a:t>XTR-W sub to Paul</a:t>
            </a:r>
          </a:p>
        </p:txBody>
      </p:sp>
      <p:sp>
        <p:nvSpPr>
          <p:cNvPr id="192" name="TextBox 191">
            <a:extLst>
              <a:ext uri="{FF2B5EF4-FFF2-40B4-BE49-F238E27FC236}">
                <a16:creationId xmlns:a16="http://schemas.microsoft.com/office/drawing/2014/main" id="{05B663B6-11B2-D145-BB3A-EB6D2B1C9424}"/>
              </a:ext>
            </a:extLst>
          </p:cNvPr>
          <p:cNvSpPr txBox="1"/>
          <p:nvPr/>
        </p:nvSpPr>
        <p:spPr>
          <a:xfrm>
            <a:off x="1178886" y="2590944"/>
            <a:ext cx="1091966" cy="261610"/>
          </a:xfrm>
          <a:prstGeom prst="rect">
            <a:avLst/>
          </a:prstGeom>
          <a:noFill/>
          <a:ln>
            <a:solidFill>
              <a:srgbClr val="002060"/>
            </a:solidFill>
          </a:ln>
        </p:spPr>
        <p:txBody>
          <a:bodyPr wrap="none" rtlCol="0">
            <a:spAutoFit/>
          </a:bodyPr>
          <a:lstStyle/>
          <a:p>
            <a:pPr algn="ctr"/>
            <a:r>
              <a:rPr lang="en-US" sz="1100" dirty="0">
                <a:latin typeface="+mn-lt"/>
              </a:rPr>
              <a:t>Paul @ XTR-S</a:t>
            </a:r>
          </a:p>
        </p:txBody>
      </p:sp>
      <p:sp>
        <p:nvSpPr>
          <p:cNvPr id="193" name="Rounded Rectangle 192">
            <a:extLst>
              <a:ext uri="{FF2B5EF4-FFF2-40B4-BE49-F238E27FC236}">
                <a16:creationId xmlns:a16="http://schemas.microsoft.com/office/drawing/2014/main" id="{FDF05328-9952-2C4E-BA96-2B07399294E8}"/>
              </a:ext>
            </a:extLst>
          </p:cNvPr>
          <p:cNvSpPr/>
          <p:nvPr/>
        </p:nvSpPr>
        <p:spPr>
          <a:xfrm>
            <a:off x="2817485" y="1939024"/>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MS-W</a:t>
            </a:r>
          </a:p>
        </p:txBody>
      </p:sp>
      <p:sp>
        <p:nvSpPr>
          <p:cNvPr id="194" name="Rounded Rectangle 193">
            <a:extLst>
              <a:ext uri="{FF2B5EF4-FFF2-40B4-BE49-F238E27FC236}">
                <a16:creationId xmlns:a16="http://schemas.microsoft.com/office/drawing/2014/main" id="{35B0E81F-096B-A04D-901E-3C1EAF4E0F97}"/>
              </a:ext>
            </a:extLst>
          </p:cNvPr>
          <p:cNvSpPr/>
          <p:nvPr/>
        </p:nvSpPr>
        <p:spPr>
          <a:xfrm>
            <a:off x="4099727" y="3472216"/>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MS-S</a:t>
            </a:r>
          </a:p>
        </p:txBody>
      </p:sp>
      <p:sp>
        <p:nvSpPr>
          <p:cNvPr id="195" name="Rounded Rectangle 194">
            <a:extLst>
              <a:ext uri="{FF2B5EF4-FFF2-40B4-BE49-F238E27FC236}">
                <a16:creationId xmlns:a16="http://schemas.microsoft.com/office/drawing/2014/main" id="{BDA24C00-BA2A-3F4B-9514-AAD7521B5C58}"/>
              </a:ext>
            </a:extLst>
          </p:cNvPr>
          <p:cNvSpPr/>
          <p:nvPr/>
        </p:nvSpPr>
        <p:spPr>
          <a:xfrm>
            <a:off x="6106373" y="2062978"/>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MS-E</a:t>
            </a:r>
          </a:p>
        </p:txBody>
      </p:sp>
    </p:spTree>
    <p:extLst>
      <p:ext uri="{BB962C8B-B14F-4D97-AF65-F5344CB8AC3E}">
        <p14:creationId xmlns:p14="http://schemas.microsoft.com/office/powerpoint/2010/main" val="11456747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8D8E90C4-6658-C04D-81E9-D8EDADE9EFC4}"/>
              </a:ext>
            </a:extLst>
          </p:cNvPr>
          <p:cNvSpPr/>
          <p:nvPr/>
        </p:nvSpPr>
        <p:spPr>
          <a:xfrm>
            <a:off x="5001768" y="2761488"/>
            <a:ext cx="3602736" cy="2066544"/>
          </a:xfrm>
          <a:custGeom>
            <a:avLst/>
            <a:gdLst>
              <a:gd name="connsiteX0" fmla="*/ 0 w 3602736"/>
              <a:gd name="connsiteY0" fmla="*/ 2066544 h 2066544"/>
              <a:gd name="connsiteX1" fmla="*/ 2176272 w 3602736"/>
              <a:gd name="connsiteY1" fmla="*/ 1655064 h 2066544"/>
              <a:gd name="connsiteX2" fmla="*/ 3602736 w 3602736"/>
              <a:gd name="connsiteY2" fmla="*/ 0 h 2066544"/>
            </a:gdLst>
            <a:ahLst/>
            <a:cxnLst>
              <a:cxn ang="0">
                <a:pos x="connsiteX0" y="connsiteY0"/>
              </a:cxn>
              <a:cxn ang="0">
                <a:pos x="connsiteX1" y="connsiteY1"/>
              </a:cxn>
              <a:cxn ang="0">
                <a:pos x="connsiteX2" y="connsiteY2"/>
              </a:cxn>
            </a:cxnLst>
            <a:rect l="l" t="t" r="r" b="b"/>
            <a:pathLst>
              <a:path w="3602736" h="2066544">
                <a:moveTo>
                  <a:pt x="0" y="2066544"/>
                </a:moveTo>
                <a:cubicBezTo>
                  <a:pt x="787908" y="2033016"/>
                  <a:pt x="1575816" y="1999488"/>
                  <a:pt x="2176272" y="1655064"/>
                </a:cubicBezTo>
                <a:cubicBezTo>
                  <a:pt x="2776728" y="1310640"/>
                  <a:pt x="3189732" y="655320"/>
                  <a:pt x="3602736" y="0"/>
                </a:cubicBezTo>
              </a:path>
            </a:pathLst>
          </a:custGeom>
          <a:noFill/>
          <a:ln>
            <a:solidFill>
              <a:schemeClr val="tx1">
                <a:lumMod val="25000"/>
                <a:lumOff val="75000"/>
              </a:schemeClr>
            </a:solidFill>
            <a:prstDash val="sysDash"/>
            <a:headEnd type="none" w="med" len="med"/>
            <a:tailEnd type="arrow"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p:txBody>
          <a:bodyPr/>
          <a:lstStyle/>
          <a:p>
            <a:r>
              <a:rPr lang="en-US" dirty="0"/>
              <a:t>MS Federation – Registrations/EID Moves - 3</a:t>
            </a:r>
          </a:p>
        </p:txBody>
      </p:sp>
      <p:grpSp>
        <p:nvGrpSpPr>
          <p:cNvPr id="2" name="Group 1"/>
          <p:cNvGrpSpPr/>
          <p:nvPr/>
        </p:nvGrpSpPr>
        <p:grpSpPr>
          <a:xfrm>
            <a:off x="8046720" y="79691"/>
            <a:ext cx="921818" cy="583814"/>
            <a:chOff x="7583999" y="79691"/>
            <a:chExt cx="1384539" cy="876868"/>
          </a:xfrm>
        </p:grpSpPr>
        <p:sp>
          <p:nvSpPr>
            <p:cNvPr id="111" name="Rounded Rectangle 110"/>
            <p:cNvSpPr/>
            <p:nvPr/>
          </p:nvSpPr>
          <p:spPr>
            <a:xfrm>
              <a:off x="8104544" y="192734"/>
              <a:ext cx="863994" cy="206015"/>
            </a:xfrm>
            <a:prstGeom prst="roundRect">
              <a:avLst/>
            </a:prstGeom>
            <a:solidFill>
              <a:srgbClr val="FFFFFF"/>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LISP MS/MR</a:t>
              </a:r>
            </a:p>
          </p:txBody>
        </p:sp>
        <p:grpSp>
          <p:nvGrpSpPr>
            <p:cNvPr id="116" name="Group 115"/>
            <p:cNvGrpSpPr/>
            <p:nvPr/>
          </p:nvGrpSpPr>
          <p:grpSpPr>
            <a:xfrm>
              <a:off x="7583999" y="79691"/>
              <a:ext cx="426078" cy="420152"/>
              <a:chOff x="4381601" y="3173124"/>
              <a:chExt cx="473632" cy="473632"/>
            </a:xfrm>
            <a:solidFill>
              <a:srgbClr val="92D050"/>
            </a:solidFill>
          </p:grpSpPr>
          <p:sp>
            <p:nvSpPr>
              <p:cNvPr id="117" name="Oval 116"/>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18" name="Picture 117"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19" name="Group 118"/>
            <p:cNvGrpSpPr/>
            <p:nvPr/>
          </p:nvGrpSpPr>
          <p:grpSpPr>
            <a:xfrm>
              <a:off x="7583999" y="536407"/>
              <a:ext cx="426078" cy="420152"/>
              <a:chOff x="4381601" y="3173124"/>
              <a:chExt cx="473632" cy="473632"/>
            </a:xfrm>
            <a:solidFill>
              <a:srgbClr val="FF0000"/>
            </a:solidFill>
          </p:grpSpPr>
          <p:sp>
            <p:nvSpPr>
              <p:cNvPr id="120" name="Oval 119"/>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21" name="Picture 120"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122" name="Rounded Rectangle 121"/>
            <p:cNvSpPr/>
            <p:nvPr/>
          </p:nvSpPr>
          <p:spPr>
            <a:xfrm>
              <a:off x="8104544" y="638873"/>
              <a:ext cx="863994"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Border Router</a:t>
              </a:r>
            </a:p>
          </p:txBody>
        </p:sp>
      </p:grpSp>
      <p:grpSp>
        <p:nvGrpSpPr>
          <p:cNvPr id="442" name="Group 441"/>
          <p:cNvGrpSpPr/>
          <p:nvPr/>
        </p:nvGrpSpPr>
        <p:grpSpPr>
          <a:xfrm>
            <a:off x="5820785" y="2127891"/>
            <a:ext cx="426078" cy="420152"/>
            <a:chOff x="4381601" y="3173124"/>
            <a:chExt cx="473632" cy="473632"/>
          </a:xfrm>
          <a:solidFill>
            <a:schemeClr val="accent2">
              <a:lumMod val="60000"/>
              <a:lumOff val="40000"/>
            </a:schemeClr>
          </a:solidFill>
        </p:grpSpPr>
        <p:sp>
          <p:nvSpPr>
            <p:cNvPr id="443" name="Oval 442"/>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44" name="Picture 443"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29" name="Group 128">
            <a:extLst>
              <a:ext uri="{FF2B5EF4-FFF2-40B4-BE49-F238E27FC236}">
                <a16:creationId xmlns:a16="http://schemas.microsoft.com/office/drawing/2014/main" id="{EA7668F4-E339-934F-947B-0DFBA4D80438}"/>
              </a:ext>
            </a:extLst>
          </p:cNvPr>
          <p:cNvGrpSpPr/>
          <p:nvPr/>
        </p:nvGrpSpPr>
        <p:grpSpPr>
          <a:xfrm>
            <a:off x="3323377" y="1875427"/>
            <a:ext cx="426078" cy="420152"/>
            <a:chOff x="4381601" y="3173124"/>
            <a:chExt cx="473632" cy="473632"/>
          </a:xfrm>
          <a:solidFill>
            <a:schemeClr val="accent2">
              <a:lumMod val="60000"/>
              <a:lumOff val="40000"/>
            </a:schemeClr>
          </a:solidFill>
        </p:grpSpPr>
        <p:sp>
          <p:nvSpPr>
            <p:cNvPr id="130" name="Oval 129">
              <a:extLst>
                <a:ext uri="{FF2B5EF4-FFF2-40B4-BE49-F238E27FC236}">
                  <a16:creationId xmlns:a16="http://schemas.microsoft.com/office/drawing/2014/main" id="{1C6A69E6-E99A-1845-A3A4-8B1CA89D6B29}"/>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1" name="Picture 130" descr="router arrows.emf">
              <a:extLst>
                <a:ext uri="{FF2B5EF4-FFF2-40B4-BE49-F238E27FC236}">
                  <a16:creationId xmlns:a16="http://schemas.microsoft.com/office/drawing/2014/main" id="{DDFB3D23-3F17-DC44-A126-D257C85547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32" name="Group 131">
            <a:extLst>
              <a:ext uri="{FF2B5EF4-FFF2-40B4-BE49-F238E27FC236}">
                <a16:creationId xmlns:a16="http://schemas.microsoft.com/office/drawing/2014/main" id="{AFC99AEE-4BAF-D246-809D-668D5607B8C8}"/>
              </a:ext>
            </a:extLst>
          </p:cNvPr>
          <p:cNvGrpSpPr/>
          <p:nvPr/>
        </p:nvGrpSpPr>
        <p:grpSpPr>
          <a:xfrm>
            <a:off x="4472677" y="3200364"/>
            <a:ext cx="426078" cy="420152"/>
            <a:chOff x="4381601" y="3173124"/>
            <a:chExt cx="473632" cy="473632"/>
          </a:xfrm>
          <a:solidFill>
            <a:schemeClr val="accent2">
              <a:lumMod val="60000"/>
              <a:lumOff val="40000"/>
            </a:schemeClr>
          </a:solidFill>
        </p:grpSpPr>
        <p:sp>
          <p:nvSpPr>
            <p:cNvPr id="133" name="Oval 132">
              <a:extLst>
                <a:ext uri="{FF2B5EF4-FFF2-40B4-BE49-F238E27FC236}">
                  <a16:creationId xmlns:a16="http://schemas.microsoft.com/office/drawing/2014/main" id="{6BF9B1A2-7A98-9E4F-8EA1-1503AD37DA7C}"/>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4" name="Picture 133" descr="router arrows.emf">
              <a:extLst>
                <a:ext uri="{FF2B5EF4-FFF2-40B4-BE49-F238E27FC236}">
                  <a16:creationId xmlns:a16="http://schemas.microsoft.com/office/drawing/2014/main" id="{37C53EA3-DBD5-384D-B7EE-2ED6232913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cxnSp>
        <p:nvCxnSpPr>
          <p:cNvPr id="141" name="Straight Connector 140">
            <a:extLst>
              <a:ext uri="{FF2B5EF4-FFF2-40B4-BE49-F238E27FC236}">
                <a16:creationId xmlns:a16="http://schemas.microsoft.com/office/drawing/2014/main" id="{8CCA32A0-1F9B-384D-A47E-B436966CA0CC}"/>
              </a:ext>
            </a:extLst>
          </p:cNvPr>
          <p:cNvCxnSpPr>
            <a:cxnSpLocks/>
          </p:cNvCxnSpPr>
          <p:nvPr/>
        </p:nvCxnSpPr>
        <p:spPr>
          <a:xfrm flipV="1">
            <a:off x="394455" y="4586290"/>
            <a:ext cx="498263" cy="147117"/>
          </a:xfrm>
          <a:prstGeom prst="line">
            <a:avLst/>
          </a:prstGeom>
          <a:ln w="1905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D5A787FB-DBF9-3C4E-BCAD-430D2B41DB3E}"/>
              </a:ext>
            </a:extLst>
          </p:cNvPr>
          <p:cNvSpPr txBox="1"/>
          <p:nvPr/>
        </p:nvSpPr>
        <p:spPr>
          <a:xfrm>
            <a:off x="1026406" y="4489936"/>
            <a:ext cx="2241319" cy="369332"/>
          </a:xfrm>
          <a:prstGeom prst="rect">
            <a:avLst/>
          </a:prstGeom>
          <a:noFill/>
        </p:spPr>
        <p:txBody>
          <a:bodyPr wrap="none" rtlCol="0">
            <a:spAutoFit/>
          </a:bodyPr>
          <a:lstStyle/>
          <a:p>
            <a:r>
              <a:rPr lang="en-US" dirty="0">
                <a:latin typeface="+mn-lt"/>
              </a:rPr>
              <a:t>LISP MS Federation</a:t>
            </a:r>
          </a:p>
        </p:txBody>
      </p:sp>
      <p:grpSp>
        <p:nvGrpSpPr>
          <p:cNvPr id="161" name="Group 160">
            <a:extLst>
              <a:ext uri="{FF2B5EF4-FFF2-40B4-BE49-F238E27FC236}">
                <a16:creationId xmlns:a16="http://schemas.microsoft.com/office/drawing/2014/main" id="{33C25E02-AF68-2D47-98A4-05BD1F0F8CB8}"/>
              </a:ext>
            </a:extLst>
          </p:cNvPr>
          <p:cNvGrpSpPr/>
          <p:nvPr/>
        </p:nvGrpSpPr>
        <p:grpSpPr>
          <a:xfrm>
            <a:off x="8040093" y="727436"/>
            <a:ext cx="283681" cy="279735"/>
            <a:chOff x="4381601" y="3173124"/>
            <a:chExt cx="473632" cy="473632"/>
          </a:xfrm>
          <a:solidFill>
            <a:srgbClr val="92D050"/>
          </a:solidFill>
        </p:grpSpPr>
        <p:sp>
          <p:nvSpPr>
            <p:cNvPr id="162" name="Oval 161">
              <a:extLst>
                <a:ext uri="{FF2B5EF4-FFF2-40B4-BE49-F238E27FC236}">
                  <a16:creationId xmlns:a16="http://schemas.microsoft.com/office/drawing/2014/main" id="{ED3BAC22-3A09-8B45-A732-246F667AC8C9}"/>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3" name="Picture 162" descr="router arrows.emf">
              <a:extLst>
                <a:ext uri="{FF2B5EF4-FFF2-40B4-BE49-F238E27FC236}">
                  <a16:creationId xmlns:a16="http://schemas.microsoft.com/office/drawing/2014/main" id="{8932311C-7FD1-CF47-8525-A78BEF9ABB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sp>
        <p:nvSpPr>
          <p:cNvPr id="164" name="Rounded Rectangle 163">
            <a:extLst>
              <a:ext uri="{FF2B5EF4-FFF2-40B4-BE49-F238E27FC236}">
                <a16:creationId xmlns:a16="http://schemas.microsoft.com/office/drawing/2014/main" id="{77166DD5-88A9-C647-969A-11487117652A}"/>
              </a:ext>
            </a:extLst>
          </p:cNvPr>
          <p:cNvSpPr/>
          <p:nvPr/>
        </p:nvSpPr>
        <p:spPr>
          <a:xfrm>
            <a:off x="8393296" y="787372"/>
            <a:ext cx="666420" cy="158905"/>
          </a:xfrm>
          <a:prstGeom prst="roundRect">
            <a:avLst/>
          </a:prstGeom>
          <a:solidFill>
            <a:srgbClr val="FFFFFF"/>
          </a:solidFill>
          <a:ln>
            <a:solidFill>
              <a:schemeClr val="accent4">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Underlay ASBR</a:t>
            </a:r>
          </a:p>
        </p:txBody>
      </p:sp>
      <p:cxnSp>
        <p:nvCxnSpPr>
          <p:cNvPr id="14" name="Straight Connector 13">
            <a:extLst>
              <a:ext uri="{FF2B5EF4-FFF2-40B4-BE49-F238E27FC236}">
                <a16:creationId xmlns:a16="http://schemas.microsoft.com/office/drawing/2014/main" id="{717E176E-2E2E-0147-BF1F-5EE075888F80}"/>
              </a:ext>
            </a:extLst>
          </p:cNvPr>
          <p:cNvCxnSpPr>
            <a:stCxn id="130" idx="6"/>
            <a:endCxn id="443" idx="2"/>
          </p:cNvCxnSpPr>
          <p:nvPr/>
        </p:nvCxnSpPr>
        <p:spPr>
          <a:xfrm>
            <a:off x="3749455" y="2085503"/>
            <a:ext cx="2071330" cy="252464"/>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2CEC14CD-B32F-3D4A-84FC-D6D6C10C59FF}"/>
              </a:ext>
            </a:extLst>
          </p:cNvPr>
          <p:cNvCxnSpPr>
            <a:cxnSpLocks/>
            <a:stCxn id="130" idx="5"/>
            <a:endCxn id="133" idx="1"/>
          </p:cNvCxnSpPr>
          <p:nvPr/>
        </p:nvCxnSpPr>
        <p:spPr>
          <a:xfrm>
            <a:off x="3687057" y="2234049"/>
            <a:ext cx="848018" cy="1027845"/>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2116B311-61BA-8847-AE97-5693E9F8C72F}"/>
              </a:ext>
            </a:extLst>
          </p:cNvPr>
          <p:cNvCxnSpPr>
            <a:cxnSpLocks/>
            <a:stCxn id="133" idx="7"/>
            <a:endCxn id="443" idx="3"/>
          </p:cNvCxnSpPr>
          <p:nvPr/>
        </p:nvCxnSpPr>
        <p:spPr>
          <a:xfrm flipV="1">
            <a:off x="4836357" y="2486513"/>
            <a:ext cx="1046826" cy="775381"/>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55348AFF-C869-6C45-A920-848B528B8E6D}"/>
              </a:ext>
            </a:extLst>
          </p:cNvPr>
          <p:cNvGrpSpPr/>
          <p:nvPr/>
        </p:nvGrpSpPr>
        <p:grpSpPr>
          <a:xfrm>
            <a:off x="4417447" y="3929814"/>
            <a:ext cx="536538" cy="596883"/>
            <a:chOff x="4808782" y="3612613"/>
            <a:chExt cx="536538" cy="596883"/>
          </a:xfrm>
        </p:grpSpPr>
        <p:sp>
          <p:nvSpPr>
            <p:cNvPr id="166" name="Rounded Rectangle 165">
              <a:extLst>
                <a:ext uri="{FF2B5EF4-FFF2-40B4-BE49-F238E27FC236}">
                  <a16:creationId xmlns:a16="http://schemas.microsoft.com/office/drawing/2014/main" id="{4B769DAD-9785-7342-B0BF-922730DB6278}"/>
                </a:ext>
              </a:extLst>
            </p:cNvPr>
            <p:cNvSpPr/>
            <p:nvPr/>
          </p:nvSpPr>
          <p:spPr>
            <a:xfrm>
              <a:off x="4808782" y="400348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XTR-S</a:t>
              </a:r>
            </a:p>
          </p:txBody>
        </p:sp>
        <p:grpSp>
          <p:nvGrpSpPr>
            <p:cNvPr id="167" name="Group 166">
              <a:extLst>
                <a:ext uri="{FF2B5EF4-FFF2-40B4-BE49-F238E27FC236}">
                  <a16:creationId xmlns:a16="http://schemas.microsoft.com/office/drawing/2014/main" id="{7B22BF16-A6CD-2F45-BC6B-26C2A806A39D}"/>
                </a:ext>
              </a:extLst>
            </p:cNvPr>
            <p:cNvGrpSpPr/>
            <p:nvPr/>
          </p:nvGrpSpPr>
          <p:grpSpPr>
            <a:xfrm>
              <a:off x="4881793" y="3612613"/>
              <a:ext cx="426078" cy="420152"/>
              <a:chOff x="4381601" y="3173124"/>
              <a:chExt cx="473632" cy="473632"/>
            </a:xfrm>
            <a:solidFill>
              <a:srgbClr val="FF0000"/>
            </a:solidFill>
          </p:grpSpPr>
          <p:sp>
            <p:nvSpPr>
              <p:cNvPr id="168" name="Oval 167">
                <a:extLst>
                  <a:ext uri="{FF2B5EF4-FFF2-40B4-BE49-F238E27FC236}">
                    <a16:creationId xmlns:a16="http://schemas.microsoft.com/office/drawing/2014/main" id="{70DEABDB-57B9-A443-9EAF-0221F729272A}"/>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9" name="Picture 168" descr="router arrows.emf">
                <a:extLst>
                  <a:ext uri="{FF2B5EF4-FFF2-40B4-BE49-F238E27FC236}">
                    <a16:creationId xmlns:a16="http://schemas.microsoft.com/office/drawing/2014/main" id="{F27BC270-587A-354E-B67E-E8061CAA1D9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4" name="Group 3">
            <a:extLst>
              <a:ext uri="{FF2B5EF4-FFF2-40B4-BE49-F238E27FC236}">
                <a16:creationId xmlns:a16="http://schemas.microsoft.com/office/drawing/2014/main" id="{8FA84370-30B1-1B4F-B062-F1DDDE0D09E5}"/>
              </a:ext>
            </a:extLst>
          </p:cNvPr>
          <p:cNvGrpSpPr/>
          <p:nvPr/>
        </p:nvGrpSpPr>
        <p:grpSpPr>
          <a:xfrm>
            <a:off x="1456600" y="1881438"/>
            <a:ext cx="536538" cy="643450"/>
            <a:chOff x="2540354" y="2404486"/>
            <a:chExt cx="536538" cy="643450"/>
          </a:xfrm>
        </p:grpSpPr>
        <p:sp>
          <p:nvSpPr>
            <p:cNvPr id="128" name="Rounded Rectangle 127">
              <a:extLst>
                <a:ext uri="{FF2B5EF4-FFF2-40B4-BE49-F238E27FC236}">
                  <a16:creationId xmlns:a16="http://schemas.microsoft.com/office/drawing/2014/main" id="{B2BEE21A-C51C-CB42-9803-B8DC35C5AB34}"/>
                </a:ext>
              </a:extLst>
            </p:cNvPr>
            <p:cNvSpPr/>
            <p:nvPr/>
          </p:nvSpPr>
          <p:spPr>
            <a:xfrm>
              <a:off x="2540354" y="284192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XTR-W</a:t>
              </a:r>
            </a:p>
          </p:txBody>
        </p:sp>
        <p:grpSp>
          <p:nvGrpSpPr>
            <p:cNvPr id="170" name="Group 169">
              <a:extLst>
                <a:ext uri="{FF2B5EF4-FFF2-40B4-BE49-F238E27FC236}">
                  <a16:creationId xmlns:a16="http://schemas.microsoft.com/office/drawing/2014/main" id="{A90A5DB8-D185-9247-845B-496D4797222B}"/>
                </a:ext>
              </a:extLst>
            </p:cNvPr>
            <p:cNvGrpSpPr/>
            <p:nvPr/>
          </p:nvGrpSpPr>
          <p:grpSpPr>
            <a:xfrm>
              <a:off x="2598101" y="2404486"/>
              <a:ext cx="426078" cy="420152"/>
              <a:chOff x="4381601" y="3173124"/>
              <a:chExt cx="473632" cy="473632"/>
            </a:xfrm>
            <a:solidFill>
              <a:srgbClr val="FF0000"/>
            </a:solidFill>
          </p:grpSpPr>
          <p:sp>
            <p:nvSpPr>
              <p:cNvPr id="171" name="Oval 170">
                <a:extLst>
                  <a:ext uri="{FF2B5EF4-FFF2-40B4-BE49-F238E27FC236}">
                    <a16:creationId xmlns:a16="http://schemas.microsoft.com/office/drawing/2014/main" id="{BCBC89DE-90E6-4D4C-904F-982C41EC341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2" name="Picture 171" descr="router arrows.emf">
                <a:extLst>
                  <a:ext uri="{FF2B5EF4-FFF2-40B4-BE49-F238E27FC236}">
                    <a16:creationId xmlns:a16="http://schemas.microsoft.com/office/drawing/2014/main" id="{13AB60D4-07E9-4C4B-9DB3-C03E1FD2BD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6" name="Group 5">
            <a:extLst>
              <a:ext uri="{FF2B5EF4-FFF2-40B4-BE49-F238E27FC236}">
                <a16:creationId xmlns:a16="http://schemas.microsoft.com/office/drawing/2014/main" id="{412B2C21-17DA-CC4E-B6DE-6F23E0F8FD56}"/>
              </a:ext>
            </a:extLst>
          </p:cNvPr>
          <p:cNvGrpSpPr/>
          <p:nvPr/>
        </p:nvGrpSpPr>
        <p:grpSpPr>
          <a:xfrm>
            <a:off x="7763417" y="2127891"/>
            <a:ext cx="536538" cy="632883"/>
            <a:chOff x="6276993" y="2059001"/>
            <a:chExt cx="536538" cy="632883"/>
          </a:xfrm>
        </p:grpSpPr>
        <p:sp>
          <p:nvSpPr>
            <p:cNvPr id="165" name="Rounded Rectangle 164">
              <a:extLst>
                <a:ext uri="{FF2B5EF4-FFF2-40B4-BE49-F238E27FC236}">
                  <a16:creationId xmlns:a16="http://schemas.microsoft.com/office/drawing/2014/main" id="{290C4346-90B3-6F4E-8B92-DDA0D274C73C}"/>
                </a:ext>
              </a:extLst>
            </p:cNvPr>
            <p:cNvSpPr/>
            <p:nvPr/>
          </p:nvSpPr>
          <p:spPr>
            <a:xfrm>
              <a:off x="6276993" y="2485869"/>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XTR-E</a:t>
              </a:r>
            </a:p>
          </p:txBody>
        </p:sp>
        <p:grpSp>
          <p:nvGrpSpPr>
            <p:cNvPr id="173" name="Group 172">
              <a:extLst>
                <a:ext uri="{FF2B5EF4-FFF2-40B4-BE49-F238E27FC236}">
                  <a16:creationId xmlns:a16="http://schemas.microsoft.com/office/drawing/2014/main" id="{4804C294-C632-7740-AF2F-808E6BAA5251}"/>
                </a:ext>
              </a:extLst>
            </p:cNvPr>
            <p:cNvGrpSpPr/>
            <p:nvPr/>
          </p:nvGrpSpPr>
          <p:grpSpPr>
            <a:xfrm>
              <a:off x="6296126" y="2059001"/>
              <a:ext cx="426078" cy="420152"/>
              <a:chOff x="4381601" y="3173124"/>
              <a:chExt cx="473632" cy="473632"/>
            </a:xfrm>
            <a:solidFill>
              <a:srgbClr val="FF0000"/>
            </a:solidFill>
          </p:grpSpPr>
          <p:sp>
            <p:nvSpPr>
              <p:cNvPr id="174" name="Oval 173">
                <a:extLst>
                  <a:ext uri="{FF2B5EF4-FFF2-40B4-BE49-F238E27FC236}">
                    <a16:creationId xmlns:a16="http://schemas.microsoft.com/office/drawing/2014/main" id="{748E4921-60A4-CB4A-8EA4-257B943C850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5" name="Picture 174" descr="router arrows.emf">
                <a:extLst>
                  <a:ext uri="{FF2B5EF4-FFF2-40B4-BE49-F238E27FC236}">
                    <a16:creationId xmlns:a16="http://schemas.microsoft.com/office/drawing/2014/main" id="{CA70592C-B521-BB42-A1FA-AF433AE8EE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pic>
        <p:nvPicPr>
          <p:cNvPr id="176" name="Picture 175">
            <a:extLst>
              <a:ext uri="{FF2B5EF4-FFF2-40B4-BE49-F238E27FC236}">
                <a16:creationId xmlns:a16="http://schemas.microsoft.com/office/drawing/2014/main" id="{A5E7D3B5-461E-D243-B751-7DD6951A4DC0}"/>
              </a:ext>
            </a:extLst>
          </p:cNvPr>
          <p:cNvPicPr>
            <a:picLocks noChangeAspect="1"/>
          </p:cNvPicPr>
          <p:nvPr/>
        </p:nvPicPr>
        <p:blipFill>
          <a:blip r:embed="rId4"/>
          <a:stretch>
            <a:fillRect/>
          </a:stretch>
        </p:blipFill>
        <p:spPr>
          <a:xfrm>
            <a:off x="4470248" y="4637480"/>
            <a:ext cx="469900" cy="469900"/>
          </a:xfrm>
          <a:prstGeom prst="rect">
            <a:avLst/>
          </a:prstGeom>
        </p:spPr>
      </p:pic>
      <p:pic>
        <p:nvPicPr>
          <p:cNvPr id="177" name="Picture 176">
            <a:extLst>
              <a:ext uri="{FF2B5EF4-FFF2-40B4-BE49-F238E27FC236}">
                <a16:creationId xmlns:a16="http://schemas.microsoft.com/office/drawing/2014/main" id="{C8088128-E432-8D49-998D-D8AAA88E1F87}"/>
              </a:ext>
            </a:extLst>
          </p:cNvPr>
          <p:cNvPicPr>
            <a:picLocks noChangeAspect="1"/>
          </p:cNvPicPr>
          <p:nvPr/>
        </p:nvPicPr>
        <p:blipFill>
          <a:blip r:embed="rId5"/>
          <a:stretch>
            <a:fillRect/>
          </a:stretch>
        </p:blipFill>
        <p:spPr>
          <a:xfrm>
            <a:off x="618369" y="1856483"/>
            <a:ext cx="469900" cy="469900"/>
          </a:xfrm>
          <a:prstGeom prst="rect">
            <a:avLst/>
          </a:prstGeom>
        </p:spPr>
      </p:pic>
      <p:cxnSp>
        <p:nvCxnSpPr>
          <p:cNvPr id="8" name="Straight Arrow Connector 7">
            <a:extLst>
              <a:ext uri="{FF2B5EF4-FFF2-40B4-BE49-F238E27FC236}">
                <a16:creationId xmlns:a16="http://schemas.microsoft.com/office/drawing/2014/main" id="{9961A528-6656-704B-97A5-4E73B0FAD300}"/>
              </a:ext>
            </a:extLst>
          </p:cNvPr>
          <p:cNvCxnSpPr>
            <a:stCxn id="177" idx="3"/>
            <a:endCxn id="171" idx="2"/>
          </p:cNvCxnSpPr>
          <p:nvPr/>
        </p:nvCxnSpPr>
        <p:spPr>
          <a:xfrm>
            <a:off x="1088269" y="2091433"/>
            <a:ext cx="426078" cy="81"/>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B158066-F0B2-5A4A-B98B-5953BAF1147F}"/>
              </a:ext>
            </a:extLst>
          </p:cNvPr>
          <p:cNvSpPr txBox="1"/>
          <p:nvPr/>
        </p:nvSpPr>
        <p:spPr>
          <a:xfrm>
            <a:off x="1947460" y="1085481"/>
            <a:ext cx="1146468" cy="415498"/>
          </a:xfrm>
          <a:prstGeom prst="rect">
            <a:avLst/>
          </a:prstGeom>
          <a:noFill/>
        </p:spPr>
        <p:txBody>
          <a:bodyPr wrap="none" rtlCol="0">
            <a:spAutoFit/>
          </a:bodyPr>
          <a:lstStyle/>
          <a:p>
            <a:r>
              <a:rPr lang="en-US" sz="1050" dirty="0">
                <a:latin typeface="+mn-lt"/>
              </a:rPr>
              <a:t>11. Map-Notify </a:t>
            </a:r>
          </a:p>
          <a:p>
            <a:r>
              <a:rPr lang="en-US" sz="1050" dirty="0">
                <a:latin typeface="+mn-lt"/>
              </a:rPr>
              <a:t>(Paul @ XTR-E)</a:t>
            </a:r>
          </a:p>
        </p:txBody>
      </p:sp>
      <p:pic>
        <p:nvPicPr>
          <p:cNvPr id="179" name="Picture 178">
            <a:extLst>
              <a:ext uri="{FF2B5EF4-FFF2-40B4-BE49-F238E27FC236}">
                <a16:creationId xmlns:a16="http://schemas.microsoft.com/office/drawing/2014/main" id="{BB6C5B68-107C-D34F-B84E-2039EE06387F}"/>
              </a:ext>
            </a:extLst>
          </p:cNvPr>
          <p:cNvPicPr>
            <a:picLocks noChangeAspect="1"/>
          </p:cNvPicPr>
          <p:nvPr/>
        </p:nvPicPr>
        <p:blipFill>
          <a:blip r:embed="rId4"/>
          <a:stretch>
            <a:fillRect/>
          </a:stretch>
        </p:blipFill>
        <p:spPr>
          <a:xfrm>
            <a:off x="918297" y="1088060"/>
            <a:ext cx="469900" cy="469900"/>
          </a:xfrm>
          <a:prstGeom prst="rect">
            <a:avLst/>
          </a:prstGeom>
        </p:spPr>
      </p:pic>
      <p:pic>
        <p:nvPicPr>
          <p:cNvPr id="180" name="Picture 179">
            <a:extLst>
              <a:ext uri="{FF2B5EF4-FFF2-40B4-BE49-F238E27FC236}">
                <a16:creationId xmlns:a16="http://schemas.microsoft.com/office/drawing/2014/main" id="{CB201483-F97A-444E-845C-B132E021C416}"/>
              </a:ext>
            </a:extLst>
          </p:cNvPr>
          <p:cNvPicPr>
            <a:picLocks noChangeAspect="1"/>
          </p:cNvPicPr>
          <p:nvPr/>
        </p:nvPicPr>
        <p:blipFill>
          <a:blip r:embed="rId5"/>
          <a:stretch>
            <a:fillRect/>
          </a:stretch>
        </p:blipFill>
        <p:spPr>
          <a:xfrm>
            <a:off x="20603" y="1088060"/>
            <a:ext cx="469900" cy="469900"/>
          </a:xfrm>
          <a:prstGeom prst="rect">
            <a:avLst/>
          </a:prstGeom>
        </p:spPr>
      </p:pic>
      <p:cxnSp>
        <p:nvCxnSpPr>
          <p:cNvPr id="181" name="Straight Arrow Connector 180">
            <a:extLst>
              <a:ext uri="{FF2B5EF4-FFF2-40B4-BE49-F238E27FC236}">
                <a16:creationId xmlns:a16="http://schemas.microsoft.com/office/drawing/2014/main" id="{7FD0A796-9363-B14D-84DD-6EEA8C59123E}"/>
              </a:ext>
            </a:extLst>
          </p:cNvPr>
          <p:cNvCxnSpPr>
            <a:cxnSpLocks/>
            <a:endCxn id="179" idx="1"/>
          </p:cNvCxnSpPr>
          <p:nvPr/>
        </p:nvCxnSpPr>
        <p:spPr>
          <a:xfrm>
            <a:off x="490503" y="1322970"/>
            <a:ext cx="427794" cy="4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13" name="Freeform 12">
            <a:extLst>
              <a:ext uri="{FF2B5EF4-FFF2-40B4-BE49-F238E27FC236}">
                <a16:creationId xmlns:a16="http://schemas.microsoft.com/office/drawing/2014/main" id="{377E809E-88D9-114F-A69B-4D23053AE386}"/>
              </a:ext>
            </a:extLst>
          </p:cNvPr>
          <p:cNvSpPr/>
          <p:nvPr/>
        </p:nvSpPr>
        <p:spPr>
          <a:xfrm>
            <a:off x="1901952" y="1499584"/>
            <a:ext cx="1490472" cy="438944"/>
          </a:xfrm>
          <a:custGeom>
            <a:avLst/>
            <a:gdLst>
              <a:gd name="connsiteX0" fmla="*/ 0 w 1490472"/>
              <a:gd name="connsiteY0" fmla="*/ 438944 h 438944"/>
              <a:gd name="connsiteX1" fmla="*/ 630936 w 1490472"/>
              <a:gd name="connsiteY1" fmla="*/ 32 h 438944"/>
              <a:gd name="connsiteX2" fmla="*/ 1490472 w 1490472"/>
              <a:gd name="connsiteY2" fmla="*/ 420656 h 438944"/>
            </a:gdLst>
            <a:ahLst/>
            <a:cxnLst>
              <a:cxn ang="0">
                <a:pos x="connsiteX0" y="connsiteY0"/>
              </a:cxn>
              <a:cxn ang="0">
                <a:pos x="connsiteX1" y="connsiteY1"/>
              </a:cxn>
              <a:cxn ang="0">
                <a:pos x="connsiteX2" y="connsiteY2"/>
              </a:cxn>
            </a:cxnLst>
            <a:rect l="l" t="t" r="r" b="b"/>
            <a:pathLst>
              <a:path w="1490472" h="438944">
                <a:moveTo>
                  <a:pt x="0" y="438944"/>
                </a:moveTo>
                <a:cubicBezTo>
                  <a:pt x="191262" y="221012"/>
                  <a:pt x="382524" y="3080"/>
                  <a:pt x="630936" y="32"/>
                </a:cubicBezTo>
                <a:cubicBezTo>
                  <a:pt x="879348" y="-3016"/>
                  <a:pt x="1184910" y="208820"/>
                  <a:pt x="1490472" y="420656"/>
                </a:cubicBezTo>
              </a:path>
            </a:pathLst>
          </a:custGeom>
          <a:noFill/>
          <a:ln>
            <a:solidFill>
              <a:srgbClr val="00B050"/>
            </a:solidFill>
            <a:prstDash val="sysDash"/>
            <a:headEnd type="arrow"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3" name="Straight Connector 182">
            <a:extLst>
              <a:ext uri="{FF2B5EF4-FFF2-40B4-BE49-F238E27FC236}">
                <a16:creationId xmlns:a16="http://schemas.microsoft.com/office/drawing/2014/main" id="{AB45EC37-9903-3E47-9146-A98E82392A3C}"/>
              </a:ext>
            </a:extLst>
          </p:cNvPr>
          <p:cNvCxnSpPr/>
          <p:nvPr/>
        </p:nvCxnSpPr>
        <p:spPr>
          <a:xfrm>
            <a:off x="3704838" y="2149756"/>
            <a:ext cx="2071330" cy="252464"/>
          </a:xfrm>
          <a:prstGeom prst="line">
            <a:avLst/>
          </a:prstGeom>
          <a:ln w="28575">
            <a:solidFill>
              <a:srgbClr val="00B050"/>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1B8A1AF8-0677-4246-AEC1-A495F2E30953}"/>
              </a:ext>
            </a:extLst>
          </p:cNvPr>
          <p:cNvCxnSpPr>
            <a:cxnSpLocks/>
          </p:cNvCxnSpPr>
          <p:nvPr/>
        </p:nvCxnSpPr>
        <p:spPr>
          <a:xfrm flipV="1">
            <a:off x="4811644" y="2456428"/>
            <a:ext cx="971227" cy="715993"/>
          </a:xfrm>
          <a:prstGeom prst="line">
            <a:avLst/>
          </a:prstGeom>
          <a:ln w="28575">
            <a:solidFill>
              <a:srgbClr val="00B050"/>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87" name="TextBox 186">
            <a:extLst>
              <a:ext uri="{FF2B5EF4-FFF2-40B4-BE49-F238E27FC236}">
                <a16:creationId xmlns:a16="http://schemas.microsoft.com/office/drawing/2014/main" id="{81A46AA1-54C9-044E-B77A-EC58BD40623A}"/>
              </a:ext>
            </a:extLst>
          </p:cNvPr>
          <p:cNvSpPr txBox="1"/>
          <p:nvPr/>
        </p:nvSpPr>
        <p:spPr>
          <a:xfrm>
            <a:off x="4376454" y="2352306"/>
            <a:ext cx="1146593" cy="415498"/>
          </a:xfrm>
          <a:prstGeom prst="rect">
            <a:avLst/>
          </a:prstGeom>
          <a:noFill/>
        </p:spPr>
        <p:txBody>
          <a:bodyPr wrap="square" rtlCol="0">
            <a:spAutoFit/>
          </a:bodyPr>
          <a:lstStyle/>
          <a:p>
            <a:pPr algn="ctr"/>
            <a:r>
              <a:rPr lang="en-US" sz="1050" dirty="0">
                <a:latin typeface="+mn-lt"/>
              </a:rPr>
              <a:t>9. Map-Notify (Paul @ XTR-E)</a:t>
            </a:r>
          </a:p>
        </p:txBody>
      </p:sp>
      <p:sp>
        <p:nvSpPr>
          <p:cNvPr id="18" name="TextBox 17">
            <a:extLst>
              <a:ext uri="{FF2B5EF4-FFF2-40B4-BE49-F238E27FC236}">
                <a16:creationId xmlns:a16="http://schemas.microsoft.com/office/drawing/2014/main" id="{C2342779-D6DE-DD4C-8E5E-DE18B17159DB}"/>
              </a:ext>
            </a:extLst>
          </p:cNvPr>
          <p:cNvSpPr txBox="1"/>
          <p:nvPr/>
        </p:nvSpPr>
        <p:spPr>
          <a:xfrm>
            <a:off x="11848" y="1544630"/>
            <a:ext cx="497252" cy="261610"/>
          </a:xfrm>
          <a:prstGeom prst="rect">
            <a:avLst/>
          </a:prstGeom>
          <a:noFill/>
        </p:spPr>
        <p:txBody>
          <a:bodyPr wrap="none" rtlCol="0">
            <a:spAutoFit/>
          </a:bodyPr>
          <a:lstStyle/>
          <a:p>
            <a:pPr algn="ctr"/>
            <a:r>
              <a:rPr lang="en-US" sz="1100" dirty="0">
                <a:latin typeface="+mn-lt"/>
              </a:rPr>
              <a:t>Mary</a:t>
            </a:r>
          </a:p>
        </p:txBody>
      </p:sp>
      <p:sp>
        <p:nvSpPr>
          <p:cNvPr id="188" name="TextBox 187">
            <a:extLst>
              <a:ext uri="{FF2B5EF4-FFF2-40B4-BE49-F238E27FC236}">
                <a16:creationId xmlns:a16="http://schemas.microsoft.com/office/drawing/2014/main" id="{3E9B7877-9997-2D47-A00D-BDD7AED08020}"/>
              </a:ext>
            </a:extLst>
          </p:cNvPr>
          <p:cNvSpPr txBox="1"/>
          <p:nvPr/>
        </p:nvSpPr>
        <p:spPr>
          <a:xfrm>
            <a:off x="921960" y="1541488"/>
            <a:ext cx="453970" cy="261610"/>
          </a:xfrm>
          <a:prstGeom prst="rect">
            <a:avLst/>
          </a:prstGeom>
          <a:noFill/>
        </p:spPr>
        <p:txBody>
          <a:bodyPr wrap="none" rtlCol="0">
            <a:spAutoFit/>
          </a:bodyPr>
          <a:lstStyle/>
          <a:p>
            <a:pPr algn="ctr"/>
            <a:r>
              <a:rPr lang="en-US" sz="1100" dirty="0">
                <a:latin typeface="+mn-lt"/>
              </a:rPr>
              <a:t>Paul</a:t>
            </a:r>
          </a:p>
        </p:txBody>
      </p:sp>
      <p:sp>
        <p:nvSpPr>
          <p:cNvPr id="189" name="TextBox 188">
            <a:extLst>
              <a:ext uri="{FF2B5EF4-FFF2-40B4-BE49-F238E27FC236}">
                <a16:creationId xmlns:a16="http://schemas.microsoft.com/office/drawing/2014/main" id="{A001ECA1-A02E-F747-9E37-B4D17407CF00}"/>
              </a:ext>
            </a:extLst>
          </p:cNvPr>
          <p:cNvSpPr txBox="1"/>
          <p:nvPr/>
        </p:nvSpPr>
        <p:spPr>
          <a:xfrm>
            <a:off x="604693" y="2284651"/>
            <a:ext cx="497252" cy="261610"/>
          </a:xfrm>
          <a:prstGeom prst="rect">
            <a:avLst/>
          </a:prstGeom>
          <a:noFill/>
        </p:spPr>
        <p:txBody>
          <a:bodyPr wrap="none" rtlCol="0">
            <a:spAutoFit/>
          </a:bodyPr>
          <a:lstStyle/>
          <a:p>
            <a:pPr algn="ctr"/>
            <a:r>
              <a:rPr lang="en-US" sz="1100" dirty="0">
                <a:latin typeface="+mn-lt"/>
              </a:rPr>
              <a:t>Mary</a:t>
            </a:r>
          </a:p>
        </p:txBody>
      </p:sp>
      <p:sp>
        <p:nvSpPr>
          <p:cNvPr id="190" name="TextBox 189">
            <a:extLst>
              <a:ext uri="{FF2B5EF4-FFF2-40B4-BE49-F238E27FC236}">
                <a16:creationId xmlns:a16="http://schemas.microsoft.com/office/drawing/2014/main" id="{7CF07CF2-6690-114C-AC4F-79E84C1207BC}"/>
              </a:ext>
            </a:extLst>
          </p:cNvPr>
          <p:cNvSpPr txBox="1"/>
          <p:nvPr/>
        </p:nvSpPr>
        <p:spPr>
          <a:xfrm>
            <a:off x="4783959" y="4844499"/>
            <a:ext cx="453970" cy="261610"/>
          </a:xfrm>
          <a:prstGeom prst="rect">
            <a:avLst/>
          </a:prstGeom>
          <a:noFill/>
        </p:spPr>
        <p:txBody>
          <a:bodyPr wrap="none" rtlCol="0">
            <a:spAutoFit/>
          </a:bodyPr>
          <a:lstStyle/>
          <a:p>
            <a:pPr algn="ctr"/>
            <a:r>
              <a:rPr lang="en-US" sz="1100" dirty="0">
                <a:latin typeface="+mn-lt"/>
              </a:rPr>
              <a:t>Paul</a:t>
            </a:r>
          </a:p>
        </p:txBody>
      </p:sp>
      <p:sp>
        <p:nvSpPr>
          <p:cNvPr id="19" name="TextBox 18">
            <a:extLst>
              <a:ext uri="{FF2B5EF4-FFF2-40B4-BE49-F238E27FC236}">
                <a16:creationId xmlns:a16="http://schemas.microsoft.com/office/drawing/2014/main" id="{DD07C6ED-E19E-F649-B018-108552319376}"/>
              </a:ext>
            </a:extLst>
          </p:cNvPr>
          <p:cNvSpPr txBox="1"/>
          <p:nvPr/>
        </p:nvSpPr>
        <p:spPr>
          <a:xfrm>
            <a:off x="4898755" y="3338014"/>
            <a:ext cx="1091966" cy="261610"/>
          </a:xfrm>
          <a:prstGeom prst="rect">
            <a:avLst/>
          </a:prstGeom>
          <a:noFill/>
          <a:ln>
            <a:solidFill>
              <a:srgbClr val="002060"/>
            </a:solidFill>
          </a:ln>
        </p:spPr>
        <p:txBody>
          <a:bodyPr wrap="none" rtlCol="0">
            <a:spAutoFit/>
          </a:bodyPr>
          <a:lstStyle/>
          <a:p>
            <a:pPr algn="ctr"/>
            <a:r>
              <a:rPr lang="en-US" sz="1100" dirty="0">
                <a:latin typeface="+mn-lt"/>
              </a:rPr>
              <a:t>Paul @ XTR-S</a:t>
            </a:r>
          </a:p>
        </p:txBody>
      </p:sp>
      <p:sp>
        <p:nvSpPr>
          <p:cNvPr id="191" name="TextBox 190">
            <a:extLst>
              <a:ext uri="{FF2B5EF4-FFF2-40B4-BE49-F238E27FC236}">
                <a16:creationId xmlns:a16="http://schemas.microsoft.com/office/drawing/2014/main" id="{647E5985-5049-1049-889E-4FFC611BA5A5}"/>
              </a:ext>
            </a:extLst>
          </p:cNvPr>
          <p:cNvSpPr txBox="1"/>
          <p:nvPr/>
        </p:nvSpPr>
        <p:spPr>
          <a:xfrm>
            <a:off x="2253229" y="2189089"/>
            <a:ext cx="1289135" cy="415498"/>
          </a:xfrm>
          <a:prstGeom prst="rect">
            <a:avLst/>
          </a:prstGeom>
          <a:noFill/>
          <a:ln>
            <a:solidFill>
              <a:srgbClr val="002060"/>
            </a:solidFill>
          </a:ln>
        </p:spPr>
        <p:txBody>
          <a:bodyPr wrap="none" rtlCol="0">
            <a:spAutoFit/>
          </a:bodyPr>
          <a:lstStyle/>
          <a:p>
            <a:pPr algn="ctr"/>
            <a:r>
              <a:rPr lang="en-US" sz="1100" dirty="0">
                <a:latin typeface="+mn-lt"/>
              </a:rPr>
              <a:t>Paul @ XTR-S</a:t>
            </a:r>
          </a:p>
          <a:p>
            <a:pPr algn="ctr"/>
            <a:r>
              <a:rPr lang="en-US" sz="1000" dirty="0">
                <a:latin typeface="+mn-lt"/>
              </a:rPr>
              <a:t>XTR-W sub to Paul</a:t>
            </a:r>
          </a:p>
        </p:txBody>
      </p:sp>
      <p:sp>
        <p:nvSpPr>
          <p:cNvPr id="192" name="TextBox 191">
            <a:extLst>
              <a:ext uri="{FF2B5EF4-FFF2-40B4-BE49-F238E27FC236}">
                <a16:creationId xmlns:a16="http://schemas.microsoft.com/office/drawing/2014/main" id="{05B663B6-11B2-D145-BB3A-EB6D2B1C9424}"/>
              </a:ext>
            </a:extLst>
          </p:cNvPr>
          <p:cNvSpPr txBox="1"/>
          <p:nvPr/>
        </p:nvSpPr>
        <p:spPr>
          <a:xfrm>
            <a:off x="895585" y="2581545"/>
            <a:ext cx="1091966" cy="261610"/>
          </a:xfrm>
          <a:prstGeom prst="rect">
            <a:avLst/>
          </a:prstGeom>
          <a:noFill/>
          <a:ln>
            <a:solidFill>
              <a:srgbClr val="002060"/>
            </a:solidFill>
          </a:ln>
        </p:spPr>
        <p:txBody>
          <a:bodyPr wrap="none" rtlCol="0">
            <a:spAutoFit/>
          </a:bodyPr>
          <a:lstStyle/>
          <a:p>
            <a:pPr algn="ctr"/>
            <a:r>
              <a:rPr lang="en-US" sz="1100" dirty="0">
                <a:latin typeface="+mn-lt"/>
              </a:rPr>
              <a:t>Paul @ XTR-S</a:t>
            </a:r>
          </a:p>
        </p:txBody>
      </p:sp>
      <p:pic>
        <p:nvPicPr>
          <p:cNvPr id="68" name="Picture 67">
            <a:extLst>
              <a:ext uri="{FF2B5EF4-FFF2-40B4-BE49-F238E27FC236}">
                <a16:creationId xmlns:a16="http://schemas.microsoft.com/office/drawing/2014/main" id="{0CF9A851-40EE-9D47-A7C7-88AE8AFF640B}"/>
              </a:ext>
            </a:extLst>
          </p:cNvPr>
          <p:cNvPicPr>
            <a:picLocks noChangeAspect="1"/>
          </p:cNvPicPr>
          <p:nvPr/>
        </p:nvPicPr>
        <p:blipFill>
          <a:blip r:embed="rId6"/>
          <a:stretch>
            <a:fillRect/>
          </a:stretch>
        </p:blipFill>
        <p:spPr>
          <a:xfrm>
            <a:off x="7042466" y="3880066"/>
            <a:ext cx="469900" cy="469900"/>
          </a:xfrm>
          <a:prstGeom prst="rect">
            <a:avLst/>
          </a:prstGeom>
        </p:spPr>
      </p:pic>
      <p:pic>
        <p:nvPicPr>
          <p:cNvPr id="69" name="Picture 68">
            <a:extLst>
              <a:ext uri="{FF2B5EF4-FFF2-40B4-BE49-F238E27FC236}">
                <a16:creationId xmlns:a16="http://schemas.microsoft.com/office/drawing/2014/main" id="{3DF03265-38BA-514F-AF5A-EF00BFB4E022}"/>
              </a:ext>
            </a:extLst>
          </p:cNvPr>
          <p:cNvPicPr>
            <a:picLocks noChangeAspect="1"/>
          </p:cNvPicPr>
          <p:nvPr/>
        </p:nvPicPr>
        <p:blipFill>
          <a:blip r:embed="rId4"/>
          <a:stretch>
            <a:fillRect/>
          </a:stretch>
        </p:blipFill>
        <p:spPr>
          <a:xfrm>
            <a:off x="8393296" y="2109003"/>
            <a:ext cx="469900" cy="469900"/>
          </a:xfrm>
          <a:prstGeom prst="rect">
            <a:avLst/>
          </a:prstGeom>
        </p:spPr>
      </p:pic>
      <p:sp>
        <p:nvSpPr>
          <p:cNvPr id="70" name="TextBox 69">
            <a:extLst>
              <a:ext uri="{FF2B5EF4-FFF2-40B4-BE49-F238E27FC236}">
                <a16:creationId xmlns:a16="http://schemas.microsoft.com/office/drawing/2014/main" id="{0F828710-3D76-844B-B3E1-0D33327EAFDD}"/>
              </a:ext>
            </a:extLst>
          </p:cNvPr>
          <p:cNvSpPr txBox="1"/>
          <p:nvPr/>
        </p:nvSpPr>
        <p:spPr>
          <a:xfrm>
            <a:off x="8707007" y="2316022"/>
            <a:ext cx="453970" cy="261610"/>
          </a:xfrm>
          <a:prstGeom prst="rect">
            <a:avLst/>
          </a:prstGeom>
          <a:noFill/>
        </p:spPr>
        <p:txBody>
          <a:bodyPr wrap="none" rtlCol="0">
            <a:spAutoFit/>
          </a:bodyPr>
          <a:lstStyle/>
          <a:p>
            <a:pPr algn="ctr"/>
            <a:r>
              <a:rPr lang="en-US" sz="1100" dirty="0">
                <a:latin typeface="+mn-lt"/>
              </a:rPr>
              <a:t>Paul</a:t>
            </a:r>
          </a:p>
        </p:txBody>
      </p:sp>
      <p:sp>
        <p:nvSpPr>
          <p:cNvPr id="7" name="Rectangle 6">
            <a:extLst>
              <a:ext uri="{FF2B5EF4-FFF2-40B4-BE49-F238E27FC236}">
                <a16:creationId xmlns:a16="http://schemas.microsoft.com/office/drawing/2014/main" id="{05017A6B-CC5F-2F42-855B-48A9DC894F5F}"/>
              </a:ext>
            </a:extLst>
          </p:cNvPr>
          <p:cNvSpPr/>
          <p:nvPr/>
        </p:nvSpPr>
        <p:spPr>
          <a:xfrm>
            <a:off x="4490458" y="4637480"/>
            <a:ext cx="747471" cy="468629"/>
          </a:xfrm>
          <a:prstGeom prst="rect">
            <a:avLst/>
          </a:prstGeom>
          <a:solidFill>
            <a:srgbClr val="FFFFFF">
              <a:alpha val="72157"/>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TextBox 72">
            <a:extLst>
              <a:ext uri="{FF2B5EF4-FFF2-40B4-BE49-F238E27FC236}">
                <a16:creationId xmlns:a16="http://schemas.microsoft.com/office/drawing/2014/main" id="{DC46B981-A1B5-1343-BEDA-3610B00A5995}"/>
              </a:ext>
            </a:extLst>
          </p:cNvPr>
          <p:cNvSpPr txBox="1"/>
          <p:nvPr/>
        </p:nvSpPr>
        <p:spPr>
          <a:xfrm>
            <a:off x="6300387" y="1430786"/>
            <a:ext cx="1176925" cy="253916"/>
          </a:xfrm>
          <a:prstGeom prst="rect">
            <a:avLst/>
          </a:prstGeom>
          <a:noFill/>
        </p:spPr>
        <p:txBody>
          <a:bodyPr wrap="none" rtlCol="0">
            <a:spAutoFit/>
          </a:bodyPr>
          <a:lstStyle/>
          <a:p>
            <a:r>
              <a:rPr lang="en-US" sz="1050" dirty="0">
                <a:latin typeface="+mn-lt"/>
              </a:rPr>
              <a:t>8. Map-Register</a:t>
            </a:r>
          </a:p>
        </p:txBody>
      </p:sp>
      <p:sp>
        <p:nvSpPr>
          <p:cNvPr id="74" name="Freeform 73">
            <a:extLst>
              <a:ext uri="{FF2B5EF4-FFF2-40B4-BE49-F238E27FC236}">
                <a16:creationId xmlns:a16="http://schemas.microsoft.com/office/drawing/2014/main" id="{AFD9A612-1420-C744-9E33-BC5596BB3CC3}"/>
              </a:ext>
            </a:extLst>
          </p:cNvPr>
          <p:cNvSpPr/>
          <p:nvPr/>
        </p:nvSpPr>
        <p:spPr>
          <a:xfrm>
            <a:off x="6261914" y="1744448"/>
            <a:ext cx="1490472" cy="438944"/>
          </a:xfrm>
          <a:custGeom>
            <a:avLst/>
            <a:gdLst>
              <a:gd name="connsiteX0" fmla="*/ 0 w 1490472"/>
              <a:gd name="connsiteY0" fmla="*/ 438944 h 438944"/>
              <a:gd name="connsiteX1" fmla="*/ 630936 w 1490472"/>
              <a:gd name="connsiteY1" fmla="*/ 32 h 438944"/>
              <a:gd name="connsiteX2" fmla="*/ 1490472 w 1490472"/>
              <a:gd name="connsiteY2" fmla="*/ 420656 h 438944"/>
            </a:gdLst>
            <a:ahLst/>
            <a:cxnLst>
              <a:cxn ang="0">
                <a:pos x="connsiteX0" y="connsiteY0"/>
              </a:cxn>
              <a:cxn ang="0">
                <a:pos x="connsiteX1" y="connsiteY1"/>
              </a:cxn>
              <a:cxn ang="0">
                <a:pos x="connsiteX2" y="connsiteY2"/>
              </a:cxn>
            </a:cxnLst>
            <a:rect l="l" t="t" r="r" b="b"/>
            <a:pathLst>
              <a:path w="1490472" h="438944">
                <a:moveTo>
                  <a:pt x="0" y="438944"/>
                </a:moveTo>
                <a:cubicBezTo>
                  <a:pt x="191262" y="221012"/>
                  <a:pt x="382524" y="3080"/>
                  <a:pt x="630936" y="32"/>
                </a:cubicBezTo>
                <a:cubicBezTo>
                  <a:pt x="879348" y="-3016"/>
                  <a:pt x="1184910" y="208820"/>
                  <a:pt x="1490472" y="420656"/>
                </a:cubicBezTo>
              </a:path>
            </a:pathLst>
          </a:custGeom>
          <a:noFill/>
          <a:ln>
            <a:solidFill>
              <a:srgbClr val="00B050"/>
            </a:solidFill>
            <a:prstDash val="sysDash"/>
            <a:headEnd type="arrow"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extBox 79">
            <a:extLst>
              <a:ext uri="{FF2B5EF4-FFF2-40B4-BE49-F238E27FC236}">
                <a16:creationId xmlns:a16="http://schemas.microsoft.com/office/drawing/2014/main" id="{FA04C252-2674-2E48-8505-2F02447AF9CB}"/>
              </a:ext>
            </a:extLst>
          </p:cNvPr>
          <p:cNvSpPr txBox="1"/>
          <p:nvPr/>
        </p:nvSpPr>
        <p:spPr>
          <a:xfrm>
            <a:off x="6216042" y="2418728"/>
            <a:ext cx="1080744" cy="261610"/>
          </a:xfrm>
          <a:prstGeom prst="rect">
            <a:avLst/>
          </a:prstGeom>
          <a:noFill/>
          <a:ln>
            <a:solidFill>
              <a:srgbClr val="002060"/>
            </a:solidFill>
          </a:ln>
        </p:spPr>
        <p:txBody>
          <a:bodyPr wrap="none" rtlCol="0">
            <a:spAutoFit/>
          </a:bodyPr>
          <a:lstStyle/>
          <a:p>
            <a:pPr algn="ctr"/>
            <a:r>
              <a:rPr lang="en-US" sz="1100" dirty="0">
                <a:latin typeface="+mn-lt"/>
              </a:rPr>
              <a:t>Paul @ XTR-E</a:t>
            </a:r>
          </a:p>
        </p:txBody>
      </p:sp>
      <p:sp>
        <p:nvSpPr>
          <p:cNvPr id="81" name="TextBox 80">
            <a:extLst>
              <a:ext uri="{FF2B5EF4-FFF2-40B4-BE49-F238E27FC236}">
                <a16:creationId xmlns:a16="http://schemas.microsoft.com/office/drawing/2014/main" id="{94B1B629-1556-EE4E-A62C-62F86FB289FB}"/>
              </a:ext>
            </a:extLst>
          </p:cNvPr>
          <p:cNvSpPr txBox="1"/>
          <p:nvPr/>
        </p:nvSpPr>
        <p:spPr>
          <a:xfrm>
            <a:off x="4899553" y="3756047"/>
            <a:ext cx="1080744" cy="261610"/>
          </a:xfrm>
          <a:prstGeom prst="rect">
            <a:avLst/>
          </a:prstGeom>
          <a:noFill/>
          <a:ln>
            <a:solidFill>
              <a:srgbClr val="002060"/>
            </a:solidFill>
          </a:ln>
        </p:spPr>
        <p:txBody>
          <a:bodyPr wrap="none" rtlCol="0">
            <a:spAutoFit/>
          </a:bodyPr>
          <a:lstStyle/>
          <a:p>
            <a:pPr algn="ctr"/>
            <a:r>
              <a:rPr lang="en-US" sz="1100" dirty="0">
                <a:latin typeface="+mn-lt"/>
              </a:rPr>
              <a:t>Paul @ XTR-E</a:t>
            </a:r>
          </a:p>
        </p:txBody>
      </p:sp>
      <p:sp>
        <p:nvSpPr>
          <p:cNvPr id="17" name="Down Arrow 16">
            <a:extLst>
              <a:ext uri="{FF2B5EF4-FFF2-40B4-BE49-F238E27FC236}">
                <a16:creationId xmlns:a16="http://schemas.microsoft.com/office/drawing/2014/main" id="{890B5DF0-642E-754C-9856-C897F19F6DED}"/>
              </a:ext>
            </a:extLst>
          </p:cNvPr>
          <p:cNvSpPr/>
          <p:nvPr/>
        </p:nvSpPr>
        <p:spPr>
          <a:xfrm>
            <a:off x="5582153" y="3588806"/>
            <a:ext cx="225790" cy="183936"/>
          </a:xfrm>
          <a:prstGeom prst="downArrow">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TextBox 83">
            <a:extLst>
              <a:ext uri="{FF2B5EF4-FFF2-40B4-BE49-F238E27FC236}">
                <a16:creationId xmlns:a16="http://schemas.microsoft.com/office/drawing/2014/main" id="{289DB0C3-791D-E647-9812-0D9DD5BEC5E8}"/>
              </a:ext>
            </a:extLst>
          </p:cNvPr>
          <p:cNvSpPr txBox="1"/>
          <p:nvPr/>
        </p:nvSpPr>
        <p:spPr>
          <a:xfrm>
            <a:off x="5957183" y="3348206"/>
            <a:ext cx="1304783" cy="738664"/>
          </a:xfrm>
          <a:prstGeom prst="rect">
            <a:avLst/>
          </a:prstGeom>
          <a:noFill/>
        </p:spPr>
        <p:txBody>
          <a:bodyPr wrap="square" rtlCol="0">
            <a:spAutoFit/>
          </a:bodyPr>
          <a:lstStyle/>
          <a:p>
            <a:pPr algn="ctr"/>
            <a:r>
              <a:rPr lang="en-US" sz="1050" dirty="0">
                <a:latin typeface="+mn-lt"/>
              </a:rPr>
              <a:t>10. Receive Map-Notify, update Mappings if present</a:t>
            </a:r>
          </a:p>
        </p:txBody>
      </p:sp>
      <p:sp>
        <p:nvSpPr>
          <p:cNvPr id="85" name="TextBox 84">
            <a:extLst>
              <a:ext uri="{FF2B5EF4-FFF2-40B4-BE49-F238E27FC236}">
                <a16:creationId xmlns:a16="http://schemas.microsoft.com/office/drawing/2014/main" id="{34B7690A-3770-F441-B752-5DBD3FE9F50D}"/>
              </a:ext>
            </a:extLst>
          </p:cNvPr>
          <p:cNvSpPr txBox="1"/>
          <p:nvPr/>
        </p:nvSpPr>
        <p:spPr>
          <a:xfrm>
            <a:off x="2407702" y="2765537"/>
            <a:ext cx="1080744" cy="261610"/>
          </a:xfrm>
          <a:prstGeom prst="rect">
            <a:avLst/>
          </a:prstGeom>
          <a:noFill/>
          <a:ln>
            <a:solidFill>
              <a:srgbClr val="002060"/>
            </a:solidFill>
          </a:ln>
        </p:spPr>
        <p:txBody>
          <a:bodyPr wrap="none" rtlCol="0">
            <a:spAutoFit/>
          </a:bodyPr>
          <a:lstStyle/>
          <a:p>
            <a:pPr algn="ctr"/>
            <a:r>
              <a:rPr lang="en-US" sz="1100" dirty="0">
                <a:latin typeface="+mn-lt"/>
              </a:rPr>
              <a:t>Paul @ XTR-E</a:t>
            </a:r>
          </a:p>
        </p:txBody>
      </p:sp>
      <p:sp>
        <p:nvSpPr>
          <p:cNvPr id="86" name="Down Arrow 85">
            <a:extLst>
              <a:ext uri="{FF2B5EF4-FFF2-40B4-BE49-F238E27FC236}">
                <a16:creationId xmlns:a16="http://schemas.microsoft.com/office/drawing/2014/main" id="{E46FF032-0C09-B34E-9E25-DF1AD9A5C80E}"/>
              </a:ext>
            </a:extLst>
          </p:cNvPr>
          <p:cNvSpPr/>
          <p:nvPr/>
        </p:nvSpPr>
        <p:spPr>
          <a:xfrm>
            <a:off x="3090302" y="2598296"/>
            <a:ext cx="225790" cy="183936"/>
          </a:xfrm>
          <a:prstGeom prst="downArrow">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TextBox 86">
            <a:extLst>
              <a:ext uri="{FF2B5EF4-FFF2-40B4-BE49-F238E27FC236}">
                <a16:creationId xmlns:a16="http://schemas.microsoft.com/office/drawing/2014/main" id="{FD03E50E-FD35-CC4A-979B-4CA3C5C051B9}"/>
              </a:ext>
            </a:extLst>
          </p:cNvPr>
          <p:cNvSpPr txBox="1"/>
          <p:nvPr/>
        </p:nvSpPr>
        <p:spPr>
          <a:xfrm>
            <a:off x="3492464" y="1396194"/>
            <a:ext cx="1304783" cy="738664"/>
          </a:xfrm>
          <a:prstGeom prst="rect">
            <a:avLst/>
          </a:prstGeom>
          <a:noFill/>
        </p:spPr>
        <p:txBody>
          <a:bodyPr wrap="square" rtlCol="0">
            <a:spAutoFit/>
          </a:bodyPr>
          <a:lstStyle/>
          <a:p>
            <a:pPr algn="ctr"/>
            <a:r>
              <a:rPr lang="en-US" sz="1050" dirty="0">
                <a:latin typeface="+mn-lt"/>
              </a:rPr>
              <a:t>10. Receive Map-Notify, update Mappings if present</a:t>
            </a:r>
          </a:p>
        </p:txBody>
      </p:sp>
      <p:sp>
        <p:nvSpPr>
          <p:cNvPr id="88" name="TextBox 87">
            <a:extLst>
              <a:ext uri="{FF2B5EF4-FFF2-40B4-BE49-F238E27FC236}">
                <a16:creationId xmlns:a16="http://schemas.microsoft.com/office/drawing/2014/main" id="{E3629076-DF34-224A-9B4D-8EA7A0C95167}"/>
              </a:ext>
            </a:extLst>
          </p:cNvPr>
          <p:cNvSpPr txBox="1"/>
          <p:nvPr/>
        </p:nvSpPr>
        <p:spPr>
          <a:xfrm>
            <a:off x="898371" y="2972878"/>
            <a:ext cx="1080744" cy="261610"/>
          </a:xfrm>
          <a:prstGeom prst="rect">
            <a:avLst/>
          </a:prstGeom>
          <a:noFill/>
          <a:ln>
            <a:solidFill>
              <a:srgbClr val="002060"/>
            </a:solidFill>
          </a:ln>
        </p:spPr>
        <p:txBody>
          <a:bodyPr wrap="none" rtlCol="0">
            <a:spAutoFit/>
          </a:bodyPr>
          <a:lstStyle/>
          <a:p>
            <a:pPr algn="ctr"/>
            <a:r>
              <a:rPr lang="en-US" sz="1100" dirty="0">
                <a:latin typeface="+mn-lt"/>
              </a:rPr>
              <a:t>Paul @ XTR-E</a:t>
            </a:r>
          </a:p>
        </p:txBody>
      </p:sp>
      <p:sp>
        <p:nvSpPr>
          <p:cNvPr id="89" name="Down Arrow 88">
            <a:extLst>
              <a:ext uri="{FF2B5EF4-FFF2-40B4-BE49-F238E27FC236}">
                <a16:creationId xmlns:a16="http://schemas.microsoft.com/office/drawing/2014/main" id="{B055FDA2-48F4-064A-8A6B-65DA1DB1B2EC}"/>
              </a:ext>
            </a:extLst>
          </p:cNvPr>
          <p:cNvSpPr/>
          <p:nvPr/>
        </p:nvSpPr>
        <p:spPr>
          <a:xfrm>
            <a:off x="1580971" y="2805637"/>
            <a:ext cx="225790" cy="183936"/>
          </a:xfrm>
          <a:prstGeom prst="downArrow">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TextBox 89">
            <a:extLst>
              <a:ext uri="{FF2B5EF4-FFF2-40B4-BE49-F238E27FC236}">
                <a16:creationId xmlns:a16="http://schemas.microsoft.com/office/drawing/2014/main" id="{51F15314-7C50-534D-8237-C7E7CE2543E3}"/>
              </a:ext>
            </a:extLst>
          </p:cNvPr>
          <p:cNvSpPr txBox="1"/>
          <p:nvPr/>
        </p:nvSpPr>
        <p:spPr>
          <a:xfrm>
            <a:off x="821436" y="3259528"/>
            <a:ext cx="1304783" cy="577081"/>
          </a:xfrm>
          <a:prstGeom prst="rect">
            <a:avLst/>
          </a:prstGeom>
          <a:noFill/>
        </p:spPr>
        <p:txBody>
          <a:bodyPr wrap="square" rtlCol="0">
            <a:spAutoFit/>
          </a:bodyPr>
          <a:lstStyle/>
          <a:p>
            <a:pPr algn="ctr"/>
            <a:r>
              <a:rPr lang="en-US" sz="1050" dirty="0">
                <a:latin typeface="+mn-lt"/>
              </a:rPr>
              <a:t>12. Receive Map-Notify, update Map-cache</a:t>
            </a:r>
          </a:p>
        </p:txBody>
      </p:sp>
      <p:sp>
        <p:nvSpPr>
          <p:cNvPr id="91" name="Rounded Rectangle 90">
            <a:extLst>
              <a:ext uri="{FF2B5EF4-FFF2-40B4-BE49-F238E27FC236}">
                <a16:creationId xmlns:a16="http://schemas.microsoft.com/office/drawing/2014/main" id="{F0CE0028-DE41-D84C-A9BE-FF84502D70FF}"/>
              </a:ext>
            </a:extLst>
          </p:cNvPr>
          <p:cNvSpPr/>
          <p:nvPr/>
        </p:nvSpPr>
        <p:spPr>
          <a:xfrm>
            <a:off x="2817485" y="1939024"/>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MS-W</a:t>
            </a:r>
          </a:p>
        </p:txBody>
      </p:sp>
      <p:sp>
        <p:nvSpPr>
          <p:cNvPr id="92" name="Rounded Rectangle 91">
            <a:extLst>
              <a:ext uri="{FF2B5EF4-FFF2-40B4-BE49-F238E27FC236}">
                <a16:creationId xmlns:a16="http://schemas.microsoft.com/office/drawing/2014/main" id="{AC0A1E8A-EDD8-DB4E-A650-40DEE5D3572F}"/>
              </a:ext>
            </a:extLst>
          </p:cNvPr>
          <p:cNvSpPr/>
          <p:nvPr/>
        </p:nvSpPr>
        <p:spPr>
          <a:xfrm>
            <a:off x="4099727" y="3472216"/>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MS-S</a:t>
            </a:r>
          </a:p>
        </p:txBody>
      </p:sp>
      <p:sp>
        <p:nvSpPr>
          <p:cNvPr id="93" name="Rounded Rectangle 92">
            <a:extLst>
              <a:ext uri="{FF2B5EF4-FFF2-40B4-BE49-F238E27FC236}">
                <a16:creationId xmlns:a16="http://schemas.microsoft.com/office/drawing/2014/main" id="{25716A2F-5FF8-BD4A-86AE-B84B317E9CCF}"/>
              </a:ext>
            </a:extLst>
          </p:cNvPr>
          <p:cNvSpPr/>
          <p:nvPr/>
        </p:nvSpPr>
        <p:spPr>
          <a:xfrm>
            <a:off x="5495835" y="2027653"/>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MS-E</a:t>
            </a:r>
          </a:p>
        </p:txBody>
      </p:sp>
      <p:grpSp>
        <p:nvGrpSpPr>
          <p:cNvPr id="83" name="Group 82">
            <a:extLst>
              <a:ext uri="{FF2B5EF4-FFF2-40B4-BE49-F238E27FC236}">
                <a16:creationId xmlns:a16="http://schemas.microsoft.com/office/drawing/2014/main" id="{69EFFE29-B11B-BD47-B153-DFD645E0F774}"/>
              </a:ext>
            </a:extLst>
          </p:cNvPr>
          <p:cNvGrpSpPr/>
          <p:nvPr/>
        </p:nvGrpSpPr>
        <p:grpSpPr>
          <a:xfrm>
            <a:off x="4870808" y="1019497"/>
            <a:ext cx="426078" cy="420152"/>
            <a:chOff x="4381601" y="3173124"/>
            <a:chExt cx="473632" cy="473632"/>
          </a:xfrm>
          <a:solidFill>
            <a:schemeClr val="accent2">
              <a:lumMod val="60000"/>
              <a:lumOff val="40000"/>
            </a:schemeClr>
          </a:solidFill>
        </p:grpSpPr>
        <p:sp>
          <p:nvSpPr>
            <p:cNvPr id="94" name="Oval 93">
              <a:extLst>
                <a:ext uri="{FF2B5EF4-FFF2-40B4-BE49-F238E27FC236}">
                  <a16:creationId xmlns:a16="http://schemas.microsoft.com/office/drawing/2014/main" id="{DED360FE-976D-3C44-8A53-29331BA4DA4A}"/>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95" name="Picture 94" descr="router arrows.emf">
              <a:extLst>
                <a:ext uri="{FF2B5EF4-FFF2-40B4-BE49-F238E27FC236}">
                  <a16:creationId xmlns:a16="http://schemas.microsoft.com/office/drawing/2014/main" id="{094275B2-83CE-2244-9BAF-BAF16C51827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Tree>
    <p:extLst>
      <p:ext uri="{BB962C8B-B14F-4D97-AF65-F5344CB8AC3E}">
        <p14:creationId xmlns:p14="http://schemas.microsoft.com/office/powerpoint/2010/main" val="30985761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MS Federation – Unknown Destinations – 1a</a:t>
            </a:r>
          </a:p>
        </p:txBody>
      </p:sp>
      <p:grpSp>
        <p:nvGrpSpPr>
          <p:cNvPr id="2" name="Group 1"/>
          <p:cNvGrpSpPr/>
          <p:nvPr/>
        </p:nvGrpSpPr>
        <p:grpSpPr>
          <a:xfrm>
            <a:off x="8046720" y="79691"/>
            <a:ext cx="921818" cy="583814"/>
            <a:chOff x="7583999" y="79691"/>
            <a:chExt cx="1384539" cy="876868"/>
          </a:xfrm>
        </p:grpSpPr>
        <p:sp>
          <p:nvSpPr>
            <p:cNvPr id="111" name="Rounded Rectangle 110"/>
            <p:cNvSpPr/>
            <p:nvPr/>
          </p:nvSpPr>
          <p:spPr>
            <a:xfrm>
              <a:off x="8104544" y="192734"/>
              <a:ext cx="863994" cy="206015"/>
            </a:xfrm>
            <a:prstGeom prst="roundRect">
              <a:avLst/>
            </a:prstGeom>
            <a:solidFill>
              <a:srgbClr val="FFFFFF"/>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LISP MS/MR</a:t>
              </a:r>
            </a:p>
          </p:txBody>
        </p:sp>
        <p:grpSp>
          <p:nvGrpSpPr>
            <p:cNvPr id="116" name="Group 115"/>
            <p:cNvGrpSpPr/>
            <p:nvPr/>
          </p:nvGrpSpPr>
          <p:grpSpPr>
            <a:xfrm>
              <a:off x="7583999" y="79691"/>
              <a:ext cx="426078" cy="420152"/>
              <a:chOff x="4381601" y="3173124"/>
              <a:chExt cx="473632" cy="473632"/>
            </a:xfrm>
            <a:solidFill>
              <a:srgbClr val="92D050"/>
            </a:solidFill>
          </p:grpSpPr>
          <p:sp>
            <p:nvSpPr>
              <p:cNvPr id="117" name="Oval 116"/>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18" name="Picture 117"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19" name="Group 118"/>
            <p:cNvGrpSpPr/>
            <p:nvPr/>
          </p:nvGrpSpPr>
          <p:grpSpPr>
            <a:xfrm>
              <a:off x="7583999" y="536407"/>
              <a:ext cx="426078" cy="420152"/>
              <a:chOff x="4381601" y="3173124"/>
              <a:chExt cx="473632" cy="473632"/>
            </a:xfrm>
            <a:solidFill>
              <a:srgbClr val="FF0000"/>
            </a:solidFill>
          </p:grpSpPr>
          <p:sp>
            <p:nvSpPr>
              <p:cNvPr id="120" name="Oval 119"/>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21" name="Picture 120"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122" name="Rounded Rectangle 121"/>
            <p:cNvSpPr/>
            <p:nvPr/>
          </p:nvSpPr>
          <p:spPr>
            <a:xfrm>
              <a:off x="8104544" y="638873"/>
              <a:ext cx="863994"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Border Router</a:t>
              </a:r>
            </a:p>
          </p:txBody>
        </p:sp>
      </p:grpSp>
      <p:grpSp>
        <p:nvGrpSpPr>
          <p:cNvPr id="442" name="Group 441"/>
          <p:cNvGrpSpPr/>
          <p:nvPr/>
        </p:nvGrpSpPr>
        <p:grpSpPr>
          <a:xfrm>
            <a:off x="5820785" y="2127891"/>
            <a:ext cx="426078" cy="420152"/>
            <a:chOff x="4381601" y="3173124"/>
            <a:chExt cx="473632" cy="473632"/>
          </a:xfrm>
          <a:solidFill>
            <a:schemeClr val="accent2">
              <a:lumMod val="60000"/>
              <a:lumOff val="40000"/>
            </a:schemeClr>
          </a:solidFill>
        </p:grpSpPr>
        <p:sp>
          <p:nvSpPr>
            <p:cNvPr id="443" name="Oval 442"/>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44" name="Picture 443"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29" name="Group 128">
            <a:extLst>
              <a:ext uri="{FF2B5EF4-FFF2-40B4-BE49-F238E27FC236}">
                <a16:creationId xmlns:a16="http://schemas.microsoft.com/office/drawing/2014/main" id="{EA7668F4-E339-934F-947B-0DFBA4D80438}"/>
              </a:ext>
            </a:extLst>
          </p:cNvPr>
          <p:cNvGrpSpPr/>
          <p:nvPr/>
        </p:nvGrpSpPr>
        <p:grpSpPr>
          <a:xfrm>
            <a:off x="3323377" y="1875427"/>
            <a:ext cx="426078" cy="420152"/>
            <a:chOff x="4381601" y="3173124"/>
            <a:chExt cx="473632" cy="473632"/>
          </a:xfrm>
          <a:solidFill>
            <a:schemeClr val="accent2">
              <a:lumMod val="60000"/>
              <a:lumOff val="40000"/>
            </a:schemeClr>
          </a:solidFill>
        </p:grpSpPr>
        <p:sp>
          <p:nvSpPr>
            <p:cNvPr id="130" name="Oval 129">
              <a:extLst>
                <a:ext uri="{FF2B5EF4-FFF2-40B4-BE49-F238E27FC236}">
                  <a16:creationId xmlns:a16="http://schemas.microsoft.com/office/drawing/2014/main" id="{1C6A69E6-E99A-1845-A3A4-8B1CA89D6B29}"/>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1" name="Picture 130" descr="router arrows.emf">
              <a:extLst>
                <a:ext uri="{FF2B5EF4-FFF2-40B4-BE49-F238E27FC236}">
                  <a16:creationId xmlns:a16="http://schemas.microsoft.com/office/drawing/2014/main" id="{DDFB3D23-3F17-DC44-A126-D257C85547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32" name="Group 131">
            <a:extLst>
              <a:ext uri="{FF2B5EF4-FFF2-40B4-BE49-F238E27FC236}">
                <a16:creationId xmlns:a16="http://schemas.microsoft.com/office/drawing/2014/main" id="{AFC99AEE-4BAF-D246-809D-668D5607B8C8}"/>
              </a:ext>
            </a:extLst>
          </p:cNvPr>
          <p:cNvGrpSpPr/>
          <p:nvPr/>
        </p:nvGrpSpPr>
        <p:grpSpPr>
          <a:xfrm>
            <a:off x="4472677" y="3200364"/>
            <a:ext cx="426078" cy="420152"/>
            <a:chOff x="4381601" y="3173124"/>
            <a:chExt cx="473632" cy="473632"/>
          </a:xfrm>
          <a:solidFill>
            <a:schemeClr val="accent2">
              <a:lumMod val="60000"/>
              <a:lumOff val="40000"/>
            </a:schemeClr>
          </a:solidFill>
        </p:grpSpPr>
        <p:sp>
          <p:nvSpPr>
            <p:cNvPr id="133" name="Oval 132">
              <a:extLst>
                <a:ext uri="{FF2B5EF4-FFF2-40B4-BE49-F238E27FC236}">
                  <a16:creationId xmlns:a16="http://schemas.microsoft.com/office/drawing/2014/main" id="{6BF9B1A2-7A98-9E4F-8EA1-1503AD37DA7C}"/>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4" name="Picture 133" descr="router arrows.emf">
              <a:extLst>
                <a:ext uri="{FF2B5EF4-FFF2-40B4-BE49-F238E27FC236}">
                  <a16:creationId xmlns:a16="http://schemas.microsoft.com/office/drawing/2014/main" id="{37C53EA3-DBD5-384D-B7EE-2ED6232913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22" name="TextBox 21">
            <a:extLst>
              <a:ext uri="{FF2B5EF4-FFF2-40B4-BE49-F238E27FC236}">
                <a16:creationId xmlns:a16="http://schemas.microsoft.com/office/drawing/2014/main" id="{FD6491AF-ECC9-D146-A17B-22EED11A9CCB}"/>
              </a:ext>
            </a:extLst>
          </p:cNvPr>
          <p:cNvSpPr txBox="1"/>
          <p:nvPr/>
        </p:nvSpPr>
        <p:spPr>
          <a:xfrm>
            <a:off x="4216829" y="2452740"/>
            <a:ext cx="963320" cy="577081"/>
          </a:xfrm>
          <a:prstGeom prst="rect">
            <a:avLst/>
          </a:prstGeom>
          <a:noFill/>
        </p:spPr>
        <p:txBody>
          <a:bodyPr wrap="square" rtlCol="0">
            <a:spAutoFit/>
          </a:bodyPr>
          <a:lstStyle/>
          <a:p>
            <a:pPr algn="ctr"/>
            <a:r>
              <a:rPr lang="en-US" sz="1050" dirty="0">
                <a:solidFill>
                  <a:srgbClr val="00B050"/>
                </a:solidFill>
                <a:latin typeface="+mn-lt"/>
              </a:rPr>
              <a:t>Mapping System Federation</a:t>
            </a:r>
          </a:p>
        </p:txBody>
      </p:sp>
      <p:cxnSp>
        <p:nvCxnSpPr>
          <p:cNvPr id="141" name="Straight Connector 140">
            <a:extLst>
              <a:ext uri="{FF2B5EF4-FFF2-40B4-BE49-F238E27FC236}">
                <a16:creationId xmlns:a16="http://schemas.microsoft.com/office/drawing/2014/main" id="{8CCA32A0-1F9B-384D-A47E-B436966CA0CC}"/>
              </a:ext>
            </a:extLst>
          </p:cNvPr>
          <p:cNvCxnSpPr>
            <a:cxnSpLocks/>
          </p:cNvCxnSpPr>
          <p:nvPr/>
        </p:nvCxnSpPr>
        <p:spPr>
          <a:xfrm flipV="1">
            <a:off x="394455" y="4586290"/>
            <a:ext cx="498263" cy="147117"/>
          </a:xfrm>
          <a:prstGeom prst="line">
            <a:avLst/>
          </a:prstGeom>
          <a:ln w="1905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D5A787FB-DBF9-3C4E-BCAD-430D2B41DB3E}"/>
              </a:ext>
            </a:extLst>
          </p:cNvPr>
          <p:cNvSpPr txBox="1"/>
          <p:nvPr/>
        </p:nvSpPr>
        <p:spPr>
          <a:xfrm>
            <a:off x="1026406" y="4489936"/>
            <a:ext cx="2241319" cy="369332"/>
          </a:xfrm>
          <a:prstGeom prst="rect">
            <a:avLst/>
          </a:prstGeom>
          <a:noFill/>
        </p:spPr>
        <p:txBody>
          <a:bodyPr wrap="none" rtlCol="0">
            <a:spAutoFit/>
          </a:bodyPr>
          <a:lstStyle/>
          <a:p>
            <a:r>
              <a:rPr lang="en-US" dirty="0">
                <a:latin typeface="+mn-lt"/>
              </a:rPr>
              <a:t>LISP MS Federation</a:t>
            </a:r>
          </a:p>
        </p:txBody>
      </p:sp>
      <p:grpSp>
        <p:nvGrpSpPr>
          <p:cNvPr id="161" name="Group 160">
            <a:extLst>
              <a:ext uri="{FF2B5EF4-FFF2-40B4-BE49-F238E27FC236}">
                <a16:creationId xmlns:a16="http://schemas.microsoft.com/office/drawing/2014/main" id="{33C25E02-AF68-2D47-98A4-05BD1F0F8CB8}"/>
              </a:ext>
            </a:extLst>
          </p:cNvPr>
          <p:cNvGrpSpPr/>
          <p:nvPr/>
        </p:nvGrpSpPr>
        <p:grpSpPr>
          <a:xfrm>
            <a:off x="8040093" y="727436"/>
            <a:ext cx="283681" cy="279735"/>
            <a:chOff x="4381601" y="3173124"/>
            <a:chExt cx="473632" cy="473632"/>
          </a:xfrm>
          <a:solidFill>
            <a:srgbClr val="92D050"/>
          </a:solidFill>
        </p:grpSpPr>
        <p:sp>
          <p:nvSpPr>
            <p:cNvPr id="162" name="Oval 161">
              <a:extLst>
                <a:ext uri="{FF2B5EF4-FFF2-40B4-BE49-F238E27FC236}">
                  <a16:creationId xmlns:a16="http://schemas.microsoft.com/office/drawing/2014/main" id="{ED3BAC22-3A09-8B45-A732-246F667AC8C9}"/>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3" name="Picture 162" descr="router arrows.emf">
              <a:extLst>
                <a:ext uri="{FF2B5EF4-FFF2-40B4-BE49-F238E27FC236}">
                  <a16:creationId xmlns:a16="http://schemas.microsoft.com/office/drawing/2014/main" id="{8932311C-7FD1-CF47-8525-A78BEF9ABB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sp>
        <p:nvSpPr>
          <p:cNvPr id="164" name="Rounded Rectangle 163">
            <a:extLst>
              <a:ext uri="{FF2B5EF4-FFF2-40B4-BE49-F238E27FC236}">
                <a16:creationId xmlns:a16="http://schemas.microsoft.com/office/drawing/2014/main" id="{77166DD5-88A9-C647-969A-11487117652A}"/>
              </a:ext>
            </a:extLst>
          </p:cNvPr>
          <p:cNvSpPr/>
          <p:nvPr/>
        </p:nvSpPr>
        <p:spPr>
          <a:xfrm>
            <a:off x="8393296" y="787372"/>
            <a:ext cx="666420" cy="158905"/>
          </a:xfrm>
          <a:prstGeom prst="roundRect">
            <a:avLst/>
          </a:prstGeom>
          <a:solidFill>
            <a:srgbClr val="FFFFFF"/>
          </a:solidFill>
          <a:ln>
            <a:solidFill>
              <a:schemeClr val="accent4">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Underlay ASBR</a:t>
            </a:r>
          </a:p>
        </p:txBody>
      </p:sp>
      <p:cxnSp>
        <p:nvCxnSpPr>
          <p:cNvPr id="14" name="Straight Connector 13">
            <a:extLst>
              <a:ext uri="{FF2B5EF4-FFF2-40B4-BE49-F238E27FC236}">
                <a16:creationId xmlns:a16="http://schemas.microsoft.com/office/drawing/2014/main" id="{717E176E-2E2E-0147-BF1F-5EE075888F80}"/>
              </a:ext>
            </a:extLst>
          </p:cNvPr>
          <p:cNvCxnSpPr>
            <a:stCxn id="130" idx="6"/>
            <a:endCxn id="443" idx="2"/>
          </p:cNvCxnSpPr>
          <p:nvPr/>
        </p:nvCxnSpPr>
        <p:spPr>
          <a:xfrm>
            <a:off x="3749455" y="2085503"/>
            <a:ext cx="2071330" cy="252464"/>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2CEC14CD-B32F-3D4A-84FC-D6D6C10C59FF}"/>
              </a:ext>
            </a:extLst>
          </p:cNvPr>
          <p:cNvCxnSpPr>
            <a:cxnSpLocks/>
            <a:stCxn id="130" idx="5"/>
            <a:endCxn id="133" idx="1"/>
          </p:cNvCxnSpPr>
          <p:nvPr/>
        </p:nvCxnSpPr>
        <p:spPr>
          <a:xfrm>
            <a:off x="3687057" y="2234049"/>
            <a:ext cx="848018" cy="1027845"/>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2116B311-61BA-8847-AE97-5693E9F8C72F}"/>
              </a:ext>
            </a:extLst>
          </p:cNvPr>
          <p:cNvCxnSpPr>
            <a:cxnSpLocks/>
            <a:stCxn id="133" idx="7"/>
            <a:endCxn id="443" idx="3"/>
          </p:cNvCxnSpPr>
          <p:nvPr/>
        </p:nvCxnSpPr>
        <p:spPr>
          <a:xfrm flipV="1">
            <a:off x="4836357" y="2486513"/>
            <a:ext cx="1046826" cy="775381"/>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55348AFF-C869-6C45-A920-848B528B8E6D}"/>
              </a:ext>
            </a:extLst>
          </p:cNvPr>
          <p:cNvGrpSpPr/>
          <p:nvPr/>
        </p:nvGrpSpPr>
        <p:grpSpPr>
          <a:xfrm>
            <a:off x="4417447" y="3929814"/>
            <a:ext cx="536538" cy="596883"/>
            <a:chOff x="4808782" y="3612613"/>
            <a:chExt cx="536538" cy="596883"/>
          </a:xfrm>
        </p:grpSpPr>
        <p:sp>
          <p:nvSpPr>
            <p:cNvPr id="166" name="Rounded Rectangle 165">
              <a:extLst>
                <a:ext uri="{FF2B5EF4-FFF2-40B4-BE49-F238E27FC236}">
                  <a16:creationId xmlns:a16="http://schemas.microsoft.com/office/drawing/2014/main" id="{4B769DAD-9785-7342-B0BF-922730DB6278}"/>
                </a:ext>
              </a:extLst>
            </p:cNvPr>
            <p:cNvSpPr/>
            <p:nvPr/>
          </p:nvSpPr>
          <p:spPr>
            <a:xfrm>
              <a:off x="4808782" y="400348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XTR-S</a:t>
              </a:r>
            </a:p>
          </p:txBody>
        </p:sp>
        <p:grpSp>
          <p:nvGrpSpPr>
            <p:cNvPr id="167" name="Group 166">
              <a:extLst>
                <a:ext uri="{FF2B5EF4-FFF2-40B4-BE49-F238E27FC236}">
                  <a16:creationId xmlns:a16="http://schemas.microsoft.com/office/drawing/2014/main" id="{7B22BF16-A6CD-2F45-BC6B-26C2A806A39D}"/>
                </a:ext>
              </a:extLst>
            </p:cNvPr>
            <p:cNvGrpSpPr/>
            <p:nvPr/>
          </p:nvGrpSpPr>
          <p:grpSpPr>
            <a:xfrm>
              <a:off x="4881793" y="3612613"/>
              <a:ext cx="426078" cy="420152"/>
              <a:chOff x="4381601" y="3173124"/>
              <a:chExt cx="473632" cy="473632"/>
            </a:xfrm>
            <a:solidFill>
              <a:srgbClr val="FF0000"/>
            </a:solidFill>
          </p:grpSpPr>
          <p:sp>
            <p:nvSpPr>
              <p:cNvPr id="168" name="Oval 167">
                <a:extLst>
                  <a:ext uri="{FF2B5EF4-FFF2-40B4-BE49-F238E27FC236}">
                    <a16:creationId xmlns:a16="http://schemas.microsoft.com/office/drawing/2014/main" id="{70DEABDB-57B9-A443-9EAF-0221F729272A}"/>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9" name="Picture 168" descr="router arrows.emf">
                <a:extLst>
                  <a:ext uri="{FF2B5EF4-FFF2-40B4-BE49-F238E27FC236}">
                    <a16:creationId xmlns:a16="http://schemas.microsoft.com/office/drawing/2014/main" id="{F27BC270-587A-354E-B67E-E8061CAA1D9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4" name="Group 3">
            <a:extLst>
              <a:ext uri="{FF2B5EF4-FFF2-40B4-BE49-F238E27FC236}">
                <a16:creationId xmlns:a16="http://schemas.microsoft.com/office/drawing/2014/main" id="{8FA84370-30B1-1B4F-B062-F1DDDE0D09E5}"/>
              </a:ext>
            </a:extLst>
          </p:cNvPr>
          <p:cNvGrpSpPr/>
          <p:nvPr/>
        </p:nvGrpSpPr>
        <p:grpSpPr>
          <a:xfrm>
            <a:off x="1456600" y="1881438"/>
            <a:ext cx="536538" cy="643450"/>
            <a:chOff x="2540354" y="2404486"/>
            <a:chExt cx="536538" cy="643450"/>
          </a:xfrm>
        </p:grpSpPr>
        <p:sp>
          <p:nvSpPr>
            <p:cNvPr id="128" name="Rounded Rectangle 127">
              <a:extLst>
                <a:ext uri="{FF2B5EF4-FFF2-40B4-BE49-F238E27FC236}">
                  <a16:creationId xmlns:a16="http://schemas.microsoft.com/office/drawing/2014/main" id="{B2BEE21A-C51C-CB42-9803-B8DC35C5AB34}"/>
                </a:ext>
              </a:extLst>
            </p:cNvPr>
            <p:cNvSpPr/>
            <p:nvPr/>
          </p:nvSpPr>
          <p:spPr>
            <a:xfrm>
              <a:off x="2540354" y="284192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XTR-W</a:t>
              </a:r>
            </a:p>
          </p:txBody>
        </p:sp>
        <p:grpSp>
          <p:nvGrpSpPr>
            <p:cNvPr id="170" name="Group 169">
              <a:extLst>
                <a:ext uri="{FF2B5EF4-FFF2-40B4-BE49-F238E27FC236}">
                  <a16:creationId xmlns:a16="http://schemas.microsoft.com/office/drawing/2014/main" id="{A90A5DB8-D185-9247-845B-496D4797222B}"/>
                </a:ext>
              </a:extLst>
            </p:cNvPr>
            <p:cNvGrpSpPr/>
            <p:nvPr/>
          </p:nvGrpSpPr>
          <p:grpSpPr>
            <a:xfrm>
              <a:off x="2598101" y="2404486"/>
              <a:ext cx="426078" cy="420152"/>
              <a:chOff x="4381601" y="3173124"/>
              <a:chExt cx="473632" cy="473632"/>
            </a:xfrm>
            <a:solidFill>
              <a:srgbClr val="FF0000"/>
            </a:solidFill>
          </p:grpSpPr>
          <p:sp>
            <p:nvSpPr>
              <p:cNvPr id="171" name="Oval 170">
                <a:extLst>
                  <a:ext uri="{FF2B5EF4-FFF2-40B4-BE49-F238E27FC236}">
                    <a16:creationId xmlns:a16="http://schemas.microsoft.com/office/drawing/2014/main" id="{BCBC89DE-90E6-4D4C-904F-982C41EC341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2" name="Picture 171" descr="router arrows.emf">
                <a:extLst>
                  <a:ext uri="{FF2B5EF4-FFF2-40B4-BE49-F238E27FC236}">
                    <a16:creationId xmlns:a16="http://schemas.microsoft.com/office/drawing/2014/main" id="{13AB60D4-07E9-4C4B-9DB3-C03E1FD2BD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6" name="Group 5">
            <a:extLst>
              <a:ext uri="{FF2B5EF4-FFF2-40B4-BE49-F238E27FC236}">
                <a16:creationId xmlns:a16="http://schemas.microsoft.com/office/drawing/2014/main" id="{412B2C21-17DA-CC4E-B6DE-6F23E0F8FD56}"/>
              </a:ext>
            </a:extLst>
          </p:cNvPr>
          <p:cNvGrpSpPr/>
          <p:nvPr/>
        </p:nvGrpSpPr>
        <p:grpSpPr>
          <a:xfrm>
            <a:off x="7763417" y="2127891"/>
            <a:ext cx="536538" cy="632883"/>
            <a:chOff x="6276993" y="2059001"/>
            <a:chExt cx="536538" cy="632883"/>
          </a:xfrm>
        </p:grpSpPr>
        <p:sp>
          <p:nvSpPr>
            <p:cNvPr id="165" name="Rounded Rectangle 164">
              <a:extLst>
                <a:ext uri="{FF2B5EF4-FFF2-40B4-BE49-F238E27FC236}">
                  <a16:creationId xmlns:a16="http://schemas.microsoft.com/office/drawing/2014/main" id="{290C4346-90B3-6F4E-8B92-DDA0D274C73C}"/>
                </a:ext>
              </a:extLst>
            </p:cNvPr>
            <p:cNvSpPr/>
            <p:nvPr/>
          </p:nvSpPr>
          <p:spPr>
            <a:xfrm>
              <a:off x="6276993" y="2485869"/>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XTR-E</a:t>
              </a:r>
            </a:p>
          </p:txBody>
        </p:sp>
        <p:grpSp>
          <p:nvGrpSpPr>
            <p:cNvPr id="173" name="Group 172">
              <a:extLst>
                <a:ext uri="{FF2B5EF4-FFF2-40B4-BE49-F238E27FC236}">
                  <a16:creationId xmlns:a16="http://schemas.microsoft.com/office/drawing/2014/main" id="{4804C294-C632-7740-AF2F-808E6BAA5251}"/>
                </a:ext>
              </a:extLst>
            </p:cNvPr>
            <p:cNvGrpSpPr/>
            <p:nvPr/>
          </p:nvGrpSpPr>
          <p:grpSpPr>
            <a:xfrm>
              <a:off x="6296126" y="2059001"/>
              <a:ext cx="426078" cy="420152"/>
              <a:chOff x="4381601" y="3173124"/>
              <a:chExt cx="473632" cy="473632"/>
            </a:xfrm>
            <a:solidFill>
              <a:srgbClr val="FF0000"/>
            </a:solidFill>
          </p:grpSpPr>
          <p:sp>
            <p:nvSpPr>
              <p:cNvPr id="174" name="Oval 173">
                <a:extLst>
                  <a:ext uri="{FF2B5EF4-FFF2-40B4-BE49-F238E27FC236}">
                    <a16:creationId xmlns:a16="http://schemas.microsoft.com/office/drawing/2014/main" id="{748E4921-60A4-CB4A-8EA4-257B943C850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5" name="Picture 174" descr="router arrows.emf">
                <a:extLst>
                  <a:ext uri="{FF2B5EF4-FFF2-40B4-BE49-F238E27FC236}">
                    <a16:creationId xmlns:a16="http://schemas.microsoft.com/office/drawing/2014/main" id="{CA70592C-B521-BB42-A1FA-AF433AE8EE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pic>
        <p:nvPicPr>
          <p:cNvPr id="176" name="Picture 175">
            <a:extLst>
              <a:ext uri="{FF2B5EF4-FFF2-40B4-BE49-F238E27FC236}">
                <a16:creationId xmlns:a16="http://schemas.microsoft.com/office/drawing/2014/main" id="{A5E7D3B5-461E-D243-B751-7DD6951A4DC0}"/>
              </a:ext>
            </a:extLst>
          </p:cNvPr>
          <p:cNvPicPr>
            <a:picLocks noChangeAspect="1"/>
          </p:cNvPicPr>
          <p:nvPr/>
        </p:nvPicPr>
        <p:blipFill>
          <a:blip r:embed="rId4"/>
          <a:stretch>
            <a:fillRect/>
          </a:stretch>
        </p:blipFill>
        <p:spPr>
          <a:xfrm>
            <a:off x="4470248" y="4637480"/>
            <a:ext cx="469900" cy="469900"/>
          </a:xfrm>
          <a:prstGeom prst="rect">
            <a:avLst/>
          </a:prstGeom>
        </p:spPr>
      </p:pic>
      <p:pic>
        <p:nvPicPr>
          <p:cNvPr id="177" name="Picture 176">
            <a:extLst>
              <a:ext uri="{FF2B5EF4-FFF2-40B4-BE49-F238E27FC236}">
                <a16:creationId xmlns:a16="http://schemas.microsoft.com/office/drawing/2014/main" id="{C8088128-E432-8D49-998D-D8AAA88E1F87}"/>
              </a:ext>
            </a:extLst>
          </p:cNvPr>
          <p:cNvPicPr>
            <a:picLocks noChangeAspect="1"/>
          </p:cNvPicPr>
          <p:nvPr/>
        </p:nvPicPr>
        <p:blipFill>
          <a:blip r:embed="rId5"/>
          <a:stretch>
            <a:fillRect/>
          </a:stretch>
        </p:blipFill>
        <p:spPr>
          <a:xfrm>
            <a:off x="618369" y="1856483"/>
            <a:ext cx="469900" cy="469900"/>
          </a:xfrm>
          <a:prstGeom prst="rect">
            <a:avLst/>
          </a:prstGeom>
        </p:spPr>
      </p:pic>
      <p:cxnSp>
        <p:nvCxnSpPr>
          <p:cNvPr id="8" name="Straight Arrow Connector 7">
            <a:extLst>
              <a:ext uri="{FF2B5EF4-FFF2-40B4-BE49-F238E27FC236}">
                <a16:creationId xmlns:a16="http://schemas.microsoft.com/office/drawing/2014/main" id="{9961A528-6656-704B-97A5-4E73B0FAD300}"/>
              </a:ext>
            </a:extLst>
          </p:cNvPr>
          <p:cNvCxnSpPr>
            <a:stCxn id="177" idx="3"/>
            <a:endCxn id="171" idx="2"/>
          </p:cNvCxnSpPr>
          <p:nvPr/>
        </p:nvCxnSpPr>
        <p:spPr>
          <a:xfrm>
            <a:off x="1088269" y="2091433"/>
            <a:ext cx="426078" cy="81"/>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B158066-F0B2-5A4A-B98B-5953BAF1147F}"/>
              </a:ext>
            </a:extLst>
          </p:cNvPr>
          <p:cNvSpPr txBox="1"/>
          <p:nvPr/>
        </p:nvSpPr>
        <p:spPr>
          <a:xfrm>
            <a:off x="1940425" y="1185922"/>
            <a:ext cx="1176925" cy="253916"/>
          </a:xfrm>
          <a:prstGeom prst="rect">
            <a:avLst/>
          </a:prstGeom>
          <a:noFill/>
        </p:spPr>
        <p:txBody>
          <a:bodyPr wrap="none" rtlCol="0">
            <a:spAutoFit/>
          </a:bodyPr>
          <a:lstStyle/>
          <a:p>
            <a:r>
              <a:rPr lang="en-US" sz="1050" dirty="0">
                <a:latin typeface="+mn-lt"/>
              </a:rPr>
              <a:t>1. Map-Request</a:t>
            </a:r>
          </a:p>
        </p:txBody>
      </p:sp>
      <p:pic>
        <p:nvPicPr>
          <p:cNvPr id="179" name="Picture 178">
            <a:extLst>
              <a:ext uri="{FF2B5EF4-FFF2-40B4-BE49-F238E27FC236}">
                <a16:creationId xmlns:a16="http://schemas.microsoft.com/office/drawing/2014/main" id="{BB6C5B68-107C-D34F-B84E-2039EE06387F}"/>
              </a:ext>
            </a:extLst>
          </p:cNvPr>
          <p:cNvPicPr>
            <a:picLocks noChangeAspect="1"/>
          </p:cNvPicPr>
          <p:nvPr/>
        </p:nvPicPr>
        <p:blipFill>
          <a:blip r:embed="rId4"/>
          <a:stretch>
            <a:fillRect/>
          </a:stretch>
        </p:blipFill>
        <p:spPr>
          <a:xfrm>
            <a:off x="918297" y="1088060"/>
            <a:ext cx="469900" cy="469900"/>
          </a:xfrm>
          <a:prstGeom prst="rect">
            <a:avLst/>
          </a:prstGeom>
        </p:spPr>
      </p:pic>
      <p:pic>
        <p:nvPicPr>
          <p:cNvPr id="180" name="Picture 179">
            <a:extLst>
              <a:ext uri="{FF2B5EF4-FFF2-40B4-BE49-F238E27FC236}">
                <a16:creationId xmlns:a16="http://schemas.microsoft.com/office/drawing/2014/main" id="{CB201483-F97A-444E-845C-B132E021C416}"/>
              </a:ext>
            </a:extLst>
          </p:cNvPr>
          <p:cNvPicPr>
            <a:picLocks noChangeAspect="1"/>
          </p:cNvPicPr>
          <p:nvPr/>
        </p:nvPicPr>
        <p:blipFill>
          <a:blip r:embed="rId5"/>
          <a:stretch>
            <a:fillRect/>
          </a:stretch>
        </p:blipFill>
        <p:spPr>
          <a:xfrm>
            <a:off x="20603" y="1088060"/>
            <a:ext cx="469900" cy="469900"/>
          </a:xfrm>
          <a:prstGeom prst="rect">
            <a:avLst/>
          </a:prstGeom>
        </p:spPr>
      </p:pic>
      <p:cxnSp>
        <p:nvCxnSpPr>
          <p:cNvPr id="181" name="Straight Arrow Connector 180">
            <a:extLst>
              <a:ext uri="{FF2B5EF4-FFF2-40B4-BE49-F238E27FC236}">
                <a16:creationId xmlns:a16="http://schemas.microsoft.com/office/drawing/2014/main" id="{7FD0A796-9363-B14D-84DD-6EEA8C59123E}"/>
              </a:ext>
            </a:extLst>
          </p:cNvPr>
          <p:cNvCxnSpPr>
            <a:cxnSpLocks/>
            <a:endCxn id="179" idx="1"/>
          </p:cNvCxnSpPr>
          <p:nvPr/>
        </p:nvCxnSpPr>
        <p:spPr>
          <a:xfrm>
            <a:off x="490503" y="1322970"/>
            <a:ext cx="427794" cy="4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13" name="Freeform 12">
            <a:extLst>
              <a:ext uri="{FF2B5EF4-FFF2-40B4-BE49-F238E27FC236}">
                <a16:creationId xmlns:a16="http://schemas.microsoft.com/office/drawing/2014/main" id="{377E809E-88D9-114F-A69B-4D23053AE386}"/>
              </a:ext>
            </a:extLst>
          </p:cNvPr>
          <p:cNvSpPr/>
          <p:nvPr/>
        </p:nvSpPr>
        <p:spPr>
          <a:xfrm>
            <a:off x="1901952" y="1499584"/>
            <a:ext cx="1490472" cy="438944"/>
          </a:xfrm>
          <a:custGeom>
            <a:avLst/>
            <a:gdLst>
              <a:gd name="connsiteX0" fmla="*/ 0 w 1490472"/>
              <a:gd name="connsiteY0" fmla="*/ 438944 h 438944"/>
              <a:gd name="connsiteX1" fmla="*/ 630936 w 1490472"/>
              <a:gd name="connsiteY1" fmla="*/ 32 h 438944"/>
              <a:gd name="connsiteX2" fmla="*/ 1490472 w 1490472"/>
              <a:gd name="connsiteY2" fmla="*/ 420656 h 438944"/>
            </a:gdLst>
            <a:ahLst/>
            <a:cxnLst>
              <a:cxn ang="0">
                <a:pos x="connsiteX0" y="connsiteY0"/>
              </a:cxn>
              <a:cxn ang="0">
                <a:pos x="connsiteX1" y="connsiteY1"/>
              </a:cxn>
              <a:cxn ang="0">
                <a:pos x="connsiteX2" y="connsiteY2"/>
              </a:cxn>
            </a:cxnLst>
            <a:rect l="l" t="t" r="r" b="b"/>
            <a:pathLst>
              <a:path w="1490472" h="438944">
                <a:moveTo>
                  <a:pt x="0" y="438944"/>
                </a:moveTo>
                <a:cubicBezTo>
                  <a:pt x="191262" y="221012"/>
                  <a:pt x="382524" y="3080"/>
                  <a:pt x="630936" y="32"/>
                </a:cubicBezTo>
                <a:cubicBezTo>
                  <a:pt x="879348" y="-3016"/>
                  <a:pt x="1184910" y="208820"/>
                  <a:pt x="1490472" y="420656"/>
                </a:cubicBezTo>
              </a:path>
            </a:pathLst>
          </a:custGeom>
          <a:noFill/>
          <a:ln>
            <a:solidFill>
              <a:srgbClr val="00B050"/>
            </a:solidFill>
            <a:prstDash val="sysDash"/>
            <a:headEnd type="none" w="med" len="med"/>
            <a:tailEnd type="arrow"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TextBox 181">
            <a:extLst>
              <a:ext uri="{FF2B5EF4-FFF2-40B4-BE49-F238E27FC236}">
                <a16:creationId xmlns:a16="http://schemas.microsoft.com/office/drawing/2014/main" id="{D8521D44-693E-A04A-8610-C307136BC098}"/>
              </a:ext>
            </a:extLst>
          </p:cNvPr>
          <p:cNvSpPr txBox="1"/>
          <p:nvPr/>
        </p:nvSpPr>
        <p:spPr>
          <a:xfrm>
            <a:off x="3369105" y="1575730"/>
            <a:ext cx="2153154" cy="253916"/>
          </a:xfrm>
          <a:prstGeom prst="rect">
            <a:avLst/>
          </a:prstGeom>
          <a:noFill/>
        </p:spPr>
        <p:txBody>
          <a:bodyPr wrap="none" rtlCol="0">
            <a:spAutoFit/>
          </a:bodyPr>
          <a:lstStyle/>
          <a:p>
            <a:r>
              <a:rPr lang="en-US" sz="1050" dirty="0">
                <a:latin typeface="+mn-lt"/>
              </a:rPr>
              <a:t>2. DB Miss, cache Map-Request</a:t>
            </a:r>
          </a:p>
        </p:txBody>
      </p:sp>
      <p:cxnSp>
        <p:nvCxnSpPr>
          <p:cNvPr id="183" name="Straight Connector 182">
            <a:extLst>
              <a:ext uri="{FF2B5EF4-FFF2-40B4-BE49-F238E27FC236}">
                <a16:creationId xmlns:a16="http://schemas.microsoft.com/office/drawing/2014/main" id="{AB45EC37-9903-3E47-9146-A98E82392A3C}"/>
              </a:ext>
            </a:extLst>
          </p:cNvPr>
          <p:cNvCxnSpPr/>
          <p:nvPr/>
        </p:nvCxnSpPr>
        <p:spPr>
          <a:xfrm>
            <a:off x="3704838" y="2149756"/>
            <a:ext cx="2071330" cy="252464"/>
          </a:xfrm>
          <a:prstGeom prst="line">
            <a:avLst/>
          </a:prstGeom>
          <a:ln w="28575">
            <a:solidFill>
              <a:srgbClr val="00B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1B8A1AF8-0677-4246-AEC1-A495F2E30953}"/>
              </a:ext>
            </a:extLst>
          </p:cNvPr>
          <p:cNvCxnSpPr>
            <a:cxnSpLocks/>
          </p:cNvCxnSpPr>
          <p:nvPr/>
        </p:nvCxnSpPr>
        <p:spPr>
          <a:xfrm>
            <a:off x="3642440" y="2298302"/>
            <a:ext cx="848018" cy="1027845"/>
          </a:xfrm>
          <a:prstGeom prst="line">
            <a:avLst/>
          </a:prstGeom>
          <a:ln w="28575">
            <a:solidFill>
              <a:srgbClr val="00B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85" name="TextBox 184">
            <a:extLst>
              <a:ext uri="{FF2B5EF4-FFF2-40B4-BE49-F238E27FC236}">
                <a16:creationId xmlns:a16="http://schemas.microsoft.com/office/drawing/2014/main" id="{04C05960-2762-FA48-AA2C-2F2955DB1396}"/>
              </a:ext>
            </a:extLst>
          </p:cNvPr>
          <p:cNvSpPr txBox="1"/>
          <p:nvPr/>
        </p:nvSpPr>
        <p:spPr>
          <a:xfrm>
            <a:off x="2591157" y="2364554"/>
            <a:ext cx="1211310" cy="738664"/>
          </a:xfrm>
          <a:prstGeom prst="rect">
            <a:avLst/>
          </a:prstGeom>
          <a:noFill/>
        </p:spPr>
        <p:txBody>
          <a:bodyPr wrap="square" rtlCol="0">
            <a:spAutoFit/>
          </a:bodyPr>
          <a:lstStyle/>
          <a:p>
            <a:pPr algn="ctr"/>
            <a:r>
              <a:rPr lang="en-US" sz="1050" dirty="0">
                <a:latin typeface="+mn-lt"/>
              </a:rPr>
              <a:t>3. Send ECM Map Request to All Federation Peers</a:t>
            </a:r>
          </a:p>
        </p:txBody>
      </p:sp>
      <p:sp>
        <p:nvSpPr>
          <p:cNvPr id="186" name="TextBox 185">
            <a:extLst>
              <a:ext uri="{FF2B5EF4-FFF2-40B4-BE49-F238E27FC236}">
                <a16:creationId xmlns:a16="http://schemas.microsoft.com/office/drawing/2014/main" id="{5FCE3B25-D031-2E4E-BABD-1DFC78AFB03E}"/>
              </a:ext>
            </a:extLst>
          </p:cNvPr>
          <p:cNvSpPr txBox="1"/>
          <p:nvPr/>
        </p:nvSpPr>
        <p:spPr>
          <a:xfrm>
            <a:off x="4738526" y="3264083"/>
            <a:ext cx="1926377" cy="577081"/>
          </a:xfrm>
          <a:prstGeom prst="rect">
            <a:avLst/>
          </a:prstGeom>
          <a:noFill/>
        </p:spPr>
        <p:txBody>
          <a:bodyPr wrap="square" rtlCol="0">
            <a:spAutoFit/>
          </a:bodyPr>
          <a:lstStyle/>
          <a:p>
            <a:pPr algn="ctr"/>
            <a:r>
              <a:rPr lang="en-US" sz="1050" dirty="0">
                <a:latin typeface="+mn-lt"/>
              </a:rPr>
              <a:t>4. </a:t>
            </a:r>
            <a:r>
              <a:rPr lang="en-US" sz="1050" dirty="0"/>
              <a:t>No DB Match: </a:t>
            </a:r>
          </a:p>
          <a:p>
            <a:pPr algn="ctr"/>
            <a:r>
              <a:rPr lang="en-US" sz="1050" dirty="0"/>
              <a:t>Calculate Covering Prefix Generate NMR</a:t>
            </a:r>
          </a:p>
        </p:txBody>
      </p:sp>
      <p:sp>
        <p:nvSpPr>
          <p:cNvPr id="187" name="TextBox 186">
            <a:extLst>
              <a:ext uri="{FF2B5EF4-FFF2-40B4-BE49-F238E27FC236}">
                <a16:creationId xmlns:a16="http://schemas.microsoft.com/office/drawing/2014/main" id="{81A46AA1-54C9-044E-B77A-EC58BD40623A}"/>
              </a:ext>
            </a:extLst>
          </p:cNvPr>
          <p:cNvSpPr txBox="1"/>
          <p:nvPr/>
        </p:nvSpPr>
        <p:spPr>
          <a:xfrm>
            <a:off x="5820785" y="2472233"/>
            <a:ext cx="1926377" cy="577081"/>
          </a:xfrm>
          <a:prstGeom prst="rect">
            <a:avLst/>
          </a:prstGeom>
          <a:noFill/>
        </p:spPr>
        <p:txBody>
          <a:bodyPr wrap="square" rtlCol="0">
            <a:spAutoFit/>
          </a:bodyPr>
          <a:lstStyle/>
          <a:p>
            <a:pPr algn="ctr"/>
            <a:r>
              <a:rPr lang="en-US" sz="1050" dirty="0">
                <a:latin typeface="+mn-lt"/>
              </a:rPr>
              <a:t>4. No DB Match: </a:t>
            </a:r>
          </a:p>
          <a:p>
            <a:pPr algn="ctr"/>
            <a:r>
              <a:rPr lang="en-US" sz="1050" dirty="0">
                <a:latin typeface="+mn-lt"/>
              </a:rPr>
              <a:t>Calculate Covering Prefix Generate NMR</a:t>
            </a:r>
          </a:p>
        </p:txBody>
      </p:sp>
      <p:sp>
        <p:nvSpPr>
          <p:cNvPr id="63" name="TextBox 62">
            <a:extLst>
              <a:ext uri="{FF2B5EF4-FFF2-40B4-BE49-F238E27FC236}">
                <a16:creationId xmlns:a16="http://schemas.microsoft.com/office/drawing/2014/main" id="{B370CD3A-191B-7E4C-8202-80C94A85D642}"/>
              </a:ext>
            </a:extLst>
          </p:cNvPr>
          <p:cNvSpPr txBox="1"/>
          <p:nvPr/>
        </p:nvSpPr>
        <p:spPr>
          <a:xfrm>
            <a:off x="11848" y="1544630"/>
            <a:ext cx="497252" cy="261610"/>
          </a:xfrm>
          <a:prstGeom prst="rect">
            <a:avLst/>
          </a:prstGeom>
          <a:noFill/>
        </p:spPr>
        <p:txBody>
          <a:bodyPr wrap="none" rtlCol="0">
            <a:spAutoFit/>
          </a:bodyPr>
          <a:lstStyle/>
          <a:p>
            <a:pPr algn="ctr"/>
            <a:r>
              <a:rPr lang="en-US" sz="1100" dirty="0">
                <a:latin typeface="+mn-lt"/>
              </a:rPr>
              <a:t>Mary</a:t>
            </a:r>
          </a:p>
        </p:txBody>
      </p:sp>
      <p:sp>
        <p:nvSpPr>
          <p:cNvPr id="64" name="TextBox 63">
            <a:extLst>
              <a:ext uri="{FF2B5EF4-FFF2-40B4-BE49-F238E27FC236}">
                <a16:creationId xmlns:a16="http://schemas.microsoft.com/office/drawing/2014/main" id="{481E5867-2382-C54E-88BF-F085FB6B292A}"/>
              </a:ext>
            </a:extLst>
          </p:cNvPr>
          <p:cNvSpPr txBox="1"/>
          <p:nvPr/>
        </p:nvSpPr>
        <p:spPr>
          <a:xfrm>
            <a:off x="886694" y="1541488"/>
            <a:ext cx="524503" cy="261610"/>
          </a:xfrm>
          <a:prstGeom prst="rect">
            <a:avLst/>
          </a:prstGeom>
          <a:noFill/>
        </p:spPr>
        <p:txBody>
          <a:bodyPr wrap="none" rtlCol="0">
            <a:spAutoFit/>
          </a:bodyPr>
          <a:lstStyle/>
          <a:p>
            <a:pPr algn="ctr"/>
            <a:r>
              <a:rPr lang="en-US" sz="1100" dirty="0">
                <a:latin typeface="+mn-lt"/>
              </a:rPr>
              <a:t>Peter</a:t>
            </a:r>
          </a:p>
        </p:txBody>
      </p:sp>
      <p:sp>
        <p:nvSpPr>
          <p:cNvPr id="65" name="TextBox 64">
            <a:extLst>
              <a:ext uri="{FF2B5EF4-FFF2-40B4-BE49-F238E27FC236}">
                <a16:creationId xmlns:a16="http://schemas.microsoft.com/office/drawing/2014/main" id="{07E32A07-711C-224B-A359-BE5AD8D24607}"/>
              </a:ext>
            </a:extLst>
          </p:cNvPr>
          <p:cNvSpPr txBox="1"/>
          <p:nvPr/>
        </p:nvSpPr>
        <p:spPr>
          <a:xfrm>
            <a:off x="604693" y="2284651"/>
            <a:ext cx="497252" cy="261610"/>
          </a:xfrm>
          <a:prstGeom prst="rect">
            <a:avLst/>
          </a:prstGeom>
          <a:noFill/>
        </p:spPr>
        <p:txBody>
          <a:bodyPr wrap="none" rtlCol="0">
            <a:spAutoFit/>
          </a:bodyPr>
          <a:lstStyle/>
          <a:p>
            <a:pPr algn="ctr"/>
            <a:r>
              <a:rPr lang="en-US" sz="1100" dirty="0">
                <a:latin typeface="+mn-lt"/>
              </a:rPr>
              <a:t>Mary</a:t>
            </a:r>
          </a:p>
        </p:txBody>
      </p:sp>
      <p:sp>
        <p:nvSpPr>
          <p:cNvPr id="66" name="TextBox 65">
            <a:extLst>
              <a:ext uri="{FF2B5EF4-FFF2-40B4-BE49-F238E27FC236}">
                <a16:creationId xmlns:a16="http://schemas.microsoft.com/office/drawing/2014/main" id="{ADB3DEC3-8868-2E41-8804-514AF39A8275}"/>
              </a:ext>
            </a:extLst>
          </p:cNvPr>
          <p:cNvSpPr txBox="1"/>
          <p:nvPr/>
        </p:nvSpPr>
        <p:spPr>
          <a:xfrm>
            <a:off x="4783959" y="4844499"/>
            <a:ext cx="453970" cy="261610"/>
          </a:xfrm>
          <a:prstGeom prst="rect">
            <a:avLst/>
          </a:prstGeom>
          <a:noFill/>
        </p:spPr>
        <p:txBody>
          <a:bodyPr wrap="none" rtlCol="0">
            <a:spAutoFit/>
          </a:bodyPr>
          <a:lstStyle/>
          <a:p>
            <a:pPr algn="ctr"/>
            <a:r>
              <a:rPr lang="en-US" sz="1100" dirty="0">
                <a:latin typeface="+mn-lt"/>
              </a:rPr>
              <a:t>Paul</a:t>
            </a:r>
          </a:p>
        </p:txBody>
      </p:sp>
      <p:sp>
        <p:nvSpPr>
          <p:cNvPr id="67" name="Rounded Rectangle 66">
            <a:extLst>
              <a:ext uri="{FF2B5EF4-FFF2-40B4-BE49-F238E27FC236}">
                <a16:creationId xmlns:a16="http://schemas.microsoft.com/office/drawing/2014/main" id="{27D2883E-2898-C54A-9203-1D9D5ADFCA41}"/>
              </a:ext>
            </a:extLst>
          </p:cNvPr>
          <p:cNvSpPr/>
          <p:nvPr/>
        </p:nvSpPr>
        <p:spPr>
          <a:xfrm>
            <a:off x="2817485" y="1939024"/>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MS-W</a:t>
            </a:r>
          </a:p>
        </p:txBody>
      </p:sp>
      <p:sp>
        <p:nvSpPr>
          <p:cNvPr id="68" name="Rounded Rectangle 67">
            <a:extLst>
              <a:ext uri="{FF2B5EF4-FFF2-40B4-BE49-F238E27FC236}">
                <a16:creationId xmlns:a16="http://schemas.microsoft.com/office/drawing/2014/main" id="{86688E96-6460-5A47-8238-2EDA9826C111}"/>
              </a:ext>
            </a:extLst>
          </p:cNvPr>
          <p:cNvSpPr/>
          <p:nvPr/>
        </p:nvSpPr>
        <p:spPr>
          <a:xfrm>
            <a:off x="4099727" y="3472216"/>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MS-S</a:t>
            </a:r>
          </a:p>
        </p:txBody>
      </p:sp>
      <p:sp>
        <p:nvSpPr>
          <p:cNvPr id="69" name="Rounded Rectangle 68">
            <a:extLst>
              <a:ext uri="{FF2B5EF4-FFF2-40B4-BE49-F238E27FC236}">
                <a16:creationId xmlns:a16="http://schemas.microsoft.com/office/drawing/2014/main" id="{6B841398-345E-754F-9B11-2DDE0D6517EA}"/>
              </a:ext>
            </a:extLst>
          </p:cNvPr>
          <p:cNvSpPr/>
          <p:nvPr/>
        </p:nvSpPr>
        <p:spPr>
          <a:xfrm>
            <a:off x="6106373" y="2062978"/>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MS-E</a:t>
            </a:r>
          </a:p>
        </p:txBody>
      </p:sp>
    </p:spTree>
    <p:extLst>
      <p:ext uri="{BB962C8B-B14F-4D97-AF65-F5344CB8AC3E}">
        <p14:creationId xmlns:p14="http://schemas.microsoft.com/office/powerpoint/2010/main" val="28909703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MS Federation – Unknown Destinations – 2a</a:t>
            </a:r>
          </a:p>
        </p:txBody>
      </p:sp>
      <p:grpSp>
        <p:nvGrpSpPr>
          <p:cNvPr id="2" name="Group 1"/>
          <p:cNvGrpSpPr/>
          <p:nvPr/>
        </p:nvGrpSpPr>
        <p:grpSpPr>
          <a:xfrm>
            <a:off x="8046720" y="79691"/>
            <a:ext cx="921818" cy="583814"/>
            <a:chOff x="7583999" y="79691"/>
            <a:chExt cx="1384539" cy="876868"/>
          </a:xfrm>
        </p:grpSpPr>
        <p:sp>
          <p:nvSpPr>
            <p:cNvPr id="111" name="Rounded Rectangle 110"/>
            <p:cNvSpPr/>
            <p:nvPr/>
          </p:nvSpPr>
          <p:spPr>
            <a:xfrm>
              <a:off x="8104544" y="192734"/>
              <a:ext cx="863994" cy="206015"/>
            </a:xfrm>
            <a:prstGeom prst="roundRect">
              <a:avLst/>
            </a:prstGeom>
            <a:solidFill>
              <a:srgbClr val="FFFFFF"/>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LISP MS/MR</a:t>
              </a:r>
            </a:p>
          </p:txBody>
        </p:sp>
        <p:grpSp>
          <p:nvGrpSpPr>
            <p:cNvPr id="116" name="Group 115"/>
            <p:cNvGrpSpPr/>
            <p:nvPr/>
          </p:nvGrpSpPr>
          <p:grpSpPr>
            <a:xfrm>
              <a:off x="7583999" y="79691"/>
              <a:ext cx="426078" cy="420152"/>
              <a:chOff x="4381601" y="3173124"/>
              <a:chExt cx="473632" cy="473632"/>
            </a:xfrm>
            <a:solidFill>
              <a:srgbClr val="92D050"/>
            </a:solidFill>
          </p:grpSpPr>
          <p:sp>
            <p:nvSpPr>
              <p:cNvPr id="117" name="Oval 116"/>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18" name="Picture 117"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19" name="Group 118"/>
            <p:cNvGrpSpPr/>
            <p:nvPr/>
          </p:nvGrpSpPr>
          <p:grpSpPr>
            <a:xfrm>
              <a:off x="7583999" y="536407"/>
              <a:ext cx="426078" cy="420152"/>
              <a:chOff x="4381601" y="3173124"/>
              <a:chExt cx="473632" cy="473632"/>
            </a:xfrm>
            <a:solidFill>
              <a:srgbClr val="FF0000"/>
            </a:solidFill>
          </p:grpSpPr>
          <p:sp>
            <p:nvSpPr>
              <p:cNvPr id="120" name="Oval 119"/>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21" name="Picture 120"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122" name="Rounded Rectangle 121"/>
            <p:cNvSpPr/>
            <p:nvPr/>
          </p:nvSpPr>
          <p:spPr>
            <a:xfrm>
              <a:off x="8104544" y="638873"/>
              <a:ext cx="863994"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Border Router</a:t>
              </a:r>
            </a:p>
          </p:txBody>
        </p:sp>
      </p:grpSp>
      <p:grpSp>
        <p:nvGrpSpPr>
          <p:cNvPr id="442" name="Group 441"/>
          <p:cNvGrpSpPr/>
          <p:nvPr/>
        </p:nvGrpSpPr>
        <p:grpSpPr>
          <a:xfrm>
            <a:off x="5820785" y="2127891"/>
            <a:ext cx="426078" cy="420152"/>
            <a:chOff x="4381601" y="3173124"/>
            <a:chExt cx="473632" cy="473632"/>
          </a:xfrm>
          <a:solidFill>
            <a:schemeClr val="accent2">
              <a:lumMod val="60000"/>
              <a:lumOff val="40000"/>
            </a:schemeClr>
          </a:solidFill>
        </p:grpSpPr>
        <p:sp>
          <p:nvSpPr>
            <p:cNvPr id="443" name="Oval 442"/>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44" name="Picture 443"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29" name="Group 128">
            <a:extLst>
              <a:ext uri="{FF2B5EF4-FFF2-40B4-BE49-F238E27FC236}">
                <a16:creationId xmlns:a16="http://schemas.microsoft.com/office/drawing/2014/main" id="{EA7668F4-E339-934F-947B-0DFBA4D80438}"/>
              </a:ext>
            </a:extLst>
          </p:cNvPr>
          <p:cNvGrpSpPr/>
          <p:nvPr/>
        </p:nvGrpSpPr>
        <p:grpSpPr>
          <a:xfrm>
            <a:off x="3323377" y="1875427"/>
            <a:ext cx="426078" cy="420152"/>
            <a:chOff x="4381601" y="3173124"/>
            <a:chExt cx="473632" cy="473632"/>
          </a:xfrm>
          <a:solidFill>
            <a:schemeClr val="accent2">
              <a:lumMod val="60000"/>
              <a:lumOff val="40000"/>
            </a:schemeClr>
          </a:solidFill>
        </p:grpSpPr>
        <p:sp>
          <p:nvSpPr>
            <p:cNvPr id="130" name="Oval 129">
              <a:extLst>
                <a:ext uri="{FF2B5EF4-FFF2-40B4-BE49-F238E27FC236}">
                  <a16:creationId xmlns:a16="http://schemas.microsoft.com/office/drawing/2014/main" id="{1C6A69E6-E99A-1845-A3A4-8B1CA89D6B29}"/>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1" name="Picture 130" descr="router arrows.emf">
              <a:extLst>
                <a:ext uri="{FF2B5EF4-FFF2-40B4-BE49-F238E27FC236}">
                  <a16:creationId xmlns:a16="http://schemas.microsoft.com/office/drawing/2014/main" id="{DDFB3D23-3F17-DC44-A126-D257C85547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32" name="Group 131">
            <a:extLst>
              <a:ext uri="{FF2B5EF4-FFF2-40B4-BE49-F238E27FC236}">
                <a16:creationId xmlns:a16="http://schemas.microsoft.com/office/drawing/2014/main" id="{AFC99AEE-4BAF-D246-809D-668D5607B8C8}"/>
              </a:ext>
            </a:extLst>
          </p:cNvPr>
          <p:cNvGrpSpPr/>
          <p:nvPr/>
        </p:nvGrpSpPr>
        <p:grpSpPr>
          <a:xfrm>
            <a:off x="4472677" y="3200364"/>
            <a:ext cx="426078" cy="420152"/>
            <a:chOff x="4381601" y="3173124"/>
            <a:chExt cx="473632" cy="473632"/>
          </a:xfrm>
          <a:solidFill>
            <a:schemeClr val="accent2">
              <a:lumMod val="60000"/>
              <a:lumOff val="40000"/>
            </a:schemeClr>
          </a:solidFill>
        </p:grpSpPr>
        <p:sp>
          <p:nvSpPr>
            <p:cNvPr id="133" name="Oval 132">
              <a:extLst>
                <a:ext uri="{FF2B5EF4-FFF2-40B4-BE49-F238E27FC236}">
                  <a16:creationId xmlns:a16="http://schemas.microsoft.com/office/drawing/2014/main" id="{6BF9B1A2-7A98-9E4F-8EA1-1503AD37DA7C}"/>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4" name="Picture 133" descr="router arrows.emf">
              <a:extLst>
                <a:ext uri="{FF2B5EF4-FFF2-40B4-BE49-F238E27FC236}">
                  <a16:creationId xmlns:a16="http://schemas.microsoft.com/office/drawing/2014/main" id="{37C53EA3-DBD5-384D-B7EE-2ED6232913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22" name="TextBox 21">
            <a:extLst>
              <a:ext uri="{FF2B5EF4-FFF2-40B4-BE49-F238E27FC236}">
                <a16:creationId xmlns:a16="http://schemas.microsoft.com/office/drawing/2014/main" id="{FD6491AF-ECC9-D146-A17B-22EED11A9CCB}"/>
              </a:ext>
            </a:extLst>
          </p:cNvPr>
          <p:cNvSpPr txBox="1"/>
          <p:nvPr/>
        </p:nvSpPr>
        <p:spPr>
          <a:xfrm>
            <a:off x="4216829" y="2452740"/>
            <a:ext cx="963320" cy="577081"/>
          </a:xfrm>
          <a:prstGeom prst="rect">
            <a:avLst/>
          </a:prstGeom>
          <a:noFill/>
        </p:spPr>
        <p:txBody>
          <a:bodyPr wrap="square" rtlCol="0">
            <a:spAutoFit/>
          </a:bodyPr>
          <a:lstStyle/>
          <a:p>
            <a:pPr algn="ctr"/>
            <a:r>
              <a:rPr lang="en-US" sz="1050" dirty="0">
                <a:solidFill>
                  <a:srgbClr val="00B050"/>
                </a:solidFill>
                <a:latin typeface="+mn-lt"/>
              </a:rPr>
              <a:t>Mapping System Federation</a:t>
            </a:r>
          </a:p>
        </p:txBody>
      </p:sp>
      <p:cxnSp>
        <p:nvCxnSpPr>
          <p:cNvPr id="141" name="Straight Connector 140">
            <a:extLst>
              <a:ext uri="{FF2B5EF4-FFF2-40B4-BE49-F238E27FC236}">
                <a16:creationId xmlns:a16="http://schemas.microsoft.com/office/drawing/2014/main" id="{8CCA32A0-1F9B-384D-A47E-B436966CA0CC}"/>
              </a:ext>
            </a:extLst>
          </p:cNvPr>
          <p:cNvCxnSpPr>
            <a:cxnSpLocks/>
          </p:cNvCxnSpPr>
          <p:nvPr/>
        </p:nvCxnSpPr>
        <p:spPr>
          <a:xfrm flipV="1">
            <a:off x="394455" y="4586290"/>
            <a:ext cx="498263" cy="147117"/>
          </a:xfrm>
          <a:prstGeom prst="line">
            <a:avLst/>
          </a:prstGeom>
          <a:ln w="1905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D5A787FB-DBF9-3C4E-BCAD-430D2B41DB3E}"/>
              </a:ext>
            </a:extLst>
          </p:cNvPr>
          <p:cNvSpPr txBox="1"/>
          <p:nvPr/>
        </p:nvSpPr>
        <p:spPr>
          <a:xfrm>
            <a:off x="1026406" y="4489936"/>
            <a:ext cx="2241319" cy="369332"/>
          </a:xfrm>
          <a:prstGeom prst="rect">
            <a:avLst/>
          </a:prstGeom>
          <a:noFill/>
        </p:spPr>
        <p:txBody>
          <a:bodyPr wrap="none" rtlCol="0">
            <a:spAutoFit/>
          </a:bodyPr>
          <a:lstStyle/>
          <a:p>
            <a:r>
              <a:rPr lang="en-US" dirty="0">
                <a:latin typeface="+mn-lt"/>
              </a:rPr>
              <a:t>LISP MS Federation</a:t>
            </a:r>
          </a:p>
        </p:txBody>
      </p:sp>
      <p:grpSp>
        <p:nvGrpSpPr>
          <p:cNvPr id="161" name="Group 160">
            <a:extLst>
              <a:ext uri="{FF2B5EF4-FFF2-40B4-BE49-F238E27FC236}">
                <a16:creationId xmlns:a16="http://schemas.microsoft.com/office/drawing/2014/main" id="{33C25E02-AF68-2D47-98A4-05BD1F0F8CB8}"/>
              </a:ext>
            </a:extLst>
          </p:cNvPr>
          <p:cNvGrpSpPr/>
          <p:nvPr/>
        </p:nvGrpSpPr>
        <p:grpSpPr>
          <a:xfrm>
            <a:off x="8040093" y="727436"/>
            <a:ext cx="283681" cy="279735"/>
            <a:chOff x="4381601" y="3173124"/>
            <a:chExt cx="473632" cy="473632"/>
          </a:xfrm>
          <a:solidFill>
            <a:srgbClr val="92D050"/>
          </a:solidFill>
        </p:grpSpPr>
        <p:sp>
          <p:nvSpPr>
            <p:cNvPr id="162" name="Oval 161">
              <a:extLst>
                <a:ext uri="{FF2B5EF4-FFF2-40B4-BE49-F238E27FC236}">
                  <a16:creationId xmlns:a16="http://schemas.microsoft.com/office/drawing/2014/main" id="{ED3BAC22-3A09-8B45-A732-246F667AC8C9}"/>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3" name="Picture 162" descr="router arrows.emf">
              <a:extLst>
                <a:ext uri="{FF2B5EF4-FFF2-40B4-BE49-F238E27FC236}">
                  <a16:creationId xmlns:a16="http://schemas.microsoft.com/office/drawing/2014/main" id="{8932311C-7FD1-CF47-8525-A78BEF9ABB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sp>
        <p:nvSpPr>
          <p:cNvPr id="164" name="Rounded Rectangle 163">
            <a:extLst>
              <a:ext uri="{FF2B5EF4-FFF2-40B4-BE49-F238E27FC236}">
                <a16:creationId xmlns:a16="http://schemas.microsoft.com/office/drawing/2014/main" id="{77166DD5-88A9-C647-969A-11487117652A}"/>
              </a:ext>
            </a:extLst>
          </p:cNvPr>
          <p:cNvSpPr/>
          <p:nvPr/>
        </p:nvSpPr>
        <p:spPr>
          <a:xfrm>
            <a:off x="8393296" y="787372"/>
            <a:ext cx="666420" cy="158905"/>
          </a:xfrm>
          <a:prstGeom prst="roundRect">
            <a:avLst/>
          </a:prstGeom>
          <a:solidFill>
            <a:srgbClr val="FFFFFF"/>
          </a:solidFill>
          <a:ln>
            <a:solidFill>
              <a:schemeClr val="accent4">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Underlay ASBR</a:t>
            </a:r>
          </a:p>
        </p:txBody>
      </p:sp>
      <p:cxnSp>
        <p:nvCxnSpPr>
          <p:cNvPr id="14" name="Straight Connector 13">
            <a:extLst>
              <a:ext uri="{FF2B5EF4-FFF2-40B4-BE49-F238E27FC236}">
                <a16:creationId xmlns:a16="http://schemas.microsoft.com/office/drawing/2014/main" id="{717E176E-2E2E-0147-BF1F-5EE075888F80}"/>
              </a:ext>
            </a:extLst>
          </p:cNvPr>
          <p:cNvCxnSpPr>
            <a:stCxn id="130" idx="6"/>
            <a:endCxn id="443" idx="2"/>
          </p:cNvCxnSpPr>
          <p:nvPr/>
        </p:nvCxnSpPr>
        <p:spPr>
          <a:xfrm>
            <a:off x="3749455" y="2085503"/>
            <a:ext cx="2071330" cy="252464"/>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2CEC14CD-B32F-3D4A-84FC-D6D6C10C59FF}"/>
              </a:ext>
            </a:extLst>
          </p:cNvPr>
          <p:cNvCxnSpPr>
            <a:cxnSpLocks/>
            <a:stCxn id="130" idx="5"/>
            <a:endCxn id="133" idx="1"/>
          </p:cNvCxnSpPr>
          <p:nvPr/>
        </p:nvCxnSpPr>
        <p:spPr>
          <a:xfrm>
            <a:off x="3687057" y="2234049"/>
            <a:ext cx="848018" cy="1027845"/>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2116B311-61BA-8847-AE97-5693E9F8C72F}"/>
              </a:ext>
            </a:extLst>
          </p:cNvPr>
          <p:cNvCxnSpPr>
            <a:cxnSpLocks/>
            <a:stCxn id="133" idx="7"/>
            <a:endCxn id="443" idx="3"/>
          </p:cNvCxnSpPr>
          <p:nvPr/>
        </p:nvCxnSpPr>
        <p:spPr>
          <a:xfrm flipV="1">
            <a:off x="4836357" y="2486513"/>
            <a:ext cx="1046826" cy="775381"/>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55348AFF-C869-6C45-A920-848B528B8E6D}"/>
              </a:ext>
            </a:extLst>
          </p:cNvPr>
          <p:cNvGrpSpPr/>
          <p:nvPr/>
        </p:nvGrpSpPr>
        <p:grpSpPr>
          <a:xfrm>
            <a:off x="4417447" y="3929814"/>
            <a:ext cx="536538" cy="596883"/>
            <a:chOff x="4808782" y="3612613"/>
            <a:chExt cx="536538" cy="596883"/>
          </a:xfrm>
        </p:grpSpPr>
        <p:sp>
          <p:nvSpPr>
            <p:cNvPr id="166" name="Rounded Rectangle 165">
              <a:extLst>
                <a:ext uri="{FF2B5EF4-FFF2-40B4-BE49-F238E27FC236}">
                  <a16:creationId xmlns:a16="http://schemas.microsoft.com/office/drawing/2014/main" id="{4B769DAD-9785-7342-B0BF-922730DB6278}"/>
                </a:ext>
              </a:extLst>
            </p:cNvPr>
            <p:cNvSpPr/>
            <p:nvPr/>
          </p:nvSpPr>
          <p:spPr>
            <a:xfrm>
              <a:off x="4808782" y="400348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XTR-S</a:t>
              </a:r>
            </a:p>
          </p:txBody>
        </p:sp>
        <p:grpSp>
          <p:nvGrpSpPr>
            <p:cNvPr id="167" name="Group 166">
              <a:extLst>
                <a:ext uri="{FF2B5EF4-FFF2-40B4-BE49-F238E27FC236}">
                  <a16:creationId xmlns:a16="http://schemas.microsoft.com/office/drawing/2014/main" id="{7B22BF16-A6CD-2F45-BC6B-26C2A806A39D}"/>
                </a:ext>
              </a:extLst>
            </p:cNvPr>
            <p:cNvGrpSpPr/>
            <p:nvPr/>
          </p:nvGrpSpPr>
          <p:grpSpPr>
            <a:xfrm>
              <a:off x="4881793" y="3612613"/>
              <a:ext cx="426078" cy="420152"/>
              <a:chOff x="4381601" y="3173124"/>
              <a:chExt cx="473632" cy="473632"/>
            </a:xfrm>
            <a:solidFill>
              <a:srgbClr val="FF0000"/>
            </a:solidFill>
          </p:grpSpPr>
          <p:sp>
            <p:nvSpPr>
              <p:cNvPr id="168" name="Oval 167">
                <a:extLst>
                  <a:ext uri="{FF2B5EF4-FFF2-40B4-BE49-F238E27FC236}">
                    <a16:creationId xmlns:a16="http://schemas.microsoft.com/office/drawing/2014/main" id="{70DEABDB-57B9-A443-9EAF-0221F729272A}"/>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9" name="Picture 168" descr="router arrows.emf">
                <a:extLst>
                  <a:ext uri="{FF2B5EF4-FFF2-40B4-BE49-F238E27FC236}">
                    <a16:creationId xmlns:a16="http://schemas.microsoft.com/office/drawing/2014/main" id="{F27BC270-587A-354E-B67E-E8061CAA1D9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4" name="Group 3">
            <a:extLst>
              <a:ext uri="{FF2B5EF4-FFF2-40B4-BE49-F238E27FC236}">
                <a16:creationId xmlns:a16="http://schemas.microsoft.com/office/drawing/2014/main" id="{8FA84370-30B1-1B4F-B062-F1DDDE0D09E5}"/>
              </a:ext>
            </a:extLst>
          </p:cNvPr>
          <p:cNvGrpSpPr/>
          <p:nvPr/>
        </p:nvGrpSpPr>
        <p:grpSpPr>
          <a:xfrm>
            <a:off x="1456600" y="1881438"/>
            <a:ext cx="536538" cy="643450"/>
            <a:chOff x="2540354" y="2404486"/>
            <a:chExt cx="536538" cy="643450"/>
          </a:xfrm>
        </p:grpSpPr>
        <p:sp>
          <p:nvSpPr>
            <p:cNvPr id="128" name="Rounded Rectangle 127">
              <a:extLst>
                <a:ext uri="{FF2B5EF4-FFF2-40B4-BE49-F238E27FC236}">
                  <a16:creationId xmlns:a16="http://schemas.microsoft.com/office/drawing/2014/main" id="{B2BEE21A-C51C-CB42-9803-B8DC35C5AB34}"/>
                </a:ext>
              </a:extLst>
            </p:cNvPr>
            <p:cNvSpPr/>
            <p:nvPr/>
          </p:nvSpPr>
          <p:spPr>
            <a:xfrm>
              <a:off x="2540354" y="284192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XTR-W</a:t>
              </a:r>
            </a:p>
          </p:txBody>
        </p:sp>
        <p:grpSp>
          <p:nvGrpSpPr>
            <p:cNvPr id="170" name="Group 169">
              <a:extLst>
                <a:ext uri="{FF2B5EF4-FFF2-40B4-BE49-F238E27FC236}">
                  <a16:creationId xmlns:a16="http://schemas.microsoft.com/office/drawing/2014/main" id="{A90A5DB8-D185-9247-845B-496D4797222B}"/>
                </a:ext>
              </a:extLst>
            </p:cNvPr>
            <p:cNvGrpSpPr/>
            <p:nvPr/>
          </p:nvGrpSpPr>
          <p:grpSpPr>
            <a:xfrm>
              <a:off x="2598101" y="2404486"/>
              <a:ext cx="426078" cy="420152"/>
              <a:chOff x="4381601" y="3173124"/>
              <a:chExt cx="473632" cy="473632"/>
            </a:xfrm>
            <a:solidFill>
              <a:srgbClr val="FF0000"/>
            </a:solidFill>
          </p:grpSpPr>
          <p:sp>
            <p:nvSpPr>
              <p:cNvPr id="171" name="Oval 170">
                <a:extLst>
                  <a:ext uri="{FF2B5EF4-FFF2-40B4-BE49-F238E27FC236}">
                    <a16:creationId xmlns:a16="http://schemas.microsoft.com/office/drawing/2014/main" id="{BCBC89DE-90E6-4D4C-904F-982C41EC341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2" name="Picture 171" descr="router arrows.emf">
                <a:extLst>
                  <a:ext uri="{FF2B5EF4-FFF2-40B4-BE49-F238E27FC236}">
                    <a16:creationId xmlns:a16="http://schemas.microsoft.com/office/drawing/2014/main" id="{13AB60D4-07E9-4C4B-9DB3-C03E1FD2BD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6" name="Group 5">
            <a:extLst>
              <a:ext uri="{FF2B5EF4-FFF2-40B4-BE49-F238E27FC236}">
                <a16:creationId xmlns:a16="http://schemas.microsoft.com/office/drawing/2014/main" id="{412B2C21-17DA-CC4E-B6DE-6F23E0F8FD56}"/>
              </a:ext>
            </a:extLst>
          </p:cNvPr>
          <p:cNvGrpSpPr/>
          <p:nvPr/>
        </p:nvGrpSpPr>
        <p:grpSpPr>
          <a:xfrm>
            <a:off x="7763417" y="2127891"/>
            <a:ext cx="536538" cy="632883"/>
            <a:chOff x="6276993" y="2059001"/>
            <a:chExt cx="536538" cy="632883"/>
          </a:xfrm>
        </p:grpSpPr>
        <p:sp>
          <p:nvSpPr>
            <p:cNvPr id="165" name="Rounded Rectangle 164">
              <a:extLst>
                <a:ext uri="{FF2B5EF4-FFF2-40B4-BE49-F238E27FC236}">
                  <a16:creationId xmlns:a16="http://schemas.microsoft.com/office/drawing/2014/main" id="{290C4346-90B3-6F4E-8B92-DDA0D274C73C}"/>
                </a:ext>
              </a:extLst>
            </p:cNvPr>
            <p:cNvSpPr/>
            <p:nvPr/>
          </p:nvSpPr>
          <p:spPr>
            <a:xfrm>
              <a:off x="6276993" y="2485869"/>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XTR-E</a:t>
              </a:r>
            </a:p>
          </p:txBody>
        </p:sp>
        <p:grpSp>
          <p:nvGrpSpPr>
            <p:cNvPr id="173" name="Group 172">
              <a:extLst>
                <a:ext uri="{FF2B5EF4-FFF2-40B4-BE49-F238E27FC236}">
                  <a16:creationId xmlns:a16="http://schemas.microsoft.com/office/drawing/2014/main" id="{4804C294-C632-7740-AF2F-808E6BAA5251}"/>
                </a:ext>
              </a:extLst>
            </p:cNvPr>
            <p:cNvGrpSpPr/>
            <p:nvPr/>
          </p:nvGrpSpPr>
          <p:grpSpPr>
            <a:xfrm>
              <a:off x="6296126" y="2059001"/>
              <a:ext cx="426078" cy="420152"/>
              <a:chOff x="4381601" y="3173124"/>
              <a:chExt cx="473632" cy="473632"/>
            </a:xfrm>
            <a:solidFill>
              <a:srgbClr val="FF0000"/>
            </a:solidFill>
          </p:grpSpPr>
          <p:sp>
            <p:nvSpPr>
              <p:cNvPr id="174" name="Oval 173">
                <a:extLst>
                  <a:ext uri="{FF2B5EF4-FFF2-40B4-BE49-F238E27FC236}">
                    <a16:creationId xmlns:a16="http://schemas.microsoft.com/office/drawing/2014/main" id="{748E4921-60A4-CB4A-8EA4-257B943C850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5" name="Picture 174" descr="router arrows.emf">
                <a:extLst>
                  <a:ext uri="{FF2B5EF4-FFF2-40B4-BE49-F238E27FC236}">
                    <a16:creationId xmlns:a16="http://schemas.microsoft.com/office/drawing/2014/main" id="{CA70592C-B521-BB42-A1FA-AF433AE8EE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pic>
        <p:nvPicPr>
          <p:cNvPr id="176" name="Picture 175">
            <a:extLst>
              <a:ext uri="{FF2B5EF4-FFF2-40B4-BE49-F238E27FC236}">
                <a16:creationId xmlns:a16="http://schemas.microsoft.com/office/drawing/2014/main" id="{A5E7D3B5-461E-D243-B751-7DD6951A4DC0}"/>
              </a:ext>
            </a:extLst>
          </p:cNvPr>
          <p:cNvPicPr>
            <a:picLocks noChangeAspect="1"/>
          </p:cNvPicPr>
          <p:nvPr/>
        </p:nvPicPr>
        <p:blipFill>
          <a:blip r:embed="rId4"/>
          <a:stretch>
            <a:fillRect/>
          </a:stretch>
        </p:blipFill>
        <p:spPr>
          <a:xfrm>
            <a:off x="4470248" y="4637480"/>
            <a:ext cx="469900" cy="469900"/>
          </a:xfrm>
          <a:prstGeom prst="rect">
            <a:avLst/>
          </a:prstGeom>
        </p:spPr>
      </p:pic>
      <p:pic>
        <p:nvPicPr>
          <p:cNvPr id="177" name="Picture 176">
            <a:extLst>
              <a:ext uri="{FF2B5EF4-FFF2-40B4-BE49-F238E27FC236}">
                <a16:creationId xmlns:a16="http://schemas.microsoft.com/office/drawing/2014/main" id="{C8088128-E432-8D49-998D-D8AAA88E1F87}"/>
              </a:ext>
            </a:extLst>
          </p:cNvPr>
          <p:cNvPicPr>
            <a:picLocks noChangeAspect="1"/>
          </p:cNvPicPr>
          <p:nvPr/>
        </p:nvPicPr>
        <p:blipFill>
          <a:blip r:embed="rId5"/>
          <a:stretch>
            <a:fillRect/>
          </a:stretch>
        </p:blipFill>
        <p:spPr>
          <a:xfrm>
            <a:off x="618369" y="1856483"/>
            <a:ext cx="469900" cy="469900"/>
          </a:xfrm>
          <a:prstGeom prst="rect">
            <a:avLst/>
          </a:prstGeom>
        </p:spPr>
      </p:pic>
      <p:cxnSp>
        <p:nvCxnSpPr>
          <p:cNvPr id="8" name="Straight Arrow Connector 7">
            <a:extLst>
              <a:ext uri="{FF2B5EF4-FFF2-40B4-BE49-F238E27FC236}">
                <a16:creationId xmlns:a16="http://schemas.microsoft.com/office/drawing/2014/main" id="{9961A528-6656-704B-97A5-4E73B0FAD300}"/>
              </a:ext>
            </a:extLst>
          </p:cNvPr>
          <p:cNvCxnSpPr>
            <a:stCxn id="177" idx="3"/>
            <a:endCxn id="171" idx="2"/>
          </p:cNvCxnSpPr>
          <p:nvPr/>
        </p:nvCxnSpPr>
        <p:spPr>
          <a:xfrm>
            <a:off x="1088269" y="2091433"/>
            <a:ext cx="426078" cy="81"/>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B158066-F0B2-5A4A-B98B-5953BAF1147F}"/>
              </a:ext>
            </a:extLst>
          </p:cNvPr>
          <p:cNvSpPr txBox="1"/>
          <p:nvPr/>
        </p:nvSpPr>
        <p:spPr>
          <a:xfrm>
            <a:off x="1940425" y="1185922"/>
            <a:ext cx="1208985" cy="253916"/>
          </a:xfrm>
          <a:prstGeom prst="rect">
            <a:avLst/>
          </a:prstGeom>
          <a:noFill/>
        </p:spPr>
        <p:txBody>
          <a:bodyPr wrap="none" rtlCol="0">
            <a:spAutoFit/>
          </a:bodyPr>
          <a:lstStyle/>
          <a:p>
            <a:r>
              <a:rPr lang="en-US" sz="1050" dirty="0">
                <a:latin typeface="+mn-lt"/>
              </a:rPr>
              <a:t>7. NMR (boys-E)</a:t>
            </a:r>
          </a:p>
        </p:txBody>
      </p:sp>
      <p:pic>
        <p:nvPicPr>
          <p:cNvPr id="179" name="Picture 178">
            <a:extLst>
              <a:ext uri="{FF2B5EF4-FFF2-40B4-BE49-F238E27FC236}">
                <a16:creationId xmlns:a16="http://schemas.microsoft.com/office/drawing/2014/main" id="{BB6C5B68-107C-D34F-B84E-2039EE06387F}"/>
              </a:ext>
            </a:extLst>
          </p:cNvPr>
          <p:cNvPicPr>
            <a:picLocks noChangeAspect="1"/>
          </p:cNvPicPr>
          <p:nvPr/>
        </p:nvPicPr>
        <p:blipFill>
          <a:blip r:embed="rId4"/>
          <a:stretch>
            <a:fillRect/>
          </a:stretch>
        </p:blipFill>
        <p:spPr>
          <a:xfrm>
            <a:off x="918297" y="1088060"/>
            <a:ext cx="469900" cy="469900"/>
          </a:xfrm>
          <a:prstGeom prst="rect">
            <a:avLst/>
          </a:prstGeom>
        </p:spPr>
      </p:pic>
      <p:pic>
        <p:nvPicPr>
          <p:cNvPr id="180" name="Picture 179">
            <a:extLst>
              <a:ext uri="{FF2B5EF4-FFF2-40B4-BE49-F238E27FC236}">
                <a16:creationId xmlns:a16="http://schemas.microsoft.com/office/drawing/2014/main" id="{CB201483-F97A-444E-845C-B132E021C416}"/>
              </a:ext>
            </a:extLst>
          </p:cNvPr>
          <p:cNvPicPr>
            <a:picLocks noChangeAspect="1"/>
          </p:cNvPicPr>
          <p:nvPr/>
        </p:nvPicPr>
        <p:blipFill>
          <a:blip r:embed="rId5"/>
          <a:stretch>
            <a:fillRect/>
          </a:stretch>
        </p:blipFill>
        <p:spPr>
          <a:xfrm>
            <a:off x="20603" y="1088060"/>
            <a:ext cx="469900" cy="469900"/>
          </a:xfrm>
          <a:prstGeom prst="rect">
            <a:avLst/>
          </a:prstGeom>
        </p:spPr>
      </p:pic>
      <p:cxnSp>
        <p:nvCxnSpPr>
          <p:cNvPr id="181" name="Straight Arrow Connector 180">
            <a:extLst>
              <a:ext uri="{FF2B5EF4-FFF2-40B4-BE49-F238E27FC236}">
                <a16:creationId xmlns:a16="http://schemas.microsoft.com/office/drawing/2014/main" id="{7FD0A796-9363-B14D-84DD-6EEA8C59123E}"/>
              </a:ext>
            </a:extLst>
          </p:cNvPr>
          <p:cNvCxnSpPr>
            <a:cxnSpLocks/>
            <a:endCxn id="179" idx="1"/>
          </p:cNvCxnSpPr>
          <p:nvPr/>
        </p:nvCxnSpPr>
        <p:spPr>
          <a:xfrm>
            <a:off x="490503" y="1322970"/>
            <a:ext cx="427794" cy="4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13" name="Freeform 12">
            <a:extLst>
              <a:ext uri="{FF2B5EF4-FFF2-40B4-BE49-F238E27FC236}">
                <a16:creationId xmlns:a16="http://schemas.microsoft.com/office/drawing/2014/main" id="{377E809E-88D9-114F-A69B-4D23053AE386}"/>
              </a:ext>
            </a:extLst>
          </p:cNvPr>
          <p:cNvSpPr/>
          <p:nvPr/>
        </p:nvSpPr>
        <p:spPr>
          <a:xfrm>
            <a:off x="1901952" y="1499584"/>
            <a:ext cx="1490472" cy="438944"/>
          </a:xfrm>
          <a:custGeom>
            <a:avLst/>
            <a:gdLst>
              <a:gd name="connsiteX0" fmla="*/ 0 w 1490472"/>
              <a:gd name="connsiteY0" fmla="*/ 438944 h 438944"/>
              <a:gd name="connsiteX1" fmla="*/ 630936 w 1490472"/>
              <a:gd name="connsiteY1" fmla="*/ 32 h 438944"/>
              <a:gd name="connsiteX2" fmla="*/ 1490472 w 1490472"/>
              <a:gd name="connsiteY2" fmla="*/ 420656 h 438944"/>
            </a:gdLst>
            <a:ahLst/>
            <a:cxnLst>
              <a:cxn ang="0">
                <a:pos x="connsiteX0" y="connsiteY0"/>
              </a:cxn>
              <a:cxn ang="0">
                <a:pos x="connsiteX1" y="connsiteY1"/>
              </a:cxn>
              <a:cxn ang="0">
                <a:pos x="connsiteX2" y="connsiteY2"/>
              </a:cxn>
            </a:cxnLst>
            <a:rect l="l" t="t" r="r" b="b"/>
            <a:pathLst>
              <a:path w="1490472" h="438944">
                <a:moveTo>
                  <a:pt x="0" y="438944"/>
                </a:moveTo>
                <a:cubicBezTo>
                  <a:pt x="191262" y="221012"/>
                  <a:pt x="382524" y="3080"/>
                  <a:pt x="630936" y="32"/>
                </a:cubicBezTo>
                <a:cubicBezTo>
                  <a:pt x="879348" y="-3016"/>
                  <a:pt x="1184910" y="208820"/>
                  <a:pt x="1490472" y="420656"/>
                </a:cubicBezTo>
              </a:path>
            </a:pathLst>
          </a:custGeom>
          <a:noFill/>
          <a:ln>
            <a:solidFill>
              <a:srgbClr val="00B050"/>
            </a:solidFill>
            <a:prstDash val="sysDash"/>
            <a:headEnd type="arrow"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TextBox 181">
            <a:extLst>
              <a:ext uri="{FF2B5EF4-FFF2-40B4-BE49-F238E27FC236}">
                <a16:creationId xmlns:a16="http://schemas.microsoft.com/office/drawing/2014/main" id="{D8521D44-693E-A04A-8610-C307136BC098}"/>
              </a:ext>
            </a:extLst>
          </p:cNvPr>
          <p:cNvSpPr txBox="1"/>
          <p:nvPr/>
        </p:nvSpPr>
        <p:spPr>
          <a:xfrm>
            <a:off x="3507058" y="1041595"/>
            <a:ext cx="4823342" cy="900246"/>
          </a:xfrm>
          <a:prstGeom prst="rect">
            <a:avLst/>
          </a:prstGeom>
          <a:noFill/>
        </p:spPr>
        <p:txBody>
          <a:bodyPr wrap="square" rtlCol="0">
            <a:spAutoFit/>
          </a:bodyPr>
          <a:lstStyle/>
          <a:p>
            <a:r>
              <a:rPr lang="en-US" sz="1050" dirty="0">
                <a:latin typeface="+mn-lt"/>
              </a:rPr>
              <a:t>6. Received all NMRs: </a:t>
            </a:r>
          </a:p>
          <a:p>
            <a:r>
              <a:rPr lang="en-US" sz="1050" dirty="0">
                <a:latin typeface="+mn-lt"/>
              </a:rPr>
              <a:t>Select/calculate covering prefix for Peter from the different NMRs.</a:t>
            </a:r>
          </a:p>
          <a:p>
            <a:r>
              <a:rPr lang="en-US" sz="1050" b="1" dirty="0">
                <a:latin typeface="+mn-lt"/>
              </a:rPr>
              <a:t>Install/register Covering Prefix with empty RLOC </a:t>
            </a:r>
            <a:r>
              <a:rPr lang="en-US" sz="1050" b="1" dirty="0" err="1">
                <a:latin typeface="+mn-lt"/>
              </a:rPr>
              <a:t>set.in</a:t>
            </a:r>
            <a:r>
              <a:rPr lang="en-US" sz="1050" b="1" dirty="0">
                <a:latin typeface="+mn-lt"/>
              </a:rPr>
              <a:t> MS ??? Do this? or just send an NMR and hold this info in the Map-cache of the requestor?</a:t>
            </a:r>
          </a:p>
          <a:p>
            <a:r>
              <a:rPr lang="en-US" sz="1050" dirty="0">
                <a:latin typeface="+mn-lt"/>
              </a:rPr>
              <a:t>Issue NMR</a:t>
            </a:r>
          </a:p>
        </p:txBody>
      </p:sp>
      <p:cxnSp>
        <p:nvCxnSpPr>
          <p:cNvPr id="183" name="Straight Connector 182">
            <a:extLst>
              <a:ext uri="{FF2B5EF4-FFF2-40B4-BE49-F238E27FC236}">
                <a16:creationId xmlns:a16="http://schemas.microsoft.com/office/drawing/2014/main" id="{AB45EC37-9903-3E47-9146-A98E82392A3C}"/>
              </a:ext>
            </a:extLst>
          </p:cNvPr>
          <p:cNvCxnSpPr/>
          <p:nvPr/>
        </p:nvCxnSpPr>
        <p:spPr>
          <a:xfrm>
            <a:off x="3704838" y="2149756"/>
            <a:ext cx="2071330" cy="252464"/>
          </a:xfrm>
          <a:prstGeom prst="line">
            <a:avLst/>
          </a:prstGeom>
          <a:ln w="28575">
            <a:solidFill>
              <a:srgbClr val="00B050"/>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1B8A1AF8-0677-4246-AEC1-A495F2E30953}"/>
              </a:ext>
            </a:extLst>
          </p:cNvPr>
          <p:cNvCxnSpPr>
            <a:cxnSpLocks/>
          </p:cNvCxnSpPr>
          <p:nvPr/>
        </p:nvCxnSpPr>
        <p:spPr>
          <a:xfrm>
            <a:off x="3642440" y="2298302"/>
            <a:ext cx="848018" cy="1027845"/>
          </a:xfrm>
          <a:prstGeom prst="line">
            <a:avLst/>
          </a:prstGeom>
          <a:ln w="28575">
            <a:solidFill>
              <a:srgbClr val="00B050"/>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85" name="TextBox 184">
            <a:extLst>
              <a:ext uri="{FF2B5EF4-FFF2-40B4-BE49-F238E27FC236}">
                <a16:creationId xmlns:a16="http://schemas.microsoft.com/office/drawing/2014/main" id="{04C05960-2762-FA48-AA2C-2F2955DB1396}"/>
              </a:ext>
            </a:extLst>
          </p:cNvPr>
          <p:cNvSpPr txBox="1"/>
          <p:nvPr/>
        </p:nvSpPr>
        <p:spPr>
          <a:xfrm>
            <a:off x="2941918" y="2842996"/>
            <a:ext cx="1211310" cy="577081"/>
          </a:xfrm>
          <a:prstGeom prst="rect">
            <a:avLst/>
          </a:prstGeom>
          <a:noFill/>
        </p:spPr>
        <p:txBody>
          <a:bodyPr wrap="square" rtlCol="0">
            <a:spAutoFit/>
          </a:bodyPr>
          <a:lstStyle/>
          <a:p>
            <a:pPr algn="ctr"/>
            <a:r>
              <a:rPr lang="en-US" sz="1050" dirty="0">
                <a:latin typeface="+mn-lt"/>
              </a:rPr>
              <a:t>5. NMR with Covering Prefix (boys-S)</a:t>
            </a:r>
          </a:p>
        </p:txBody>
      </p:sp>
      <p:sp>
        <p:nvSpPr>
          <p:cNvPr id="187" name="TextBox 186">
            <a:extLst>
              <a:ext uri="{FF2B5EF4-FFF2-40B4-BE49-F238E27FC236}">
                <a16:creationId xmlns:a16="http://schemas.microsoft.com/office/drawing/2014/main" id="{81A46AA1-54C9-044E-B77A-EC58BD40623A}"/>
              </a:ext>
            </a:extLst>
          </p:cNvPr>
          <p:cNvSpPr txBox="1"/>
          <p:nvPr/>
        </p:nvSpPr>
        <p:spPr>
          <a:xfrm>
            <a:off x="4355330" y="1896859"/>
            <a:ext cx="1926377" cy="415498"/>
          </a:xfrm>
          <a:prstGeom prst="rect">
            <a:avLst/>
          </a:prstGeom>
          <a:noFill/>
        </p:spPr>
        <p:txBody>
          <a:bodyPr wrap="square" rtlCol="0">
            <a:spAutoFit/>
          </a:bodyPr>
          <a:lstStyle/>
          <a:p>
            <a:pPr algn="ctr"/>
            <a:r>
              <a:rPr lang="en-US" sz="1050" dirty="0">
                <a:latin typeface="+mn-lt"/>
              </a:rPr>
              <a:t>5. NMR with Covering Prefix (boys-E)</a:t>
            </a:r>
          </a:p>
        </p:txBody>
      </p:sp>
      <p:sp>
        <p:nvSpPr>
          <p:cNvPr id="18" name="TextBox 17">
            <a:extLst>
              <a:ext uri="{FF2B5EF4-FFF2-40B4-BE49-F238E27FC236}">
                <a16:creationId xmlns:a16="http://schemas.microsoft.com/office/drawing/2014/main" id="{C2342779-D6DE-DD4C-8E5E-DE18B17159DB}"/>
              </a:ext>
            </a:extLst>
          </p:cNvPr>
          <p:cNvSpPr txBox="1"/>
          <p:nvPr/>
        </p:nvSpPr>
        <p:spPr>
          <a:xfrm>
            <a:off x="11848" y="1544630"/>
            <a:ext cx="497252" cy="261610"/>
          </a:xfrm>
          <a:prstGeom prst="rect">
            <a:avLst/>
          </a:prstGeom>
          <a:noFill/>
        </p:spPr>
        <p:txBody>
          <a:bodyPr wrap="none" rtlCol="0">
            <a:spAutoFit/>
          </a:bodyPr>
          <a:lstStyle/>
          <a:p>
            <a:pPr algn="ctr"/>
            <a:r>
              <a:rPr lang="en-US" sz="1100" dirty="0">
                <a:latin typeface="+mn-lt"/>
              </a:rPr>
              <a:t>Mary</a:t>
            </a:r>
          </a:p>
        </p:txBody>
      </p:sp>
      <p:sp>
        <p:nvSpPr>
          <p:cNvPr id="188" name="TextBox 187">
            <a:extLst>
              <a:ext uri="{FF2B5EF4-FFF2-40B4-BE49-F238E27FC236}">
                <a16:creationId xmlns:a16="http://schemas.microsoft.com/office/drawing/2014/main" id="{3E9B7877-9997-2D47-A00D-BDD7AED08020}"/>
              </a:ext>
            </a:extLst>
          </p:cNvPr>
          <p:cNvSpPr txBox="1"/>
          <p:nvPr/>
        </p:nvSpPr>
        <p:spPr>
          <a:xfrm>
            <a:off x="886694" y="1541488"/>
            <a:ext cx="524503" cy="261610"/>
          </a:xfrm>
          <a:prstGeom prst="rect">
            <a:avLst/>
          </a:prstGeom>
          <a:noFill/>
        </p:spPr>
        <p:txBody>
          <a:bodyPr wrap="none" rtlCol="0">
            <a:spAutoFit/>
          </a:bodyPr>
          <a:lstStyle/>
          <a:p>
            <a:pPr algn="ctr"/>
            <a:r>
              <a:rPr lang="en-US" sz="1100" dirty="0">
                <a:latin typeface="+mn-lt"/>
              </a:rPr>
              <a:t>Peter</a:t>
            </a:r>
          </a:p>
        </p:txBody>
      </p:sp>
      <p:sp>
        <p:nvSpPr>
          <p:cNvPr id="189" name="TextBox 188">
            <a:extLst>
              <a:ext uri="{FF2B5EF4-FFF2-40B4-BE49-F238E27FC236}">
                <a16:creationId xmlns:a16="http://schemas.microsoft.com/office/drawing/2014/main" id="{A001ECA1-A02E-F747-9E37-B4D17407CF00}"/>
              </a:ext>
            </a:extLst>
          </p:cNvPr>
          <p:cNvSpPr txBox="1"/>
          <p:nvPr/>
        </p:nvSpPr>
        <p:spPr>
          <a:xfrm>
            <a:off x="604693" y="2284651"/>
            <a:ext cx="497252" cy="261610"/>
          </a:xfrm>
          <a:prstGeom prst="rect">
            <a:avLst/>
          </a:prstGeom>
          <a:noFill/>
        </p:spPr>
        <p:txBody>
          <a:bodyPr wrap="none" rtlCol="0">
            <a:spAutoFit/>
          </a:bodyPr>
          <a:lstStyle/>
          <a:p>
            <a:pPr algn="ctr"/>
            <a:r>
              <a:rPr lang="en-US" sz="1100" dirty="0">
                <a:latin typeface="+mn-lt"/>
              </a:rPr>
              <a:t>Mary</a:t>
            </a:r>
          </a:p>
        </p:txBody>
      </p:sp>
      <p:sp>
        <p:nvSpPr>
          <p:cNvPr id="190" name="TextBox 189">
            <a:extLst>
              <a:ext uri="{FF2B5EF4-FFF2-40B4-BE49-F238E27FC236}">
                <a16:creationId xmlns:a16="http://schemas.microsoft.com/office/drawing/2014/main" id="{7CF07CF2-6690-114C-AC4F-79E84C1207BC}"/>
              </a:ext>
            </a:extLst>
          </p:cNvPr>
          <p:cNvSpPr txBox="1"/>
          <p:nvPr/>
        </p:nvSpPr>
        <p:spPr>
          <a:xfrm>
            <a:off x="4783959" y="4844499"/>
            <a:ext cx="453970" cy="261610"/>
          </a:xfrm>
          <a:prstGeom prst="rect">
            <a:avLst/>
          </a:prstGeom>
          <a:noFill/>
        </p:spPr>
        <p:txBody>
          <a:bodyPr wrap="none" rtlCol="0">
            <a:spAutoFit/>
          </a:bodyPr>
          <a:lstStyle/>
          <a:p>
            <a:pPr algn="ctr"/>
            <a:r>
              <a:rPr lang="en-US" sz="1100" dirty="0">
                <a:latin typeface="+mn-lt"/>
              </a:rPr>
              <a:t>Paul</a:t>
            </a:r>
          </a:p>
        </p:txBody>
      </p:sp>
      <p:sp>
        <p:nvSpPr>
          <p:cNvPr id="192" name="TextBox 191">
            <a:extLst>
              <a:ext uri="{FF2B5EF4-FFF2-40B4-BE49-F238E27FC236}">
                <a16:creationId xmlns:a16="http://schemas.microsoft.com/office/drawing/2014/main" id="{05B663B6-11B2-D145-BB3A-EB6D2B1C9424}"/>
              </a:ext>
            </a:extLst>
          </p:cNvPr>
          <p:cNvSpPr txBox="1"/>
          <p:nvPr/>
        </p:nvSpPr>
        <p:spPr>
          <a:xfrm>
            <a:off x="919204" y="2590944"/>
            <a:ext cx="1611339" cy="261610"/>
          </a:xfrm>
          <a:prstGeom prst="rect">
            <a:avLst/>
          </a:prstGeom>
          <a:noFill/>
          <a:ln>
            <a:solidFill>
              <a:srgbClr val="002060"/>
            </a:solidFill>
          </a:ln>
        </p:spPr>
        <p:txBody>
          <a:bodyPr wrap="none" rtlCol="0">
            <a:spAutoFit/>
          </a:bodyPr>
          <a:lstStyle/>
          <a:p>
            <a:pPr algn="ctr"/>
            <a:r>
              <a:rPr lang="en-US" sz="1100" dirty="0">
                <a:latin typeface="+mn-lt"/>
              </a:rPr>
              <a:t>Boys-E @ </a:t>
            </a:r>
            <a:r>
              <a:rPr lang="en-US" sz="1100" dirty="0" err="1">
                <a:latin typeface="+mn-lt"/>
              </a:rPr>
              <a:t>Fwd</a:t>
            </a:r>
            <a:r>
              <a:rPr lang="en-US" sz="1100" dirty="0">
                <a:latin typeface="+mn-lt"/>
              </a:rPr>
              <a:t>-Native</a:t>
            </a:r>
          </a:p>
        </p:txBody>
      </p:sp>
      <p:sp>
        <p:nvSpPr>
          <p:cNvPr id="67" name="Rounded Rectangle 66">
            <a:extLst>
              <a:ext uri="{FF2B5EF4-FFF2-40B4-BE49-F238E27FC236}">
                <a16:creationId xmlns:a16="http://schemas.microsoft.com/office/drawing/2014/main" id="{A28B3129-A55A-7545-AB14-6415C630979D}"/>
              </a:ext>
            </a:extLst>
          </p:cNvPr>
          <p:cNvSpPr/>
          <p:nvPr/>
        </p:nvSpPr>
        <p:spPr>
          <a:xfrm>
            <a:off x="2817485" y="1939024"/>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MS-W</a:t>
            </a:r>
          </a:p>
        </p:txBody>
      </p:sp>
      <p:sp>
        <p:nvSpPr>
          <p:cNvPr id="68" name="Rounded Rectangle 67">
            <a:extLst>
              <a:ext uri="{FF2B5EF4-FFF2-40B4-BE49-F238E27FC236}">
                <a16:creationId xmlns:a16="http://schemas.microsoft.com/office/drawing/2014/main" id="{3EEF53C6-18E9-D749-B12A-26FDF3992DFE}"/>
              </a:ext>
            </a:extLst>
          </p:cNvPr>
          <p:cNvSpPr/>
          <p:nvPr/>
        </p:nvSpPr>
        <p:spPr>
          <a:xfrm>
            <a:off x="4099727" y="3472216"/>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MS-S</a:t>
            </a:r>
          </a:p>
        </p:txBody>
      </p:sp>
      <p:sp>
        <p:nvSpPr>
          <p:cNvPr id="69" name="Rounded Rectangle 68">
            <a:extLst>
              <a:ext uri="{FF2B5EF4-FFF2-40B4-BE49-F238E27FC236}">
                <a16:creationId xmlns:a16="http://schemas.microsoft.com/office/drawing/2014/main" id="{A66374E7-28AD-D442-B384-21554977D49B}"/>
              </a:ext>
            </a:extLst>
          </p:cNvPr>
          <p:cNvSpPr/>
          <p:nvPr/>
        </p:nvSpPr>
        <p:spPr>
          <a:xfrm>
            <a:off x="6106373" y="2062978"/>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MS-E</a:t>
            </a:r>
          </a:p>
        </p:txBody>
      </p:sp>
    </p:spTree>
    <p:extLst>
      <p:ext uri="{BB962C8B-B14F-4D97-AF65-F5344CB8AC3E}">
        <p14:creationId xmlns:p14="http://schemas.microsoft.com/office/powerpoint/2010/main" val="26850261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MS Federation Resiliency – Map-Request – 1b</a:t>
            </a:r>
          </a:p>
        </p:txBody>
      </p:sp>
      <p:grpSp>
        <p:nvGrpSpPr>
          <p:cNvPr id="2" name="Group 1"/>
          <p:cNvGrpSpPr/>
          <p:nvPr/>
        </p:nvGrpSpPr>
        <p:grpSpPr>
          <a:xfrm>
            <a:off x="8046720" y="79691"/>
            <a:ext cx="921818" cy="583814"/>
            <a:chOff x="7583999" y="79691"/>
            <a:chExt cx="1384539" cy="876868"/>
          </a:xfrm>
        </p:grpSpPr>
        <p:sp>
          <p:nvSpPr>
            <p:cNvPr id="111" name="Rounded Rectangle 110"/>
            <p:cNvSpPr/>
            <p:nvPr/>
          </p:nvSpPr>
          <p:spPr>
            <a:xfrm>
              <a:off x="8104544" y="192734"/>
              <a:ext cx="863994" cy="206015"/>
            </a:xfrm>
            <a:prstGeom prst="roundRect">
              <a:avLst/>
            </a:prstGeom>
            <a:solidFill>
              <a:srgbClr val="FFFFFF"/>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LISP MS/MR</a:t>
              </a:r>
            </a:p>
          </p:txBody>
        </p:sp>
        <p:grpSp>
          <p:nvGrpSpPr>
            <p:cNvPr id="116" name="Group 115"/>
            <p:cNvGrpSpPr/>
            <p:nvPr/>
          </p:nvGrpSpPr>
          <p:grpSpPr>
            <a:xfrm>
              <a:off x="7583999" y="79691"/>
              <a:ext cx="426078" cy="420152"/>
              <a:chOff x="4381601" y="3173124"/>
              <a:chExt cx="473632" cy="473632"/>
            </a:xfrm>
            <a:solidFill>
              <a:srgbClr val="92D050"/>
            </a:solidFill>
          </p:grpSpPr>
          <p:sp>
            <p:nvSpPr>
              <p:cNvPr id="117" name="Oval 116"/>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18" name="Picture 117"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19" name="Group 118"/>
            <p:cNvGrpSpPr/>
            <p:nvPr/>
          </p:nvGrpSpPr>
          <p:grpSpPr>
            <a:xfrm>
              <a:off x="7583999" y="536407"/>
              <a:ext cx="426078" cy="420152"/>
              <a:chOff x="4381601" y="3173124"/>
              <a:chExt cx="473632" cy="473632"/>
            </a:xfrm>
            <a:solidFill>
              <a:srgbClr val="FF0000"/>
            </a:solidFill>
          </p:grpSpPr>
          <p:sp>
            <p:nvSpPr>
              <p:cNvPr id="120" name="Oval 119"/>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21" name="Picture 120"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122" name="Rounded Rectangle 121"/>
            <p:cNvSpPr/>
            <p:nvPr/>
          </p:nvSpPr>
          <p:spPr>
            <a:xfrm>
              <a:off x="8104544" y="638873"/>
              <a:ext cx="863994"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Border Router</a:t>
              </a:r>
            </a:p>
          </p:txBody>
        </p:sp>
      </p:grpSp>
      <p:grpSp>
        <p:nvGrpSpPr>
          <p:cNvPr id="442" name="Group 441"/>
          <p:cNvGrpSpPr/>
          <p:nvPr/>
        </p:nvGrpSpPr>
        <p:grpSpPr>
          <a:xfrm>
            <a:off x="5820785" y="2127891"/>
            <a:ext cx="426078" cy="420152"/>
            <a:chOff x="4381601" y="3173124"/>
            <a:chExt cx="473632" cy="473632"/>
          </a:xfrm>
          <a:solidFill>
            <a:schemeClr val="accent2">
              <a:lumMod val="60000"/>
              <a:lumOff val="40000"/>
            </a:schemeClr>
          </a:solidFill>
        </p:grpSpPr>
        <p:sp>
          <p:nvSpPr>
            <p:cNvPr id="443" name="Oval 442"/>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44" name="Picture 443"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29" name="Group 128">
            <a:extLst>
              <a:ext uri="{FF2B5EF4-FFF2-40B4-BE49-F238E27FC236}">
                <a16:creationId xmlns:a16="http://schemas.microsoft.com/office/drawing/2014/main" id="{EA7668F4-E339-934F-947B-0DFBA4D80438}"/>
              </a:ext>
            </a:extLst>
          </p:cNvPr>
          <p:cNvGrpSpPr/>
          <p:nvPr/>
        </p:nvGrpSpPr>
        <p:grpSpPr>
          <a:xfrm>
            <a:off x="3323377" y="1875427"/>
            <a:ext cx="426078" cy="420152"/>
            <a:chOff x="4381601" y="3173124"/>
            <a:chExt cx="473632" cy="473632"/>
          </a:xfrm>
          <a:solidFill>
            <a:schemeClr val="accent2">
              <a:lumMod val="60000"/>
              <a:lumOff val="40000"/>
            </a:schemeClr>
          </a:solidFill>
        </p:grpSpPr>
        <p:sp>
          <p:nvSpPr>
            <p:cNvPr id="130" name="Oval 129">
              <a:extLst>
                <a:ext uri="{FF2B5EF4-FFF2-40B4-BE49-F238E27FC236}">
                  <a16:creationId xmlns:a16="http://schemas.microsoft.com/office/drawing/2014/main" id="{1C6A69E6-E99A-1845-A3A4-8B1CA89D6B29}"/>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1" name="Picture 130" descr="router arrows.emf">
              <a:extLst>
                <a:ext uri="{FF2B5EF4-FFF2-40B4-BE49-F238E27FC236}">
                  <a16:creationId xmlns:a16="http://schemas.microsoft.com/office/drawing/2014/main" id="{DDFB3D23-3F17-DC44-A126-D257C85547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32" name="Group 131">
            <a:extLst>
              <a:ext uri="{FF2B5EF4-FFF2-40B4-BE49-F238E27FC236}">
                <a16:creationId xmlns:a16="http://schemas.microsoft.com/office/drawing/2014/main" id="{AFC99AEE-4BAF-D246-809D-668D5607B8C8}"/>
              </a:ext>
            </a:extLst>
          </p:cNvPr>
          <p:cNvGrpSpPr/>
          <p:nvPr/>
        </p:nvGrpSpPr>
        <p:grpSpPr>
          <a:xfrm>
            <a:off x="4472677" y="3200364"/>
            <a:ext cx="426078" cy="420152"/>
            <a:chOff x="4381601" y="3173124"/>
            <a:chExt cx="473632" cy="473632"/>
          </a:xfrm>
          <a:solidFill>
            <a:schemeClr val="accent2">
              <a:lumMod val="60000"/>
              <a:lumOff val="40000"/>
            </a:schemeClr>
          </a:solidFill>
        </p:grpSpPr>
        <p:sp>
          <p:nvSpPr>
            <p:cNvPr id="133" name="Oval 132">
              <a:extLst>
                <a:ext uri="{FF2B5EF4-FFF2-40B4-BE49-F238E27FC236}">
                  <a16:creationId xmlns:a16="http://schemas.microsoft.com/office/drawing/2014/main" id="{6BF9B1A2-7A98-9E4F-8EA1-1503AD37DA7C}"/>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4" name="Picture 133" descr="router arrows.emf">
              <a:extLst>
                <a:ext uri="{FF2B5EF4-FFF2-40B4-BE49-F238E27FC236}">
                  <a16:creationId xmlns:a16="http://schemas.microsoft.com/office/drawing/2014/main" id="{37C53EA3-DBD5-384D-B7EE-2ED6232913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22" name="TextBox 21">
            <a:extLst>
              <a:ext uri="{FF2B5EF4-FFF2-40B4-BE49-F238E27FC236}">
                <a16:creationId xmlns:a16="http://schemas.microsoft.com/office/drawing/2014/main" id="{FD6491AF-ECC9-D146-A17B-22EED11A9CCB}"/>
              </a:ext>
            </a:extLst>
          </p:cNvPr>
          <p:cNvSpPr txBox="1"/>
          <p:nvPr/>
        </p:nvSpPr>
        <p:spPr>
          <a:xfrm>
            <a:off x="4216829" y="2452740"/>
            <a:ext cx="963320" cy="577081"/>
          </a:xfrm>
          <a:prstGeom prst="rect">
            <a:avLst/>
          </a:prstGeom>
          <a:noFill/>
        </p:spPr>
        <p:txBody>
          <a:bodyPr wrap="square" rtlCol="0">
            <a:spAutoFit/>
          </a:bodyPr>
          <a:lstStyle/>
          <a:p>
            <a:pPr algn="ctr"/>
            <a:r>
              <a:rPr lang="en-US" sz="1050" dirty="0">
                <a:solidFill>
                  <a:srgbClr val="00B050"/>
                </a:solidFill>
                <a:latin typeface="+mn-lt"/>
              </a:rPr>
              <a:t>Mapping System Federation</a:t>
            </a:r>
          </a:p>
        </p:txBody>
      </p:sp>
      <p:cxnSp>
        <p:nvCxnSpPr>
          <p:cNvPr id="141" name="Straight Connector 140">
            <a:extLst>
              <a:ext uri="{FF2B5EF4-FFF2-40B4-BE49-F238E27FC236}">
                <a16:creationId xmlns:a16="http://schemas.microsoft.com/office/drawing/2014/main" id="{8CCA32A0-1F9B-384D-A47E-B436966CA0CC}"/>
              </a:ext>
            </a:extLst>
          </p:cNvPr>
          <p:cNvCxnSpPr>
            <a:cxnSpLocks/>
          </p:cNvCxnSpPr>
          <p:nvPr/>
        </p:nvCxnSpPr>
        <p:spPr>
          <a:xfrm flipV="1">
            <a:off x="6095268" y="4586290"/>
            <a:ext cx="498263" cy="147117"/>
          </a:xfrm>
          <a:prstGeom prst="line">
            <a:avLst/>
          </a:prstGeom>
          <a:ln w="1905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D5A787FB-DBF9-3C4E-BCAD-430D2B41DB3E}"/>
              </a:ext>
            </a:extLst>
          </p:cNvPr>
          <p:cNvSpPr txBox="1"/>
          <p:nvPr/>
        </p:nvSpPr>
        <p:spPr>
          <a:xfrm>
            <a:off x="6727219" y="4489936"/>
            <a:ext cx="2241319" cy="369332"/>
          </a:xfrm>
          <a:prstGeom prst="rect">
            <a:avLst/>
          </a:prstGeom>
          <a:noFill/>
        </p:spPr>
        <p:txBody>
          <a:bodyPr wrap="none" rtlCol="0">
            <a:spAutoFit/>
          </a:bodyPr>
          <a:lstStyle/>
          <a:p>
            <a:r>
              <a:rPr lang="en-US" dirty="0">
                <a:latin typeface="+mn-lt"/>
              </a:rPr>
              <a:t>LISP MS Federation</a:t>
            </a:r>
          </a:p>
        </p:txBody>
      </p:sp>
      <p:grpSp>
        <p:nvGrpSpPr>
          <p:cNvPr id="161" name="Group 160">
            <a:extLst>
              <a:ext uri="{FF2B5EF4-FFF2-40B4-BE49-F238E27FC236}">
                <a16:creationId xmlns:a16="http://schemas.microsoft.com/office/drawing/2014/main" id="{33C25E02-AF68-2D47-98A4-05BD1F0F8CB8}"/>
              </a:ext>
            </a:extLst>
          </p:cNvPr>
          <p:cNvGrpSpPr/>
          <p:nvPr/>
        </p:nvGrpSpPr>
        <p:grpSpPr>
          <a:xfrm>
            <a:off x="8040093" y="727436"/>
            <a:ext cx="283681" cy="279735"/>
            <a:chOff x="4381601" y="3173124"/>
            <a:chExt cx="473632" cy="473632"/>
          </a:xfrm>
          <a:solidFill>
            <a:srgbClr val="92D050"/>
          </a:solidFill>
        </p:grpSpPr>
        <p:sp>
          <p:nvSpPr>
            <p:cNvPr id="162" name="Oval 161">
              <a:extLst>
                <a:ext uri="{FF2B5EF4-FFF2-40B4-BE49-F238E27FC236}">
                  <a16:creationId xmlns:a16="http://schemas.microsoft.com/office/drawing/2014/main" id="{ED3BAC22-3A09-8B45-A732-246F667AC8C9}"/>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3" name="Picture 162" descr="router arrows.emf">
              <a:extLst>
                <a:ext uri="{FF2B5EF4-FFF2-40B4-BE49-F238E27FC236}">
                  <a16:creationId xmlns:a16="http://schemas.microsoft.com/office/drawing/2014/main" id="{8932311C-7FD1-CF47-8525-A78BEF9ABB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sp>
        <p:nvSpPr>
          <p:cNvPr id="164" name="Rounded Rectangle 163">
            <a:extLst>
              <a:ext uri="{FF2B5EF4-FFF2-40B4-BE49-F238E27FC236}">
                <a16:creationId xmlns:a16="http://schemas.microsoft.com/office/drawing/2014/main" id="{77166DD5-88A9-C647-969A-11487117652A}"/>
              </a:ext>
            </a:extLst>
          </p:cNvPr>
          <p:cNvSpPr/>
          <p:nvPr/>
        </p:nvSpPr>
        <p:spPr>
          <a:xfrm>
            <a:off x="8393296" y="787372"/>
            <a:ext cx="666420" cy="158905"/>
          </a:xfrm>
          <a:prstGeom prst="roundRect">
            <a:avLst/>
          </a:prstGeom>
          <a:solidFill>
            <a:srgbClr val="FFFFFF"/>
          </a:solidFill>
          <a:ln>
            <a:solidFill>
              <a:schemeClr val="accent4">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Underlay ASBR</a:t>
            </a:r>
          </a:p>
        </p:txBody>
      </p:sp>
      <p:cxnSp>
        <p:nvCxnSpPr>
          <p:cNvPr id="14" name="Straight Connector 13">
            <a:extLst>
              <a:ext uri="{FF2B5EF4-FFF2-40B4-BE49-F238E27FC236}">
                <a16:creationId xmlns:a16="http://schemas.microsoft.com/office/drawing/2014/main" id="{717E176E-2E2E-0147-BF1F-5EE075888F80}"/>
              </a:ext>
            </a:extLst>
          </p:cNvPr>
          <p:cNvCxnSpPr>
            <a:stCxn id="130" idx="6"/>
            <a:endCxn id="443" idx="2"/>
          </p:cNvCxnSpPr>
          <p:nvPr/>
        </p:nvCxnSpPr>
        <p:spPr>
          <a:xfrm>
            <a:off x="3749455" y="2085503"/>
            <a:ext cx="2071330" cy="252464"/>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2CEC14CD-B32F-3D4A-84FC-D6D6C10C59FF}"/>
              </a:ext>
            </a:extLst>
          </p:cNvPr>
          <p:cNvCxnSpPr>
            <a:cxnSpLocks/>
            <a:stCxn id="130" idx="5"/>
            <a:endCxn id="133" idx="1"/>
          </p:cNvCxnSpPr>
          <p:nvPr/>
        </p:nvCxnSpPr>
        <p:spPr>
          <a:xfrm>
            <a:off x="3687057" y="2234049"/>
            <a:ext cx="848018" cy="1027845"/>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2116B311-61BA-8847-AE97-5693E9F8C72F}"/>
              </a:ext>
            </a:extLst>
          </p:cNvPr>
          <p:cNvCxnSpPr>
            <a:cxnSpLocks/>
            <a:stCxn id="133" idx="7"/>
            <a:endCxn id="443" idx="3"/>
          </p:cNvCxnSpPr>
          <p:nvPr/>
        </p:nvCxnSpPr>
        <p:spPr>
          <a:xfrm flipV="1">
            <a:off x="4836357" y="2486513"/>
            <a:ext cx="1046826" cy="775381"/>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55348AFF-C869-6C45-A920-848B528B8E6D}"/>
              </a:ext>
            </a:extLst>
          </p:cNvPr>
          <p:cNvGrpSpPr/>
          <p:nvPr/>
        </p:nvGrpSpPr>
        <p:grpSpPr>
          <a:xfrm>
            <a:off x="4417447" y="3929814"/>
            <a:ext cx="536538" cy="596883"/>
            <a:chOff x="4808782" y="3612613"/>
            <a:chExt cx="536538" cy="596883"/>
          </a:xfrm>
        </p:grpSpPr>
        <p:sp>
          <p:nvSpPr>
            <p:cNvPr id="166" name="Rounded Rectangle 165">
              <a:extLst>
                <a:ext uri="{FF2B5EF4-FFF2-40B4-BE49-F238E27FC236}">
                  <a16:creationId xmlns:a16="http://schemas.microsoft.com/office/drawing/2014/main" id="{4B769DAD-9785-7342-B0BF-922730DB6278}"/>
                </a:ext>
              </a:extLst>
            </p:cNvPr>
            <p:cNvSpPr/>
            <p:nvPr/>
          </p:nvSpPr>
          <p:spPr>
            <a:xfrm>
              <a:off x="4808782" y="400348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XTR-S</a:t>
              </a:r>
            </a:p>
          </p:txBody>
        </p:sp>
        <p:grpSp>
          <p:nvGrpSpPr>
            <p:cNvPr id="167" name="Group 166">
              <a:extLst>
                <a:ext uri="{FF2B5EF4-FFF2-40B4-BE49-F238E27FC236}">
                  <a16:creationId xmlns:a16="http://schemas.microsoft.com/office/drawing/2014/main" id="{7B22BF16-A6CD-2F45-BC6B-26C2A806A39D}"/>
                </a:ext>
              </a:extLst>
            </p:cNvPr>
            <p:cNvGrpSpPr/>
            <p:nvPr/>
          </p:nvGrpSpPr>
          <p:grpSpPr>
            <a:xfrm>
              <a:off x="4881793" y="3612613"/>
              <a:ext cx="426078" cy="420152"/>
              <a:chOff x="4381601" y="3173124"/>
              <a:chExt cx="473632" cy="473632"/>
            </a:xfrm>
            <a:solidFill>
              <a:srgbClr val="FF0000"/>
            </a:solidFill>
          </p:grpSpPr>
          <p:sp>
            <p:nvSpPr>
              <p:cNvPr id="168" name="Oval 167">
                <a:extLst>
                  <a:ext uri="{FF2B5EF4-FFF2-40B4-BE49-F238E27FC236}">
                    <a16:creationId xmlns:a16="http://schemas.microsoft.com/office/drawing/2014/main" id="{70DEABDB-57B9-A443-9EAF-0221F729272A}"/>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9" name="Picture 168" descr="router arrows.emf">
                <a:extLst>
                  <a:ext uri="{FF2B5EF4-FFF2-40B4-BE49-F238E27FC236}">
                    <a16:creationId xmlns:a16="http://schemas.microsoft.com/office/drawing/2014/main" id="{F27BC270-587A-354E-B67E-E8061CAA1D9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4" name="Group 3">
            <a:extLst>
              <a:ext uri="{FF2B5EF4-FFF2-40B4-BE49-F238E27FC236}">
                <a16:creationId xmlns:a16="http://schemas.microsoft.com/office/drawing/2014/main" id="{8FA84370-30B1-1B4F-B062-F1DDDE0D09E5}"/>
              </a:ext>
            </a:extLst>
          </p:cNvPr>
          <p:cNvGrpSpPr/>
          <p:nvPr/>
        </p:nvGrpSpPr>
        <p:grpSpPr>
          <a:xfrm>
            <a:off x="1456600" y="1881438"/>
            <a:ext cx="536538" cy="643450"/>
            <a:chOff x="2540354" y="2404486"/>
            <a:chExt cx="536538" cy="643450"/>
          </a:xfrm>
        </p:grpSpPr>
        <p:sp>
          <p:nvSpPr>
            <p:cNvPr id="128" name="Rounded Rectangle 127">
              <a:extLst>
                <a:ext uri="{FF2B5EF4-FFF2-40B4-BE49-F238E27FC236}">
                  <a16:creationId xmlns:a16="http://schemas.microsoft.com/office/drawing/2014/main" id="{B2BEE21A-C51C-CB42-9803-B8DC35C5AB34}"/>
                </a:ext>
              </a:extLst>
            </p:cNvPr>
            <p:cNvSpPr/>
            <p:nvPr/>
          </p:nvSpPr>
          <p:spPr>
            <a:xfrm>
              <a:off x="2540354" y="284192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XTR-W</a:t>
              </a:r>
            </a:p>
          </p:txBody>
        </p:sp>
        <p:grpSp>
          <p:nvGrpSpPr>
            <p:cNvPr id="170" name="Group 169">
              <a:extLst>
                <a:ext uri="{FF2B5EF4-FFF2-40B4-BE49-F238E27FC236}">
                  <a16:creationId xmlns:a16="http://schemas.microsoft.com/office/drawing/2014/main" id="{A90A5DB8-D185-9247-845B-496D4797222B}"/>
                </a:ext>
              </a:extLst>
            </p:cNvPr>
            <p:cNvGrpSpPr/>
            <p:nvPr/>
          </p:nvGrpSpPr>
          <p:grpSpPr>
            <a:xfrm>
              <a:off x="2598101" y="2404486"/>
              <a:ext cx="426078" cy="420152"/>
              <a:chOff x="4381601" y="3173124"/>
              <a:chExt cx="473632" cy="473632"/>
            </a:xfrm>
            <a:solidFill>
              <a:srgbClr val="FF0000"/>
            </a:solidFill>
          </p:grpSpPr>
          <p:sp>
            <p:nvSpPr>
              <p:cNvPr id="171" name="Oval 170">
                <a:extLst>
                  <a:ext uri="{FF2B5EF4-FFF2-40B4-BE49-F238E27FC236}">
                    <a16:creationId xmlns:a16="http://schemas.microsoft.com/office/drawing/2014/main" id="{BCBC89DE-90E6-4D4C-904F-982C41EC341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2" name="Picture 171" descr="router arrows.emf">
                <a:extLst>
                  <a:ext uri="{FF2B5EF4-FFF2-40B4-BE49-F238E27FC236}">
                    <a16:creationId xmlns:a16="http://schemas.microsoft.com/office/drawing/2014/main" id="{13AB60D4-07E9-4C4B-9DB3-C03E1FD2BD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6" name="Group 5">
            <a:extLst>
              <a:ext uri="{FF2B5EF4-FFF2-40B4-BE49-F238E27FC236}">
                <a16:creationId xmlns:a16="http://schemas.microsoft.com/office/drawing/2014/main" id="{412B2C21-17DA-CC4E-B6DE-6F23E0F8FD56}"/>
              </a:ext>
            </a:extLst>
          </p:cNvPr>
          <p:cNvGrpSpPr/>
          <p:nvPr/>
        </p:nvGrpSpPr>
        <p:grpSpPr>
          <a:xfrm>
            <a:off x="7763417" y="2127891"/>
            <a:ext cx="536538" cy="632883"/>
            <a:chOff x="6276993" y="2059001"/>
            <a:chExt cx="536538" cy="632883"/>
          </a:xfrm>
        </p:grpSpPr>
        <p:sp>
          <p:nvSpPr>
            <p:cNvPr id="165" name="Rounded Rectangle 164">
              <a:extLst>
                <a:ext uri="{FF2B5EF4-FFF2-40B4-BE49-F238E27FC236}">
                  <a16:creationId xmlns:a16="http://schemas.microsoft.com/office/drawing/2014/main" id="{290C4346-90B3-6F4E-8B92-DDA0D274C73C}"/>
                </a:ext>
              </a:extLst>
            </p:cNvPr>
            <p:cNvSpPr/>
            <p:nvPr/>
          </p:nvSpPr>
          <p:spPr>
            <a:xfrm>
              <a:off x="6276993" y="2485869"/>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XTR-E</a:t>
              </a:r>
            </a:p>
          </p:txBody>
        </p:sp>
        <p:grpSp>
          <p:nvGrpSpPr>
            <p:cNvPr id="173" name="Group 172">
              <a:extLst>
                <a:ext uri="{FF2B5EF4-FFF2-40B4-BE49-F238E27FC236}">
                  <a16:creationId xmlns:a16="http://schemas.microsoft.com/office/drawing/2014/main" id="{4804C294-C632-7740-AF2F-808E6BAA5251}"/>
                </a:ext>
              </a:extLst>
            </p:cNvPr>
            <p:cNvGrpSpPr/>
            <p:nvPr/>
          </p:nvGrpSpPr>
          <p:grpSpPr>
            <a:xfrm>
              <a:off x="6296126" y="2059001"/>
              <a:ext cx="426078" cy="420152"/>
              <a:chOff x="4381601" y="3173124"/>
              <a:chExt cx="473632" cy="473632"/>
            </a:xfrm>
            <a:solidFill>
              <a:srgbClr val="FF0000"/>
            </a:solidFill>
          </p:grpSpPr>
          <p:sp>
            <p:nvSpPr>
              <p:cNvPr id="174" name="Oval 173">
                <a:extLst>
                  <a:ext uri="{FF2B5EF4-FFF2-40B4-BE49-F238E27FC236}">
                    <a16:creationId xmlns:a16="http://schemas.microsoft.com/office/drawing/2014/main" id="{748E4921-60A4-CB4A-8EA4-257B943C850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5" name="Picture 174" descr="router arrows.emf">
                <a:extLst>
                  <a:ext uri="{FF2B5EF4-FFF2-40B4-BE49-F238E27FC236}">
                    <a16:creationId xmlns:a16="http://schemas.microsoft.com/office/drawing/2014/main" id="{CA70592C-B521-BB42-A1FA-AF433AE8EE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pic>
        <p:nvPicPr>
          <p:cNvPr id="176" name="Picture 175">
            <a:extLst>
              <a:ext uri="{FF2B5EF4-FFF2-40B4-BE49-F238E27FC236}">
                <a16:creationId xmlns:a16="http://schemas.microsoft.com/office/drawing/2014/main" id="{A5E7D3B5-461E-D243-B751-7DD6951A4DC0}"/>
              </a:ext>
            </a:extLst>
          </p:cNvPr>
          <p:cNvPicPr>
            <a:picLocks noChangeAspect="1"/>
          </p:cNvPicPr>
          <p:nvPr/>
        </p:nvPicPr>
        <p:blipFill>
          <a:blip r:embed="rId4"/>
          <a:stretch>
            <a:fillRect/>
          </a:stretch>
        </p:blipFill>
        <p:spPr>
          <a:xfrm>
            <a:off x="4470248" y="4637480"/>
            <a:ext cx="469900" cy="469900"/>
          </a:xfrm>
          <a:prstGeom prst="rect">
            <a:avLst/>
          </a:prstGeom>
        </p:spPr>
      </p:pic>
      <p:pic>
        <p:nvPicPr>
          <p:cNvPr id="177" name="Picture 176">
            <a:extLst>
              <a:ext uri="{FF2B5EF4-FFF2-40B4-BE49-F238E27FC236}">
                <a16:creationId xmlns:a16="http://schemas.microsoft.com/office/drawing/2014/main" id="{C8088128-E432-8D49-998D-D8AAA88E1F87}"/>
              </a:ext>
            </a:extLst>
          </p:cNvPr>
          <p:cNvPicPr>
            <a:picLocks noChangeAspect="1"/>
          </p:cNvPicPr>
          <p:nvPr/>
        </p:nvPicPr>
        <p:blipFill>
          <a:blip r:embed="rId5"/>
          <a:stretch>
            <a:fillRect/>
          </a:stretch>
        </p:blipFill>
        <p:spPr>
          <a:xfrm>
            <a:off x="618369" y="1856483"/>
            <a:ext cx="469900" cy="469900"/>
          </a:xfrm>
          <a:prstGeom prst="rect">
            <a:avLst/>
          </a:prstGeom>
        </p:spPr>
      </p:pic>
      <p:cxnSp>
        <p:nvCxnSpPr>
          <p:cNvPr id="8" name="Straight Arrow Connector 7">
            <a:extLst>
              <a:ext uri="{FF2B5EF4-FFF2-40B4-BE49-F238E27FC236}">
                <a16:creationId xmlns:a16="http://schemas.microsoft.com/office/drawing/2014/main" id="{9961A528-6656-704B-97A5-4E73B0FAD300}"/>
              </a:ext>
            </a:extLst>
          </p:cNvPr>
          <p:cNvCxnSpPr>
            <a:stCxn id="177" idx="3"/>
            <a:endCxn id="171" idx="2"/>
          </p:cNvCxnSpPr>
          <p:nvPr/>
        </p:nvCxnSpPr>
        <p:spPr>
          <a:xfrm>
            <a:off x="1088269" y="2091433"/>
            <a:ext cx="426078" cy="81"/>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B158066-F0B2-5A4A-B98B-5953BAF1147F}"/>
              </a:ext>
            </a:extLst>
          </p:cNvPr>
          <p:cNvSpPr txBox="1"/>
          <p:nvPr/>
        </p:nvSpPr>
        <p:spPr>
          <a:xfrm>
            <a:off x="1940425" y="1185922"/>
            <a:ext cx="1176925" cy="253916"/>
          </a:xfrm>
          <a:prstGeom prst="rect">
            <a:avLst/>
          </a:prstGeom>
          <a:noFill/>
        </p:spPr>
        <p:txBody>
          <a:bodyPr wrap="none" rtlCol="0">
            <a:spAutoFit/>
          </a:bodyPr>
          <a:lstStyle/>
          <a:p>
            <a:r>
              <a:rPr lang="en-US" sz="1050" dirty="0">
                <a:latin typeface="+mn-lt"/>
              </a:rPr>
              <a:t>1. Map-Request</a:t>
            </a:r>
          </a:p>
        </p:txBody>
      </p:sp>
      <p:pic>
        <p:nvPicPr>
          <p:cNvPr id="179" name="Picture 178">
            <a:extLst>
              <a:ext uri="{FF2B5EF4-FFF2-40B4-BE49-F238E27FC236}">
                <a16:creationId xmlns:a16="http://schemas.microsoft.com/office/drawing/2014/main" id="{BB6C5B68-107C-D34F-B84E-2039EE06387F}"/>
              </a:ext>
            </a:extLst>
          </p:cNvPr>
          <p:cNvPicPr>
            <a:picLocks noChangeAspect="1"/>
          </p:cNvPicPr>
          <p:nvPr/>
        </p:nvPicPr>
        <p:blipFill>
          <a:blip r:embed="rId4"/>
          <a:stretch>
            <a:fillRect/>
          </a:stretch>
        </p:blipFill>
        <p:spPr>
          <a:xfrm>
            <a:off x="918297" y="1088060"/>
            <a:ext cx="469900" cy="469900"/>
          </a:xfrm>
          <a:prstGeom prst="rect">
            <a:avLst/>
          </a:prstGeom>
        </p:spPr>
      </p:pic>
      <p:pic>
        <p:nvPicPr>
          <p:cNvPr id="180" name="Picture 179">
            <a:extLst>
              <a:ext uri="{FF2B5EF4-FFF2-40B4-BE49-F238E27FC236}">
                <a16:creationId xmlns:a16="http://schemas.microsoft.com/office/drawing/2014/main" id="{CB201483-F97A-444E-845C-B132E021C416}"/>
              </a:ext>
            </a:extLst>
          </p:cNvPr>
          <p:cNvPicPr>
            <a:picLocks noChangeAspect="1"/>
          </p:cNvPicPr>
          <p:nvPr/>
        </p:nvPicPr>
        <p:blipFill>
          <a:blip r:embed="rId5"/>
          <a:stretch>
            <a:fillRect/>
          </a:stretch>
        </p:blipFill>
        <p:spPr>
          <a:xfrm>
            <a:off x="20603" y="1088060"/>
            <a:ext cx="469900" cy="469900"/>
          </a:xfrm>
          <a:prstGeom prst="rect">
            <a:avLst/>
          </a:prstGeom>
        </p:spPr>
      </p:pic>
      <p:cxnSp>
        <p:nvCxnSpPr>
          <p:cNvPr id="181" name="Straight Arrow Connector 180">
            <a:extLst>
              <a:ext uri="{FF2B5EF4-FFF2-40B4-BE49-F238E27FC236}">
                <a16:creationId xmlns:a16="http://schemas.microsoft.com/office/drawing/2014/main" id="{7FD0A796-9363-B14D-84DD-6EEA8C59123E}"/>
              </a:ext>
            </a:extLst>
          </p:cNvPr>
          <p:cNvCxnSpPr>
            <a:cxnSpLocks/>
            <a:endCxn id="179" idx="1"/>
          </p:cNvCxnSpPr>
          <p:nvPr/>
        </p:nvCxnSpPr>
        <p:spPr>
          <a:xfrm>
            <a:off x="490503" y="1322970"/>
            <a:ext cx="427794" cy="4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13" name="Freeform 12">
            <a:extLst>
              <a:ext uri="{FF2B5EF4-FFF2-40B4-BE49-F238E27FC236}">
                <a16:creationId xmlns:a16="http://schemas.microsoft.com/office/drawing/2014/main" id="{377E809E-88D9-114F-A69B-4D23053AE386}"/>
              </a:ext>
            </a:extLst>
          </p:cNvPr>
          <p:cNvSpPr/>
          <p:nvPr/>
        </p:nvSpPr>
        <p:spPr>
          <a:xfrm>
            <a:off x="1901952" y="1499584"/>
            <a:ext cx="1490472" cy="438944"/>
          </a:xfrm>
          <a:custGeom>
            <a:avLst/>
            <a:gdLst>
              <a:gd name="connsiteX0" fmla="*/ 0 w 1490472"/>
              <a:gd name="connsiteY0" fmla="*/ 438944 h 438944"/>
              <a:gd name="connsiteX1" fmla="*/ 630936 w 1490472"/>
              <a:gd name="connsiteY1" fmla="*/ 32 h 438944"/>
              <a:gd name="connsiteX2" fmla="*/ 1490472 w 1490472"/>
              <a:gd name="connsiteY2" fmla="*/ 420656 h 438944"/>
            </a:gdLst>
            <a:ahLst/>
            <a:cxnLst>
              <a:cxn ang="0">
                <a:pos x="connsiteX0" y="connsiteY0"/>
              </a:cxn>
              <a:cxn ang="0">
                <a:pos x="connsiteX1" y="connsiteY1"/>
              </a:cxn>
              <a:cxn ang="0">
                <a:pos x="connsiteX2" y="connsiteY2"/>
              </a:cxn>
            </a:cxnLst>
            <a:rect l="l" t="t" r="r" b="b"/>
            <a:pathLst>
              <a:path w="1490472" h="438944">
                <a:moveTo>
                  <a:pt x="0" y="438944"/>
                </a:moveTo>
                <a:cubicBezTo>
                  <a:pt x="191262" y="221012"/>
                  <a:pt x="382524" y="3080"/>
                  <a:pt x="630936" y="32"/>
                </a:cubicBezTo>
                <a:cubicBezTo>
                  <a:pt x="879348" y="-3016"/>
                  <a:pt x="1184910" y="208820"/>
                  <a:pt x="1490472" y="420656"/>
                </a:cubicBezTo>
              </a:path>
            </a:pathLst>
          </a:custGeom>
          <a:noFill/>
          <a:ln>
            <a:solidFill>
              <a:srgbClr val="00B050"/>
            </a:solidFill>
            <a:prstDash val="sysDash"/>
            <a:headEnd type="none" w="med" len="med"/>
            <a:tailEnd type="arrow"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TextBox 181">
            <a:extLst>
              <a:ext uri="{FF2B5EF4-FFF2-40B4-BE49-F238E27FC236}">
                <a16:creationId xmlns:a16="http://schemas.microsoft.com/office/drawing/2014/main" id="{D8521D44-693E-A04A-8610-C307136BC098}"/>
              </a:ext>
            </a:extLst>
          </p:cNvPr>
          <p:cNvSpPr txBox="1"/>
          <p:nvPr/>
        </p:nvSpPr>
        <p:spPr>
          <a:xfrm>
            <a:off x="3369105" y="1502578"/>
            <a:ext cx="2153154" cy="253916"/>
          </a:xfrm>
          <a:prstGeom prst="rect">
            <a:avLst/>
          </a:prstGeom>
          <a:noFill/>
        </p:spPr>
        <p:txBody>
          <a:bodyPr wrap="none" rtlCol="0">
            <a:spAutoFit/>
          </a:bodyPr>
          <a:lstStyle/>
          <a:p>
            <a:r>
              <a:rPr lang="en-US" sz="1050" dirty="0">
                <a:latin typeface="+mn-lt"/>
              </a:rPr>
              <a:t>2. DB Miss, cache Map-Request</a:t>
            </a:r>
          </a:p>
        </p:txBody>
      </p:sp>
      <p:cxnSp>
        <p:nvCxnSpPr>
          <p:cNvPr id="183" name="Straight Connector 182">
            <a:extLst>
              <a:ext uri="{FF2B5EF4-FFF2-40B4-BE49-F238E27FC236}">
                <a16:creationId xmlns:a16="http://schemas.microsoft.com/office/drawing/2014/main" id="{AB45EC37-9903-3E47-9146-A98E82392A3C}"/>
              </a:ext>
            </a:extLst>
          </p:cNvPr>
          <p:cNvCxnSpPr/>
          <p:nvPr/>
        </p:nvCxnSpPr>
        <p:spPr>
          <a:xfrm>
            <a:off x="3704838" y="2149756"/>
            <a:ext cx="2071330" cy="252464"/>
          </a:xfrm>
          <a:prstGeom prst="line">
            <a:avLst/>
          </a:prstGeom>
          <a:ln w="28575">
            <a:solidFill>
              <a:srgbClr val="00B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1B8A1AF8-0677-4246-AEC1-A495F2E30953}"/>
              </a:ext>
            </a:extLst>
          </p:cNvPr>
          <p:cNvCxnSpPr>
            <a:cxnSpLocks/>
          </p:cNvCxnSpPr>
          <p:nvPr/>
        </p:nvCxnSpPr>
        <p:spPr>
          <a:xfrm>
            <a:off x="3642440" y="2298302"/>
            <a:ext cx="848018" cy="1027845"/>
          </a:xfrm>
          <a:prstGeom prst="line">
            <a:avLst/>
          </a:prstGeom>
          <a:ln w="28575">
            <a:solidFill>
              <a:srgbClr val="00B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85" name="TextBox 184">
            <a:extLst>
              <a:ext uri="{FF2B5EF4-FFF2-40B4-BE49-F238E27FC236}">
                <a16:creationId xmlns:a16="http://schemas.microsoft.com/office/drawing/2014/main" id="{04C05960-2762-FA48-AA2C-2F2955DB1396}"/>
              </a:ext>
            </a:extLst>
          </p:cNvPr>
          <p:cNvSpPr txBox="1"/>
          <p:nvPr/>
        </p:nvSpPr>
        <p:spPr>
          <a:xfrm>
            <a:off x="2591157" y="2364554"/>
            <a:ext cx="1211310" cy="738664"/>
          </a:xfrm>
          <a:prstGeom prst="rect">
            <a:avLst/>
          </a:prstGeom>
          <a:noFill/>
        </p:spPr>
        <p:txBody>
          <a:bodyPr wrap="square" rtlCol="0">
            <a:spAutoFit/>
          </a:bodyPr>
          <a:lstStyle/>
          <a:p>
            <a:pPr algn="ctr"/>
            <a:r>
              <a:rPr lang="en-US" sz="1050" dirty="0">
                <a:latin typeface="+mn-lt"/>
              </a:rPr>
              <a:t>3. Send ECM Map Request to All Federation Peers</a:t>
            </a:r>
          </a:p>
        </p:txBody>
      </p:sp>
      <p:sp>
        <p:nvSpPr>
          <p:cNvPr id="186" name="TextBox 185">
            <a:extLst>
              <a:ext uri="{FF2B5EF4-FFF2-40B4-BE49-F238E27FC236}">
                <a16:creationId xmlns:a16="http://schemas.microsoft.com/office/drawing/2014/main" id="{5FCE3B25-D031-2E4E-BABD-1DFC78AFB03E}"/>
              </a:ext>
            </a:extLst>
          </p:cNvPr>
          <p:cNvSpPr txBox="1"/>
          <p:nvPr/>
        </p:nvSpPr>
        <p:spPr>
          <a:xfrm>
            <a:off x="4610510" y="3264083"/>
            <a:ext cx="1926377" cy="577081"/>
          </a:xfrm>
          <a:prstGeom prst="rect">
            <a:avLst/>
          </a:prstGeom>
          <a:noFill/>
        </p:spPr>
        <p:txBody>
          <a:bodyPr wrap="square" rtlCol="0">
            <a:spAutoFit/>
          </a:bodyPr>
          <a:lstStyle/>
          <a:p>
            <a:pPr algn="ctr"/>
            <a:r>
              <a:rPr lang="en-US" sz="1050" dirty="0">
                <a:latin typeface="+mn-lt"/>
              </a:rPr>
              <a:t>4. DB Match: </a:t>
            </a:r>
          </a:p>
          <a:p>
            <a:pPr algn="ctr"/>
            <a:r>
              <a:rPr lang="en-US" sz="1050" dirty="0">
                <a:latin typeface="+mn-lt"/>
              </a:rPr>
              <a:t>Generate Reply</a:t>
            </a:r>
          </a:p>
          <a:p>
            <a:pPr algn="ctr"/>
            <a:r>
              <a:rPr lang="en-US" sz="1050" dirty="0">
                <a:latin typeface="+mn-lt"/>
              </a:rPr>
              <a:t>Optional: Add subs to Paul</a:t>
            </a:r>
          </a:p>
        </p:txBody>
      </p:sp>
      <p:sp>
        <p:nvSpPr>
          <p:cNvPr id="187" name="TextBox 186">
            <a:extLst>
              <a:ext uri="{FF2B5EF4-FFF2-40B4-BE49-F238E27FC236}">
                <a16:creationId xmlns:a16="http://schemas.microsoft.com/office/drawing/2014/main" id="{81A46AA1-54C9-044E-B77A-EC58BD40623A}"/>
              </a:ext>
            </a:extLst>
          </p:cNvPr>
          <p:cNvSpPr txBox="1"/>
          <p:nvPr/>
        </p:nvSpPr>
        <p:spPr>
          <a:xfrm>
            <a:off x="5820785" y="2472233"/>
            <a:ext cx="1926377" cy="577081"/>
          </a:xfrm>
          <a:prstGeom prst="rect">
            <a:avLst/>
          </a:prstGeom>
          <a:noFill/>
        </p:spPr>
        <p:txBody>
          <a:bodyPr wrap="square" rtlCol="0">
            <a:spAutoFit/>
          </a:bodyPr>
          <a:lstStyle/>
          <a:p>
            <a:pPr algn="ctr"/>
            <a:r>
              <a:rPr lang="en-US" sz="1050" dirty="0">
                <a:latin typeface="+mn-lt"/>
              </a:rPr>
              <a:t>4. No DB Match: </a:t>
            </a:r>
          </a:p>
          <a:p>
            <a:pPr algn="ctr"/>
            <a:r>
              <a:rPr lang="en-US" sz="1050" dirty="0">
                <a:latin typeface="+mn-lt"/>
              </a:rPr>
              <a:t>Calculate Covering Prefix Generate NMR</a:t>
            </a:r>
          </a:p>
        </p:txBody>
      </p:sp>
      <p:sp>
        <p:nvSpPr>
          <p:cNvPr id="62" name="TextBox 61">
            <a:extLst>
              <a:ext uri="{FF2B5EF4-FFF2-40B4-BE49-F238E27FC236}">
                <a16:creationId xmlns:a16="http://schemas.microsoft.com/office/drawing/2014/main" id="{CF44792E-6C7A-6A40-A02C-53C812C438C1}"/>
              </a:ext>
            </a:extLst>
          </p:cNvPr>
          <p:cNvSpPr txBox="1"/>
          <p:nvPr/>
        </p:nvSpPr>
        <p:spPr>
          <a:xfrm>
            <a:off x="3421858" y="3531789"/>
            <a:ext cx="1247456" cy="415498"/>
          </a:xfrm>
          <a:prstGeom prst="rect">
            <a:avLst/>
          </a:prstGeom>
          <a:noFill/>
          <a:ln>
            <a:solidFill>
              <a:srgbClr val="002060"/>
            </a:solidFill>
          </a:ln>
        </p:spPr>
        <p:txBody>
          <a:bodyPr wrap="none" rtlCol="0">
            <a:spAutoFit/>
          </a:bodyPr>
          <a:lstStyle/>
          <a:p>
            <a:pPr algn="ctr"/>
            <a:r>
              <a:rPr lang="en-US" sz="1100" dirty="0">
                <a:latin typeface="+mn-lt"/>
              </a:rPr>
              <a:t>Paul @ XTR-S</a:t>
            </a:r>
          </a:p>
          <a:p>
            <a:pPr algn="ctr"/>
            <a:r>
              <a:rPr lang="en-US" sz="1000" dirty="0">
                <a:latin typeface="+mn-lt"/>
              </a:rPr>
              <a:t>MS-W sub to Paul</a:t>
            </a:r>
          </a:p>
        </p:txBody>
      </p:sp>
      <p:sp>
        <p:nvSpPr>
          <p:cNvPr id="63" name="TextBox 62">
            <a:extLst>
              <a:ext uri="{FF2B5EF4-FFF2-40B4-BE49-F238E27FC236}">
                <a16:creationId xmlns:a16="http://schemas.microsoft.com/office/drawing/2014/main" id="{B370CD3A-191B-7E4C-8202-80C94A85D642}"/>
              </a:ext>
            </a:extLst>
          </p:cNvPr>
          <p:cNvSpPr txBox="1"/>
          <p:nvPr/>
        </p:nvSpPr>
        <p:spPr>
          <a:xfrm>
            <a:off x="11848" y="1544630"/>
            <a:ext cx="497252" cy="261610"/>
          </a:xfrm>
          <a:prstGeom prst="rect">
            <a:avLst/>
          </a:prstGeom>
          <a:noFill/>
        </p:spPr>
        <p:txBody>
          <a:bodyPr wrap="none" rtlCol="0">
            <a:spAutoFit/>
          </a:bodyPr>
          <a:lstStyle/>
          <a:p>
            <a:pPr algn="ctr"/>
            <a:r>
              <a:rPr lang="en-US" sz="1100" dirty="0">
                <a:latin typeface="+mn-lt"/>
              </a:rPr>
              <a:t>Mary</a:t>
            </a:r>
          </a:p>
        </p:txBody>
      </p:sp>
      <p:sp>
        <p:nvSpPr>
          <p:cNvPr id="64" name="TextBox 63">
            <a:extLst>
              <a:ext uri="{FF2B5EF4-FFF2-40B4-BE49-F238E27FC236}">
                <a16:creationId xmlns:a16="http://schemas.microsoft.com/office/drawing/2014/main" id="{481E5867-2382-C54E-88BF-F085FB6B292A}"/>
              </a:ext>
            </a:extLst>
          </p:cNvPr>
          <p:cNvSpPr txBox="1"/>
          <p:nvPr/>
        </p:nvSpPr>
        <p:spPr>
          <a:xfrm>
            <a:off x="921960" y="1541488"/>
            <a:ext cx="453970" cy="261610"/>
          </a:xfrm>
          <a:prstGeom prst="rect">
            <a:avLst/>
          </a:prstGeom>
          <a:noFill/>
        </p:spPr>
        <p:txBody>
          <a:bodyPr wrap="none" rtlCol="0">
            <a:spAutoFit/>
          </a:bodyPr>
          <a:lstStyle/>
          <a:p>
            <a:pPr algn="ctr"/>
            <a:r>
              <a:rPr lang="en-US" sz="1100" dirty="0">
                <a:latin typeface="+mn-lt"/>
              </a:rPr>
              <a:t>Paul</a:t>
            </a:r>
          </a:p>
        </p:txBody>
      </p:sp>
      <p:sp>
        <p:nvSpPr>
          <p:cNvPr id="65" name="TextBox 64">
            <a:extLst>
              <a:ext uri="{FF2B5EF4-FFF2-40B4-BE49-F238E27FC236}">
                <a16:creationId xmlns:a16="http://schemas.microsoft.com/office/drawing/2014/main" id="{07E32A07-711C-224B-A359-BE5AD8D24607}"/>
              </a:ext>
            </a:extLst>
          </p:cNvPr>
          <p:cNvSpPr txBox="1"/>
          <p:nvPr/>
        </p:nvSpPr>
        <p:spPr>
          <a:xfrm>
            <a:off x="604693" y="2284651"/>
            <a:ext cx="497252" cy="261610"/>
          </a:xfrm>
          <a:prstGeom prst="rect">
            <a:avLst/>
          </a:prstGeom>
          <a:noFill/>
        </p:spPr>
        <p:txBody>
          <a:bodyPr wrap="none" rtlCol="0">
            <a:spAutoFit/>
          </a:bodyPr>
          <a:lstStyle/>
          <a:p>
            <a:pPr algn="ctr"/>
            <a:r>
              <a:rPr lang="en-US" sz="1100" dirty="0">
                <a:latin typeface="+mn-lt"/>
              </a:rPr>
              <a:t>Mary</a:t>
            </a:r>
          </a:p>
        </p:txBody>
      </p:sp>
      <p:sp>
        <p:nvSpPr>
          <p:cNvPr id="66" name="TextBox 65">
            <a:extLst>
              <a:ext uri="{FF2B5EF4-FFF2-40B4-BE49-F238E27FC236}">
                <a16:creationId xmlns:a16="http://schemas.microsoft.com/office/drawing/2014/main" id="{ADB3DEC3-8868-2E41-8804-514AF39A8275}"/>
              </a:ext>
            </a:extLst>
          </p:cNvPr>
          <p:cNvSpPr txBox="1"/>
          <p:nvPr/>
        </p:nvSpPr>
        <p:spPr>
          <a:xfrm>
            <a:off x="4783959" y="4844499"/>
            <a:ext cx="453970" cy="261610"/>
          </a:xfrm>
          <a:prstGeom prst="rect">
            <a:avLst/>
          </a:prstGeom>
          <a:noFill/>
        </p:spPr>
        <p:txBody>
          <a:bodyPr wrap="none" rtlCol="0">
            <a:spAutoFit/>
          </a:bodyPr>
          <a:lstStyle/>
          <a:p>
            <a:pPr algn="ctr"/>
            <a:r>
              <a:rPr lang="en-US" sz="1100" dirty="0">
                <a:latin typeface="+mn-lt"/>
              </a:rPr>
              <a:t>Paul</a:t>
            </a:r>
          </a:p>
        </p:txBody>
      </p:sp>
      <p:sp>
        <p:nvSpPr>
          <p:cNvPr id="67" name="Rounded Rectangle 66">
            <a:extLst>
              <a:ext uri="{FF2B5EF4-FFF2-40B4-BE49-F238E27FC236}">
                <a16:creationId xmlns:a16="http://schemas.microsoft.com/office/drawing/2014/main" id="{AA29B613-A7B7-1643-B3A1-4226F94394B6}"/>
              </a:ext>
            </a:extLst>
          </p:cNvPr>
          <p:cNvSpPr/>
          <p:nvPr/>
        </p:nvSpPr>
        <p:spPr>
          <a:xfrm>
            <a:off x="2817485" y="1939024"/>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MS-W</a:t>
            </a:r>
          </a:p>
        </p:txBody>
      </p:sp>
      <p:sp>
        <p:nvSpPr>
          <p:cNvPr id="68" name="Rounded Rectangle 67">
            <a:extLst>
              <a:ext uri="{FF2B5EF4-FFF2-40B4-BE49-F238E27FC236}">
                <a16:creationId xmlns:a16="http://schemas.microsoft.com/office/drawing/2014/main" id="{D15B0765-A442-C640-97FD-51F446DAE423}"/>
              </a:ext>
            </a:extLst>
          </p:cNvPr>
          <p:cNvSpPr/>
          <p:nvPr/>
        </p:nvSpPr>
        <p:spPr>
          <a:xfrm>
            <a:off x="3803899" y="3281563"/>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MS-S</a:t>
            </a:r>
          </a:p>
        </p:txBody>
      </p:sp>
      <p:sp>
        <p:nvSpPr>
          <p:cNvPr id="69" name="Rounded Rectangle 68">
            <a:extLst>
              <a:ext uri="{FF2B5EF4-FFF2-40B4-BE49-F238E27FC236}">
                <a16:creationId xmlns:a16="http://schemas.microsoft.com/office/drawing/2014/main" id="{CA8F5D41-3A1B-A04C-BB3E-5180DBA4464D}"/>
              </a:ext>
            </a:extLst>
          </p:cNvPr>
          <p:cNvSpPr/>
          <p:nvPr/>
        </p:nvSpPr>
        <p:spPr>
          <a:xfrm>
            <a:off x="6106373" y="2062978"/>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MS-E</a:t>
            </a:r>
          </a:p>
        </p:txBody>
      </p:sp>
      <p:grpSp>
        <p:nvGrpSpPr>
          <p:cNvPr id="70" name="Group 69">
            <a:extLst>
              <a:ext uri="{FF2B5EF4-FFF2-40B4-BE49-F238E27FC236}">
                <a16:creationId xmlns:a16="http://schemas.microsoft.com/office/drawing/2014/main" id="{FF0553C7-BC9E-CF4B-A225-DD398357B05C}"/>
              </a:ext>
            </a:extLst>
          </p:cNvPr>
          <p:cNvGrpSpPr/>
          <p:nvPr/>
        </p:nvGrpSpPr>
        <p:grpSpPr>
          <a:xfrm>
            <a:off x="3549886" y="1760971"/>
            <a:ext cx="426078" cy="420152"/>
            <a:chOff x="4381601" y="3173124"/>
            <a:chExt cx="473632" cy="473632"/>
          </a:xfrm>
          <a:solidFill>
            <a:schemeClr val="accent2">
              <a:lumMod val="60000"/>
              <a:lumOff val="40000"/>
            </a:schemeClr>
          </a:solidFill>
        </p:grpSpPr>
        <p:sp>
          <p:nvSpPr>
            <p:cNvPr id="71" name="Oval 70">
              <a:extLst>
                <a:ext uri="{FF2B5EF4-FFF2-40B4-BE49-F238E27FC236}">
                  <a16:creationId xmlns:a16="http://schemas.microsoft.com/office/drawing/2014/main" id="{DC82B487-6B6D-D947-8457-F182C9E0940C}"/>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72" name="Picture 71" descr="router arrows.emf">
              <a:extLst>
                <a:ext uri="{FF2B5EF4-FFF2-40B4-BE49-F238E27FC236}">
                  <a16:creationId xmlns:a16="http://schemas.microsoft.com/office/drawing/2014/main" id="{F53CADD0-79AC-C441-BB6F-467EFAE0715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73" name="Group 72">
            <a:extLst>
              <a:ext uri="{FF2B5EF4-FFF2-40B4-BE49-F238E27FC236}">
                <a16:creationId xmlns:a16="http://schemas.microsoft.com/office/drawing/2014/main" id="{471CB5E1-8928-0745-B29E-D7D4DAAED0DB}"/>
              </a:ext>
            </a:extLst>
          </p:cNvPr>
          <p:cNvGrpSpPr/>
          <p:nvPr/>
        </p:nvGrpSpPr>
        <p:grpSpPr>
          <a:xfrm>
            <a:off x="5719782" y="2397863"/>
            <a:ext cx="426078" cy="420152"/>
            <a:chOff x="4381601" y="3173124"/>
            <a:chExt cx="473632" cy="473632"/>
          </a:xfrm>
          <a:solidFill>
            <a:schemeClr val="accent2">
              <a:lumMod val="60000"/>
              <a:lumOff val="40000"/>
            </a:schemeClr>
          </a:solidFill>
        </p:grpSpPr>
        <p:sp>
          <p:nvSpPr>
            <p:cNvPr id="74" name="Oval 73">
              <a:extLst>
                <a:ext uri="{FF2B5EF4-FFF2-40B4-BE49-F238E27FC236}">
                  <a16:creationId xmlns:a16="http://schemas.microsoft.com/office/drawing/2014/main" id="{E8A9E03B-1467-8A47-B5A0-AA9AAE82D580}"/>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75" name="Picture 74" descr="router arrows.emf">
              <a:extLst>
                <a:ext uri="{FF2B5EF4-FFF2-40B4-BE49-F238E27FC236}">
                  <a16:creationId xmlns:a16="http://schemas.microsoft.com/office/drawing/2014/main" id="{60BB8CC8-A590-7544-8D31-ADC723F8AEB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76" name="Group 75">
            <a:extLst>
              <a:ext uri="{FF2B5EF4-FFF2-40B4-BE49-F238E27FC236}">
                <a16:creationId xmlns:a16="http://schemas.microsoft.com/office/drawing/2014/main" id="{4D8FB0DD-F2E4-AB4C-B3F8-9CE92D0EC3BC}"/>
              </a:ext>
            </a:extLst>
          </p:cNvPr>
          <p:cNvGrpSpPr/>
          <p:nvPr/>
        </p:nvGrpSpPr>
        <p:grpSpPr>
          <a:xfrm>
            <a:off x="4737639" y="3056511"/>
            <a:ext cx="426078" cy="420152"/>
            <a:chOff x="4381601" y="3173124"/>
            <a:chExt cx="473632" cy="473632"/>
          </a:xfrm>
          <a:solidFill>
            <a:schemeClr val="accent2">
              <a:lumMod val="60000"/>
              <a:lumOff val="40000"/>
            </a:schemeClr>
          </a:solidFill>
        </p:grpSpPr>
        <p:sp>
          <p:nvSpPr>
            <p:cNvPr id="77" name="Oval 76">
              <a:extLst>
                <a:ext uri="{FF2B5EF4-FFF2-40B4-BE49-F238E27FC236}">
                  <a16:creationId xmlns:a16="http://schemas.microsoft.com/office/drawing/2014/main" id="{E1751D27-BB9D-3141-90AA-65B324F51EB9}"/>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78" name="Picture 77" descr="router arrows.emf">
              <a:extLst>
                <a:ext uri="{FF2B5EF4-FFF2-40B4-BE49-F238E27FC236}">
                  <a16:creationId xmlns:a16="http://schemas.microsoft.com/office/drawing/2014/main" id="{3BA115F2-DEC8-074A-9BDD-2DD7DE55148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7" name="Sun 6">
            <a:extLst>
              <a:ext uri="{FF2B5EF4-FFF2-40B4-BE49-F238E27FC236}">
                <a16:creationId xmlns:a16="http://schemas.microsoft.com/office/drawing/2014/main" id="{31E62A7A-C2E0-B241-96F7-42DAD06C4996}"/>
              </a:ext>
            </a:extLst>
          </p:cNvPr>
          <p:cNvSpPr/>
          <p:nvPr/>
        </p:nvSpPr>
        <p:spPr>
          <a:xfrm>
            <a:off x="3361850" y="1817930"/>
            <a:ext cx="259581" cy="294369"/>
          </a:xfrm>
          <a:prstGeom prst="sun">
            <a:avLst/>
          </a:prstGeom>
          <a:solidFill>
            <a:schemeClr val="accent6">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Sun 78">
            <a:extLst>
              <a:ext uri="{FF2B5EF4-FFF2-40B4-BE49-F238E27FC236}">
                <a16:creationId xmlns:a16="http://schemas.microsoft.com/office/drawing/2014/main" id="{FD09ED26-332A-D543-B924-E9FFD6AD2909}"/>
              </a:ext>
            </a:extLst>
          </p:cNvPr>
          <p:cNvSpPr/>
          <p:nvPr/>
        </p:nvSpPr>
        <p:spPr>
          <a:xfrm>
            <a:off x="5743984" y="2273836"/>
            <a:ext cx="259581" cy="294369"/>
          </a:xfrm>
          <a:prstGeom prst="sun">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Sun 79">
            <a:extLst>
              <a:ext uri="{FF2B5EF4-FFF2-40B4-BE49-F238E27FC236}">
                <a16:creationId xmlns:a16="http://schemas.microsoft.com/office/drawing/2014/main" id="{DB163C40-DF34-7A4C-9E75-F73116EDC98B}"/>
              </a:ext>
            </a:extLst>
          </p:cNvPr>
          <p:cNvSpPr/>
          <p:nvPr/>
        </p:nvSpPr>
        <p:spPr>
          <a:xfrm>
            <a:off x="4392336" y="3213987"/>
            <a:ext cx="259581" cy="294369"/>
          </a:xfrm>
          <a:prstGeom prst="sun">
            <a:avLst/>
          </a:prstGeom>
          <a:solidFill>
            <a:schemeClr val="tx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Sun 80">
            <a:extLst>
              <a:ext uri="{FF2B5EF4-FFF2-40B4-BE49-F238E27FC236}">
                <a16:creationId xmlns:a16="http://schemas.microsoft.com/office/drawing/2014/main" id="{D1FAE3E3-3675-E24F-9EFA-C8F7677C4642}"/>
              </a:ext>
            </a:extLst>
          </p:cNvPr>
          <p:cNvSpPr/>
          <p:nvPr/>
        </p:nvSpPr>
        <p:spPr>
          <a:xfrm>
            <a:off x="180014" y="4158866"/>
            <a:ext cx="259581" cy="294369"/>
          </a:xfrm>
          <a:prstGeom prst="sun">
            <a:avLst/>
          </a:prstGeom>
          <a:solidFill>
            <a:schemeClr val="accent6">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D9594C6D-D0B2-6148-B589-11260F3671E2}"/>
              </a:ext>
            </a:extLst>
          </p:cNvPr>
          <p:cNvSpPr txBox="1"/>
          <p:nvPr/>
        </p:nvSpPr>
        <p:spPr>
          <a:xfrm>
            <a:off x="474214" y="4111093"/>
            <a:ext cx="3358612" cy="369332"/>
          </a:xfrm>
          <a:prstGeom prst="rect">
            <a:avLst/>
          </a:prstGeom>
          <a:noFill/>
        </p:spPr>
        <p:txBody>
          <a:bodyPr wrap="none" rtlCol="0">
            <a:spAutoFit/>
          </a:bodyPr>
          <a:lstStyle/>
          <a:p>
            <a:r>
              <a:rPr lang="en-US" dirty="0">
                <a:latin typeface="+mn-lt"/>
              </a:rPr>
              <a:t>Map-resolver anycast address</a:t>
            </a:r>
          </a:p>
        </p:txBody>
      </p:sp>
      <p:sp>
        <p:nvSpPr>
          <p:cNvPr id="11" name="TextBox 10">
            <a:extLst>
              <a:ext uri="{FF2B5EF4-FFF2-40B4-BE49-F238E27FC236}">
                <a16:creationId xmlns:a16="http://schemas.microsoft.com/office/drawing/2014/main" id="{B95FFD7E-A6DD-084E-BFD5-549F976A8BAD}"/>
              </a:ext>
            </a:extLst>
          </p:cNvPr>
          <p:cNvSpPr txBox="1"/>
          <p:nvPr/>
        </p:nvSpPr>
        <p:spPr>
          <a:xfrm>
            <a:off x="163187" y="4605972"/>
            <a:ext cx="4121641" cy="369332"/>
          </a:xfrm>
          <a:prstGeom prst="rect">
            <a:avLst/>
          </a:prstGeom>
          <a:solidFill>
            <a:srgbClr val="FFC000"/>
          </a:solidFill>
        </p:spPr>
        <p:txBody>
          <a:bodyPr wrap="none" rtlCol="0">
            <a:spAutoFit/>
          </a:bodyPr>
          <a:lstStyle/>
          <a:p>
            <a:r>
              <a:rPr lang="en-US" dirty="0">
                <a:latin typeface="+mn-lt"/>
              </a:rPr>
              <a:t>Map-requests are sent to MR anycast</a:t>
            </a:r>
          </a:p>
        </p:txBody>
      </p:sp>
    </p:spTree>
    <p:extLst>
      <p:ext uri="{BB962C8B-B14F-4D97-AF65-F5344CB8AC3E}">
        <p14:creationId xmlns:p14="http://schemas.microsoft.com/office/powerpoint/2010/main" val="5737711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MS Federation Resiliency – Map-Reply – 2b</a:t>
            </a:r>
          </a:p>
        </p:txBody>
      </p:sp>
      <p:grpSp>
        <p:nvGrpSpPr>
          <p:cNvPr id="2" name="Group 1"/>
          <p:cNvGrpSpPr/>
          <p:nvPr/>
        </p:nvGrpSpPr>
        <p:grpSpPr>
          <a:xfrm>
            <a:off x="8046720" y="79691"/>
            <a:ext cx="921818" cy="583814"/>
            <a:chOff x="7583999" y="79691"/>
            <a:chExt cx="1384539" cy="876868"/>
          </a:xfrm>
        </p:grpSpPr>
        <p:sp>
          <p:nvSpPr>
            <p:cNvPr id="111" name="Rounded Rectangle 110"/>
            <p:cNvSpPr/>
            <p:nvPr/>
          </p:nvSpPr>
          <p:spPr>
            <a:xfrm>
              <a:off x="8104544" y="192734"/>
              <a:ext cx="863994" cy="206015"/>
            </a:xfrm>
            <a:prstGeom prst="roundRect">
              <a:avLst/>
            </a:prstGeom>
            <a:solidFill>
              <a:srgbClr val="FFFFFF"/>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LISP MS/MR</a:t>
              </a:r>
            </a:p>
          </p:txBody>
        </p:sp>
        <p:grpSp>
          <p:nvGrpSpPr>
            <p:cNvPr id="116" name="Group 115"/>
            <p:cNvGrpSpPr/>
            <p:nvPr/>
          </p:nvGrpSpPr>
          <p:grpSpPr>
            <a:xfrm>
              <a:off x="7583999" y="79691"/>
              <a:ext cx="426078" cy="420152"/>
              <a:chOff x="4381601" y="3173124"/>
              <a:chExt cx="473632" cy="473632"/>
            </a:xfrm>
            <a:solidFill>
              <a:srgbClr val="92D050"/>
            </a:solidFill>
          </p:grpSpPr>
          <p:sp>
            <p:nvSpPr>
              <p:cNvPr id="117" name="Oval 116"/>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18" name="Picture 117"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19" name="Group 118"/>
            <p:cNvGrpSpPr/>
            <p:nvPr/>
          </p:nvGrpSpPr>
          <p:grpSpPr>
            <a:xfrm>
              <a:off x="7583999" y="536407"/>
              <a:ext cx="426078" cy="420152"/>
              <a:chOff x="4381601" y="3173124"/>
              <a:chExt cx="473632" cy="473632"/>
            </a:xfrm>
            <a:solidFill>
              <a:srgbClr val="FF0000"/>
            </a:solidFill>
          </p:grpSpPr>
          <p:sp>
            <p:nvSpPr>
              <p:cNvPr id="120" name="Oval 119"/>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21" name="Picture 120"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122" name="Rounded Rectangle 121"/>
            <p:cNvSpPr/>
            <p:nvPr/>
          </p:nvSpPr>
          <p:spPr>
            <a:xfrm>
              <a:off x="8104544" y="638873"/>
              <a:ext cx="863994"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Border Router</a:t>
              </a:r>
            </a:p>
          </p:txBody>
        </p:sp>
      </p:grpSp>
      <p:grpSp>
        <p:nvGrpSpPr>
          <p:cNvPr id="442" name="Group 441"/>
          <p:cNvGrpSpPr/>
          <p:nvPr/>
        </p:nvGrpSpPr>
        <p:grpSpPr>
          <a:xfrm>
            <a:off x="5820785" y="2127891"/>
            <a:ext cx="426078" cy="420152"/>
            <a:chOff x="4381601" y="3173124"/>
            <a:chExt cx="473632" cy="473632"/>
          </a:xfrm>
          <a:solidFill>
            <a:schemeClr val="accent2">
              <a:lumMod val="60000"/>
              <a:lumOff val="40000"/>
            </a:schemeClr>
          </a:solidFill>
        </p:grpSpPr>
        <p:sp>
          <p:nvSpPr>
            <p:cNvPr id="443" name="Oval 442"/>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44" name="Picture 443"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29" name="Group 128">
            <a:extLst>
              <a:ext uri="{FF2B5EF4-FFF2-40B4-BE49-F238E27FC236}">
                <a16:creationId xmlns:a16="http://schemas.microsoft.com/office/drawing/2014/main" id="{EA7668F4-E339-934F-947B-0DFBA4D80438}"/>
              </a:ext>
            </a:extLst>
          </p:cNvPr>
          <p:cNvGrpSpPr/>
          <p:nvPr/>
        </p:nvGrpSpPr>
        <p:grpSpPr>
          <a:xfrm>
            <a:off x="3323377" y="1875427"/>
            <a:ext cx="426078" cy="420152"/>
            <a:chOff x="4381601" y="3173124"/>
            <a:chExt cx="473632" cy="473632"/>
          </a:xfrm>
          <a:solidFill>
            <a:schemeClr val="accent2">
              <a:lumMod val="60000"/>
              <a:lumOff val="40000"/>
            </a:schemeClr>
          </a:solidFill>
        </p:grpSpPr>
        <p:sp>
          <p:nvSpPr>
            <p:cNvPr id="130" name="Oval 129">
              <a:extLst>
                <a:ext uri="{FF2B5EF4-FFF2-40B4-BE49-F238E27FC236}">
                  <a16:creationId xmlns:a16="http://schemas.microsoft.com/office/drawing/2014/main" id="{1C6A69E6-E99A-1845-A3A4-8B1CA89D6B29}"/>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1" name="Picture 130" descr="router arrows.emf">
              <a:extLst>
                <a:ext uri="{FF2B5EF4-FFF2-40B4-BE49-F238E27FC236}">
                  <a16:creationId xmlns:a16="http://schemas.microsoft.com/office/drawing/2014/main" id="{DDFB3D23-3F17-DC44-A126-D257C85547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32" name="Group 131">
            <a:extLst>
              <a:ext uri="{FF2B5EF4-FFF2-40B4-BE49-F238E27FC236}">
                <a16:creationId xmlns:a16="http://schemas.microsoft.com/office/drawing/2014/main" id="{AFC99AEE-4BAF-D246-809D-668D5607B8C8}"/>
              </a:ext>
            </a:extLst>
          </p:cNvPr>
          <p:cNvGrpSpPr/>
          <p:nvPr/>
        </p:nvGrpSpPr>
        <p:grpSpPr>
          <a:xfrm>
            <a:off x="4472677" y="3200364"/>
            <a:ext cx="426078" cy="420152"/>
            <a:chOff x="4381601" y="3173124"/>
            <a:chExt cx="473632" cy="473632"/>
          </a:xfrm>
          <a:solidFill>
            <a:schemeClr val="accent2">
              <a:lumMod val="60000"/>
              <a:lumOff val="40000"/>
            </a:schemeClr>
          </a:solidFill>
        </p:grpSpPr>
        <p:sp>
          <p:nvSpPr>
            <p:cNvPr id="133" name="Oval 132">
              <a:extLst>
                <a:ext uri="{FF2B5EF4-FFF2-40B4-BE49-F238E27FC236}">
                  <a16:creationId xmlns:a16="http://schemas.microsoft.com/office/drawing/2014/main" id="{6BF9B1A2-7A98-9E4F-8EA1-1503AD37DA7C}"/>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4" name="Picture 133" descr="router arrows.emf">
              <a:extLst>
                <a:ext uri="{FF2B5EF4-FFF2-40B4-BE49-F238E27FC236}">
                  <a16:creationId xmlns:a16="http://schemas.microsoft.com/office/drawing/2014/main" id="{37C53EA3-DBD5-384D-B7EE-2ED6232913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22" name="TextBox 21">
            <a:extLst>
              <a:ext uri="{FF2B5EF4-FFF2-40B4-BE49-F238E27FC236}">
                <a16:creationId xmlns:a16="http://schemas.microsoft.com/office/drawing/2014/main" id="{FD6491AF-ECC9-D146-A17B-22EED11A9CCB}"/>
              </a:ext>
            </a:extLst>
          </p:cNvPr>
          <p:cNvSpPr txBox="1"/>
          <p:nvPr/>
        </p:nvSpPr>
        <p:spPr>
          <a:xfrm>
            <a:off x="4216829" y="2452740"/>
            <a:ext cx="963320" cy="577081"/>
          </a:xfrm>
          <a:prstGeom prst="rect">
            <a:avLst/>
          </a:prstGeom>
          <a:noFill/>
        </p:spPr>
        <p:txBody>
          <a:bodyPr wrap="square" rtlCol="0">
            <a:spAutoFit/>
          </a:bodyPr>
          <a:lstStyle/>
          <a:p>
            <a:pPr algn="ctr"/>
            <a:r>
              <a:rPr lang="en-US" sz="1050" dirty="0">
                <a:solidFill>
                  <a:srgbClr val="00B050"/>
                </a:solidFill>
                <a:latin typeface="+mn-lt"/>
              </a:rPr>
              <a:t>Mapping System Federation</a:t>
            </a:r>
          </a:p>
        </p:txBody>
      </p:sp>
      <p:cxnSp>
        <p:nvCxnSpPr>
          <p:cNvPr id="141" name="Straight Connector 140">
            <a:extLst>
              <a:ext uri="{FF2B5EF4-FFF2-40B4-BE49-F238E27FC236}">
                <a16:creationId xmlns:a16="http://schemas.microsoft.com/office/drawing/2014/main" id="{8CCA32A0-1F9B-384D-A47E-B436966CA0CC}"/>
              </a:ext>
            </a:extLst>
          </p:cNvPr>
          <p:cNvCxnSpPr>
            <a:cxnSpLocks/>
          </p:cNvCxnSpPr>
          <p:nvPr/>
        </p:nvCxnSpPr>
        <p:spPr>
          <a:xfrm flipV="1">
            <a:off x="6155185" y="4754740"/>
            <a:ext cx="498263" cy="147117"/>
          </a:xfrm>
          <a:prstGeom prst="line">
            <a:avLst/>
          </a:prstGeom>
          <a:ln w="1905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D5A787FB-DBF9-3C4E-BCAD-430D2B41DB3E}"/>
              </a:ext>
            </a:extLst>
          </p:cNvPr>
          <p:cNvSpPr txBox="1"/>
          <p:nvPr/>
        </p:nvSpPr>
        <p:spPr>
          <a:xfrm>
            <a:off x="6787136" y="4658386"/>
            <a:ext cx="2241319" cy="369332"/>
          </a:xfrm>
          <a:prstGeom prst="rect">
            <a:avLst/>
          </a:prstGeom>
          <a:noFill/>
        </p:spPr>
        <p:txBody>
          <a:bodyPr wrap="none" rtlCol="0">
            <a:spAutoFit/>
          </a:bodyPr>
          <a:lstStyle/>
          <a:p>
            <a:r>
              <a:rPr lang="en-US" dirty="0">
                <a:latin typeface="+mn-lt"/>
              </a:rPr>
              <a:t>LISP MS Federation</a:t>
            </a:r>
          </a:p>
        </p:txBody>
      </p:sp>
      <p:grpSp>
        <p:nvGrpSpPr>
          <p:cNvPr id="161" name="Group 160">
            <a:extLst>
              <a:ext uri="{FF2B5EF4-FFF2-40B4-BE49-F238E27FC236}">
                <a16:creationId xmlns:a16="http://schemas.microsoft.com/office/drawing/2014/main" id="{33C25E02-AF68-2D47-98A4-05BD1F0F8CB8}"/>
              </a:ext>
            </a:extLst>
          </p:cNvPr>
          <p:cNvGrpSpPr/>
          <p:nvPr/>
        </p:nvGrpSpPr>
        <p:grpSpPr>
          <a:xfrm>
            <a:off x="8040093" y="727436"/>
            <a:ext cx="283681" cy="279735"/>
            <a:chOff x="4381601" y="3173124"/>
            <a:chExt cx="473632" cy="473632"/>
          </a:xfrm>
          <a:solidFill>
            <a:srgbClr val="92D050"/>
          </a:solidFill>
        </p:grpSpPr>
        <p:sp>
          <p:nvSpPr>
            <p:cNvPr id="162" name="Oval 161">
              <a:extLst>
                <a:ext uri="{FF2B5EF4-FFF2-40B4-BE49-F238E27FC236}">
                  <a16:creationId xmlns:a16="http://schemas.microsoft.com/office/drawing/2014/main" id="{ED3BAC22-3A09-8B45-A732-246F667AC8C9}"/>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3" name="Picture 162" descr="router arrows.emf">
              <a:extLst>
                <a:ext uri="{FF2B5EF4-FFF2-40B4-BE49-F238E27FC236}">
                  <a16:creationId xmlns:a16="http://schemas.microsoft.com/office/drawing/2014/main" id="{8932311C-7FD1-CF47-8525-A78BEF9ABB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sp>
        <p:nvSpPr>
          <p:cNvPr id="164" name="Rounded Rectangle 163">
            <a:extLst>
              <a:ext uri="{FF2B5EF4-FFF2-40B4-BE49-F238E27FC236}">
                <a16:creationId xmlns:a16="http://schemas.microsoft.com/office/drawing/2014/main" id="{77166DD5-88A9-C647-969A-11487117652A}"/>
              </a:ext>
            </a:extLst>
          </p:cNvPr>
          <p:cNvSpPr/>
          <p:nvPr/>
        </p:nvSpPr>
        <p:spPr>
          <a:xfrm>
            <a:off x="8393296" y="787372"/>
            <a:ext cx="666420" cy="158905"/>
          </a:xfrm>
          <a:prstGeom prst="roundRect">
            <a:avLst/>
          </a:prstGeom>
          <a:solidFill>
            <a:srgbClr val="FFFFFF"/>
          </a:solidFill>
          <a:ln>
            <a:solidFill>
              <a:schemeClr val="accent4">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Underlay ASBR</a:t>
            </a:r>
          </a:p>
        </p:txBody>
      </p:sp>
      <p:cxnSp>
        <p:nvCxnSpPr>
          <p:cNvPr id="14" name="Straight Connector 13">
            <a:extLst>
              <a:ext uri="{FF2B5EF4-FFF2-40B4-BE49-F238E27FC236}">
                <a16:creationId xmlns:a16="http://schemas.microsoft.com/office/drawing/2014/main" id="{717E176E-2E2E-0147-BF1F-5EE075888F80}"/>
              </a:ext>
            </a:extLst>
          </p:cNvPr>
          <p:cNvCxnSpPr>
            <a:stCxn id="130" idx="6"/>
            <a:endCxn id="443" idx="2"/>
          </p:cNvCxnSpPr>
          <p:nvPr/>
        </p:nvCxnSpPr>
        <p:spPr>
          <a:xfrm>
            <a:off x="3749455" y="2085503"/>
            <a:ext cx="2071330" cy="252464"/>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2CEC14CD-B32F-3D4A-84FC-D6D6C10C59FF}"/>
              </a:ext>
            </a:extLst>
          </p:cNvPr>
          <p:cNvCxnSpPr>
            <a:cxnSpLocks/>
            <a:stCxn id="130" idx="5"/>
            <a:endCxn id="133" idx="1"/>
          </p:cNvCxnSpPr>
          <p:nvPr/>
        </p:nvCxnSpPr>
        <p:spPr>
          <a:xfrm>
            <a:off x="3687057" y="2234049"/>
            <a:ext cx="848018" cy="1027845"/>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2116B311-61BA-8847-AE97-5693E9F8C72F}"/>
              </a:ext>
            </a:extLst>
          </p:cNvPr>
          <p:cNvCxnSpPr>
            <a:cxnSpLocks/>
            <a:stCxn id="133" idx="7"/>
            <a:endCxn id="443" idx="3"/>
          </p:cNvCxnSpPr>
          <p:nvPr/>
        </p:nvCxnSpPr>
        <p:spPr>
          <a:xfrm flipV="1">
            <a:off x="4836357" y="2486513"/>
            <a:ext cx="1046826" cy="775381"/>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55348AFF-C869-6C45-A920-848B528B8E6D}"/>
              </a:ext>
            </a:extLst>
          </p:cNvPr>
          <p:cNvGrpSpPr/>
          <p:nvPr/>
        </p:nvGrpSpPr>
        <p:grpSpPr>
          <a:xfrm>
            <a:off x="4417447" y="3929814"/>
            <a:ext cx="536538" cy="596883"/>
            <a:chOff x="4808782" y="3612613"/>
            <a:chExt cx="536538" cy="596883"/>
          </a:xfrm>
        </p:grpSpPr>
        <p:sp>
          <p:nvSpPr>
            <p:cNvPr id="166" name="Rounded Rectangle 165">
              <a:extLst>
                <a:ext uri="{FF2B5EF4-FFF2-40B4-BE49-F238E27FC236}">
                  <a16:creationId xmlns:a16="http://schemas.microsoft.com/office/drawing/2014/main" id="{4B769DAD-9785-7342-B0BF-922730DB6278}"/>
                </a:ext>
              </a:extLst>
            </p:cNvPr>
            <p:cNvSpPr/>
            <p:nvPr/>
          </p:nvSpPr>
          <p:spPr>
            <a:xfrm>
              <a:off x="4808782" y="400348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XTR-S</a:t>
              </a:r>
            </a:p>
          </p:txBody>
        </p:sp>
        <p:grpSp>
          <p:nvGrpSpPr>
            <p:cNvPr id="167" name="Group 166">
              <a:extLst>
                <a:ext uri="{FF2B5EF4-FFF2-40B4-BE49-F238E27FC236}">
                  <a16:creationId xmlns:a16="http://schemas.microsoft.com/office/drawing/2014/main" id="{7B22BF16-A6CD-2F45-BC6B-26C2A806A39D}"/>
                </a:ext>
              </a:extLst>
            </p:cNvPr>
            <p:cNvGrpSpPr/>
            <p:nvPr/>
          </p:nvGrpSpPr>
          <p:grpSpPr>
            <a:xfrm>
              <a:off x="4881793" y="3612613"/>
              <a:ext cx="426078" cy="420152"/>
              <a:chOff x="4381601" y="3173124"/>
              <a:chExt cx="473632" cy="473632"/>
            </a:xfrm>
            <a:solidFill>
              <a:srgbClr val="FF0000"/>
            </a:solidFill>
          </p:grpSpPr>
          <p:sp>
            <p:nvSpPr>
              <p:cNvPr id="168" name="Oval 167">
                <a:extLst>
                  <a:ext uri="{FF2B5EF4-FFF2-40B4-BE49-F238E27FC236}">
                    <a16:creationId xmlns:a16="http://schemas.microsoft.com/office/drawing/2014/main" id="{70DEABDB-57B9-A443-9EAF-0221F729272A}"/>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9" name="Picture 168" descr="router arrows.emf">
                <a:extLst>
                  <a:ext uri="{FF2B5EF4-FFF2-40B4-BE49-F238E27FC236}">
                    <a16:creationId xmlns:a16="http://schemas.microsoft.com/office/drawing/2014/main" id="{F27BC270-587A-354E-B67E-E8061CAA1D9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4" name="Group 3">
            <a:extLst>
              <a:ext uri="{FF2B5EF4-FFF2-40B4-BE49-F238E27FC236}">
                <a16:creationId xmlns:a16="http://schemas.microsoft.com/office/drawing/2014/main" id="{8FA84370-30B1-1B4F-B062-F1DDDE0D09E5}"/>
              </a:ext>
            </a:extLst>
          </p:cNvPr>
          <p:cNvGrpSpPr/>
          <p:nvPr/>
        </p:nvGrpSpPr>
        <p:grpSpPr>
          <a:xfrm>
            <a:off x="1456600" y="1881438"/>
            <a:ext cx="536538" cy="643450"/>
            <a:chOff x="2540354" y="2404486"/>
            <a:chExt cx="536538" cy="643450"/>
          </a:xfrm>
        </p:grpSpPr>
        <p:sp>
          <p:nvSpPr>
            <p:cNvPr id="128" name="Rounded Rectangle 127">
              <a:extLst>
                <a:ext uri="{FF2B5EF4-FFF2-40B4-BE49-F238E27FC236}">
                  <a16:creationId xmlns:a16="http://schemas.microsoft.com/office/drawing/2014/main" id="{B2BEE21A-C51C-CB42-9803-B8DC35C5AB34}"/>
                </a:ext>
              </a:extLst>
            </p:cNvPr>
            <p:cNvSpPr/>
            <p:nvPr/>
          </p:nvSpPr>
          <p:spPr>
            <a:xfrm>
              <a:off x="2540354" y="284192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XTR-W</a:t>
              </a:r>
            </a:p>
          </p:txBody>
        </p:sp>
        <p:grpSp>
          <p:nvGrpSpPr>
            <p:cNvPr id="170" name="Group 169">
              <a:extLst>
                <a:ext uri="{FF2B5EF4-FFF2-40B4-BE49-F238E27FC236}">
                  <a16:creationId xmlns:a16="http://schemas.microsoft.com/office/drawing/2014/main" id="{A90A5DB8-D185-9247-845B-496D4797222B}"/>
                </a:ext>
              </a:extLst>
            </p:cNvPr>
            <p:cNvGrpSpPr/>
            <p:nvPr/>
          </p:nvGrpSpPr>
          <p:grpSpPr>
            <a:xfrm>
              <a:off x="2598101" y="2404486"/>
              <a:ext cx="426078" cy="420152"/>
              <a:chOff x="4381601" y="3173124"/>
              <a:chExt cx="473632" cy="473632"/>
            </a:xfrm>
            <a:solidFill>
              <a:srgbClr val="FF0000"/>
            </a:solidFill>
          </p:grpSpPr>
          <p:sp>
            <p:nvSpPr>
              <p:cNvPr id="171" name="Oval 170">
                <a:extLst>
                  <a:ext uri="{FF2B5EF4-FFF2-40B4-BE49-F238E27FC236}">
                    <a16:creationId xmlns:a16="http://schemas.microsoft.com/office/drawing/2014/main" id="{BCBC89DE-90E6-4D4C-904F-982C41EC341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2" name="Picture 171" descr="router arrows.emf">
                <a:extLst>
                  <a:ext uri="{FF2B5EF4-FFF2-40B4-BE49-F238E27FC236}">
                    <a16:creationId xmlns:a16="http://schemas.microsoft.com/office/drawing/2014/main" id="{13AB60D4-07E9-4C4B-9DB3-C03E1FD2BD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6" name="Group 5">
            <a:extLst>
              <a:ext uri="{FF2B5EF4-FFF2-40B4-BE49-F238E27FC236}">
                <a16:creationId xmlns:a16="http://schemas.microsoft.com/office/drawing/2014/main" id="{412B2C21-17DA-CC4E-B6DE-6F23E0F8FD56}"/>
              </a:ext>
            </a:extLst>
          </p:cNvPr>
          <p:cNvGrpSpPr/>
          <p:nvPr/>
        </p:nvGrpSpPr>
        <p:grpSpPr>
          <a:xfrm>
            <a:off x="7763417" y="2127891"/>
            <a:ext cx="536538" cy="632883"/>
            <a:chOff x="6276993" y="2059001"/>
            <a:chExt cx="536538" cy="632883"/>
          </a:xfrm>
        </p:grpSpPr>
        <p:sp>
          <p:nvSpPr>
            <p:cNvPr id="165" name="Rounded Rectangle 164">
              <a:extLst>
                <a:ext uri="{FF2B5EF4-FFF2-40B4-BE49-F238E27FC236}">
                  <a16:creationId xmlns:a16="http://schemas.microsoft.com/office/drawing/2014/main" id="{290C4346-90B3-6F4E-8B92-DDA0D274C73C}"/>
                </a:ext>
              </a:extLst>
            </p:cNvPr>
            <p:cNvSpPr/>
            <p:nvPr/>
          </p:nvSpPr>
          <p:spPr>
            <a:xfrm>
              <a:off x="6276993" y="2485869"/>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XTR-E</a:t>
              </a:r>
            </a:p>
          </p:txBody>
        </p:sp>
        <p:grpSp>
          <p:nvGrpSpPr>
            <p:cNvPr id="173" name="Group 172">
              <a:extLst>
                <a:ext uri="{FF2B5EF4-FFF2-40B4-BE49-F238E27FC236}">
                  <a16:creationId xmlns:a16="http://schemas.microsoft.com/office/drawing/2014/main" id="{4804C294-C632-7740-AF2F-808E6BAA5251}"/>
                </a:ext>
              </a:extLst>
            </p:cNvPr>
            <p:cNvGrpSpPr/>
            <p:nvPr/>
          </p:nvGrpSpPr>
          <p:grpSpPr>
            <a:xfrm>
              <a:off x="6296126" y="2059001"/>
              <a:ext cx="426078" cy="420152"/>
              <a:chOff x="4381601" y="3173124"/>
              <a:chExt cx="473632" cy="473632"/>
            </a:xfrm>
            <a:solidFill>
              <a:srgbClr val="FF0000"/>
            </a:solidFill>
          </p:grpSpPr>
          <p:sp>
            <p:nvSpPr>
              <p:cNvPr id="174" name="Oval 173">
                <a:extLst>
                  <a:ext uri="{FF2B5EF4-FFF2-40B4-BE49-F238E27FC236}">
                    <a16:creationId xmlns:a16="http://schemas.microsoft.com/office/drawing/2014/main" id="{748E4921-60A4-CB4A-8EA4-257B943C850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5" name="Picture 174" descr="router arrows.emf">
                <a:extLst>
                  <a:ext uri="{FF2B5EF4-FFF2-40B4-BE49-F238E27FC236}">
                    <a16:creationId xmlns:a16="http://schemas.microsoft.com/office/drawing/2014/main" id="{CA70592C-B521-BB42-A1FA-AF433AE8EE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pic>
        <p:nvPicPr>
          <p:cNvPr id="176" name="Picture 175">
            <a:extLst>
              <a:ext uri="{FF2B5EF4-FFF2-40B4-BE49-F238E27FC236}">
                <a16:creationId xmlns:a16="http://schemas.microsoft.com/office/drawing/2014/main" id="{A5E7D3B5-461E-D243-B751-7DD6951A4DC0}"/>
              </a:ext>
            </a:extLst>
          </p:cNvPr>
          <p:cNvPicPr>
            <a:picLocks noChangeAspect="1"/>
          </p:cNvPicPr>
          <p:nvPr/>
        </p:nvPicPr>
        <p:blipFill>
          <a:blip r:embed="rId4"/>
          <a:stretch>
            <a:fillRect/>
          </a:stretch>
        </p:blipFill>
        <p:spPr>
          <a:xfrm>
            <a:off x="4470248" y="4637480"/>
            <a:ext cx="469900" cy="469900"/>
          </a:xfrm>
          <a:prstGeom prst="rect">
            <a:avLst/>
          </a:prstGeom>
        </p:spPr>
      </p:pic>
      <p:pic>
        <p:nvPicPr>
          <p:cNvPr id="177" name="Picture 176">
            <a:extLst>
              <a:ext uri="{FF2B5EF4-FFF2-40B4-BE49-F238E27FC236}">
                <a16:creationId xmlns:a16="http://schemas.microsoft.com/office/drawing/2014/main" id="{C8088128-E432-8D49-998D-D8AAA88E1F87}"/>
              </a:ext>
            </a:extLst>
          </p:cNvPr>
          <p:cNvPicPr>
            <a:picLocks noChangeAspect="1"/>
          </p:cNvPicPr>
          <p:nvPr/>
        </p:nvPicPr>
        <p:blipFill>
          <a:blip r:embed="rId5"/>
          <a:stretch>
            <a:fillRect/>
          </a:stretch>
        </p:blipFill>
        <p:spPr>
          <a:xfrm>
            <a:off x="618369" y="1856483"/>
            <a:ext cx="469900" cy="469900"/>
          </a:xfrm>
          <a:prstGeom prst="rect">
            <a:avLst/>
          </a:prstGeom>
        </p:spPr>
      </p:pic>
      <p:cxnSp>
        <p:nvCxnSpPr>
          <p:cNvPr id="8" name="Straight Arrow Connector 7">
            <a:extLst>
              <a:ext uri="{FF2B5EF4-FFF2-40B4-BE49-F238E27FC236}">
                <a16:creationId xmlns:a16="http://schemas.microsoft.com/office/drawing/2014/main" id="{9961A528-6656-704B-97A5-4E73B0FAD300}"/>
              </a:ext>
            </a:extLst>
          </p:cNvPr>
          <p:cNvCxnSpPr>
            <a:stCxn id="177" idx="3"/>
            <a:endCxn id="171" idx="2"/>
          </p:cNvCxnSpPr>
          <p:nvPr/>
        </p:nvCxnSpPr>
        <p:spPr>
          <a:xfrm>
            <a:off x="1088269" y="2091433"/>
            <a:ext cx="426078" cy="81"/>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B158066-F0B2-5A4A-B98B-5953BAF1147F}"/>
              </a:ext>
            </a:extLst>
          </p:cNvPr>
          <p:cNvSpPr txBox="1"/>
          <p:nvPr/>
        </p:nvSpPr>
        <p:spPr>
          <a:xfrm>
            <a:off x="1940425" y="1185922"/>
            <a:ext cx="1013419" cy="253916"/>
          </a:xfrm>
          <a:prstGeom prst="rect">
            <a:avLst/>
          </a:prstGeom>
          <a:noFill/>
        </p:spPr>
        <p:txBody>
          <a:bodyPr wrap="none" rtlCol="0">
            <a:spAutoFit/>
          </a:bodyPr>
          <a:lstStyle/>
          <a:p>
            <a:r>
              <a:rPr lang="en-US" sz="1050" dirty="0">
                <a:latin typeface="+mn-lt"/>
              </a:rPr>
              <a:t>7. Map-Reply</a:t>
            </a:r>
          </a:p>
        </p:txBody>
      </p:sp>
      <p:pic>
        <p:nvPicPr>
          <p:cNvPr id="179" name="Picture 178">
            <a:extLst>
              <a:ext uri="{FF2B5EF4-FFF2-40B4-BE49-F238E27FC236}">
                <a16:creationId xmlns:a16="http://schemas.microsoft.com/office/drawing/2014/main" id="{BB6C5B68-107C-D34F-B84E-2039EE06387F}"/>
              </a:ext>
            </a:extLst>
          </p:cNvPr>
          <p:cNvPicPr>
            <a:picLocks noChangeAspect="1"/>
          </p:cNvPicPr>
          <p:nvPr/>
        </p:nvPicPr>
        <p:blipFill>
          <a:blip r:embed="rId4"/>
          <a:stretch>
            <a:fillRect/>
          </a:stretch>
        </p:blipFill>
        <p:spPr>
          <a:xfrm>
            <a:off x="918297" y="1088060"/>
            <a:ext cx="469900" cy="469900"/>
          </a:xfrm>
          <a:prstGeom prst="rect">
            <a:avLst/>
          </a:prstGeom>
        </p:spPr>
      </p:pic>
      <p:pic>
        <p:nvPicPr>
          <p:cNvPr id="180" name="Picture 179">
            <a:extLst>
              <a:ext uri="{FF2B5EF4-FFF2-40B4-BE49-F238E27FC236}">
                <a16:creationId xmlns:a16="http://schemas.microsoft.com/office/drawing/2014/main" id="{CB201483-F97A-444E-845C-B132E021C416}"/>
              </a:ext>
            </a:extLst>
          </p:cNvPr>
          <p:cNvPicPr>
            <a:picLocks noChangeAspect="1"/>
          </p:cNvPicPr>
          <p:nvPr/>
        </p:nvPicPr>
        <p:blipFill>
          <a:blip r:embed="rId5"/>
          <a:stretch>
            <a:fillRect/>
          </a:stretch>
        </p:blipFill>
        <p:spPr>
          <a:xfrm>
            <a:off x="20603" y="1088060"/>
            <a:ext cx="469900" cy="469900"/>
          </a:xfrm>
          <a:prstGeom prst="rect">
            <a:avLst/>
          </a:prstGeom>
        </p:spPr>
      </p:pic>
      <p:cxnSp>
        <p:nvCxnSpPr>
          <p:cNvPr id="181" name="Straight Arrow Connector 180">
            <a:extLst>
              <a:ext uri="{FF2B5EF4-FFF2-40B4-BE49-F238E27FC236}">
                <a16:creationId xmlns:a16="http://schemas.microsoft.com/office/drawing/2014/main" id="{7FD0A796-9363-B14D-84DD-6EEA8C59123E}"/>
              </a:ext>
            </a:extLst>
          </p:cNvPr>
          <p:cNvCxnSpPr>
            <a:cxnSpLocks/>
            <a:endCxn id="179" idx="1"/>
          </p:cNvCxnSpPr>
          <p:nvPr/>
        </p:nvCxnSpPr>
        <p:spPr>
          <a:xfrm>
            <a:off x="490503" y="1322970"/>
            <a:ext cx="427794" cy="4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13" name="Freeform 12">
            <a:extLst>
              <a:ext uri="{FF2B5EF4-FFF2-40B4-BE49-F238E27FC236}">
                <a16:creationId xmlns:a16="http://schemas.microsoft.com/office/drawing/2014/main" id="{377E809E-88D9-114F-A69B-4D23053AE386}"/>
              </a:ext>
            </a:extLst>
          </p:cNvPr>
          <p:cNvSpPr/>
          <p:nvPr/>
        </p:nvSpPr>
        <p:spPr>
          <a:xfrm>
            <a:off x="1901952" y="1499584"/>
            <a:ext cx="1490472" cy="438944"/>
          </a:xfrm>
          <a:custGeom>
            <a:avLst/>
            <a:gdLst>
              <a:gd name="connsiteX0" fmla="*/ 0 w 1490472"/>
              <a:gd name="connsiteY0" fmla="*/ 438944 h 438944"/>
              <a:gd name="connsiteX1" fmla="*/ 630936 w 1490472"/>
              <a:gd name="connsiteY1" fmla="*/ 32 h 438944"/>
              <a:gd name="connsiteX2" fmla="*/ 1490472 w 1490472"/>
              <a:gd name="connsiteY2" fmla="*/ 420656 h 438944"/>
            </a:gdLst>
            <a:ahLst/>
            <a:cxnLst>
              <a:cxn ang="0">
                <a:pos x="connsiteX0" y="connsiteY0"/>
              </a:cxn>
              <a:cxn ang="0">
                <a:pos x="connsiteX1" y="connsiteY1"/>
              </a:cxn>
              <a:cxn ang="0">
                <a:pos x="connsiteX2" y="connsiteY2"/>
              </a:cxn>
            </a:cxnLst>
            <a:rect l="l" t="t" r="r" b="b"/>
            <a:pathLst>
              <a:path w="1490472" h="438944">
                <a:moveTo>
                  <a:pt x="0" y="438944"/>
                </a:moveTo>
                <a:cubicBezTo>
                  <a:pt x="191262" y="221012"/>
                  <a:pt x="382524" y="3080"/>
                  <a:pt x="630936" y="32"/>
                </a:cubicBezTo>
                <a:cubicBezTo>
                  <a:pt x="879348" y="-3016"/>
                  <a:pt x="1184910" y="208820"/>
                  <a:pt x="1490472" y="420656"/>
                </a:cubicBezTo>
              </a:path>
            </a:pathLst>
          </a:custGeom>
          <a:noFill/>
          <a:ln>
            <a:solidFill>
              <a:srgbClr val="00B050"/>
            </a:solidFill>
            <a:prstDash val="sysDash"/>
            <a:headEnd type="arrow"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TextBox 181">
            <a:extLst>
              <a:ext uri="{FF2B5EF4-FFF2-40B4-BE49-F238E27FC236}">
                <a16:creationId xmlns:a16="http://schemas.microsoft.com/office/drawing/2014/main" id="{D8521D44-693E-A04A-8610-C307136BC098}"/>
              </a:ext>
            </a:extLst>
          </p:cNvPr>
          <p:cNvSpPr txBox="1"/>
          <p:nvPr/>
        </p:nvSpPr>
        <p:spPr>
          <a:xfrm>
            <a:off x="3507059" y="1085481"/>
            <a:ext cx="1926377" cy="738664"/>
          </a:xfrm>
          <a:prstGeom prst="rect">
            <a:avLst/>
          </a:prstGeom>
          <a:noFill/>
        </p:spPr>
        <p:txBody>
          <a:bodyPr wrap="square" rtlCol="0">
            <a:spAutoFit/>
          </a:bodyPr>
          <a:lstStyle/>
          <a:p>
            <a:r>
              <a:rPr lang="en-US" sz="1050" dirty="0">
                <a:latin typeface="+mn-lt"/>
              </a:rPr>
              <a:t>6. Install/register Mapping for More specific EID (Paul</a:t>
            </a:r>
          </a:p>
          <a:p>
            <a:r>
              <a:rPr lang="en-US" sz="1050" dirty="0">
                <a:latin typeface="+mn-lt"/>
              </a:rPr>
              <a:t>6.a. Instantiate subscription to Paul for XTR-W</a:t>
            </a:r>
          </a:p>
        </p:txBody>
      </p:sp>
      <p:cxnSp>
        <p:nvCxnSpPr>
          <p:cNvPr id="183" name="Straight Connector 182">
            <a:extLst>
              <a:ext uri="{FF2B5EF4-FFF2-40B4-BE49-F238E27FC236}">
                <a16:creationId xmlns:a16="http://schemas.microsoft.com/office/drawing/2014/main" id="{AB45EC37-9903-3E47-9146-A98E82392A3C}"/>
              </a:ext>
            </a:extLst>
          </p:cNvPr>
          <p:cNvCxnSpPr/>
          <p:nvPr/>
        </p:nvCxnSpPr>
        <p:spPr>
          <a:xfrm>
            <a:off x="3704838" y="2149756"/>
            <a:ext cx="2071330" cy="252464"/>
          </a:xfrm>
          <a:prstGeom prst="line">
            <a:avLst/>
          </a:prstGeom>
          <a:ln w="28575">
            <a:solidFill>
              <a:srgbClr val="00B050"/>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1B8A1AF8-0677-4246-AEC1-A495F2E30953}"/>
              </a:ext>
            </a:extLst>
          </p:cNvPr>
          <p:cNvCxnSpPr>
            <a:cxnSpLocks/>
          </p:cNvCxnSpPr>
          <p:nvPr/>
        </p:nvCxnSpPr>
        <p:spPr>
          <a:xfrm>
            <a:off x="3642440" y="2298302"/>
            <a:ext cx="848018" cy="1027845"/>
          </a:xfrm>
          <a:prstGeom prst="line">
            <a:avLst/>
          </a:prstGeom>
          <a:ln w="28575">
            <a:solidFill>
              <a:srgbClr val="00B050"/>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85" name="TextBox 184">
            <a:extLst>
              <a:ext uri="{FF2B5EF4-FFF2-40B4-BE49-F238E27FC236}">
                <a16:creationId xmlns:a16="http://schemas.microsoft.com/office/drawing/2014/main" id="{04C05960-2762-FA48-AA2C-2F2955DB1396}"/>
              </a:ext>
            </a:extLst>
          </p:cNvPr>
          <p:cNvSpPr txBox="1"/>
          <p:nvPr/>
        </p:nvSpPr>
        <p:spPr>
          <a:xfrm>
            <a:off x="2796001" y="2707314"/>
            <a:ext cx="1211310" cy="577081"/>
          </a:xfrm>
          <a:prstGeom prst="rect">
            <a:avLst/>
          </a:prstGeom>
          <a:noFill/>
        </p:spPr>
        <p:txBody>
          <a:bodyPr wrap="square" rtlCol="0">
            <a:spAutoFit/>
          </a:bodyPr>
          <a:lstStyle/>
          <a:p>
            <a:pPr algn="ctr"/>
            <a:r>
              <a:rPr lang="en-US" sz="1050" dirty="0">
                <a:latin typeface="+mn-lt"/>
              </a:rPr>
              <a:t>5. Map Reply with specific EID (Paul) </a:t>
            </a:r>
          </a:p>
        </p:txBody>
      </p:sp>
      <p:sp>
        <p:nvSpPr>
          <p:cNvPr id="187" name="TextBox 186">
            <a:extLst>
              <a:ext uri="{FF2B5EF4-FFF2-40B4-BE49-F238E27FC236}">
                <a16:creationId xmlns:a16="http://schemas.microsoft.com/office/drawing/2014/main" id="{81A46AA1-54C9-044E-B77A-EC58BD40623A}"/>
              </a:ext>
            </a:extLst>
          </p:cNvPr>
          <p:cNvSpPr txBox="1"/>
          <p:nvPr/>
        </p:nvSpPr>
        <p:spPr>
          <a:xfrm>
            <a:off x="4216960" y="1850963"/>
            <a:ext cx="1926377" cy="415498"/>
          </a:xfrm>
          <a:prstGeom prst="rect">
            <a:avLst/>
          </a:prstGeom>
          <a:noFill/>
        </p:spPr>
        <p:txBody>
          <a:bodyPr wrap="square" rtlCol="0">
            <a:spAutoFit/>
          </a:bodyPr>
          <a:lstStyle/>
          <a:p>
            <a:pPr algn="ctr"/>
            <a:r>
              <a:rPr lang="en-US" sz="1050" dirty="0">
                <a:latin typeface="+mn-lt"/>
              </a:rPr>
              <a:t>5. NMR with Covering Prefix (boys)</a:t>
            </a:r>
          </a:p>
        </p:txBody>
      </p:sp>
      <p:sp>
        <p:nvSpPr>
          <p:cNvPr id="18" name="TextBox 17">
            <a:extLst>
              <a:ext uri="{FF2B5EF4-FFF2-40B4-BE49-F238E27FC236}">
                <a16:creationId xmlns:a16="http://schemas.microsoft.com/office/drawing/2014/main" id="{C2342779-D6DE-DD4C-8E5E-DE18B17159DB}"/>
              </a:ext>
            </a:extLst>
          </p:cNvPr>
          <p:cNvSpPr txBox="1"/>
          <p:nvPr/>
        </p:nvSpPr>
        <p:spPr>
          <a:xfrm>
            <a:off x="11848" y="1544630"/>
            <a:ext cx="497252" cy="261610"/>
          </a:xfrm>
          <a:prstGeom prst="rect">
            <a:avLst/>
          </a:prstGeom>
          <a:noFill/>
        </p:spPr>
        <p:txBody>
          <a:bodyPr wrap="none" rtlCol="0">
            <a:spAutoFit/>
          </a:bodyPr>
          <a:lstStyle/>
          <a:p>
            <a:pPr algn="ctr"/>
            <a:r>
              <a:rPr lang="en-US" sz="1100" dirty="0">
                <a:latin typeface="+mn-lt"/>
              </a:rPr>
              <a:t>Mary</a:t>
            </a:r>
          </a:p>
        </p:txBody>
      </p:sp>
      <p:sp>
        <p:nvSpPr>
          <p:cNvPr id="188" name="TextBox 187">
            <a:extLst>
              <a:ext uri="{FF2B5EF4-FFF2-40B4-BE49-F238E27FC236}">
                <a16:creationId xmlns:a16="http://schemas.microsoft.com/office/drawing/2014/main" id="{3E9B7877-9997-2D47-A00D-BDD7AED08020}"/>
              </a:ext>
            </a:extLst>
          </p:cNvPr>
          <p:cNvSpPr txBox="1"/>
          <p:nvPr/>
        </p:nvSpPr>
        <p:spPr>
          <a:xfrm>
            <a:off x="921960" y="1541488"/>
            <a:ext cx="453970" cy="261610"/>
          </a:xfrm>
          <a:prstGeom prst="rect">
            <a:avLst/>
          </a:prstGeom>
          <a:noFill/>
        </p:spPr>
        <p:txBody>
          <a:bodyPr wrap="none" rtlCol="0">
            <a:spAutoFit/>
          </a:bodyPr>
          <a:lstStyle/>
          <a:p>
            <a:pPr algn="ctr"/>
            <a:r>
              <a:rPr lang="en-US" sz="1100" dirty="0">
                <a:latin typeface="+mn-lt"/>
              </a:rPr>
              <a:t>Paul</a:t>
            </a:r>
          </a:p>
        </p:txBody>
      </p:sp>
      <p:sp>
        <p:nvSpPr>
          <p:cNvPr id="189" name="TextBox 188">
            <a:extLst>
              <a:ext uri="{FF2B5EF4-FFF2-40B4-BE49-F238E27FC236}">
                <a16:creationId xmlns:a16="http://schemas.microsoft.com/office/drawing/2014/main" id="{A001ECA1-A02E-F747-9E37-B4D17407CF00}"/>
              </a:ext>
            </a:extLst>
          </p:cNvPr>
          <p:cNvSpPr txBox="1"/>
          <p:nvPr/>
        </p:nvSpPr>
        <p:spPr>
          <a:xfrm>
            <a:off x="604693" y="2284651"/>
            <a:ext cx="497252" cy="261610"/>
          </a:xfrm>
          <a:prstGeom prst="rect">
            <a:avLst/>
          </a:prstGeom>
          <a:noFill/>
        </p:spPr>
        <p:txBody>
          <a:bodyPr wrap="none" rtlCol="0">
            <a:spAutoFit/>
          </a:bodyPr>
          <a:lstStyle/>
          <a:p>
            <a:pPr algn="ctr"/>
            <a:r>
              <a:rPr lang="en-US" sz="1100" dirty="0">
                <a:latin typeface="+mn-lt"/>
              </a:rPr>
              <a:t>Mary</a:t>
            </a:r>
          </a:p>
        </p:txBody>
      </p:sp>
      <p:sp>
        <p:nvSpPr>
          <p:cNvPr id="190" name="TextBox 189">
            <a:extLst>
              <a:ext uri="{FF2B5EF4-FFF2-40B4-BE49-F238E27FC236}">
                <a16:creationId xmlns:a16="http://schemas.microsoft.com/office/drawing/2014/main" id="{7CF07CF2-6690-114C-AC4F-79E84C1207BC}"/>
              </a:ext>
            </a:extLst>
          </p:cNvPr>
          <p:cNvSpPr txBox="1"/>
          <p:nvPr/>
        </p:nvSpPr>
        <p:spPr>
          <a:xfrm>
            <a:off x="4783959" y="4844499"/>
            <a:ext cx="453970" cy="261610"/>
          </a:xfrm>
          <a:prstGeom prst="rect">
            <a:avLst/>
          </a:prstGeom>
          <a:noFill/>
        </p:spPr>
        <p:txBody>
          <a:bodyPr wrap="none" rtlCol="0">
            <a:spAutoFit/>
          </a:bodyPr>
          <a:lstStyle/>
          <a:p>
            <a:pPr algn="ctr"/>
            <a:r>
              <a:rPr lang="en-US" sz="1100" dirty="0">
                <a:latin typeface="+mn-lt"/>
              </a:rPr>
              <a:t>Paul</a:t>
            </a:r>
          </a:p>
        </p:txBody>
      </p:sp>
      <p:sp>
        <p:nvSpPr>
          <p:cNvPr id="19" name="TextBox 18">
            <a:extLst>
              <a:ext uri="{FF2B5EF4-FFF2-40B4-BE49-F238E27FC236}">
                <a16:creationId xmlns:a16="http://schemas.microsoft.com/office/drawing/2014/main" id="{DD07C6ED-E19E-F649-B018-108552319376}"/>
              </a:ext>
            </a:extLst>
          </p:cNvPr>
          <p:cNvSpPr txBox="1"/>
          <p:nvPr/>
        </p:nvSpPr>
        <p:spPr>
          <a:xfrm>
            <a:off x="4702873" y="3484268"/>
            <a:ext cx="1247456" cy="415498"/>
          </a:xfrm>
          <a:prstGeom prst="rect">
            <a:avLst/>
          </a:prstGeom>
          <a:noFill/>
          <a:ln>
            <a:solidFill>
              <a:srgbClr val="002060"/>
            </a:solidFill>
          </a:ln>
        </p:spPr>
        <p:txBody>
          <a:bodyPr wrap="none" rtlCol="0">
            <a:spAutoFit/>
          </a:bodyPr>
          <a:lstStyle/>
          <a:p>
            <a:pPr algn="ctr"/>
            <a:r>
              <a:rPr lang="en-US" sz="1100" dirty="0">
                <a:latin typeface="+mn-lt"/>
              </a:rPr>
              <a:t>Paul @ XTR-S</a:t>
            </a:r>
          </a:p>
          <a:p>
            <a:pPr algn="ctr"/>
            <a:r>
              <a:rPr lang="en-US" sz="1000" dirty="0">
                <a:latin typeface="+mn-lt"/>
              </a:rPr>
              <a:t>MS-W sub to Paul</a:t>
            </a:r>
          </a:p>
        </p:txBody>
      </p:sp>
      <p:sp>
        <p:nvSpPr>
          <p:cNvPr id="191" name="TextBox 190">
            <a:extLst>
              <a:ext uri="{FF2B5EF4-FFF2-40B4-BE49-F238E27FC236}">
                <a16:creationId xmlns:a16="http://schemas.microsoft.com/office/drawing/2014/main" id="{647E5985-5049-1049-889E-4FFC611BA5A5}"/>
              </a:ext>
            </a:extLst>
          </p:cNvPr>
          <p:cNvSpPr txBox="1"/>
          <p:nvPr/>
        </p:nvSpPr>
        <p:spPr>
          <a:xfrm>
            <a:off x="2253229" y="2189089"/>
            <a:ext cx="1289135" cy="415498"/>
          </a:xfrm>
          <a:prstGeom prst="rect">
            <a:avLst/>
          </a:prstGeom>
          <a:noFill/>
          <a:ln>
            <a:solidFill>
              <a:srgbClr val="002060"/>
            </a:solidFill>
          </a:ln>
        </p:spPr>
        <p:txBody>
          <a:bodyPr wrap="none" rtlCol="0">
            <a:spAutoFit/>
          </a:bodyPr>
          <a:lstStyle/>
          <a:p>
            <a:pPr algn="ctr"/>
            <a:r>
              <a:rPr lang="en-US" sz="1100" dirty="0">
                <a:latin typeface="+mn-lt"/>
              </a:rPr>
              <a:t>Paul @ XTR-S</a:t>
            </a:r>
          </a:p>
          <a:p>
            <a:pPr algn="ctr"/>
            <a:r>
              <a:rPr lang="en-US" sz="1000" dirty="0">
                <a:latin typeface="+mn-lt"/>
              </a:rPr>
              <a:t>XTR-W sub to Paul</a:t>
            </a:r>
          </a:p>
        </p:txBody>
      </p:sp>
      <p:sp>
        <p:nvSpPr>
          <p:cNvPr id="192" name="TextBox 191">
            <a:extLst>
              <a:ext uri="{FF2B5EF4-FFF2-40B4-BE49-F238E27FC236}">
                <a16:creationId xmlns:a16="http://schemas.microsoft.com/office/drawing/2014/main" id="{05B663B6-11B2-D145-BB3A-EB6D2B1C9424}"/>
              </a:ext>
            </a:extLst>
          </p:cNvPr>
          <p:cNvSpPr txBox="1"/>
          <p:nvPr/>
        </p:nvSpPr>
        <p:spPr>
          <a:xfrm>
            <a:off x="1178886" y="2590944"/>
            <a:ext cx="1091966" cy="261610"/>
          </a:xfrm>
          <a:prstGeom prst="rect">
            <a:avLst/>
          </a:prstGeom>
          <a:noFill/>
          <a:ln>
            <a:solidFill>
              <a:srgbClr val="002060"/>
            </a:solidFill>
          </a:ln>
        </p:spPr>
        <p:txBody>
          <a:bodyPr wrap="none" rtlCol="0">
            <a:spAutoFit/>
          </a:bodyPr>
          <a:lstStyle/>
          <a:p>
            <a:pPr algn="ctr"/>
            <a:r>
              <a:rPr lang="en-US" sz="1100" dirty="0">
                <a:latin typeface="+mn-lt"/>
              </a:rPr>
              <a:t>Paul @ XTR-S</a:t>
            </a:r>
          </a:p>
        </p:txBody>
      </p:sp>
      <p:sp>
        <p:nvSpPr>
          <p:cNvPr id="193" name="Rounded Rectangle 192">
            <a:extLst>
              <a:ext uri="{FF2B5EF4-FFF2-40B4-BE49-F238E27FC236}">
                <a16:creationId xmlns:a16="http://schemas.microsoft.com/office/drawing/2014/main" id="{FDF05328-9952-2C4E-BA96-2B07399294E8}"/>
              </a:ext>
            </a:extLst>
          </p:cNvPr>
          <p:cNvSpPr/>
          <p:nvPr/>
        </p:nvSpPr>
        <p:spPr>
          <a:xfrm>
            <a:off x="2817485" y="1939024"/>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MS-W</a:t>
            </a:r>
          </a:p>
        </p:txBody>
      </p:sp>
      <p:sp>
        <p:nvSpPr>
          <p:cNvPr id="194" name="Rounded Rectangle 193">
            <a:extLst>
              <a:ext uri="{FF2B5EF4-FFF2-40B4-BE49-F238E27FC236}">
                <a16:creationId xmlns:a16="http://schemas.microsoft.com/office/drawing/2014/main" id="{35B0E81F-096B-A04D-901E-3C1EAF4E0F97}"/>
              </a:ext>
            </a:extLst>
          </p:cNvPr>
          <p:cNvSpPr/>
          <p:nvPr/>
        </p:nvSpPr>
        <p:spPr>
          <a:xfrm>
            <a:off x="4099727" y="3472216"/>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MS-S</a:t>
            </a:r>
          </a:p>
        </p:txBody>
      </p:sp>
      <p:sp>
        <p:nvSpPr>
          <p:cNvPr id="195" name="Rounded Rectangle 194">
            <a:extLst>
              <a:ext uri="{FF2B5EF4-FFF2-40B4-BE49-F238E27FC236}">
                <a16:creationId xmlns:a16="http://schemas.microsoft.com/office/drawing/2014/main" id="{BDA24C00-BA2A-3F4B-9514-AAD7521B5C58}"/>
              </a:ext>
            </a:extLst>
          </p:cNvPr>
          <p:cNvSpPr/>
          <p:nvPr/>
        </p:nvSpPr>
        <p:spPr>
          <a:xfrm>
            <a:off x="6106373" y="2062978"/>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MS-E</a:t>
            </a:r>
          </a:p>
        </p:txBody>
      </p:sp>
      <p:grpSp>
        <p:nvGrpSpPr>
          <p:cNvPr id="69" name="Group 68">
            <a:extLst>
              <a:ext uri="{FF2B5EF4-FFF2-40B4-BE49-F238E27FC236}">
                <a16:creationId xmlns:a16="http://schemas.microsoft.com/office/drawing/2014/main" id="{53FF9320-0AA8-764B-8B97-D0DD36963AF8}"/>
              </a:ext>
            </a:extLst>
          </p:cNvPr>
          <p:cNvGrpSpPr/>
          <p:nvPr/>
        </p:nvGrpSpPr>
        <p:grpSpPr>
          <a:xfrm>
            <a:off x="3549886" y="1760971"/>
            <a:ext cx="426078" cy="420152"/>
            <a:chOff x="4381601" y="3173124"/>
            <a:chExt cx="473632" cy="473632"/>
          </a:xfrm>
          <a:solidFill>
            <a:schemeClr val="accent2">
              <a:lumMod val="60000"/>
              <a:lumOff val="40000"/>
            </a:schemeClr>
          </a:solidFill>
        </p:grpSpPr>
        <p:sp>
          <p:nvSpPr>
            <p:cNvPr id="70" name="Oval 69">
              <a:extLst>
                <a:ext uri="{FF2B5EF4-FFF2-40B4-BE49-F238E27FC236}">
                  <a16:creationId xmlns:a16="http://schemas.microsoft.com/office/drawing/2014/main" id="{88100AAF-33BA-8740-AA95-72C6E06242C3}"/>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71" name="Picture 70" descr="router arrows.emf">
              <a:extLst>
                <a:ext uri="{FF2B5EF4-FFF2-40B4-BE49-F238E27FC236}">
                  <a16:creationId xmlns:a16="http://schemas.microsoft.com/office/drawing/2014/main" id="{7992B6DE-6930-384C-919D-C95C98A2F2A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72" name="Group 71">
            <a:extLst>
              <a:ext uri="{FF2B5EF4-FFF2-40B4-BE49-F238E27FC236}">
                <a16:creationId xmlns:a16="http://schemas.microsoft.com/office/drawing/2014/main" id="{A3F1875B-2E63-FF46-9192-D3DBE80E8912}"/>
              </a:ext>
            </a:extLst>
          </p:cNvPr>
          <p:cNvGrpSpPr/>
          <p:nvPr/>
        </p:nvGrpSpPr>
        <p:grpSpPr>
          <a:xfrm>
            <a:off x="5719782" y="2397863"/>
            <a:ext cx="426078" cy="420152"/>
            <a:chOff x="4381601" y="3173124"/>
            <a:chExt cx="473632" cy="473632"/>
          </a:xfrm>
          <a:solidFill>
            <a:schemeClr val="accent2">
              <a:lumMod val="60000"/>
              <a:lumOff val="40000"/>
            </a:schemeClr>
          </a:solidFill>
        </p:grpSpPr>
        <p:sp>
          <p:nvSpPr>
            <p:cNvPr id="73" name="Oval 72">
              <a:extLst>
                <a:ext uri="{FF2B5EF4-FFF2-40B4-BE49-F238E27FC236}">
                  <a16:creationId xmlns:a16="http://schemas.microsoft.com/office/drawing/2014/main" id="{E3DA3EBF-4BEA-484B-8BF8-1B4F05E2716C}"/>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74" name="Picture 73" descr="router arrows.emf">
              <a:extLst>
                <a:ext uri="{FF2B5EF4-FFF2-40B4-BE49-F238E27FC236}">
                  <a16:creationId xmlns:a16="http://schemas.microsoft.com/office/drawing/2014/main" id="{72D93EAC-9A5A-4E41-97E3-D59BE438972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75" name="Group 74">
            <a:extLst>
              <a:ext uri="{FF2B5EF4-FFF2-40B4-BE49-F238E27FC236}">
                <a16:creationId xmlns:a16="http://schemas.microsoft.com/office/drawing/2014/main" id="{6A5D9CB3-B7BC-F545-830E-8D23B221F17D}"/>
              </a:ext>
            </a:extLst>
          </p:cNvPr>
          <p:cNvGrpSpPr/>
          <p:nvPr/>
        </p:nvGrpSpPr>
        <p:grpSpPr>
          <a:xfrm>
            <a:off x="4737639" y="3056511"/>
            <a:ext cx="426078" cy="420152"/>
            <a:chOff x="4381601" y="3173124"/>
            <a:chExt cx="473632" cy="473632"/>
          </a:xfrm>
          <a:solidFill>
            <a:schemeClr val="accent2">
              <a:lumMod val="60000"/>
              <a:lumOff val="40000"/>
            </a:schemeClr>
          </a:solidFill>
        </p:grpSpPr>
        <p:sp>
          <p:nvSpPr>
            <p:cNvPr id="76" name="Oval 75">
              <a:extLst>
                <a:ext uri="{FF2B5EF4-FFF2-40B4-BE49-F238E27FC236}">
                  <a16:creationId xmlns:a16="http://schemas.microsoft.com/office/drawing/2014/main" id="{6FF695F8-40B5-2D42-A6BD-2E7C779B9ACC}"/>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77" name="Picture 76" descr="router arrows.emf">
              <a:extLst>
                <a:ext uri="{FF2B5EF4-FFF2-40B4-BE49-F238E27FC236}">
                  <a16:creationId xmlns:a16="http://schemas.microsoft.com/office/drawing/2014/main" id="{963528BF-B27C-654F-864D-87F2898925B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7" name="TextBox 6">
            <a:extLst>
              <a:ext uri="{FF2B5EF4-FFF2-40B4-BE49-F238E27FC236}">
                <a16:creationId xmlns:a16="http://schemas.microsoft.com/office/drawing/2014/main" id="{B2A91F83-5AF5-9244-A85E-871402EBEDF0}"/>
              </a:ext>
            </a:extLst>
          </p:cNvPr>
          <p:cNvSpPr txBox="1"/>
          <p:nvPr/>
        </p:nvSpPr>
        <p:spPr>
          <a:xfrm>
            <a:off x="65680" y="3834094"/>
            <a:ext cx="3966150" cy="923330"/>
          </a:xfrm>
          <a:prstGeom prst="rect">
            <a:avLst/>
          </a:prstGeom>
          <a:solidFill>
            <a:srgbClr val="FFC000"/>
          </a:solidFill>
        </p:spPr>
        <p:txBody>
          <a:bodyPr wrap="none" rtlCol="0">
            <a:spAutoFit/>
          </a:bodyPr>
          <a:lstStyle/>
          <a:p>
            <a:r>
              <a:rPr lang="en-US" dirty="0">
                <a:latin typeface="+mn-lt"/>
              </a:rPr>
              <a:t>Need sync mechanism for 6 and 6a.</a:t>
            </a:r>
          </a:p>
          <a:p>
            <a:r>
              <a:rPr lang="en-US" dirty="0">
                <a:latin typeface="+mn-lt"/>
              </a:rPr>
              <a:t>Send 2 NMR messages per area?</a:t>
            </a:r>
          </a:p>
          <a:p>
            <a:r>
              <a:rPr lang="en-US" dirty="0">
                <a:latin typeface="+mn-lt"/>
              </a:rPr>
              <a:t>Other options/ideas …</a:t>
            </a:r>
          </a:p>
        </p:txBody>
      </p:sp>
    </p:spTree>
    <p:extLst>
      <p:ext uri="{BB962C8B-B14F-4D97-AF65-F5344CB8AC3E}">
        <p14:creationId xmlns:p14="http://schemas.microsoft.com/office/powerpoint/2010/main" val="18619143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8D8E90C4-6658-C04D-81E9-D8EDADE9EFC4}"/>
              </a:ext>
            </a:extLst>
          </p:cNvPr>
          <p:cNvSpPr/>
          <p:nvPr/>
        </p:nvSpPr>
        <p:spPr>
          <a:xfrm>
            <a:off x="5001768" y="2761488"/>
            <a:ext cx="3602736" cy="2066544"/>
          </a:xfrm>
          <a:custGeom>
            <a:avLst/>
            <a:gdLst>
              <a:gd name="connsiteX0" fmla="*/ 0 w 3602736"/>
              <a:gd name="connsiteY0" fmla="*/ 2066544 h 2066544"/>
              <a:gd name="connsiteX1" fmla="*/ 2176272 w 3602736"/>
              <a:gd name="connsiteY1" fmla="*/ 1655064 h 2066544"/>
              <a:gd name="connsiteX2" fmla="*/ 3602736 w 3602736"/>
              <a:gd name="connsiteY2" fmla="*/ 0 h 2066544"/>
            </a:gdLst>
            <a:ahLst/>
            <a:cxnLst>
              <a:cxn ang="0">
                <a:pos x="connsiteX0" y="connsiteY0"/>
              </a:cxn>
              <a:cxn ang="0">
                <a:pos x="connsiteX1" y="connsiteY1"/>
              </a:cxn>
              <a:cxn ang="0">
                <a:pos x="connsiteX2" y="connsiteY2"/>
              </a:cxn>
            </a:cxnLst>
            <a:rect l="l" t="t" r="r" b="b"/>
            <a:pathLst>
              <a:path w="3602736" h="2066544">
                <a:moveTo>
                  <a:pt x="0" y="2066544"/>
                </a:moveTo>
                <a:cubicBezTo>
                  <a:pt x="787908" y="2033016"/>
                  <a:pt x="1575816" y="1999488"/>
                  <a:pt x="2176272" y="1655064"/>
                </a:cubicBezTo>
                <a:cubicBezTo>
                  <a:pt x="2776728" y="1310640"/>
                  <a:pt x="3189732" y="655320"/>
                  <a:pt x="3602736" y="0"/>
                </a:cubicBezTo>
              </a:path>
            </a:pathLst>
          </a:custGeom>
          <a:noFill/>
          <a:ln>
            <a:solidFill>
              <a:schemeClr val="tx1">
                <a:lumMod val="25000"/>
                <a:lumOff val="75000"/>
              </a:schemeClr>
            </a:solidFill>
            <a:prstDash val="sysDash"/>
            <a:headEnd type="none" w="med" len="med"/>
            <a:tailEnd type="arrow"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p:txBody>
          <a:bodyPr/>
          <a:lstStyle/>
          <a:p>
            <a:r>
              <a:rPr lang="en-US" dirty="0"/>
              <a:t>MS Federation Resiliency – Registrations/EID Moves – 3b</a:t>
            </a:r>
          </a:p>
        </p:txBody>
      </p:sp>
      <p:grpSp>
        <p:nvGrpSpPr>
          <p:cNvPr id="2" name="Group 1"/>
          <p:cNvGrpSpPr/>
          <p:nvPr/>
        </p:nvGrpSpPr>
        <p:grpSpPr>
          <a:xfrm>
            <a:off x="8046720" y="79691"/>
            <a:ext cx="921818" cy="583814"/>
            <a:chOff x="7583999" y="79691"/>
            <a:chExt cx="1384539" cy="876868"/>
          </a:xfrm>
        </p:grpSpPr>
        <p:sp>
          <p:nvSpPr>
            <p:cNvPr id="111" name="Rounded Rectangle 110"/>
            <p:cNvSpPr/>
            <p:nvPr/>
          </p:nvSpPr>
          <p:spPr>
            <a:xfrm>
              <a:off x="8104544" y="192734"/>
              <a:ext cx="863994" cy="206015"/>
            </a:xfrm>
            <a:prstGeom prst="roundRect">
              <a:avLst/>
            </a:prstGeom>
            <a:solidFill>
              <a:srgbClr val="FFFFFF"/>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LISP MS/MR</a:t>
              </a:r>
            </a:p>
          </p:txBody>
        </p:sp>
        <p:grpSp>
          <p:nvGrpSpPr>
            <p:cNvPr id="116" name="Group 115"/>
            <p:cNvGrpSpPr/>
            <p:nvPr/>
          </p:nvGrpSpPr>
          <p:grpSpPr>
            <a:xfrm>
              <a:off x="7583999" y="79691"/>
              <a:ext cx="426078" cy="420152"/>
              <a:chOff x="4381601" y="3173124"/>
              <a:chExt cx="473632" cy="473632"/>
            </a:xfrm>
            <a:solidFill>
              <a:srgbClr val="92D050"/>
            </a:solidFill>
          </p:grpSpPr>
          <p:sp>
            <p:nvSpPr>
              <p:cNvPr id="117" name="Oval 116"/>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18" name="Picture 117"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19" name="Group 118"/>
            <p:cNvGrpSpPr/>
            <p:nvPr/>
          </p:nvGrpSpPr>
          <p:grpSpPr>
            <a:xfrm>
              <a:off x="7583999" y="536407"/>
              <a:ext cx="426078" cy="420152"/>
              <a:chOff x="4381601" y="3173124"/>
              <a:chExt cx="473632" cy="473632"/>
            </a:xfrm>
            <a:solidFill>
              <a:srgbClr val="FF0000"/>
            </a:solidFill>
          </p:grpSpPr>
          <p:sp>
            <p:nvSpPr>
              <p:cNvPr id="120" name="Oval 119"/>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21" name="Picture 120"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122" name="Rounded Rectangle 121"/>
            <p:cNvSpPr/>
            <p:nvPr/>
          </p:nvSpPr>
          <p:spPr>
            <a:xfrm>
              <a:off x="8104544" y="638873"/>
              <a:ext cx="863994"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Border Router</a:t>
              </a:r>
            </a:p>
          </p:txBody>
        </p:sp>
      </p:grpSp>
      <p:grpSp>
        <p:nvGrpSpPr>
          <p:cNvPr id="442" name="Group 441"/>
          <p:cNvGrpSpPr/>
          <p:nvPr/>
        </p:nvGrpSpPr>
        <p:grpSpPr>
          <a:xfrm>
            <a:off x="5820785" y="2127891"/>
            <a:ext cx="426078" cy="420152"/>
            <a:chOff x="4381601" y="3173124"/>
            <a:chExt cx="473632" cy="473632"/>
          </a:xfrm>
          <a:solidFill>
            <a:schemeClr val="accent2">
              <a:lumMod val="60000"/>
              <a:lumOff val="40000"/>
            </a:schemeClr>
          </a:solidFill>
        </p:grpSpPr>
        <p:sp>
          <p:nvSpPr>
            <p:cNvPr id="443" name="Oval 442"/>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44" name="Picture 443"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29" name="Group 128">
            <a:extLst>
              <a:ext uri="{FF2B5EF4-FFF2-40B4-BE49-F238E27FC236}">
                <a16:creationId xmlns:a16="http://schemas.microsoft.com/office/drawing/2014/main" id="{EA7668F4-E339-934F-947B-0DFBA4D80438}"/>
              </a:ext>
            </a:extLst>
          </p:cNvPr>
          <p:cNvGrpSpPr/>
          <p:nvPr/>
        </p:nvGrpSpPr>
        <p:grpSpPr>
          <a:xfrm>
            <a:off x="3323377" y="1875427"/>
            <a:ext cx="426078" cy="420152"/>
            <a:chOff x="4381601" y="3173124"/>
            <a:chExt cx="473632" cy="473632"/>
          </a:xfrm>
          <a:solidFill>
            <a:schemeClr val="accent2">
              <a:lumMod val="60000"/>
              <a:lumOff val="40000"/>
            </a:schemeClr>
          </a:solidFill>
        </p:grpSpPr>
        <p:sp>
          <p:nvSpPr>
            <p:cNvPr id="130" name="Oval 129">
              <a:extLst>
                <a:ext uri="{FF2B5EF4-FFF2-40B4-BE49-F238E27FC236}">
                  <a16:creationId xmlns:a16="http://schemas.microsoft.com/office/drawing/2014/main" id="{1C6A69E6-E99A-1845-A3A4-8B1CA89D6B29}"/>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1" name="Picture 130" descr="router arrows.emf">
              <a:extLst>
                <a:ext uri="{FF2B5EF4-FFF2-40B4-BE49-F238E27FC236}">
                  <a16:creationId xmlns:a16="http://schemas.microsoft.com/office/drawing/2014/main" id="{DDFB3D23-3F17-DC44-A126-D257C85547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32" name="Group 131">
            <a:extLst>
              <a:ext uri="{FF2B5EF4-FFF2-40B4-BE49-F238E27FC236}">
                <a16:creationId xmlns:a16="http://schemas.microsoft.com/office/drawing/2014/main" id="{AFC99AEE-4BAF-D246-809D-668D5607B8C8}"/>
              </a:ext>
            </a:extLst>
          </p:cNvPr>
          <p:cNvGrpSpPr/>
          <p:nvPr/>
        </p:nvGrpSpPr>
        <p:grpSpPr>
          <a:xfrm>
            <a:off x="4472677" y="3200364"/>
            <a:ext cx="426078" cy="420152"/>
            <a:chOff x="4381601" y="3173124"/>
            <a:chExt cx="473632" cy="473632"/>
          </a:xfrm>
          <a:solidFill>
            <a:schemeClr val="accent2">
              <a:lumMod val="60000"/>
              <a:lumOff val="40000"/>
            </a:schemeClr>
          </a:solidFill>
        </p:grpSpPr>
        <p:sp>
          <p:nvSpPr>
            <p:cNvPr id="133" name="Oval 132">
              <a:extLst>
                <a:ext uri="{FF2B5EF4-FFF2-40B4-BE49-F238E27FC236}">
                  <a16:creationId xmlns:a16="http://schemas.microsoft.com/office/drawing/2014/main" id="{6BF9B1A2-7A98-9E4F-8EA1-1503AD37DA7C}"/>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4" name="Picture 133" descr="router arrows.emf">
              <a:extLst>
                <a:ext uri="{FF2B5EF4-FFF2-40B4-BE49-F238E27FC236}">
                  <a16:creationId xmlns:a16="http://schemas.microsoft.com/office/drawing/2014/main" id="{37C53EA3-DBD5-384D-B7EE-2ED6232913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cxnSp>
        <p:nvCxnSpPr>
          <p:cNvPr id="141" name="Straight Connector 140">
            <a:extLst>
              <a:ext uri="{FF2B5EF4-FFF2-40B4-BE49-F238E27FC236}">
                <a16:creationId xmlns:a16="http://schemas.microsoft.com/office/drawing/2014/main" id="{8CCA32A0-1F9B-384D-A47E-B436966CA0CC}"/>
              </a:ext>
            </a:extLst>
          </p:cNvPr>
          <p:cNvCxnSpPr>
            <a:cxnSpLocks/>
          </p:cNvCxnSpPr>
          <p:nvPr/>
        </p:nvCxnSpPr>
        <p:spPr>
          <a:xfrm flipV="1">
            <a:off x="394455" y="4586290"/>
            <a:ext cx="498263" cy="147117"/>
          </a:xfrm>
          <a:prstGeom prst="line">
            <a:avLst/>
          </a:prstGeom>
          <a:ln w="1905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D5A787FB-DBF9-3C4E-BCAD-430D2B41DB3E}"/>
              </a:ext>
            </a:extLst>
          </p:cNvPr>
          <p:cNvSpPr txBox="1"/>
          <p:nvPr/>
        </p:nvSpPr>
        <p:spPr>
          <a:xfrm>
            <a:off x="1026406" y="4489936"/>
            <a:ext cx="2241319" cy="369332"/>
          </a:xfrm>
          <a:prstGeom prst="rect">
            <a:avLst/>
          </a:prstGeom>
          <a:noFill/>
        </p:spPr>
        <p:txBody>
          <a:bodyPr wrap="none" rtlCol="0">
            <a:spAutoFit/>
          </a:bodyPr>
          <a:lstStyle/>
          <a:p>
            <a:r>
              <a:rPr lang="en-US" dirty="0">
                <a:latin typeface="+mn-lt"/>
              </a:rPr>
              <a:t>LISP MS Federation</a:t>
            </a:r>
          </a:p>
        </p:txBody>
      </p:sp>
      <p:grpSp>
        <p:nvGrpSpPr>
          <p:cNvPr id="161" name="Group 160">
            <a:extLst>
              <a:ext uri="{FF2B5EF4-FFF2-40B4-BE49-F238E27FC236}">
                <a16:creationId xmlns:a16="http://schemas.microsoft.com/office/drawing/2014/main" id="{33C25E02-AF68-2D47-98A4-05BD1F0F8CB8}"/>
              </a:ext>
            </a:extLst>
          </p:cNvPr>
          <p:cNvGrpSpPr/>
          <p:nvPr/>
        </p:nvGrpSpPr>
        <p:grpSpPr>
          <a:xfrm>
            <a:off x="8040093" y="727436"/>
            <a:ext cx="283681" cy="279735"/>
            <a:chOff x="4381601" y="3173124"/>
            <a:chExt cx="473632" cy="473632"/>
          </a:xfrm>
          <a:solidFill>
            <a:srgbClr val="92D050"/>
          </a:solidFill>
        </p:grpSpPr>
        <p:sp>
          <p:nvSpPr>
            <p:cNvPr id="162" name="Oval 161">
              <a:extLst>
                <a:ext uri="{FF2B5EF4-FFF2-40B4-BE49-F238E27FC236}">
                  <a16:creationId xmlns:a16="http://schemas.microsoft.com/office/drawing/2014/main" id="{ED3BAC22-3A09-8B45-A732-246F667AC8C9}"/>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3" name="Picture 162" descr="router arrows.emf">
              <a:extLst>
                <a:ext uri="{FF2B5EF4-FFF2-40B4-BE49-F238E27FC236}">
                  <a16:creationId xmlns:a16="http://schemas.microsoft.com/office/drawing/2014/main" id="{8932311C-7FD1-CF47-8525-A78BEF9ABB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sp>
        <p:nvSpPr>
          <p:cNvPr id="164" name="Rounded Rectangle 163">
            <a:extLst>
              <a:ext uri="{FF2B5EF4-FFF2-40B4-BE49-F238E27FC236}">
                <a16:creationId xmlns:a16="http://schemas.microsoft.com/office/drawing/2014/main" id="{77166DD5-88A9-C647-969A-11487117652A}"/>
              </a:ext>
            </a:extLst>
          </p:cNvPr>
          <p:cNvSpPr/>
          <p:nvPr/>
        </p:nvSpPr>
        <p:spPr>
          <a:xfrm>
            <a:off x="8393296" y="787372"/>
            <a:ext cx="666420" cy="158905"/>
          </a:xfrm>
          <a:prstGeom prst="roundRect">
            <a:avLst/>
          </a:prstGeom>
          <a:solidFill>
            <a:srgbClr val="FFFFFF"/>
          </a:solidFill>
          <a:ln>
            <a:solidFill>
              <a:schemeClr val="accent4">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Underlay ASBR</a:t>
            </a:r>
          </a:p>
        </p:txBody>
      </p:sp>
      <p:cxnSp>
        <p:nvCxnSpPr>
          <p:cNvPr id="14" name="Straight Connector 13">
            <a:extLst>
              <a:ext uri="{FF2B5EF4-FFF2-40B4-BE49-F238E27FC236}">
                <a16:creationId xmlns:a16="http://schemas.microsoft.com/office/drawing/2014/main" id="{717E176E-2E2E-0147-BF1F-5EE075888F80}"/>
              </a:ext>
            </a:extLst>
          </p:cNvPr>
          <p:cNvCxnSpPr>
            <a:stCxn id="130" idx="6"/>
            <a:endCxn id="443" idx="2"/>
          </p:cNvCxnSpPr>
          <p:nvPr/>
        </p:nvCxnSpPr>
        <p:spPr>
          <a:xfrm>
            <a:off x="3749455" y="2085503"/>
            <a:ext cx="2071330" cy="252464"/>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2CEC14CD-B32F-3D4A-84FC-D6D6C10C59FF}"/>
              </a:ext>
            </a:extLst>
          </p:cNvPr>
          <p:cNvCxnSpPr>
            <a:cxnSpLocks/>
            <a:stCxn id="130" idx="5"/>
            <a:endCxn id="133" idx="1"/>
          </p:cNvCxnSpPr>
          <p:nvPr/>
        </p:nvCxnSpPr>
        <p:spPr>
          <a:xfrm>
            <a:off x="3687057" y="2234049"/>
            <a:ext cx="848018" cy="1027845"/>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2116B311-61BA-8847-AE97-5693E9F8C72F}"/>
              </a:ext>
            </a:extLst>
          </p:cNvPr>
          <p:cNvCxnSpPr>
            <a:cxnSpLocks/>
            <a:stCxn id="133" idx="7"/>
            <a:endCxn id="443" idx="3"/>
          </p:cNvCxnSpPr>
          <p:nvPr/>
        </p:nvCxnSpPr>
        <p:spPr>
          <a:xfrm flipV="1">
            <a:off x="4836357" y="2486513"/>
            <a:ext cx="1046826" cy="775381"/>
          </a:xfrm>
          <a:prstGeom prst="line">
            <a:avLst/>
          </a:prstGeom>
          <a:ln w="1905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55348AFF-C869-6C45-A920-848B528B8E6D}"/>
              </a:ext>
            </a:extLst>
          </p:cNvPr>
          <p:cNvGrpSpPr/>
          <p:nvPr/>
        </p:nvGrpSpPr>
        <p:grpSpPr>
          <a:xfrm>
            <a:off x="4417447" y="3929814"/>
            <a:ext cx="536538" cy="596883"/>
            <a:chOff x="4808782" y="3612613"/>
            <a:chExt cx="536538" cy="596883"/>
          </a:xfrm>
        </p:grpSpPr>
        <p:sp>
          <p:nvSpPr>
            <p:cNvPr id="166" name="Rounded Rectangle 165">
              <a:extLst>
                <a:ext uri="{FF2B5EF4-FFF2-40B4-BE49-F238E27FC236}">
                  <a16:creationId xmlns:a16="http://schemas.microsoft.com/office/drawing/2014/main" id="{4B769DAD-9785-7342-B0BF-922730DB6278}"/>
                </a:ext>
              </a:extLst>
            </p:cNvPr>
            <p:cNvSpPr/>
            <p:nvPr/>
          </p:nvSpPr>
          <p:spPr>
            <a:xfrm>
              <a:off x="4808782" y="400348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XTR-S</a:t>
              </a:r>
            </a:p>
          </p:txBody>
        </p:sp>
        <p:grpSp>
          <p:nvGrpSpPr>
            <p:cNvPr id="167" name="Group 166">
              <a:extLst>
                <a:ext uri="{FF2B5EF4-FFF2-40B4-BE49-F238E27FC236}">
                  <a16:creationId xmlns:a16="http://schemas.microsoft.com/office/drawing/2014/main" id="{7B22BF16-A6CD-2F45-BC6B-26C2A806A39D}"/>
                </a:ext>
              </a:extLst>
            </p:cNvPr>
            <p:cNvGrpSpPr/>
            <p:nvPr/>
          </p:nvGrpSpPr>
          <p:grpSpPr>
            <a:xfrm>
              <a:off x="4881793" y="3612613"/>
              <a:ext cx="426078" cy="420152"/>
              <a:chOff x="4381601" y="3173124"/>
              <a:chExt cx="473632" cy="473632"/>
            </a:xfrm>
            <a:solidFill>
              <a:srgbClr val="FF0000"/>
            </a:solidFill>
          </p:grpSpPr>
          <p:sp>
            <p:nvSpPr>
              <p:cNvPr id="168" name="Oval 167">
                <a:extLst>
                  <a:ext uri="{FF2B5EF4-FFF2-40B4-BE49-F238E27FC236}">
                    <a16:creationId xmlns:a16="http://schemas.microsoft.com/office/drawing/2014/main" id="{70DEABDB-57B9-A443-9EAF-0221F729272A}"/>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9" name="Picture 168" descr="router arrows.emf">
                <a:extLst>
                  <a:ext uri="{FF2B5EF4-FFF2-40B4-BE49-F238E27FC236}">
                    <a16:creationId xmlns:a16="http://schemas.microsoft.com/office/drawing/2014/main" id="{F27BC270-587A-354E-B67E-E8061CAA1D9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4" name="Group 3">
            <a:extLst>
              <a:ext uri="{FF2B5EF4-FFF2-40B4-BE49-F238E27FC236}">
                <a16:creationId xmlns:a16="http://schemas.microsoft.com/office/drawing/2014/main" id="{8FA84370-30B1-1B4F-B062-F1DDDE0D09E5}"/>
              </a:ext>
            </a:extLst>
          </p:cNvPr>
          <p:cNvGrpSpPr/>
          <p:nvPr/>
        </p:nvGrpSpPr>
        <p:grpSpPr>
          <a:xfrm>
            <a:off x="1456600" y="1881438"/>
            <a:ext cx="536538" cy="643450"/>
            <a:chOff x="2540354" y="2404486"/>
            <a:chExt cx="536538" cy="643450"/>
          </a:xfrm>
        </p:grpSpPr>
        <p:sp>
          <p:nvSpPr>
            <p:cNvPr id="128" name="Rounded Rectangle 127">
              <a:extLst>
                <a:ext uri="{FF2B5EF4-FFF2-40B4-BE49-F238E27FC236}">
                  <a16:creationId xmlns:a16="http://schemas.microsoft.com/office/drawing/2014/main" id="{B2BEE21A-C51C-CB42-9803-B8DC35C5AB34}"/>
                </a:ext>
              </a:extLst>
            </p:cNvPr>
            <p:cNvSpPr/>
            <p:nvPr/>
          </p:nvSpPr>
          <p:spPr>
            <a:xfrm>
              <a:off x="2540354" y="284192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XTR-W</a:t>
              </a:r>
            </a:p>
          </p:txBody>
        </p:sp>
        <p:grpSp>
          <p:nvGrpSpPr>
            <p:cNvPr id="170" name="Group 169">
              <a:extLst>
                <a:ext uri="{FF2B5EF4-FFF2-40B4-BE49-F238E27FC236}">
                  <a16:creationId xmlns:a16="http://schemas.microsoft.com/office/drawing/2014/main" id="{A90A5DB8-D185-9247-845B-496D4797222B}"/>
                </a:ext>
              </a:extLst>
            </p:cNvPr>
            <p:cNvGrpSpPr/>
            <p:nvPr/>
          </p:nvGrpSpPr>
          <p:grpSpPr>
            <a:xfrm>
              <a:off x="2598101" y="2404486"/>
              <a:ext cx="426078" cy="420152"/>
              <a:chOff x="4381601" y="3173124"/>
              <a:chExt cx="473632" cy="473632"/>
            </a:xfrm>
            <a:solidFill>
              <a:srgbClr val="FF0000"/>
            </a:solidFill>
          </p:grpSpPr>
          <p:sp>
            <p:nvSpPr>
              <p:cNvPr id="171" name="Oval 170">
                <a:extLst>
                  <a:ext uri="{FF2B5EF4-FFF2-40B4-BE49-F238E27FC236}">
                    <a16:creationId xmlns:a16="http://schemas.microsoft.com/office/drawing/2014/main" id="{BCBC89DE-90E6-4D4C-904F-982C41EC341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2" name="Picture 171" descr="router arrows.emf">
                <a:extLst>
                  <a:ext uri="{FF2B5EF4-FFF2-40B4-BE49-F238E27FC236}">
                    <a16:creationId xmlns:a16="http://schemas.microsoft.com/office/drawing/2014/main" id="{13AB60D4-07E9-4C4B-9DB3-C03E1FD2BD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grpSp>
        <p:nvGrpSpPr>
          <p:cNvPr id="6" name="Group 5">
            <a:extLst>
              <a:ext uri="{FF2B5EF4-FFF2-40B4-BE49-F238E27FC236}">
                <a16:creationId xmlns:a16="http://schemas.microsoft.com/office/drawing/2014/main" id="{412B2C21-17DA-CC4E-B6DE-6F23E0F8FD56}"/>
              </a:ext>
            </a:extLst>
          </p:cNvPr>
          <p:cNvGrpSpPr/>
          <p:nvPr/>
        </p:nvGrpSpPr>
        <p:grpSpPr>
          <a:xfrm>
            <a:off x="7763417" y="2127891"/>
            <a:ext cx="536538" cy="632883"/>
            <a:chOff x="6276993" y="2059001"/>
            <a:chExt cx="536538" cy="632883"/>
          </a:xfrm>
        </p:grpSpPr>
        <p:sp>
          <p:nvSpPr>
            <p:cNvPr id="165" name="Rounded Rectangle 164">
              <a:extLst>
                <a:ext uri="{FF2B5EF4-FFF2-40B4-BE49-F238E27FC236}">
                  <a16:creationId xmlns:a16="http://schemas.microsoft.com/office/drawing/2014/main" id="{290C4346-90B3-6F4E-8B92-DDA0D274C73C}"/>
                </a:ext>
              </a:extLst>
            </p:cNvPr>
            <p:cNvSpPr/>
            <p:nvPr/>
          </p:nvSpPr>
          <p:spPr>
            <a:xfrm>
              <a:off x="6276993" y="2485869"/>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XTR-E</a:t>
              </a:r>
            </a:p>
          </p:txBody>
        </p:sp>
        <p:grpSp>
          <p:nvGrpSpPr>
            <p:cNvPr id="173" name="Group 172">
              <a:extLst>
                <a:ext uri="{FF2B5EF4-FFF2-40B4-BE49-F238E27FC236}">
                  <a16:creationId xmlns:a16="http://schemas.microsoft.com/office/drawing/2014/main" id="{4804C294-C632-7740-AF2F-808E6BAA5251}"/>
                </a:ext>
              </a:extLst>
            </p:cNvPr>
            <p:cNvGrpSpPr/>
            <p:nvPr/>
          </p:nvGrpSpPr>
          <p:grpSpPr>
            <a:xfrm>
              <a:off x="6296126" y="2059001"/>
              <a:ext cx="426078" cy="420152"/>
              <a:chOff x="4381601" y="3173124"/>
              <a:chExt cx="473632" cy="473632"/>
            </a:xfrm>
            <a:solidFill>
              <a:srgbClr val="FF0000"/>
            </a:solidFill>
          </p:grpSpPr>
          <p:sp>
            <p:nvSpPr>
              <p:cNvPr id="174" name="Oval 173">
                <a:extLst>
                  <a:ext uri="{FF2B5EF4-FFF2-40B4-BE49-F238E27FC236}">
                    <a16:creationId xmlns:a16="http://schemas.microsoft.com/office/drawing/2014/main" id="{748E4921-60A4-CB4A-8EA4-257B943C8508}"/>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75" name="Picture 174" descr="router arrows.emf">
                <a:extLst>
                  <a:ext uri="{FF2B5EF4-FFF2-40B4-BE49-F238E27FC236}">
                    <a16:creationId xmlns:a16="http://schemas.microsoft.com/office/drawing/2014/main" id="{CA70592C-B521-BB42-A1FA-AF433AE8EE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pic>
        <p:nvPicPr>
          <p:cNvPr id="176" name="Picture 175">
            <a:extLst>
              <a:ext uri="{FF2B5EF4-FFF2-40B4-BE49-F238E27FC236}">
                <a16:creationId xmlns:a16="http://schemas.microsoft.com/office/drawing/2014/main" id="{A5E7D3B5-461E-D243-B751-7DD6951A4DC0}"/>
              </a:ext>
            </a:extLst>
          </p:cNvPr>
          <p:cNvPicPr>
            <a:picLocks noChangeAspect="1"/>
          </p:cNvPicPr>
          <p:nvPr/>
        </p:nvPicPr>
        <p:blipFill>
          <a:blip r:embed="rId4"/>
          <a:stretch>
            <a:fillRect/>
          </a:stretch>
        </p:blipFill>
        <p:spPr>
          <a:xfrm>
            <a:off x="4470248" y="4637480"/>
            <a:ext cx="469900" cy="469900"/>
          </a:xfrm>
          <a:prstGeom prst="rect">
            <a:avLst/>
          </a:prstGeom>
        </p:spPr>
      </p:pic>
      <p:pic>
        <p:nvPicPr>
          <p:cNvPr id="177" name="Picture 176">
            <a:extLst>
              <a:ext uri="{FF2B5EF4-FFF2-40B4-BE49-F238E27FC236}">
                <a16:creationId xmlns:a16="http://schemas.microsoft.com/office/drawing/2014/main" id="{C8088128-E432-8D49-998D-D8AAA88E1F87}"/>
              </a:ext>
            </a:extLst>
          </p:cNvPr>
          <p:cNvPicPr>
            <a:picLocks noChangeAspect="1"/>
          </p:cNvPicPr>
          <p:nvPr/>
        </p:nvPicPr>
        <p:blipFill>
          <a:blip r:embed="rId5"/>
          <a:stretch>
            <a:fillRect/>
          </a:stretch>
        </p:blipFill>
        <p:spPr>
          <a:xfrm>
            <a:off x="618369" y="1856483"/>
            <a:ext cx="469900" cy="469900"/>
          </a:xfrm>
          <a:prstGeom prst="rect">
            <a:avLst/>
          </a:prstGeom>
        </p:spPr>
      </p:pic>
      <p:cxnSp>
        <p:nvCxnSpPr>
          <p:cNvPr id="8" name="Straight Arrow Connector 7">
            <a:extLst>
              <a:ext uri="{FF2B5EF4-FFF2-40B4-BE49-F238E27FC236}">
                <a16:creationId xmlns:a16="http://schemas.microsoft.com/office/drawing/2014/main" id="{9961A528-6656-704B-97A5-4E73B0FAD300}"/>
              </a:ext>
            </a:extLst>
          </p:cNvPr>
          <p:cNvCxnSpPr>
            <a:stCxn id="177" idx="3"/>
            <a:endCxn id="171" idx="2"/>
          </p:cNvCxnSpPr>
          <p:nvPr/>
        </p:nvCxnSpPr>
        <p:spPr>
          <a:xfrm>
            <a:off x="1088269" y="2091433"/>
            <a:ext cx="426078" cy="81"/>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B158066-F0B2-5A4A-B98B-5953BAF1147F}"/>
              </a:ext>
            </a:extLst>
          </p:cNvPr>
          <p:cNvSpPr txBox="1"/>
          <p:nvPr/>
        </p:nvSpPr>
        <p:spPr>
          <a:xfrm>
            <a:off x="1947460" y="1085481"/>
            <a:ext cx="1146468" cy="415498"/>
          </a:xfrm>
          <a:prstGeom prst="rect">
            <a:avLst/>
          </a:prstGeom>
          <a:noFill/>
        </p:spPr>
        <p:txBody>
          <a:bodyPr wrap="none" rtlCol="0">
            <a:spAutoFit/>
          </a:bodyPr>
          <a:lstStyle/>
          <a:p>
            <a:r>
              <a:rPr lang="en-US" sz="1050" dirty="0">
                <a:latin typeface="+mn-lt"/>
              </a:rPr>
              <a:t>11. Map-Notify </a:t>
            </a:r>
          </a:p>
          <a:p>
            <a:r>
              <a:rPr lang="en-US" sz="1050" dirty="0">
                <a:latin typeface="+mn-lt"/>
              </a:rPr>
              <a:t>(Paul @ XTR-E)</a:t>
            </a:r>
          </a:p>
        </p:txBody>
      </p:sp>
      <p:pic>
        <p:nvPicPr>
          <p:cNvPr id="179" name="Picture 178">
            <a:extLst>
              <a:ext uri="{FF2B5EF4-FFF2-40B4-BE49-F238E27FC236}">
                <a16:creationId xmlns:a16="http://schemas.microsoft.com/office/drawing/2014/main" id="{BB6C5B68-107C-D34F-B84E-2039EE06387F}"/>
              </a:ext>
            </a:extLst>
          </p:cNvPr>
          <p:cNvPicPr>
            <a:picLocks noChangeAspect="1"/>
          </p:cNvPicPr>
          <p:nvPr/>
        </p:nvPicPr>
        <p:blipFill>
          <a:blip r:embed="rId4"/>
          <a:stretch>
            <a:fillRect/>
          </a:stretch>
        </p:blipFill>
        <p:spPr>
          <a:xfrm>
            <a:off x="918297" y="1088060"/>
            <a:ext cx="469900" cy="469900"/>
          </a:xfrm>
          <a:prstGeom prst="rect">
            <a:avLst/>
          </a:prstGeom>
        </p:spPr>
      </p:pic>
      <p:pic>
        <p:nvPicPr>
          <p:cNvPr id="180" name="Picture 179">
            <a:extLst>
              <a:ext uri="{FF2B5EF4-FFF2-40B4-BE49-F238E27FC236}">
                <a16:creationId xmlns:a16="http://schemas.microsoft.com/office/drawing/2014/main" id="{CB201483-F97A-444E-845C-B132E021C416}"/>
              </a:ext>
            </a:extLst>
          </p:cNvPr>
          <p:cNvPicPr>
            <a:picLocks noChangeAspect="1"/>
          </p:cNvPicPr>
          <p:nvPr/>
        </p:nvPicPr>
        <p:blipFill>
          <a:blip r:embed="rId5"/>
          <a:stretch>
            <a:fillRect/>
          </a:stretch>
        </p:blipFill>
        <p:spPr>
          <a:xfrm>
            <a:off x="20603" y="1088060"/>
            <a:ext cx="469900" cy="469900"/>
          </a:xfrm>
          <a:prstGeom prst="rect">
            <a:avLst/>
          </a:prstGeom>
        </p:spPr>
      </p:pic>
      <p:cxnSp>
        <p:nvCxnSpPr>
          <p:cNvPr id="181" name="Straight Arrow Connector 180">
            <a:extLst>
              <a:ext uri="{FF2B5EF4-FFF2-40B4-BE49-F238E27FC236}">
                <a16:creationId xmlns:a16="http://schemas.microsoft.com/office/drawing/2014/main" id="{7FD0A796-9363-B14D-84DD-6EEA8C59123E}"/>
              </a:ext>
            </a:extLst>
          </p:cNvPr>
          <p:cNvCxnSpPr>
            <a:cxnSpLocks/>
            <a:endCxn id="179" idx="1"/>
          </p:cNvCxnSpPr>
          <p:nvPr/>
        </p:nvCxnSpPr>
        <p:spPr>
          <a:xfrm>
            <a:off x="490503" y="1322970"/>
            <a:ext cx="427794" cy="4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13" name="Freeform 12">
            <a:extLst>
              <a:ext uri="{FF2B5EF4-FFF2-40B4-BE49-F238E27FC236}">
                <a16:creationId xmlns:a16="http://schemas.microsoft.com/office/drawing/2014/main" id="{377E809E-88D9-114F-A69B-4D23053AE386}"/>
              </a:ext>
            </a:extLst>
          </p:cNvPr>
          <p:cNvSpPr/>
          <p:nvPr/>
        </p:nvSpPr>
        <p:spPr>
          <a:xfrm>
            <a:off x="1901952" y="1499584"/>
            <a:ext cx="1490472" cy="438944"/>
          </a:xfrm>
          <a:custGeom>
            <a:avLst/>
            <a:gdLst>
              <a:gd name="connsiteX0" fmla="*/ 0 w 1490472"/>
              <a:gd name="connsiteY0" fmla="*/ 438944 h 438944"/>
              <a:gd name="connsiteX1" fmla="*/ 630936 w 1490472"/>
              <a:gd name="connsiteY1" fmla="*/ 32 h 438944"/>
              <a:gd name="connsiteX2" fmla="*/ 1490472 w 1490472"/>
              <a:gd name="connsiteY2" fmla="*/ 420656 h 438944"/>
            </a:gdLst>
            <a:ahLst/>
            <a:cxnLst>
              <a:cxn ang="0">
                <a:pos x="connsiteX0" y="connsiteY0"/>
              </a:cxn>
              <a:cxn ang="0">
                <a:pos x="connsiteX1" y="connsiteY1"/>
              </a:cxn>
              <a:cxn ang="0">
                <a:pos x="connsiteX2" y="connsiteY2"/>
              </a:cxn>
            </a:cxnLst>
            <a:rect l="l" t="t" r="r" b="b"/>
            <a:pathLst>
              <a:path w="1490472" h="438944">
                <a:moveTo>
                  <a:pt x="0" y="438944"/>
                </a:moveTo>
                <a:cubicBezTo>
                  <a:pt x="191262" y="221012"/>
                  <a:pt x="382524" y="3080"/>
                  <a:pt x="630936" y="32"/>
                </a:cubicBezTo>
                <a:cubicBezTo>
                  <a:pt x="879348" y="-3016"/>
                  <a:pt x="1184910" y="208820"/>
                  <a:pt x="1490472" y="420656"/>
                </a:cubicBezTo>
              </a:path>
            </a:pathLst>
          </a:custGeom>
          <a:noFill/>
          <a:ln>
            <a:solidFill>
              <a:srgbClr val="00B050"/>
            </a:solidFill>
            <a:prstDash val="sysDash"/>
            <a:headEnd type="arrow"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3" name="Straight Connector 182">
            <a:extLst>
              <a:ext uri="{FF2B5EF4-FFF2-40B4-BE49-F238E27FC236}">
                <a16:creationId xmlns:a16="http://schemas.microsoft.com/office/drawing/2014/main" id="{AB45EC37-9903-3E47-9146-A98E82392A3C}"/>
              </a:ext>
            </a:extLst>
          </p:cNvPr>
          <p:cNvCxnSpPr>
            <a:cxnSpLocks/>
          </p:cNvCxnSpPr>
          <p:nvPr/>
        </p:nvCxnSpPr>
        <p:spPr>
          <a:xfrm>
            <a:off x="3667734" y="2228578"/>
            <a:ext cx="2108434" cy="173642"/>
          </a:xfrm>
          <a:prstGeom prst="line">
            <a:avLst/>
          </a:prstGeom>
          <a:ln w="28575">
            <a:solidFill>
              <a:srgbClr val="00B050"/>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1B8A1AF8-0677-4246-AEC1-A495F2E30953}"/>
              </a:ext>
            </a:extLst>
          </p:cNvPr>
          <p:cNvCxnSpPr>
            <a:cxnSpLocks/>
            <a:endCxn id="98" idx="1"/>
          </p:cNvCxnSpPr>
          <p:nvPr/>
        </p:nvCxnSpPr>
        <p:spPr>
          <a:xfrm flipV="1">
            <a:off x="5065912" y="2607940"/>
            <a:ext cx="699598" cy="483444"/>
          </a:xfrm>
          <a:prstGeom prst="line">
            <a:avLst/>
          </a:prstGeom>
          <a:ln w="28575">
            <a:solidFill>
              <a:srgbClr val="00B050"/>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87" name="TextBox 186">
            <a:extLst>
              <a:ext uri="{FF2B5EF4-FFF2-40B4-BE49-F238E27FC236}">
                <a16:creationId xmlns:a16="http://schemas.microsoft.com/office/drawing/2014/main" id="{81A46AA1-54C9-044E-B77A-EC58BD40623A}"/>
              </a:ext>
            </a:extLst>
          </p:cNvPr>
          <p:cNvSpPr txBox="1"/>
          <p:nvPr/>
        </p:nvSpPr>
        <p:spPr>
          <a:xfrm>
            <a:off x="3759447" y="2343953"/>
            <a:ext cx="1146593" cy="415498"/>
          </a:xfrm>
          <a:prstGeom prst="rect">
            <a:avLst/>
          </a:prstGeom>
          <a:noFill/>
        </p:spPr>
        <p:txBody>
          <a:bodyPr wrap="square" rtlCol="0">
            <a:spAutoFit/>
          </a:bodyPr>
          <a:lstStyle/>
          <a:p>
            <a:pPr algn="ctr"/>
            <a:r>
              <a:rPr lang="en-US" sz="1050" dirty="0">
                <a:latin typeface="+mn-lt"/>
              </a:rPr>
              <a:t>9. Map-Notify (Paul @ XTR-E)</a:t>
            </a:r>
          </a:p>
        </p:txBody>
      </p:sp>
      <p:sp>
        <p:nvSpPr>
          <p:cNvPr id="18" name="TextBox 17">
            <a:extLst>
              <a:ext uri="{FF2B5EF4-FFF2-40B4-BE49-F238E27FC236}">
                <a16:creationId xmlns:a16="http://schemas.microsoft.com/office/drawing/2014/main" id="{C2342779-D6DE-DD4C-8E5E-DE18B17159DB}"/>
              </a:ext>
            </a:extLst>
          </p:cNvPr>
          <p:cNvSpPr txBox="1"/>
          <p:nvPr/>
        </p:nvSpPr>
        <p:spPr>
          <a:xfrm>
            <a:off x="11848" y="1544630"/>
            <a:ext cx="497252" cy="261610"/>
          </a:xfrm>
          <a:prstGeom prst="rect">
            <a:avLst/>
          </a:prstGeom>
          <a:noFill/>
        </p:spPr>
        <p:txBody>
          <a:bodyPr wrap="none" rtlCol="0">
            <a:spAutoFit/>
          </a:bodyPr>
          <a:lstStyle/>
          <a:p>
            <a:pPr algn="ctr"/>
            <a:r>
              <a:rPr lang="en-US" sz="1100" dirty="0">
                <a:latin typeface="+mn-lt"/>
              </a:rPr>
              <a:t>Mary</a:t>
            </a:r>
          </a:p>
        </p:txBody>
      </p:sp>
      <p:sp>
        <p:nvSpPr>
          <p:cNvPr id="188" name="TextBox 187">
            <a:extLst>
              <a:ext uri="{FF2B5EF4-FFF2-40B4-BE49-F238E27FC236}">
                <a16:creationId xmlns:a16="http://schemas.microsoft.com/office/drawing/2014/main" id="{3E9B7877-9997-2D47-A00D-BDD7AED08020}"/>
              </a:ext>
            </a:extLst>
          </p:cNvPr>
          <p:cNvSpPr txBox="1"/>
          <p:nvPr/>
        </p:nvSpPr>
        <p:spPr>
          <a:xfrm>
            <a:off x="921960" y="1541488"/>
            <a:ext cx="453970" cy="261610"/>
          </a:xfrm>
          <a:prstGeom prst="rect">
            <a:avLst/>
          </a:prstGeom>
          <a:noFill/>
        </p:spPr>
        <p:txBody>
          <a:bodyPr wrap="none" rtlCol="0">
            <a:spAutoFit/>
          </a:bodyPr>
          <a:lstStyle/>
          <a:p>
            <a:pPr algn="ctr"/>
            <a:r>
              <a:rPr lang="en-US" sz="1100" dirty="0">
                <a:latin typeface="+mn-lt"/>
              </a:rPr>
              <a:t>Paul</a:t>
            </a:r>
          </a:p>
        </p:txBody>
      </p:sp>
      <p:sp>
        <p:nvSpPr>
          <p:cNvPr id="189" name="TextBox 188">
            <a:extLst>
              <a:ext uri="{FF2B5EF4-FFF2-40B4-BE49-F238E27FC236}">
                <a16:creationId xmlns:a16="http://schemas.microsoft.com/office/drawing/2014/main" id="{A001ECA1-A02E-F747-9E37-B4D17407CF00}"/>
              </a:ext>
            </a:extLst>
          </p:cNvPr>
          <p:cNvSpPr txBox="1"/>
          <p:nvPr/>
        </p:nvSpPr>
        <p:spPr>
          <a:xfrm>
            <a:off x="604693" y="2284651"/>
            <a:ext cx="497252" cy="261610"/>
          </a:xfrm>
          <a:prstGeom prst="rect">
            <a:avLst/>
          </a:prstGeom>
          <a:noFill/>
        </p:spPr>
        <p:txBody>
          <a:bodyPr wrap="none" rtlCol="0">
            <a:spAutoFit/>
          </a:bodyPr>
          <a:lstStyle/>
          <a:p>
            <a:pPr algn="ctr"/>
            <a:r>
              <a:rPr lang="en-US" sz="1100" dirty="0">
                <a:latin typeface="+mn-lt"/>
              </a:rPr>
              <a:t>Mary</a:t>
            </a:r>
          </a:p>
        </p:txBody>
      </p:sp>
      <p:sp>
        <p:nvSpPr>
          <p:cNvPr id="190" name="TextBox 189">
            <a:extLst>
              <a:ext uri="{FF2B5EF4-FFF2-40B4-BE49-F238E27FC236}">
                <a16:creationId xmlns:a16="http://schemas.microsoft.com/office/drawing/2014/main" id="{7CF07CF2-6690-114C-AC4F-79E84C1207BC}"/>
              </a:ext>
            </a:extLst>
          </p:cNvPr>
          <p:cNvSpPr txBox="1"/>
          <p:nvPr/>
        </p:nvSpPr>
        <p:spPr>
          <a:xfrm>
            <a:off x="4783959" y="4844499"/>
            <a:ext cx="453970" cy="261610"/>
          </a:xfrm>
          <a:prstGeom prst="rect">
            <a:avLst/>
          </a:prstGeom>
          <a:noFill/>
        </p:spPr>
        <p:txBody>
          <a:bodyPr wrap="none" rtlCol="0">
            <a:spAutoFit/>
          </a:bodyPr>
          <a:lstStyle/>
          <a:p>
            <a:pPr algn="ctr"/>
            <a:r>
              <a:rPr lang="en-US" sz="1100" dirty="0">
                <a:latin typeface="+mn-lt"/>
              </a:rPr>
              <a:t>Paul</a:t>
            </a:r>
          </a:p>
        </p:txBody>
      </p:sp>
      <p:sp>
        <p:nvSpPr>
          <p:cNvPr id="19" name="TextBox 18">
            <a:extLst>
              <a:ext uri="{FF2B5EF4-FFF2-40B4-BE49-F238E27FC236}">
                <a16:creationId xmlns:a16="http://schemas.microsoft.com/office/drawing/2014/main" id="{DD07C6ED-E19E-F649-B018-108552319376}"/>
              </a:ext>
            </a:extLst>
          </p:cNvPr>
          <p:cNvSpPr txBox="1"/>
          <p:nvPr/>
        </p:nvSpPr>
        <p:spPr>
          <a:xfrm>
            <a:off x="4898755" y="3338014"/>
            <a:ext cx="1091966" cy="261610"/>
          </a:xfrm>
          <a:prstGeom prst="rect">
            <a:avLst/>
          </a:prstGeom>
          <a:noFill/>
          <a:ln>
            <a:solidFill>
              <a:srgbClr val="002060"/>
            </a:solidFill>
          </a:ln>
        </p:spPr>
        <p:txBody>
          <a:bodyPr wrap="none" rtlCol="0">
            <a:spAutoFit/>
          </a:bodyPr>
          <a:lstStyle/>
          <a:p>
            <a:pPr algn="ctr"/>
            <a:r>
              <a:rPr lang="en-US" sz="1100" dirty="0">
                <a:latin typeface="+mn-lt"/>
              </a:rPr>
              <a:t>Paul @ XTR-S</a:t>
            </a:r>
          </a:p>
        </p:txBody>
      </p:sp>
      <p:sp>
        <p:nvSpPr>
          <p:cNvPr id="191" name="TextBox 190">
            <a:extLst>
              <a:ext uri="{FF2B5EF4-FFF2-40B4-BE49-F238E27FC236}">
                <a16:creationId xmlns:a16="http://schemas.microsoft.com/office/drawing/2014/main" id="{647E5985-5049-1049-889E-4FFC611BA5A5}"/>
              </a:ext>
            </a:extLst>
          </p:cNvPr>
          <p:cNvSpPr txBox="1"/>
          <p:nvPr/>
        </p:nvSpPr>
        <p:spPr>
          <a:xfrm>
            <a:off x="2253229" y="2189089"/>
            <a:ext cx="1289135" cy="415498"/>
          </a:xfrm>
          <a:prstGeom prst="rect">
            <a:avLst/>
          </a:prstGeom>
          <a:noFill/>
          <a:ln>
            <a:solidFill>
              <a:srgbClr val="002060"/>
            </a:solidFill>
          </a:ln>
        </p:spPr>
        <p:txBody>
          <a:bodyPr wrap="none" rtlCol="0">
            <a:spAutoFit/>
          </a:bodyPr>
          <a:lstStyle/>
          <a:p>
            <a:pPr algn="ctr"/>
            <a:r>
              <a:rPr lang="en-US" sz="1100" dirty="0">
                <a:latin typeface="+mn-lt"/>
              </a:rPr>
              <a:t>Paul @ XTR-S</a:t>
            </a:r>
          </a:p>
          <a:p>
            <a:pPr algn="ctr"/>
            <a:r>
              <a:rPr lang="en-US" sz="1000" dirty="0">
                <a:latin typeface="+mn-lt"/>
              </a:rPr>
              <a:t>XTR-W sub to Paul</a:t>
            </a:r>
          </a:p>
        </p:txBody>
      </p:sp>
      <p:sp>
        <p:nvSpPr>
          <p:cNvPr id="192" name="TextBox 191">
            <a:extLst>
              <a:ext uri="{FF2B5EF4-FFF2-40B4-BE49-F238E27FC236}">
                <a16:creationId xmlns:a16="http://schemas.microsoft.com/office/drawing/2014/main" id="{05B663B6-11B2-D145-BB3A-EB6D2B1C9424}"/>
              </a:ext>
            </a:extLst>
          </p:cNvPr>
          <p:cNvSpPr txBox="1"/>
          <p:nvPr/>
        </p:nvSpPr>
        <p:spPr>
          <a:xfrm>
            <a:off x="895585" y="2581545"/>
            <a:ext cx="1091966" cy="261610"/>
          </a:xfrm>
          <a:prstGeom prst="rect">
            <a:avLst/>
          </a:prstGeom>
          <a:noFill/>
          <a:ln>
            <a:solidFill>
              <a:srgbClr val="002060"/>
            </a:solidFill>
          </a:ln>
        </p:spPr>
        <p:txBody>
          <a:bodyPr wrap="none" rtlCol="0">
            <a:spAutoFit/>
          </a:bodyPr>
          <a:lstStyle/>
          <a:p>
            <a:pPr algn="ctr"/>
            <a:r>
              <a:rPr lang="en-US" sz="1100" dirty="0">
                <a:latin typeface="+mn-lt"/>
              </a:rPr>
              <a:t>Paul @ XTR-S</a:t>
            </a:r>
          </a:p>
        </p:txBody>
      </p:sp>
      <p:pic>
        <p:nvPicPr>
          <p:cNvPr id="68" name="Picture 67">
            <a:extLst>
              <a:ext uri="{FF2B5EF4-FFF2-40B4-BE49-F238E27FC236}">
                <a16:creationId xmlns:a16="http://schemas.microsoft.com/office/drawing/2014/main" id="{0CF9A851-40EE-9D47-A7C7-88AE8AFF640B}"/>
              </a:ext>
            </a:extLst>
          </p:cNvPr>
          <p:cNvPicPr>
            <a:picLocks noChangeAspect="1"/>
          </p:cNvPicPr>
          <p:nvPr/>
        </p:nvPicPr>
        <p:blipFill>
          <a:blip r:embed="rId6"/>
          <a:stretch>
            <a:fillRect/>
          </a:stretch>
        </p:blipFill>
        <p:spPr>
          <a:xfrm>
            <a:off x="7042466" y="3880066"/>
            <a:ext cx="469900" cy="469900"/>
          </a:xfrm>
          <a:prstGeom prst="rect">
            <a:avLst/>
          </a:prstGeom>
        </p:spPr>
      </p:pic>
      <p:pic>
        <p:nvPicPr>
          <p:cNvPr id="69" name="Picture 68">
            <a:extLst>
              <a:ext uri="{FF2B5EF4-FFF2-40B4-BE49-F238E27FC236}">
                <a16:creationId xmlns:a16="http://schemas.microsoft.com/office/drawing/2014/main" id="{3DF03265-38BA-514F-AF5A-EF00BFB4E022}"/>
              </a:ext>
            </a:extLst>
          </p:cNvPr>
          <p:cNvPicPr>
            <a:picLocks noChangeAspect="1"/>
          </p:cNvPicPr>
          <p:nvPr/>
        </p:nvPicPr>
        <p:blipFill>
          <a:blip r:embed="rId4"/>
          <a:stretch>
            <a:fillRect/>
          </a:stretch>
        </p:blipFill>
        <p:spPr>
          <a:xfrm>
            <a:off x="8393296" y="2109003"/>
            <a:ext cx="469900" cy="469900"/>
          </a:xfrm>
          <a:prstGeom prst="rect">
            <a:avLst/>
          </a:prstGeom>
        </p:spPr>
      </p:pic>
      <p:sp>
        <p:nvSpPr>
          <p:cNvPr id="70" name="TextBox 69">
            <a:extLst>
              <a:ext uri="{FF2B5EF4-FFF2-40B4-BE49-F238E27FC236}">
                <a16:creationId xmlns:a16="http://schemas.microsoft.com/office/drawing/2014/main" id="{0F828710-3D76-844B-B3E1-0D33327EAFDD}"/>
              </a:ext>
            </a:extLst>
          </p:cNvPr>
          <p:cNvSpPr txBox="1"/>
          <p:nvPr/>
        </p:nvSpPr>
        <p:spPr>
          <a:xfrm>
            <a:off x="8707007" y="2316022"/>
            <a:ext cx="453970" cy="261610"/>
          </a:xfrm>
          <a:prstGeom prst="rect">
            <a:avLst/>
          </a:prstGeom>
          <a:noFill/>
        </p:spPr>
        <p:txBody>
          <a:bodyPr wrap="none" rtlCol="0">
            <a:spAutoFit/>
          </a:bodyPr>
          <a:lstStyle/>
          <a:p>
            <a:pPr algn="ctr"/>
            <a:r>
              <a:rPr lang="en-US" sz="1100" dirty="0">
                <a:latin typeface="+mn-lt"/>
              </a:rPr>
              <a:t>Paul</a:t>
            </a:r>
          </a:p>
        </p:txBody>
      </p:sp>
      <p:sp>
        <p:nvSpPr>
          <p:cNvPr id="7" name="Rectangle 6">
            <a:extLst>
              <a:ext uri="{FF2B5EF4-FFF2-40B4-BE49-F238E27FC236}">
                <a16:creationId xmlns:a16="http://schemas.microsoft.com/office/drawing/2014/main" id="{05017A6B-CC5F-2F42-855B-48A9DC894F5F}"/>
              </a:ext>
            </a:extLst>
          </p:cNvPr>
          <p:cNvSpPr/>
          <p:nvPr/>
        </p:nvSpPr>
        <p:spPr>
          <a:xfrm>
            <a:off x="4490458" y="4637480"/>
            <a:ext cx="747471" cy="468629"/>
          </a:xfrm>
          <a:prstGeom prst="rect">
            <a:avLst/>
          </a:prstGeom>
          <a:solidFill>
            <a:srgbClr val="FFFFFF">
              <a:alpha val="72157"/>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TextBox 72">
            <a:extLst>
              <a:ext uri="{FF2B5EF4-FFF2-40B4-BE49-F238E27FC236}">
                <a16:creationId xmlns:a16="http://schemas.microsoft.com/office/drawing/2014/main" id="{DC46B981-A1B5-1343-BEDA-3610B00A5995}"/>
              </a:ext>
            </a:extLst>
          </p:cNvPr>
          <p:cNvSpPr txBox="1"/>
          <p:nvPr/>
        </p:nvSpPr>
        <p:spPr>
          <a:xfrm>
            <a:off x="6300387" y="1430786"/>
            <a:ext cx="1176925" cy="253916"/>
          </a:xfrm>
          <a:prstGeom prst="rect">
            <a:avLst/>
          </a:prstGeom>
          <a:noFill/>
        </p:spPr>
        <p:txBody>
          <a:bodyPr wrap="none" rtlCol="0">
            <a:spAutoFit/>
          </a:bodyPr>
          <a:lstStyle/>
          <a:p>
            <a:r>
              <a:rPr lang="en-US" sz="1050" dirty="0">
                <a:latin typeface="+mn-lt"/>
              </a:rPr>
              <a:t>8. Map-Register</a:t>
            </a:r>
          </a:p>
        </p:txBody>
      </p:sp>
      <p:sp>
        <p:nvSpPr>
          <p:cNvPr id="74" name="Freeform 73">
            <a:extLst>
              <a:ext uri="{FF2B5EF4-FFF2-40B4-BE49-F238E27FC236}">
                <a16:creationId xmlns:a16="http://schemas.microsoft.com/office/drawing/2014/main" id="{AFD9A612-1420-C744-9E33-BC5596BB3CC3}"/>
              </a:ext>
            </a:extLst>
          </p:cNvPr>
          <p:cNvSpPr/>
          <p:nvPr/>
        </p:nvSpPr>
        <p:spPr>
          <a:xfrm>
            <a:off x="6261914" y="1744448"/>
            <a:ext cx="1490472" cy="438944"/>
          </a:xfrm>
          <a:custGeom>
            <a:avLst/>
            <a:gdLst>
              <a:gd name="connsiteX0" fmla="*/ 0 w 1490472"/>
              <a:gd name="connsiteY0" fmla="*/ 438944 h 438944"/>
              <a:gd name="connsiteX1" fmla="*/ 630936 w 1490472"/>
              <a:gd name="connsiteY1" fmla="*/ 32 h 438944"/>
              <a:gd name="connsiteX2" fmla="*/ 1490472 w 1490472"/>
              <a:gd name="connsiteY2" fmla="*/ 420656 h 438944"/>
            </a:gdLst>
            <a:ahLst/>
            <a:cxnLst>
              <a:cxn ang="0">
                <a:pos x="connsiteX0" y="connsiteY0"/>
              </a:cxn>
              <a:cxn ang="0">
                <a:pos x="connsiteX1" y="connsiteY1"/>
              </a:cxn>
              <a:cxn ang="0">
                <a:pos x="connsiteX2" y="connsiteY2"/>
              </a:cxn>
            </a:cxnLst>
            <a:rect l="l" t="t" r="r" b="b"/>
            <a:pathLst>
              <a:path w="1490472" h="438944">
                <a:moveTo>
                  <a:pt x="0" y="438944"/>
                </a:moveTo>
                <a:cubicBezTo>
                  <a:pt x="191262" y="221012"/>
                  <a:pt x="382524" y="3080"/>
                  <a:pt x="630936" y="32"/>
                </a:cubicBezTo>
                <a:cubicBezTo>
                  <a:pt x="879348" y="-3016"/>
                  <a:pt x="1184910" y="208820"/>
                  <a:pt x="1490472" y="420656"/>
                </a:cubicBezTo>
              </a:path>
            </a:pathLst>
          </a:custGeom>
          <a:noFill/>
          <a:ln>
            <a:solidFill>
              <a:srgbClr val="00B050"/>
            </a:solidFill>
            <a:prstDash val="sysDash"/>
            <a:headEnd type="arrow"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extBox 79">
            <a:extLst>
              <a:ext uri="{FF2B5EF4-FFF2-40B4-BE49-F238E27FC236}">
                <a16:creationId xmlns:a16="http://schemas.microsoft.com/office/drawing/2014/main" id="{FA04C252-2674-2E48-8505-2F02447AF9CB}"/>
              </a:ext>
            </a:extLst>
          </p:cNvPr>
          <p:cNvSpPr txBox="1"/>
          <p:nvPr/>
        </p:nvSpPr>
        <p:spPr>
          <a:xfrm>
            <a:off x="6216042" y="2418728"/>
            <a:ext cx="1080744" cy="261610"/>
          </a:xfrm>
          <a:prstGeom prst="rect">
            <a:avLst/>
          </a:prstGeom>
          <a:noFill/>
          <a:ln>
            <a:solidFill>
              <a:srgbClr val="002060"/>
            </a:solidFill>
          </a:ln>
        </p:spPr>
        <p:txBody>
          <a:bodyPr wrap="none" rtlCol="0">
            <a:spAutoFit/>
          </a:bodyPr>
          <a:lstStyle/>
          <a:p>
            <a:pPr algn="ctr"/>
            <a:r>
              <a:rPr lang="en-US" sz="1100" dirty="0">
                <a:latin typeface="+mn-lt"/>
              </a:rPr>
              <a:t>Paul @ XTR-E</a:t>
            </a:r>
          </a:p>
        </p:txBody>
      </p:sp>
      <p:sp>
        <p:nvSpPr>
          <p:cNvPr id="81" name="TextBox 80">
            <a:extLst>
              <a:ext uri="{FF2B5EF4-FFF2-40B4-BE49-F238E27FC236}">
                <a16:creationId xmlns:a16="http://schemas.microsoft.com/office/drawing/2014/main" id="{94B1B629-1556-EE4E-A62C-62F86FB289FB}"/>
              </a:ext>
            </a:extLst>
          </p:cNvPr>
          <p:cNvSpPr txBox="1"/>
          <p:nvPr/>
        </p:nvSpPr>
        <p:spPr>
          <a:xfrm>
            <a:off x="4899553" y="3756047"/>
            <a:ext cx="1080744" cy="261610"/>
          </a:xfrm>
          <a:prstGeom prst="rect">
            <a:avLst/>
          </a:prstGeom>
          <a:noFill/>
          <a:ln>
            <a:solidFill>
              <a:srgbClr val="002060"/>
            </a:solidFill>
          </a:ln>
        </p:spPr>
        <p:txBody>
          <a:bodyPr wrap="none" rtlCol="0">
            <a:spAutoFit/>
          </a:bodyPr>
          <a:lstStyle/>
          <a:p>
            <a:pPr algn="ctr"/>
            <a:r>
              <a:rPr lang="en-US" sz="1100" dirty="0">
                <a:latin typeface="+mn-lt"/>
              </a:rPr>
              <a:t>Paul @ XTR-E</a:t>
            </a:r>
          </a:p>
        </p:txBody>
      </p:sp>
      <p:sp>
        <p:nvSpPr>
          <p:cNvPr id="17" name="Down Arrow 16">
            <a:extLst>
              <a:ext uri="{FF2B5EF4-FFF2-40B4-BE49-F238E27FC236}">
                <a16:creationId xmlns:a16="http://schemas.microsoft.com/office/drawing/2014/main" id="{890B5DF0-642E-754C-9856-C897F19F6DED}"/>
              </a:ext>
            </a:extLst>
          </p:cNvPr>
          <p:cNvSpPr/>
          <p:nvPr/>
        </p:nvSpPr>
        <p:spPr>
          <a:xfrm>
            <a:off x="5582153" y="3588806"/>
            <a:ext cx="225790" cy="183936"/>
          </a:xfrm>
          <a:prstGeom prst="downArrow">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TextBox 83">
            <a:extLst>
              <a:ext uri="{FF2B5EF4-FFF2-40B4-BE49-F238E27FC236}">
                <a16:creationId xmlns:a16="http://schemas.microsoft.com/office/drawing/2014/main" id="{289DB0C3-791D-E647-9812-0D9DD5BEC5E8}"/>
              </a:ext>
            </a:extLst>
          </p:cNvPr>
          <p:cNvSpPr txBox="1"/>
          <p:nvPr/>
        </p:nvSpPr>
        <p:spPr>
          <a:xfrm>
            <a:off x="5957183" y="3348206"/>
            <a:ext cx="1304783" cy="738664"/>
          </a:xfrm>
          <a:prstGeom prst="rect">
            <a:avLst/>
          </a:prstGeom>
          <a:noFill/>
        </p:spPr>
        <p:txBody>
          <a:bodyPr wrap="square" rtlCol="0">
            <a:spAutoFit/>
          </a:bodyPr>
          <a:lstStyle/>
          <a:p>
            <a:pPr algn="ctr"/>
            <a:r>
              <a:rPr lang="en-US" sz="1050" dirty="0">
                <a:latin typeface="+mn-lt"/>
              </a:rPr>
              <a:t>10. Receive Map-Notify, update Mappings if present</a:t>
            </a:r>
          </a:p>
        </p:txBody>
      </p:sp>
      <p:sp>
        <p:nvSpPr>
          <p:cNvPr id="85" name="TextBox 84">
            <a:extLst>
              <a:ext uri="{FF2B5EF4-FFF2-40B4-BE49-F238E27FC236}">
                <a16:creationId xmlns:a16="http://schemas.microsoft.com/office/drawing/2014/main" id="{34B7690A-3770-F441-B752-5DBD3FE9F50D}"/>
              </a:ext>
            </a:extLst>
          </p:cNvPr>
          <p:cNvSpPr txBox="1"/>
          <p:nvPr/>
        </p:nvSpPr>
        <p:spPr>
          <a:xfrm>
            <a:off x="2407702" y="2765537"/>
            <a:ext cx="1080744" cy="261610"/>
          </a:xfrm>
          <a:prstGeom prst="rect">
            <a:avLst/>
          </a:prstGeom>
          <a:noFill/>
          <a:ln>
            <a:solidFill>
              <a:srgbClr val="002060"/>
            </a:solidFill>
          </a:ln>
        </p:spPr>
        <p:txBody>
          <a:bodyPr wrap="none" rtlCol="0">
            <a:spAutoFit/>
          </a:bodyPr>
          <a:lstStyle/>
          <a:p>
            <a:pPr algn="ctr"/>
            <a:r>
              <a:rPr lang="en-US" sz="1100" dirty="0">
                <a:latin typeface="+mn-lt"/>
              </a:rPr>
              <a:t>Paul @ XTR-E</a:t>
            </a:r>
          </a:p>
        </p:txBody>
      </p:sp>
      <p:sp>
        <p:nvSpPr>
          <p:cNvPr id="86" name="Down Arrow 85">
            <a:extLst>
              <a:ext uri="{FF2B5EF4-FFF2-40B4-BE49-F238E27FC236}">
                <a16:creationId xmlns:a16="http://schemas.microsoft.com/office/drawing/2014/main" id="{E46FF032-0C09-B34E-9E25-DF1AD9A5C80E}"/>
              </a:ext>
            </a:extLst>
          </p:cNvPr>
          <p:cNvSpPr/>
          <p:nvPr/>
        </p:nvSpPr>
        <p:spPr>
          <a:xfrm>
            <a:off x="3090302" y="2598296"/>
            <a:ext cx="225790" cy="183936"/>
          </a:xfrm>
          <a:prstGeom prst="downArrow">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TextBox 86">
            <a:extLst>
              <a:ext uri="{FF2B5EF4-FFF2-40B4-BE49-F238E27FC236}">
                <a16:creationId xmlns:a16="http://schemas.microsoft.com/office/drawing/2014/main" id="{FD03E50E-FD35-CC4A-979B-4CA3C5C051B9}"/>
              </a:ext>
            </a:extLst>
          </p:cNvPr>
          <p:cNvSpPr txBox="1"/>
          <p:nvPr/>
        </p:nvSpPr>
        <p:spPr>
          <a:xfrm>
            <a:off x="3724886" y="1250530"/>
            <a:ext cx="1304783" cy="738664"/>
          </a:xfrm>
          <a:prstGeom prst="rect">
            <a:avLst/>
          </a:prstGeom>
          <a:noFill/>
        </p:spPr>
        <p:txBody>
          <a:bodyPr wrap="square" rtlCol="0">
            <a:spAutoFit/>
          </a:bodyPr>
          <a:lstStyle/>
          <a:p>
            <a:pPr algn="ctr"/>
            <a:r>
              <a:rPr lang="en-US" sz="1050" dirty="0">
                <a:latin typeface="+mn-lt"/>
              </a:rPr>
              <a:t>10. Receive Map-Notify, update Mappings if present</a:t>
            </a:r>
          </a:p>
        </p:txBody>
      </p:sp>
      <p:sp>
        <p:nvSpPr>
          <p:cNvPr id="88" name="TextBox 87">
            <a:extLst>
              <a:ext uri="{FF2B5EF4-FFF2-40B4-BE49-F238E27FC236}">
                <a16:creationId xmlns:a16="http://schemas.microsoft.com/office/drawing/2014/main" id="{E3629076-DF34-224A-9B4D-8EA7A0C95167}"/>
              </a:ext>
            </a:extLst>
          </p:cNvPr>
          <p:cNvSpPr txBox="1"/>
          <p:nvPr/>
        </p:nvSpPr>
        <p:spPr>
          <a:xfrm>
            <a:off x="898371" y="2972878"/>
            <a:ext cx="1080744" cy="261610"/>
          </a:xfrm>
          <a:prstGeom prst="rect">
            <a:avLst/>
          </a:prstGeom>
          <a:noFill/>
          <a:ln>
            <a:solidFill>
              <a:srgbClr val="002060"/>
            </a:solidFill>
          </a:ln>
        </p:spPr>
        <p:txBody>
          <a:bodyPr wrap="none" rtlCol="0">
            <a:spAutoFit/>
          </a:bodyPr>
          <a:lstStyle/>
          <a:p>
            <a:pPr algn="ctr"/>
            <a:r>
              <a:rPr lang="en-US" sz="1100" dirty="0">
                <a:latin typeface="+mn-lt"/>
              </a:rPr>
              <a:t>Paul @ XTR-E</a:t>
            </a:r>
          </a:p>
        </p:txBody>
      </p:sp>
      <p:sp>
        <p:nvSpPr>
          <p:cNvPr id="89" name="Down Arrow 88">
            <a:extLst>
              <a:ext uri="{FF2B5EF4-FFF2-40B4-BE49-F238E27FC236}">
                <a16:creationId xmlns:a16="http://schemas.microsoft.com/office/drawing/2014/main" id="{B055FDA2-48F4-064A-8A6B-65DA1DB1B2EC}"/>
              </a:ext>
            </a:extLst>
          </p:cNvPr>
          <p:cNvSpPr/>
          <p:nvPr/>
        </p:nvSpPr>
        <p:spPr>
          <a:xfrm>
            <a:off x="1580971" y="2805637"/>
            <a:ext cx="225790" cy="183936"/>
          </a:xfrm>
          <a:prstGeom prst="downArrow">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TextBox 89">
            <a:extLst>
              <a:ext uri="{FF2B5EF4-FFF2-40B4-BE49-F238E27FC236}">
                <a16:creationId xmlns:a16="http://schemas.microsoft.com/office/drawing/2014/main" id="{51F15314-7C50-534D-8237-C7E7CE2543E3}"/>
              </a:ext>
            </a:extLst>
          </p:cNvPr>
          <p:cNvSpPr txBox="1"/>
          <p:nvPr/>
        </p:nvSpPr>
        <p:spPr>
          <a:xfrm>
            <a:off x="821436" y="3259528"/>
            <a:ext cx="1304783" cy="577081"/>
          </a:xfrm>
          <a:prstGeom prst="rect">
            <a:avLst/>
          </a:prstGeom>
          <a:noFill/>
        </p:spPr>
        <p:txBody>
          <a:bodyPr wrap="square" rtlCol="0">
            <a:spAutoFit/>
          </a:bodyPr>
          <a:lstStyle/>
          <a:p>
            <a:pPr algn="ctr"/>
            <a:r>
              <a:rPr lang="en-US" sz="1050" dirty="0">
                <a:latin typeface="+mn-lt"/>
              </a:rPr>
              <a:t>12. Receive Map-Notify, update Map-cache</a:t>
            </a:r>
          </a:p>
        </p:txBody>
      </p:sp>
      <p:sp>
        <p:nvSpPr>
          <p:cNvPr id="91" name="Rounded Rectangle 90">
            <a:extLst>
              <a:ext uri="{FF2B5EF4-FFF2-40B4-BE49-F238E27FC236}">
                <a16:creationId xmlns:a16="http://schemas.microsoft.com/office/drawing/2014/main" id="{F0CE0028-DE41-D84C-A9BE-FF84502D70FF}"/>
              </a:ext>
            </a:extLst>
          </p:cNvPr>
          <p:cNvSpPr/>
          <p:nvPr/>
        </p:nvSpPr>
        <p:spPr>
          <a:xfrm>
            <a:off x="2817485" y="1939024"/>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MS-W</a:t>
            </a:r>
          </a:p>
        </p:txBody>
      </p:sp>
      <p:sp>
        <p:nvSpPr>
          <p:cNvPr id="92" name="Rounded Rectangle 91">
            <a:extLst>
              <a:ext uri="{FF2B5EF4-FFF2-40B4-BE49-F238E27FC236}">
                <a16:creationId xmlns:a16="http://schemas.microsoft.com/office/drawing/2014/main" id="{AC0A1E8A-EDD8-DB4E-A650-40DEE5D3572F}"/>
              </a:ext>
            </a:extLst>
          </p:cNvPr>
          <p:cNvSpPr/>
          <p:nvPr/>
        </p:nvSpPr>
        <p:spPr>
          <a:xfrm>
            <a:off x="4099727" y="3472216"/>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MS-S</a:t>
            </a:r>
          </a:p>
        </p:txBody>
      </p:sp>
      <p:sp>
        <p:nvSpPr>
          <p:cNvPr id="93" name="Rounded Rectangle 92">
            <a:extLst>
              <a:ext uri="{FF2B5EF4-FFF2-40B4-BE49-F238E27FC236}">
                <a16:creationId xmlns:a16="http://schemas.microsoft.com/office/drawing/2014/main" id="{25716A2F-5FF8-BD4A-86AE-B84B317E9CCF}"/>
              </a:ext>
            </a:extLst>
          </p:cNvPr>
          <p:cNvSpPr/>
          <p:nvPr/>
        </p:nvSpPr>
        <p:spPr>
          <a:xfrm>
            <a:off x="5495835" y="2027653"/>
            <a:ext cx="536538" cy="206015"/>
          </a:xfrm>
          <a:prstGeom prst="roundRect">
            <a:avLst/>
          </a:prstGeom>
          <a:solidFill>
            <a:srgbClr val="FFFFFF"/>
          </a:solidFill>
          <a:ln>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92D050"/>
                </a:solidFill>
              </a:rPr>
              <a:t>MS-E</a:t>
            </a:r>
          </a:p>
        </p:txBody>
      </p:sp>
      <p:grpSp>
        <p:nvGrpSpPr>
          <p:cNvPr id="83" name="Group 82">
            <a:extLst>
              <a:ext uri="{FF2B5EF4-FFF2-40B4-BE49-F238E27FC236}">
                <a16:creationId xmlns:a16="http://schemas.microsoft.com/office/drawing/2014/main" id="{F5EEE6B3-039F-4541-9659-67909D6CFA44}"/>
              </a:ext>
            </a:extLst>
          </p:cNvPr>
          <p:cNvGrpSpPr/>
          <p:nvPr/>
        </p:nvGrpSpPr>
        <p:grpSpPr>
          <a:xfrm>
            <a:off x="3549886" y="1760971"/>
            <a:ext cx="426078" cy="420152"/>
            <a:chOff x="4381601" y="3173124"/>
            <a:chExt cx="473632" cy="473632"/>
          </a:xfrm>
          <a:solidFill>
            <a:schemeClr val="accent2">
              <a:lumMod val="60000"/>
              <a:lumOff val="40000"/>
            </a:schemeClr>
          </a:solidFill>
        </p:grpSpPr>
        <p:sp>
          <p:nvSpPr>
            <p:cNvPr id="94" name="Oval 93">
              <a:extLst>
                <a:ext uri="{FF2B5EF4-FFF2-40B4-BE49-F238E27FC236}">
                  <a16:creationId xmlns:a16="http://schemas.microsoft.com/office/drawing/2014/main" id="{E6C0F10C-D1D4-0F45-AA5F-12F602A7863D}"/>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95" name="Picture 94" descr="router arrows.emf">
              <a:extLst>
                <a:ext uri="{FF2B5EF4-FFF2-40B4-BE49-F238E27FC236}">
                  <a16:creationId xmlns:a16="http://schemas.microsoft.com/office/drawing/2014/main" id="{1948DEFF-B7E4-D443-AE84-359E26C844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96" name="Group 95">
            <a:extLst>
              <a:ext uri="{FF2B5EF4-FFF2-40B4-BE49-F238E27FC236}">
                <a16:creationId xmlns:a16="http://schemas.microsoft.com/office/drawing/2014/main" id="{DB925204-72CA-3542-8A4F-F73252103A5F}"/>
              </a:ext>
            </a:extLst>
          </p:cNvPr>
          <p:cNvGrpSpPr/>
          <p:nvPr/>
        </p:nvGrpSpPr>
        <p:grpSpPr>
          <a:xfrm>
            <a:off x="5719782" y="2397863"/>
            <a:ext cx="426078" cy="420152"/>
            <a:chOff x="4381601" y="3173124"/>
            <a:chExt cx="473632" cy="473632"/>
          </a:xfrm>
          <a:solidFill>
            <a:schemeClr val="accent2">
              <a:lumMod val="60000"/>
              <a:lumOff val="40000"/>
            </a:schemeClr>
          </a:solidFill>
        </p:grpSpPr>
        <p:sp>
          <p:nvSpPr>
            <p:cNvPr id="97" name="Oval 96">
              <a:extLst>
                <a:ext uri="{FF2B5EF4-FFF2-40B4-BE49-F238E27FC236}">
                  <a16:creationId xmlns:a16="http://schemas.microsoft.com/office/drawing/2014/main" id="{66B54827-691C-9D4B-B39D-2905B166B7E0}"/>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98" name="Picture 97" descr="router arrows.emf">
              <a:extLst>
                <a:ext uri="{FF2B5EF4-FFF2-40B4-BE49-F238E27FC236}">
                  <a16:creationId xmlns:a16="http://schemas.microsoft.com/office/drawing/2014/main" id="{C713B099-FEB8-8142-BBA5-093999D1383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99" name="Group 98">
            <a:extLst>
              <a:ext uri="{FF2B5EF4-FFF2-40B4-BE49-F238E27FC236}">
                <a16:creationId xmlns:a16="http://schemas.microsoft.com/office/drawing/2014/main" id="{0B643675-6C10-0E44-978E-5B621927DC42}"/>
              </a:ext>
            </a:extLst>
          </p:cNvPr>
          <p:cNvGrpSpPr/>
          <p:nvPr/>
        </p:nvGrpSpPr>
        <p:grpSpPr>
          <a:xfrm>
            <a:off x="4737639" y="3056511"/>
            <a:ext cx="426078" cy="420152"/>
            <a:chOff x="4381601" y="3173124"/>
            <a:chExt cx="473632" cy="473632"/>
          </a:xfrm>
          <a:solidFill>
            <a:schemeClr val="accent2">
              <a:lumMod val="60000"/>
              <a:lumOff val="40000"/>
            </a:schemeClr>
          </a:solidFill>
        </p:grpSpPr>
        <p:sp>
          <p:nvSpPr>
            <p:cNvPr id="100" name="Oval 99">
              <a:extLst>
                <a:ext uri="{FF2B5EF4-FFF2-40B4-BE49-F238E27FC236}">
                  <a16:creationId xmlns:a16="http://schemas.microsoft.com/office/drawing/2014/main" id="{046B30E5-02EF-1F48-96AA-187F7FAC6BFC}"/>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01" name="Picture 100" descr="router arrows.emf">
              <a:extLst>
                <a:ext uri="{FF2B5EF4-FFF2-40B4-BE49-F238E27FC236}">
                  <a16:creationId xmlns:a16="http://schemas.microsoft.com/office/drawing/2014/main" id="{72203B11-5B76-A84A-983E-00CAA5F6F72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11" name="TextBox 10">
            <a:extLst>
              <a:ext uri="{FF2B5EF4-FFF2-40B4-BE49-F238E27FC236}">
                <a16:creationId xmlns:a16="http://schemas.microsoft.com/office/drawing/2014/main" id="{E87053CC-D025-544E-8D65-215265A8EFAE}"/>
              </a:ext>
            </a:extLst>
          </p:cNvPr>
          <p:cNvSpPr txBox="1"/>
          <p:nvPr/>
        </p:nvSpPr>
        <p:spPr>
          <a:xfrm>
            <a:off x="59583" y="3810679"/>
            <a:ext cx="3975023" cy="646331"/>
          </a:xfrm>
          <a:prstGeom prst="rect">
            <a:avLst/>
          </a:prstGeom>
          <a:solidFill>
            <a:srgbClr val="FFC000"/>
          </a:solidFill>
        </p:spPr>
        <p:txBody>
          <a:bodyPr wrap="square" rtlCol="0">
            <a:spAutoFit/>
          </a:bodyPr>
          <a:lstStyle/>
          <a:p>
            <a:r>
              <a:rPr lang="en-US" dirty="0">
                <a:latin typeface="+mn-lt"/>
              </a:rPr>
              <a:t>Send register/notify messages to all MS/MR nodes.</a:t>
            </a:r>
          </a:p>
        </p:txBody>
      </p:sp>
      <p:sp>
        <p:nvSpPr>
          <p:cNvPr id="102" name="Freeform 101">
            <a:extLst>
              <a:ext uri="{FF2B5EF4-FFF2-40B4-BE49-F238E27FC236}">
                <a16:creationId xmlns:a16="http://schemas.microsoft.com/office/drawing/2014/main" id="{26366724-389E-4046-8A32-3B88372E43F1}"/>
              </a:ext>
            </a:extLst>
          </p:cNvPr>
          <p:cNvSpPr/>
          <p:nvPr/>
        </p:nvSpPr>
        <p:spPr>
          <a:xfrm rot="21175607">
            <a:off x="6039008" y="2071326"/>
            <a:ext cx="1727298" cy="308909"/>
          </a:xfrm>
          <a:custGeom>
            <a:avLst/>
            <a:gdLst>
              <a:gd name="connsiteX0" fmla="*/ 0 w 1490472"/>
              <a:gd name="connsiteY0" fmla="*/ 438944 h 438944"/>
              <a:gd name="connsiteX1" fmla="*/ 630936 w 1490472"/>
              <a:gd name="connsiteY1" fmla="*/ 32 h 438944"/>
              <a:gd name="connsiteX2" fmla="*/ 1490472 w 1490472"/>
              <a:gd name="connsiteY2" fmla="*/ 420656 h 438944"/>
            </a:gdLst>
            <a:ahLst/>
            <a:cxnLst>
              <a:cxn ang="0">
                <a:pos x="connsiteX0" y="connsiteY0"/>
              </a:cxn>
              <a:cxn ang="0">
                <a:pos x="connsiteX1" y="connsiteY1"/>
              </a:cxn>
              <a:cxn ang="0">
                <a:pos x="connsiteX2" y="connsiteY2"/>
              </a:cxn>
            </a:cxnLst>
            <a:rect l="l" t="t" r="r" b="b"/>
            <a:pathLst>
              <a:path w="1490472" h="438944">
                <a:moveTo>
                  <a:pt x="0" y="438944"/>
                </a:moveTo>
                <a:cubicBezTo>
                  <a:pt x="191262" y="221012"/>
                  <a:pt x="382524" y="3080"/>
                  <a:pt x="630936" y="32"/>
                </a:cubicBezTo>
                <a:cubicBezTo>
                  <a:pt x="879348" y="-3016"/>
                  <a:pt x="1184910" y="208820"/>
                  <a:pt x="1490472" y="420656"/>
                </a:cubicBezTo>
              </a:path>
            </a:pathLst>
          </a:custGeom>
          <a:noFill/>
          <a:ln>
            <a:solidFill>
              <a:srgbClr val="00B050"/>
            </a:solidFill>
            <a:prstDash val="sysDash"/>
            <a:headEnd type="arrow"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3" name="Straight Connector 102">
            <a:extLst>
              <a:ext uri="{FF2B5EF4-FFF2-40B4-BE49-F238E27FC236}">
                <a16:creationId xmlns:a16="http://schemas.microsoft.com/office/drawing/2014/main" id="{B8ABFFA8-BB54-4941-810D-46BA7D68EEC7}"/>
              </a:ext>
            </a:extLst>
          </p:cNvPr>
          <p:cNvCxnSpPr>
            <a:cxnSpLocks/>
            <a:stCxn id="94" idx="6"/>
          </p:cNvCxnSpPr>
          <p:nvPr/>
        </p:nvCxnSpPr>
        <p:spPr>
          <a:xfrm>
            <a:off x="3975964" y="1971047"/>
            <a:ext cx="1880610" cy="325922"/>
          </a:xfrm>
          <a:prstGeom prst="line">
            <a:avLst/>
          </a:prstGeom>
          <a:ln w="28575">
            <a:solidFill>
              <a:srgbClr val="00B050"/>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04" name="Freeform 103">
            <a:extLst>
              <a:ext uri="{FF2B5EF4-FFF2-40B4-BE49-F238E27FC236}">
                <a16:creationId xmlns:a16="http://schemas.microsoft.com/office/drawing/2014/main" id="{FCC2182A-487E-794F-8A13-2E6D7666F88D}"/>
              </a:ext>
            </a:extLst>
          </p:cNvPr>
          <p:cNvSpPr/>
          <p:nvPr/>
        </p:nvSpPr>
        <p:spPr>
          <a:xfrm rot="19593997">
            <a:off x="4394182" y="2605788"/>
            <a:ext cx="1332735" cy="305669"/>
          </a:xfrm>
          <a:custGeom>
            <a:avLst/>
            <a:gdLst>
              <a:gd name="connsiteX0" fmla="*/ 0 w 1490472"/>
              <a:gd name="connsiteY0" fmla="*/ 438944 h 438944"/>
              <a:gd name="connsiteX1" fmla="*/ 630936 w 1490472"/>
              <a:gd name="connsiteY1" fmla="*/ 32 h 438944"/>
              <a:gd name="connsiteX2" fmla="*/ 1490472 w 1490472"/>
              <a:gd name="connsiteY2" fmla="*/ 420656 h 438944"/>
            </a:gdLst>
            <a:ahLst/>
            <a:cxnLst>
              <a:cxn ang="0">
                <a:pos x="connsiteX0" y="connsiteY0"/>
              </a:cxn>
              <a:cxn ang="0">
                <a:pos x="connsiteX1" y="connsiteY1"/>
              </a:cxn>
              <a:cxn ang="0">
                <a:pos x="connsiteX2" y="connsiteY2"/>
              </a:cxn>
            </a:cxnLst>
            <a:rect l="l" t="t" r="r" b="b"/>
            <a:pathLst>
              <a:path w="1490472" h="438944">
                <a:moveTo>
                  <a:pt x="0" y="438944"/>
                </a:moveTo>
                <a:cubicBezTo>
                  <a:pt x="191262" y="221012"/>
                  <a:pt x="382524" y="3080"/>
                  <a:pt x="630936" y="32"/>
                </a:cubicBezTo>
                <a:cubicBezTo>
                  <a:pt x="879348" y="-3016"/>
                  <a:pt x="1184910" y="208820"/>
                  <a:pt x="1490472" y="420656"/>
                </a:cubicBezTo>
              </a:path>
            </a:pathLst>
          </a:custGeom>
          <a:noFill/>
          <a:ln>
            <a:solidFill>
              <a:srgbClr val="00B050"/>
            </a:solidFill>
            <a:prstDash val="sysDash"/>
            <a:headEnd type="arrow"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33580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15CA0B4B-8A5F-CA4D-8CD2-1AA476A5573D}"/>
              </a:ext>
            </a:extLst>
          </p:cNvPr>
          <p:cNvSpPr/>
          <p:nvPr/>
        </p:nvSpPr>
        <p:spPr>
          <a:xfrm>
            <a:off x="1331494" y="3210659"/>
            <a:ext cx="673769" cy="409073"/>
          </a:xfrm>
          <a:prstGeom prst="roundRect">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ITR</a:t>
            </a:r>
          </a:p>
        </p:txBody>
      </p:sp>
      <p:grpSp>
        <p:nvGrpSpPr>
          <p:cNvPr id="51" name="Group 50">
            <a:extLst>
              <a:ext uri="{FF2B5EF4-FFF2-40B4-BE49-F238E27FC236}">
                <a16:creationId xmlns:a16="http://schemas.microsoft.com/office/drawing/2014/main" id="{55C6EE70-DD2B-6D48-A767-80E1DF91CFAE}"/>
              </a:ext>
            </a:extLst>
          </p:cNvPr>
          <p:cNvGrpSpPr/>
          <p:nvPr/>
        </p:nvGrpSpPr>
        <p:grpSpPr>
          <a:xfrm>
            <a:off x="188418" y="2614863"/>
            <a:ext cx="1837362" cy="307777"/>
            <a:chOff x="188418" y="2614863"/>
            <a:chExt cx="1837362" cy="307777"/>
          </a:xfrm>
        </p:grpSpPr>
        <p:sp>
          <p:nvSpPr>
            <p:cNvPr id="3" name="TextBox 2">
              <a:extLst>
                <a:ext uri="{FF2B5EF4-FFF2-40B4-BE49-F238E27FC236}">
                  <a16:creationId xmlns:a16="http://schemas.microsoft.com/office/drawing/2014/main" id="{8EF07F55-1ECA-944A-BA53-D5FC33317010}"/>
                </a:ext>
              </a:extLst>
            </p:cNvPr>
            <p:cNvSpPr txBox="1"/>
            <p:nvPr/>
          </p:nvSpPr>
          <p:spPr>
            <a:xfrm>
              <a:off x="188418" y="2614863"/>
              <a:ext cx="1837362" cy="307777"/>
            </a:xfrm>
            <a:prstGeom prst="rect">
              <a:avLst/>
            </a:prstGeom>
            <a:noFill/>
          </p:spPr>
          <p:txBody>
            <a:bodyPr wrap="none" rtlCol="0">
              <a:spAutoFit/>
            </a:bodyPr>
            <a:lstStyle/>
            <a:p>
              <a:r>
                <a:rPr lang="en-US" sz="1400" dirty="0"/>
                <a:t>1  ITR-OTK &amp; Nonce</a:t>
              </a:r>
            </a:p>
          </p:txBody>
        </p:sp>
        <p:sp>
          <p:nvSpPr>
            <p:cNvPr id="30" name="Oval 29">
              <a:extLst>
                <a:ext uri="{FF2B5EF4-FFF2-40B4-BE49-F238E27FC236}">
                  <a16:creationId xmlns:a16="http://schemas.microsoft.com/office/drawing/2014/main" id="{1C420E67-A986-064A-8DC2-0BD287BE9221}"/>
                </a:ext>
              </a:extLst>
            </p:cNvPr>
            <p:cNvSpPr/>
            <p:nvPr/>
          </p:nvSpPr>
          <p:spPr>
            <a:xfrm>
              <a:off x="221285" y="2672498"/>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 name="Rounded Rectangle 5">
            <a:extLst>
              <a:ext uri="{FF2B5EF4-FFF2-40B4-BE49-F238E27FC236}">
                <a16:creationId xmlns:a16="http://schemas.microsoft.com/office/drawing/2014/main" id="{2EED664D-5105-0849-865B-79342CDC1630}"/>
              </a:ext>
            </a:extLst>
          </p:cNvPr>
          <p:cNvSpPr/>
          <p:nvPr/>
        </p:nvSpPr>
        <p:spPr>
          <a:xfrm>
            <a:off x="3341840" y="652488"/>
            <a:ext cx="673769" cy="409073"/>
          </a:xfrm>
          <a:prstGeom prst="roundRect">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MR</a:t>
            </a:r>
          </a:p>
        </p:txBody>
      </p:sp>
      <p:sp>
        <p:nvSpPr>
          <p:cNvPr id="7" name="Rounded Rectangle 6">
            <a:extLst>
              <a:ext uri="{FF2B5EF4-FFF2-40B4-BE49-F238E27FC236}">
                <a16:creationId xmlns:a16="http://schemas.microsoft.com/office/drawing/2014/main" id="{E564DBA1-6AC7-344D-BB36-FE3D5D8430C3}"/>
              </a:ext>
            </a:extLst>
          </p:cNvPr>
          <p:cNvSpPr/>
          <p:nvPr/>
        </p:nvSpPr>
        <p:spPr>
          <a:xfrm>
            <a:off x="4681356" y="652487"/>
            <a:ext cx="673769" cy="409073"/>
          </a:xfrm>
          <a:prstGeom prst="roundRect">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MS</a:t>
            </a:r>
          </a:p>
        </p:txBody>
      </p:sp>
      <p:sp>
        <p:nvSpPr>
          <p:cNvPr id="13" name="Rounded Rectangle 12">
            <a:extLst>
              <a:ext uri="{FF2B5EF4-FFF2-40B4-BE49-F238E27FC236}">
                <a16:creationId xmlns:a16="http://schemas.microsoft.com/office/drawing/2014/main" id="{6FBE72C1-80DA-9B45-B36E-29E40007B86F}"/>
              </a:ext>
            </a:extLst>
          </p:cNvPr>
          <p:cNvSpPr/>
          <p:nvPr/>
        </p:nvSpPr>
        <p:spPr>
          <a:xfrm>
            <a:off x="6419782" y="3210659"/>
            <a:ext cx="704927" cy="409073"/>
          </a:xfrm>
          <a:prstGeom prst="roundRect">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ETR</a:t>
            </a:r>
          </a:p>
        </p:txBody>
      </p:sp>
      <p:cxnSp>
        <p:nvCxnSpPr>
          <p:cNvPr id="15" name="Straight Arrow Connector 14">
            <a:extLst>
              <a:ext uri="{FF2B5EF4-FFF2-40B4-BE49-F238E27FC236}">
                <a16:creationId xmlns:a16="http://schemas.microsoft.com/office/drawing/2014/main" id="{28BB4234-1F02-8C45-ACCC-93DE485B7DE0}"/>
              </a:ext>
            </a:extLst>
          </p:cNvPr>
          <p:cNvCxnSpPr>
            <a:cxnSpLocks/>
            <a:stCxn id="2" idx="0"/>
            <a:endCxn id="6" idx="2"/>
          </p:cNvCxnSpPr>
          <p:nvPr/>
        </p:nvCxnSpPr>
        <p:spPr>
          <a:xfrm flipV="1">
            <a:off x="1668379" y="1061561"/>
            <a:ext cx="2010346" cy="21490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9218AFF5-09AC-8245-B154-52FE63E1A54C}"/>
              </a:ext>
            </a:extLst>
          </p:cNvPr>
          <p:cNvCxnSpPr>
            <a:cxnSpLocks/>
            <a:stCxn id="7" idx="2"/>
            <a:endCxn id="13" idx="0"/>
          </p:cNvCxnSpPr>
          <p:nvPr/>
        </p:nvCxnSpPr>
        <p:spPr>
          <a:xfrm>
            <a:off x="5018241" y="1061560"/>
            <a:ext cx="1754005" cy="214909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2E5E7E1E-2F4F-FD49-9291-6011263A77B9}"/>
              </a:ext>
            </a:extLst>
          </p:cNvPr>
          <p:cNvCxnSpPr>
            <a:cxnSpLocks/>
            <a:stCxn id="6" idx="3"/>
            <a:endCxn id="7" idx="1"/>
          </p:cNvCxnSpPr>
          <p:nvPr/>
        </p:nvCxnSpPr>
        <p:spPr>
          <a:xfrm flipV="1">
            <a:off x="4015609" y="857024"/>
            <a:ext cx="665747"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1F169D61-B47F-314A-950D-8B5EE98B2971}"/>
              </a:ext>
            </a:extLst>
          </p:cNvPr>
          <p:cNvCxnSpPr>
            <a:cxnSpLocks/>
            <a:stCxn id="13" idx="1"/>
            <a:endCxn id="2" idx="3"/>
          </p:cNvCxnSpPr>
          <p:nvPr/>
        </p:nvCxnSpPr>
        <p:spPr>
          <a:xfrm flipH="1">
            <a:off x="2005263" y="3415196"/>
            <a:ext cx="441451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7B5FF946-AF95-5141-ADB0-C42F02EF9CD2}"/>
              </a:ext>
            </a:extLst>
          </p:cNvPr>
          <p:cNvGrpSpPr/>
          <p:nvPr/>
        </p:nvGrpSpPr>
        <p:grpSpPr>
          <a:xfrm>
            <a:off x="5550569" y="175278"/>
            <a:ext cx="3593431" cy="954107"/>
            <a:chOff x="5550569" y="175278"/>
            <a:chExt cx="3593431" cy="954107"/>
          </a:xfrm>
        </p:grpSpPr>
        <p:sp>
          <p:nvSpPr>
            <p:cNvPr id="4" name="TextBox 3">
              <a:extLst>
                <a:ext uri="{FF2B5EF4-FFF2-40B4-BE49-F238E27FC236}">
                  <a16:creationId xmlns:a16="http://schemas.microsoft.com/office/drawing/2014/main" id="{43319E18-101A-374F-85F6-015D1D650DEF}"/>
                </a:ext>
              </a:extLst>
            </p:cNvPr>
            <p:cNvSpPr txBox="1"/>
            <p:nvPr/>
          </p:nvSpPr>
          <p:spPr>
            <a:xfrm>
              <a:off x="5550569" y="175278"/>
              <a:ext cx="3593431" cy="954107"/>
            </a:xfrm>
            <a:prstGeom prst="rect">
              <a:avLst/>
            </a:prstGeom>
            <a:noFill/>
          </p:spPr>
          <p:txBody>
            <a:bodyPr wrap="square" rtlCol="0">
              <a:spAutoFit/>
            </a:bodyPr>
            <a:lstStyle/>
            <a:p>
              <a:r>
                <a:rPr lang="en-US" sz="1400" dirty="0"/>
                <a:t>3  </a:t>
              </a:r>
              <a:r>
                <a:rPr lang="en-US" sz="1400" dirty="0" err="1"/>
                <a:t>EID_Conf</a:t>
              </a:r>
              <a:r>
                <a:rPr lang="en-US" sz="1400" dirty="0"/>
                <a:t> = Longest configured EID prefix match</a:t>
              </a:r>
            </a:p>
            <a:p>
              <a:r>
                <a:rPr lang="en-US" sz="1400" dirty="0"/>
                <a:t>4  HMAC-4(ITR-OTK, </a:t>
              </a:r>
              <a:r>
                <a:rPr lang="en-US" sz="1400" dirty="0" err="1"/>
                <a:t>EID_Conf</a:t>
              </a:r>
              <a:r>
                <a:rPr lang="en-US" sz="1400" dirty="0"/>
                <a:t>)</a:t>
              </a:r>
            </a:p>
            <a:p>
              <a:r>
                <a:rPr lang="en-US" sz="1400" dirty="0"/>
                <a:t>5  MS-OTK = KDF(ITR-OTK)</a:t>
              </a:r>
            </a:p>
          </p:txBody>
        </p:sp>
        <p:sp>
          <p:nvSpPr>
            <p:cNvPr id="32" name="Oval 31">
              <a:extLst>
                <a:ext uri="{FF2B5EF4-FFF2-40B4-BE49-F238E27FC236}">
                  <a16:creationId xmlns:a16="http://schemas.microsoft.com/office/drawing/2014/main" id="{576DCF4C-0911-984F-B843-E27CE0F8C9BF}"/>
                </a:ext>
              </a:extLst>
            </p:cNvPr>
            <p:cNvSpPr/>
            <p:nvPr/>
          </p:nvSpPr>
          <p:spPr>
            <a:xfrm>
              <a:off x="5583064" y="225302"/>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Oval 32">
              <a:extLst>
                <a:ext uri="{FF2B5EF4-FFF2-40B4-BE49-F238E27FC236}">
                  <a16:creationId xmlns:a16="http://schemas.microsoft.com/office/drawing/2014/main" id="{BEA54467-8551-7C4C-BB1C-D6906C9B386D}"/>
                </a:ext>
              </a:extLst>
            </p:cNvPr>
            <p:cNvSpPr/>
            <p:nvPr/>
          </p:nvSpPr>
          <p:spPr>
            <a:xfrm>
              <a:off x="5583064" y="652487"/>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a:extLst>
                <a:ext uri="{FF2B5EF4-FFF2-40B4-BE49-F238E27FC236}">
                  <a16:creationId xmlns:a16="http://schemas.microsoft.com/office/drawing/2014/main" id="{7FA0483F-E3C3-A644-B196-7E9F2DDA1B57}"/>
                </a:ext>
              </a:extLst>
            </p:cNvPr>
            <p:cNvSpPr/>
            <p:nvPr/>
          </p:nvSpPr>
          <p:spPr>
            <a:xfrm>
              <a:off x="5583475" y="860605"/>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2" name="Group 41">
            <a:extLst>
              <a:ext uri="{FF2B5EF4-FFF2-40B4-BE49-F238E27FC236}">
                <a16:creationId xmlns:a16="http://schemas.microsoft.com/office/drawing/2014/main" id="{5B172DD9-BC54-D24C-900C-6FDA8257B701}"/>
              </a:ext>
            </a:extLst>
          </p:cNvPr>
          <p:cNvGrpSpPr/>
          <p:nvPr/>
        </p:nvGrpSpPr>
        <p:grpSpPr>
          <a:xfrm>
            <a:off x="5959642" y="3824269"/>
            <a:ext cx="3248526" cy="523220"/>
            <a:chOff x="5959642" y="3824269"/>
            <a:chExt cx="3248526" cy="523220"/>
          </a:xfrm>
        </p:grpSpPr>
        <p:sp>
          <p:nvSpPr>
            <p:cNvPr id="10" name="TextBox 9">
              <a:extLst>
                <a:ext uri="{FF2B5EF4-FFF2-40B4-BE49-F238E27FC236}">
                  <a16:creationId xmlns:a16="http://schemas.microsoft.com/office/drawing/2014/main" id="{7F4BC1C9-2009-2545-A6A5-C78D72FC88AD}"/>
                </a:ext>
              </a:extLst>
            </p:cNvPr>
            <p:cNvSpPr txBox="1"/>
            <p:nvPr/>
          </p:nvSpPr>
          <p:spPr>
            <a:xfrm>
              <a:off x="5959642" y="3824269"/>
              <a:ext cx="3248526" cy="523220"/>
            </a:xfrm>
            <a:prstGeom prst="rect">
              <a:avLst/>
            </a:prstGeom>
            <a:noFill/>
          </p:spPr>
          <p:txBody>
            <a:bodyPr wrap="square" rtlCol="0">
              <a:spAutoFit/>
            </a:bodyPr>
            <a:lstStyle/>
            <a:p>
              <a:r>
                <a:rPr lang="en-US" sz="1400" dirty="0"/>
                <a:t>7  Map-Reply-7(EID-RLOC + HMAC-4)</a:t>
              </a:r>
            </a:p>
            <a:p>
              <a:r>
                <a:rPr lang="en-US" sz="1400" dirty="0"/>
                <a:t>8  HMAC-8(MS-OTK, Map-Reply-7)</a:t>
              </a:r>
              <a:endParaRPr lang="en-US" sz="1050" dirty="0"/>
            </a:p>
          </p:txBody>
        </p:sp>
        <p:sp>
          <p:nvSpPr>
            <p:cNvPr id="35" name="Oval 34">
              <a:extLst>
                <a:ext uri="{FF2B5EF4-FFF2-40B4-BE49-F238E27FC236}">
                  <a16:creationId xmlns:a16="http://schemas.microsoft.com/office/drawing/2014/main" id="{4C07A839-B933-6B46-AB79-7D6376A265AE}"/>
                </a:ext>
              </a:extLst>
            </p:cNvPr>
            <p:cNvSpPr/>
            <p:nvPr/>
          </p:nvSpPr>
          <p:spPr>
            <a:xfrm>
              <a:off x="5991495" y="3866542"/>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9163E956-953E-6447-83E7-60E8AC300D6D}"/>
                </a:ext>
              </a:extLst>
            </p:cNvPr>
            <p:cNvSpPr/>
            <p:nvPr/>
          </p:nvSpPr>
          <p:spPr>
            <a:xfrm>
              <a:off x="5991906" y="4074660"/>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1" name="Group 30">
            <a:extLst>
              <a:ext uri="{FF2B5EF4-FFF2-40B4-BE49-F238E27FC236}">
                <a16:creationId xmlns:a16="http://schemas.microsoft.com/office/drawing/2014/main" id="{24E24395-3BCF-A349-8707-2168FEDB371C}"/>
              </a:ext>
            </a:extLst>
          </p:cNvPr>
          <p:cNvGrpSpPr/>
          <p:nvPr/>
        </p:nvGrpSpPr>
        <p:grpSpPr>
          <a:xfrm>
            <a:off x="99951" y="3824269"/>
            <a:ext cx="5255174" cy="954107"/>
            <a:chOff x="99951" y="3824269"/>
            <a:chExt cx="5255174" cy="954107"/>
          </a:xfrm>
        </p:grpSpPr>
        <p:sp>
          <p:nvSpPr>
            <p:cNvPr id="14" name="TextBox 13">
              <a:extLst>
                <a:ext uri="{FF2B5EF4-FFF2-40B4-BE49-F238E27FC236}">
                  <a16:creationId xmlns:a16="http://schemas.microsoft.com/office/drawing/2014/main" id="{E2998445-A1AF-9847-8F8A-74A4A1E43916}"/>
                </a:ext>
              </a:extLst>
            </p:cNvPr>
            <p:cNvSpPr txBox="1"/>
            <p:nvPr/>
          </p:nvSpPr>
          <p:spPr>
            <a:xfrm>
              <a:off x="99951" y="3824269"/>
              <a:ext cx="5255174" cy="954107"/>
            </a:xfrm>
            <a:prstGeom prst="rect">
              <a:avLst/>
            </a:prstGeom>
            <a:noFill/>
          </p:spPr>
          <p:txBody>
            <a:bodyPr wrap="square" rtlCol="0">
              <a:spAutoFit/>
            </a:bodyPr>
            <a:lstStyle/>
            <a:p>
              <a:r>
                <a:rPr lang="en-US" sz="1400" dirty="0"/>
                <a:t>10  Re-generate MS-OTK =</a:t>
              </a:r>
              <a:r>
                <a:rPr lang="en-US" sz="1400" dirty="0">
                  <a:sym typeface="Wingdings" pitchFamily="2" charset="2"/>
                </a:rPr>
                <a:t> KDF(ITR-OTK)</a:t>
              </a:r>
            </a:p>
            <a:p>
              <a:r>
                <a:rPr lang="en-US" sz="1400" dirty="0">
                  <a:sym typeface="Wingdings" pitchFamily="2" charset="2"/>
                </a:rPr>
                <a:t>11  Verify hash HMAC-8 (authentication, integrity, anti-replay) </a:t>
              </a:r>
              <a:r>
                <a:rPr lang="en-US" sz="1400" dirty="0">
                  <a:solidFill>
                    <a:srgbClr val="00B050"/>
                  </a:solidFill>
                  <a:sym typeface="Wingdings" pitchFamily="2" charset="2"/>
                </a:rPr>
                <a:t>✔︎</a:t>
              </a:r>
              <a:r>
                <a:rPr lang="en-US" sz="1400" dirty="0"/>
                <a:t> </a:t>
              </a:r>
            </a:p>
            <a:p>
              <a:r>
                <a:rPr lang="en-US" sz="1400" dirty="0"/>
                <a:t>12  Verify hash HMAC-4 (overclaim check) </a:t>
              </a:r>
              <a:r>
                <a:rPr lang="en-US" sz="1400" dirty="0">
                  <a:solidFill>
                    <a:srgbClr val="00B050"/>
                  </a:solidFill>
                  <a:sym typeface="Wingdings" pitchFamily="2" charset="2"/>
                </a:rPr>
                <a:t>✔</a:t>
              </a:r>
              <a:endParaRPr lang="en-US" sz="1400" dirty="0"/>
            </a:p>
            <a:p>
              <a:endParaRPr lang="en-US" sz="1400" dirty="0"/>
            </a:p>
          </p:txBody>
        </p:sp>
        <p:sp>
          <p:nvSpPr>
            <p:cNvPr id="39" name="Oval 38">
              <a:extLst>
                <a:ext uri="{FF2B5EF4-FFF2-40B4-BE49-F238E27FC236}">
                  <a16:creationId xmlns:a16="http://schemas.microsoft.com/office/drawing/2014/main" id="{FEAFC10A-2858-C54F-A7BF-EFF69696F074}"/>
                </a:ext>
              </a:extLst>
            </p:cNvPr>
            <p:cNvSpPr/>
            <p:nvPr/>
          </p:nvSpPr>
          <p:spPr>
            <a:xfrm>
              <a:off x="188007" y="3866542"/>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Oval 39">
              <a:extLst>
                <a:ext uri="{FF2B5EF4-FFF2-40B4-BE49-F238E27FC236}">
                  <a16:creationId xmlns:a16="http://schemas.microsoft.com/office/drawing/2014/main" id="{ED9337F5-85A9-B944-AD53-23CAE433A9B6}"/>
                </a:ext>
              </a:extLst>
            </p:cNvPr>
            <p:cNvSpPr/>
            <p:nvPr/>
          </p:nvSpPr>
          <p:spPr>
            <a:xfrm>
              <a:off x="188418" y="4074660"/>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Oval 40">
              <a:extLst>
                <a:ext uri="{FF2B5EF4-FFF2-40B4-BE49-F238E27FC236}">
                  <a16:creationId xmlns:a16="http://schemas.microsoft.com/office/drawing/2014/main" id="{85C4525D-12AA-C44C-8CBB-763790E44BB7}"/>
                </a:ext>
              </a:extLst>
            </p:cNvPr>
            <p:cNvSpPr/>
            <p:nvPr/>
          </p:nvSpPr>
          <p:spPr>
            <a:xfrm>
              <a:off x="188007" y="4301322"/>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8" name="Group 47">
            <a:extLst>
              <a:ext uri="{FF2B5EF4-FFF2-40B4-BE49-F238E27FC236}">
                <a16:creationId xmlns:a16="http://schemas.microsoft.com/office/drawing/2014/main" id="{B41D160A-1DD7-DE47-BA5C-A417E006499C}"/>
              </a:ext>
            </a:extLst>
          </p:cNvPr>
          <p:cNvGrpSpPr/>
          <p:nvPr/>
        </p:nvGrpSpPr>
        <p:grpSpPr>
          <a:xfrm>
            <a:off x="5330830" y="693652"/>
            <a:ext cx="809260" cy="2786426"/>
            <a:chOff x="5330830" y="693652"/>
            <a:chExt cx="809260" cy="2786426"/>
          </a:xfrm>
        </p:grpSpPr>
        <p:sp>
          <p:nvSpPr>
            <p:cNvPr id="9" name="TextBox 8">
              <a:extLst>
                <a:ext uri="{FF2B5EF4-FFF2-40B4-BE49-F238E27FC236}">
                  <a16:creationId xmlns:a16="http://schemas.microsoft.com/office/drawing/2014/main" id="{CEEED873-79DA-DC44-A252-39097F1F0F6E}"/>
                </a:ext>
              </a:extLst>
            </p:cNvPr>
            <p:cNvSpPr txBox="1"/>
            <p:nvPr/>
          </p:nvSpPr>
          <p:spPr>
            <a:xfrm rot="2987488">
              <a:off x="4508350" y="1848338"/>
              <a:ext cx="2786426" cy="477054"/>
            </a:xfrm>
            <a:prstGeom prst="rect">
              <a:avLst/>
            </a:prstGeom>
            <a:noFill/>
          </p:spPr>
          <p:txBody>
            <a:bodyPr wrap="square" rtlCol="0">
              <a:spAutoFit/>
            </a:bodyPr>
            <a:lstStyle/>
            <a:p>
              <a:pPr algn="ctr"/>
              <a:r>
                <a:rPr lang="en-US" sz="1400" dirty="0"/>
                <a:t>6  HMAC-4 +MS-OTK </a:t>
              </a:r>
            </a:p>
            <a:p>
              <a:pPr algn="ctr"/>
              <a:r>
                <a:rPr lang="en-US" sz="1050" dirty="0"/>
                <a:t>(in ECM-Map-Request)</a:t>
              </a:r>
            </a:p>
          </p:txBody>
        </p:sp>
        <p:sp>
          <p:nvSpPr>
            <p:cNvPr id="45" name="Oval 44">
              <a:extLst>
                <a:ext uri="{FF2B5EF4-FFF2-40B4-BE49-F238E27FC236}">
                  <a16:creationId xmlns:a16="http://schemas.microsoft.com/office/drawing/2014/main" id="{B9CF8180-FA93-AC4C-A3E6-AD866EF016BE}"/>
                </a:ext>
              </a:extLst>
            </p:cNvPr>
            <p:cNvSpPr/>
            <p:nvPr/>
          </p:nvSpPr>
          <p:spPr>
            <a:xfrm>
              <a:off x="5330830" y="1317315"/>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9" name="Group 48">
            <a:extLst>
              <a:ext uri="{FF2B5EF4-FFF2-40B4-BE49-F238E27FC236}">
                <a16:creationId xmlns:a16="http://schemas.microsoft.com/office/drawing/2014/main" id="{2983E28E-E3B0-3146-90AF-DCFD406968F2}"/>
              </a:ext>
            </a:extLst>
          </p:cNvPr>
          <p:cNvGrpSpPr/>
          <p:nvPr/>
        </p:nvGrpSpPr>
        <p:grpSpPr>
          <a:xfrm>
            <a:off x="2830761" y="3180814"/>
            <a:ext cx="2784387" cy="469359"/>
            <a:chOff x="2830761" y="3180814"/>
            <a:chExt cx="2784387" cy="469359"/>
          </a:xfrm>
        </p:grpSpPr>
        <p:sp>
          <p:nvSpPr>
            <p:cNvPr id="12" name="TextBox 11">
              <a:extLst>
                <a:ext uri="{FF2B5EF4-FFF2-40B4-BE49-F238E27FC236}">
                  <a16:creationId xmlns:a16="http://schemas.microsoft.com/office/drawing/2014/main" id="{EC0C864F-6D74-B049-9631-1F2EC87A987B}"/>
                </a:ext>
              </a:extLst>
            </p:cNvPr>
            <p:cNvSpPr txBox="1"/>
            <p:nvPr/>
          </p:nvSpPr>
          <p:spPr>
            <a:xfrm>
              <a:off x="2830761" y="3180814"/>
              <a:ext cx="2784387" cy="469359"/>
            </a:xfrm>
            <a:prstGeom prst="rect">
              <a:avLst/>
            </a:prstGeom>
            <a:noFill/>
          </p:spPr>
          <p:txBody>
            <a:bodyPr wrap="square" rtlCol="0">
              <a:spAutoFit/>
            </a:bodyPr>
            <a:lstStyle/>
            <a:p>
              <a:pPr algn="ctr"/>
              <a:r>
                <a:rPr lang="en-US" sz="1400" dirty="0"/>
                <a:t>9 HMAC-8 (includes HMAC-4)</a:t>
              </a:r>
            </a:p>
            <a:p>
              <a:pPr algn="ctr"/>
              <a:r>
                <a:rPr lang="en-US" sz="1050" dirty="0"/>
                <a:t>(in Map-Reply)</a:t>
              </a:r>
            </a:p>
          </p:txBody>
        </p:sp>
        <p:sp>
          <p:nvSpPr>
            <p:cNvPr id="46" name="Oval 45">
              <a:extLst>
                <a:ext uri="{FF2B5EF4-FFF2-40B4-BE49-F238E27FC236}">
                  <a16:creationId xmlns:a16="http://schemas.microsoft.com/office/drawing/2014/main" id="{4709B5DA-82CE-3F45-8E89-94D268B97B79}"/>
                </a:ext>
              </a:extLst>
            </p:cNvPr>
            <p:cNvSpPr/>
            <p:nvPr/>
          </p:nvSpPr>
          <p:spPr>
            <a:xfrm>
              <a:off x="2973396" y="3224754"/>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4" name="Group 43">
            <a:extLst>
              <a:ext uri="{FF2B5EF4-FFF2-40B4-BE49-F238E27FC236}">
                <a16:creationId xmlns:a16="http://schemas.microsoft.com/office/drawing/2014/main" id="{E1FE44C1-4AF4-7D42-858E-42C0553854EB}"/>
              </a:ext>
            </a:extLst>
          </p:cNvPr>
          <p:cNvGrpSpPr/>
          <p:nvPr/>
        </p:nvGrpSpPr>
        <p:grpSpPr>
          <a:xfrm>
            <a:off x="2274809" y="1068137"/>
            <a:ext cx="675099" cy="1995988"/>
            <a:chOff x="2274809" y="1068137"/>
            <a:chExt cx="675099" cy="1995988"/>
          </a:xfrm>
        </p:grpSpPr>
        <p:sp>
          <p:nvSpPr>
            <p:cNvPr id="5" name="TextBox 4">
              <a:extLst>
                <a:ext uri="{FF2B5EF4-FFF2-40B4-BE49-F238E27FC236}">
                  <a16:creationId xmlns:a16="http://schemas.microsoft.com/office/drawing/2014/main" id="{315B4C41-E363-E845-B525-E8D03B07566D}"/>
                </a:ext>
              </a:extLst>
            </p:cNvPr>
            <p:cNvSpPr txBox="1"/>
            <p:nvPr/>
          </p:nvSpPr>
          <p:spPr>
            <a:xfrm rot="18768692">
              <a:off x="1713387" y="1827604"/>
              <a:ext cx="1995988" cy="477054"/>
            </a:xfrm>
            <a:prstGeom prst="rect">
              <a:avLst/>
            </a:prstGeom>
            <a:noFill/>
          </p:spPr>
          <p:txBody>
            <a:bodyPr wrap="square" rtlCol="0">
              <a:spAutoFit/>
            </a:bodyPr>
            <a:lstStyle/>
            <a:p>
              <a:pPr algn="ctr"/>
              <a:r>
                <a:rPr lang="en-US" sz="1400" dirty="0"/>
                <a:t>2  ITR-OTK </a:t>
              </a:r>
            </a:p>
            <a:p>
              <a:pPr algn="ctr"/>
              <a:r>
                <a:rPr lang="en-US" sz="1050" dirty="0"/>
                <a:t>(in ECM-Map-Request)</a:t>
              </a:r>
            </a:p>
          </p:txBody>
        </p:sp>
        <p:sp>
          <p:nvSpPr>
            <p:cNvPr id="47" name="Oval 46">
              <a:extLst>
                <a:ext uri="{FF2B5EF4-FFF2-40B4-BE49-F238E27FC236}">
                  <a16:creationId xmlns:a16="http://schemas.microsoft.com/office/drawing/2014/main" id="{FA0750D8-F64A-0B46-9510-BC8475C4259D}"/>
                </a:ext>
              </a:extLst>
            </p:cNvPr>
            <p:cNvSpPr/>
            <p:nvPr/>
          </p:nvSpPr>
          <p:spPr>
            <a:xfrm>
              <a:off x="2274809" y="2207652"/>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Title 7">
            <a:extLst>
              <a:ext uri="{FF2B5EF4-FFF2-40B4-BE49-F238E27FC236}">
                <a16:creationId xmlns:a16="http://schemas.microsoft.com/office/drawing/2014/main" id="{7D1A2EE7-610F-A443-9BE6-F40FA0A4E29F}"/>
              </a:ext>
            </a:extLst>
          </p:cNvPr>
          <p:cNvSpPr>
            <a:spLocks noGrp="1"/>
          </p:cNvSpPr>
          <p:nvPr>
            <p:ph type="title"/>
          </p:nvPr>
        </p:nvSpPr>
        <p:spPr/>
        <p:txBody>
          <a:bodyPr/>
          <a:lstStyle/>
          <a:p>
            <a:r>
              <a:rPr lang="en-US" dirty="0"/>
              <a:t>LISP-SEC</a:t>
            </a:r>
          </a:p>
        </p:txBody>
      </p:sp>
    </p:spTree>
    <p:extLst>
      <p:ext uri="{BB962C8B-B14F-4D97-AF65-F5344CB8AC3E}">
        <p14:creationId xmlns:p14="http://schemas.microsoft.com/office/powerpoint/2010/main" val="30451656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9" name="Straight Connector 98"/>
          <p:cNvCxnSpPr>
            <a:stCxn id="69" idx="3"/>
            <a:endCxn id="53" idx="7"/>
          </p:cNvCxnSpPr>
          <p:nvPr/>
        </p:nvCxnSpPr>
        <p:spPr>
          <a:xfrm flipH="1">
            <a:off x="5212791" y="1596811"/>
            <a:ext cx="657388" cy="39657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62" idx="0"/>
            <a:endCxn id="69" idx="5"/>
          </p:cNvCxnSpPr>
          <p:nvPr/>
        </p:nvCxnSpPr>
        <p:spPr>
          <a:xfrm flipH="1" flipV="1">
            <a:off x="6171461" y="1596811"/>
            <a:ext cx="142867" cy="436726"/>
          </a:xfrm>
          <a:prstGeom prst="line">
            <a:avLst/>
          </a:prstGeom>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4980962" y="1954159"/>
            <a:ext cx="271604" cy="267826"/>
            <a:chOff x="4381601" y="3173124"/>
            <a:chExt cx="473632" cy="473632"/>
          </a:xfrm>
        </p:grpSpPr>
        <p:sp>
          <p:nvSpPr>
            <p:cNvPr id="53" name="Oval 52"/>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55" name="Picture 54" descr="router arrows.emf"/>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grpSp>
        <p:nvGrpSpPr>
          <p:cNvPr id="56" name="Group 55"/>
          <p:cNvGrpSpPr/>
          <p:nvPr/>
        </p:nvGrpSpPr>
        <p:grpSpPr>
          <a:xfrm>
            <a:off x="4783885" y="2892344"/>
            <a:ext cx="271604" cy="267826"/>
            <a:chOff x="4381601" y="3173124"/>
            <a:chExt cx="473632" cy="473632"/>
          </a:xfrm>
        </p:grpSpPr>
        <p:sp>
          <p:nvSpPr>
            <p:cNvPr id="58" name="Oval 57"/>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59" name="Picture 58" descr="router arrows.emf"/>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grpSp>
        <p:nvGrpSpPr>
          <p:cNvPr id="61" name="Group 60"/>
          <p:cNvGrpSpPr/>
          <p:nvPr/>
        </p:nvGrpSpPr>
        <p:grpSpPr>
          <a:xfrm>
            <a:off x="6178526" y="2033537"/>
            <a:ext cx="271604" cy="267826"/>
            <a:chOff x="4381601" y="3173124"/>
            <a:chExt cx="473632" cy="473632"/>
          </a:xfrm>
        </p:grpSpPr>
        <p:sp>
          <p:nvSpPr>
            <p:cNvPr id="62" name="Oval 61"/>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63" name="Picture 62" descr="router arrows.emf"/>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grpSp>
        <p:nvGrpSpPr>
          <p:cNvPr id="64" name="Group 63"/>
          <p:cNvGrpSpPr/>
          <p:nvPr/>
        </p:nvGrpSpPr>
        <p:grpSpPr>
          <a:xfrm>
            <a:off x="5981449" y="2971722"/>
            <a:ext cx="271604" cy="267826"/>
            <a:chOff x="4381601" y="3173124"/>
            <a:chExt cx="473632" cy="473632"/>
          </a:xfrm>
        </p:grpSpPr>
        <p:sp>
          <p:nvSpPr>
            <p:cNvPr id="65" name="Oval 64"/>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66" name="Picture 65" descr="router arrows.emf"/>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cxnSp>
        <p:nvCxnSpPr>
          <p:cNvPr id="4" name="Straight Connector 3"/>
          <p:cNvCxnSpPr>
            <a:stCxn id="24" idx="6"/>
            <a:endCxn id="53" idx="1"/>
          </p:cNvCxnSpPr>
          <p:nvPr/>
        </p:nvCxnSpPr>
        <p:spPr>
          <a:xfrm>
            <a:off x="4463262" y="1836910"/>
            <a:ext cx="557475" cy="156471"/>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53" idx="6"/>
            <a:endCxn id="62" idx="2"/>
          </p:cNvCxnSpPr>
          <p:nvPr/>
        </p:nvCxnSpPr>
        <p:spPr>
          <a:xfrm>
            <a:off x="5252566" y="2088072"/>
            <a:ext cx="925960" cy="79378"/>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Straight Connector 71"/>
          <p:cNvCxnSpPr>
            <a:stCxn id="53" idx="5"/>
            <a:endCxn id="65" idx="1"/>
          </p:cNvCxnSpPr>
          <p:nvPr/>
        </p:nvCxnSpPr>
        <p:spPr>
          <a:xfrm>
            <a:off x="5212791" y="2182763"/>
            <a:ext cx="808433" cy="828181"/>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a:stCxn id="58" idx="7"/>
            <a:endCxn id="62" idx="3"/>
          </p:cNvCxnSpPr>
          <p:nvPr/>
        </p:nvCxnSpPr>
        <p:spPr>
          <a:xfrm flipV="1">
            <a:off x="5015714" y="2262141"/>
            <a:ext cx="1202587" cy="669425"/>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a:stCxn id="65" idx="6"/>
            <a:endCxn id="28" idx="2"/>
          </p:cNvCxnSpPr>
          <p:nvPr/>
        </p:nvCxnSpPr>
        <p:spPr>
          <a:xfrm flipV="1">
            <a:off x="6253053" y="3091608"/>
            <a:ext cx="913276" cy="14027"/>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62" idx="5"/>
          </p:cNvCxnSpPr>
          <p:nvPr/>
        </p:nvCxnSpPr>
        <p:spPr>
          <a:xfrm>
            <a:off x="6410355" y="2262141"/>
            <a:ext cx="795611" cy="732722"/>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Straight Connector 79"/>
          <p:cNvCxnSpPr>
            <a:stCxn id="24" idx="5"/>
            <a:endCxn id="58" idx="1"/>
          </p:cNvCxnSpPr>
          <p:nvPr/>
        </p:nvCxnSpPr>
        <p:spPr>
          <a:xfrm>
            <a:off x="4400864" y="1985456"/>
            <a:ext cx="422796" cy="946110"/>
          </a:xfrm>
          <a:prstGeom prst="line">
            <a:avLst/>
          </a:prstGeom>
        </p:spPr>
        <p:style>
          <a:lnRef idx="1">
            <a:schemeClr val="accent1"/>
          </a:lnRef>
          <a:fillRef idx="0">
            <a:schemeClr val="accent1"/>
          </a:fillRef>
          <a:effectRef idx="0">
            <a:schemeClr val="accent1"/>
          </a:effectRef>
          <a:fontRef idx="minor">
            <a:schemeClr val="tx1"/>
          </a:fontRef>
        </p:style>
      </p:cxnSp>
      <p:cxnSp>
        <p:nvCxnSpPr>
          <p:cNvPr id="84" name="Straight Connector 83"/>
          <p:cNvCxnSpPr>
            <a:stCxn id="53" idx="3"/>
            <a:endCxn id="32" idx="7"/>
          </p:cNvCxnSpPr>
          <p:nvPr/>
        </p:nvCxnSpPr>
        <p:spPr>
          <a:xfrm flipH="1">
            <a:off x="4130461" y="2182763"/>
            <a:ext cx="890276" cy="984402"/>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Straight Connector 86"/>
          <p:cNvCxnSpPr>
            <a:stCxn id="58" idx="3"/>
            <a:endCxn id="32" idx="6"/>
          </p:cNvCxnSpPr>
          <p:nvPr/>
        </p:nvCxnSpPr>
        <p:spPr>
          <a:xfrm flipH="1">
            <a:off x="4192859" y="3120948"/>
            <a:ext cx="630801" cy="194763"/>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p:cNvCxnSpPr>
            <a:stCxn id="65" idx="2"/>
            <a:endCxn id="58" idx="6"/>
          </p:cNvCxnSpPr>
          <p:nvPr/>
        </p:nvCxnSpPr>
        <p:spPr>
          <a:xfrm flipH="1" flipV="1">
            <a:off x="5055489" y="3026257"/>
            <a:ext cx="925960" cy="79378"/>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p:cNvCxnSpPr>
            <a:stCxn id="62" idx="4"/>
            <a:endCxn id="65" idx="0"/>
          </p:cNvCxnSpPr>
          <p:nvPr/>
        </p:nvCxnSpPr>
        <p:spPr>
          <a:xfrm flipH="1">
            <a:off x="6117251" y="2301363"/>
            <a:ext cx="197077" cy="670359"/>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p:cNvCxnSpPr>
            <a:stCxn id="53" idx="4"/>
            <a:endCxn id="58" idx="0"/>
          </p:cNvCxnSpPr>
          <p:nvPr/>
        </p:nvCxnSpPr>
        <p:spPr>
          <a:xfrm flipH="1">
            <a:off x="4919687" y="2221985"/>
            <a:ext cx="197077" cy="670359"/>
          </a:xfrm>
          <a:prstGeom prst="line">
            <a:avLst/>
          </a:prstGeom>
        </p:spPr>
        <p:style>
          <a:lnRef idx="1">
            <a:schemeClr val="accent1"/>
          </a:lnRef>
          <a:fillRef idx="0">
            <a:schemeClr val="accent1"/>
          </a:fillRef>
          <a:effectRef idx="0">
            <a:schemeClr val="accent1"/>
          </a:effectRef>
          <a:fontRef idx="minor">
            <a:schemeClr val="tx1"/>
          </a:fontRef>
        </p:style>
      </p:cxnSp>
      <p:sp>
        <p:nvSpPr>
          <p:cNvPr id="49" name="Cloud 48"/>
          <p:cNvSpPr/>
          <p:nvPr/>
        </p:nvSpPr>
        <p:spPr>
          <a:xfrm>
            <a:off x="7466395" y="2842259"/>
            <a:ext cx="1484527" cy="930473"/>
          </a:xfrm>
          <a:prstGeom prst="cloud">
            <a:avLst/>
          </a:prstGeom>
          <a:noFill/>
          <a:ln>
            <a:solidFill>
              <a:schemeClr val="tx1">
                <a:lumMod val="90000"/>
                <a:lumOff val="1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AOC - ATS Region X</a:t>
            </a:r>
            <a:endParaRPr lang="en-US" sz="1200" dirty="0"/>
          </a:p>
        </p:txBody>
      </p:sp>
      <p:sp>
        <p:nvSpPr>
          <p:cNvPr id="47" name="Cloud 46"/>
          <p:cNvSpPr/>
          <p:nvPr/>
        </p:nvSpPr>
        <p:spPr>
          <a:xfrm>
            <a:off x="2436849" y="1303104"/>
            <a:ext cx="1685207" cy="930473"/>
          </a:xfrm>
          <a:prstGeom prst="cloud">
            <a:avLst/>
          </a:prstGeom>
          <a:noFill/>
          <a:ln>
            <a:solidFill>
              <a:schemeClr val="tx1">
                <a:lumMod val="90000"/>
                <a:lumOff val="1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Radio Region 1</a:t>
            </a:r>
          </a:p>
        </p:txBody>
      </p:sp>
      <p:sp>
        <p:nvSpPr>
          <p:cNvPr id="48" name="Cloud 47"/>
          <p:cNvSpPr/>
          <p:nvPr/>
        </p:nvSpPr>
        <p:spPr>
          <a:xfrm>
            <a:off x="2430538" y="3294972"/>
            <a:ext cx="1685207" cy="930473"/>
          </a:xfrm>
          <a:prstGeom prst="cloud">
            <a:avLst/>
          </a:prstGeom>
          <a:noFill/>
          <a:ln>
            <a:solidFill>
              <a:schemeClr val="tx1">
                <a:lumMod val="90000"/>
                <a:lumOff val="1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Radio Region 2</a:t>
            </a:r>
          </a:p>
        </p:txBody>
      </p:sp>
      <p:sp>
        <p:nvSpPr>
          <p:cNvPr id="44" name="Cloud 43"/>
          <p:cNvSpPr/>
          <p:nvPr/>
        </p:nvSpPr>
        <p:spPr>
          <a:xfrm>
            <a:off x="3933023" y="1463692"/>
            <a:ext cx="3504793" cy="2403673"/>
          </a:xfrm>
          <a:prstGeom prst="cloud">
            <a:avLst/>
          </a:prstGeom>
          <a:solidFill>
            <a:srgbClr val="FFFFFF">
              <a:alpha val="73725"/>
            </a:srgbClr>
          </a:solidFill>
          <a:ln>
            <a:solidFill>
              <a:schemeClr val="tx1">
                <a:lumMod val="90000"/>
                <a:lumOff val="1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Interworking Region (LISP </a:t>
            </a:r>
            <a:r>
              <a:rPr lang="en-US" sz="1600"/>
              <a:t>RLOC Space)</a:t>
            </a:r>
            <a:endParaRPr lang="en-US" sz="1600" dirty="0"/>
          </a:p>
        </p:txBody>
      </p:sp>
      <p:sp>
        <p:nvSpPr>
          <p:cNvPr id="3" name="Title 2"/>
          <p:cNvSpPr>
            <a:spLocks noGrp="1"/>
          </p:cNvSpPr>
          <p:nvPr>
            <p:ph type="title"/>
          </p:nvPr>
        </p:nvSpPr>
        <p:spPr/>
        <p:txBody>
          <a:bodyPr/>
          <a:lstStyle/>
          <a:p>
            <a:r>
              <a:rPr lang="en-US" dirty="0"/>
              <a:t>Ground Based LISP (GBL) - Reference Topology</a:t>
            </a:r>
          </a:p>
        </p:txBody>
      </p:sp>
      <p:pic>
        <p:nvPicPr>
          <p:cNvPr id="8" name="Picture 7"/>
          <p:cNvPicPr>
            <a:picLocks noChangeAspect="1"/>
          </p:cNvPicPr>
          <p:nvPr/>
        </p:nvPicPr>
        <p:blipFill>
          <a:blip r:embed="rId3"/>
          <a:stretch>
            <a:fillRect/>
          </a:stretch>
        </p:blipFill>
        <p:spPr>
          <a:xfrm>
            <a:off x="494186" y="1311288"/>
            <a:ext cx="667842" cy="667842"/>
          </a:xfrm>
          <a:prstGeom prst="rect">
            <a:avLst/>
          </a:prstGeom>
        </p:spPr>
      </p:pic>
      <p:sp>
        <p:nvSpPr>
          <p:cNvPr id="14" name="Oval 13"/>
          <p:cNvSpPr>
            <a:spLocks noChangeAspect="1"/>
          </p:cNvSpPr>
          <p:nvPr/>
        </p:nvSpPr>
        <p:spPr>
          <a:xfrm>
            <a:off x="851012" y="1636435"/>
            <a:ext cx="240395" cy="240395"/>
          </a:xfrm>
          <a:prstGeom prst="ellipse">
            <a:avLst/>
          </a:prstGeom>
          <a:solidFill>
            <a:srgbClr val="FFFFFF"/>
          </a:solidFill>
          <a:ln w="12700" cap="flat" cmpd="sng" algn="ctr">
            <a:solidFill>
              <a:srgbClr val="2968AF"/>
            </a:solidFill>
            <a:prstDash val="solid"/>
          </a:ln>
          <a:effectLst/>
        </p:spPr>
        <p:txBody>
          <a:bodyPr lIns="0" tIns="0" rIns="0" bIns="0" rtlCol="0" anchor="ctr"/>
          <a:lstStyle/>
          <a:p>
            <a:pPr algn="ctr" defTabSz="609387">
              <a:defRPr/>
            </a:pPr>
            <a:r>
              <a:rPr lang="en-US" sz="700" kern="0" dirty="0">
                <a:solidFill>
                  <a:srgbClr val="2968AF"/>
                </a:solidFill>
                <a:latin typeface="Arial"/>
                <a:ea typeface=""/>
                <a:cs typeface=""/>
              </a:rPr>
              <a:t>A-R</a:t>
            </a:r>
          </a:p>
        </p:txBody>
      </p:sp>
      <p:sp>
        <p:nvSpPr>
          <p:cNvPr id="18" name="Oval 17"/>
          <p:cNvSpPr>
            <a:spLocks noChangeAspect="1"/>
          </p:cNvSpPr>
          <p:nvPr/>
        </p:nvSpPr>
        <p:spPr>
          <a:xfrm>
            <a:off x="2239290" y="1268637"/>
            <a:ext cx="372873" cy="372873"/>
          </a:xfrm>
          <a:prstGeom prst="ellipse">
            <a:avLst/>
          </a:prstGeom>
          <a:solidFill>
            <a:srgbClr val="FFFFFF"/>
          </a:solidFill>
          <a:ln w="12700" cap="flat" cmpd="sng" algn="ctr">
            <a:solidFill>
              <a:srgbClr val="2968AF"/>
            </a:solidFill>
            <a:prstDash val="solid"/>
          </a:ln>
          <a:effectLst/>
        </p:spPr>
        <p:txBody>
          <a:bodyPr lIns="0" tIns="0" rIns="0" bIns="0" rtlCol="0" anchor="ctr"/>
          <a:lstStyle/>
          <a:p>
            <a:pPr algn="ctr" defTabSz="609387">
              <a:defRPr/>
            </a:pPr>
            <a:r>
              <a:rPr lang="en-US" sz="800" kern="0" dirty="0">
                <a:solidFill>
                  <a:srgbClr val="2968AF"/>
                </a:solidFill>
                <a:latin typeface="Arial"/>
                <a:ea typeface=""/>
                <a:cs typeface=""/>
              </a:rPr>
              <a:t>AC-R</a:t>
            </a:r>
          </a:p>
        </p:txBody>
      </p:sp>
      <p:grpSp>
        <p:nvGrpSpPr>
          <p:cNvPr id="23" name="Group 22"/>
          <p:cNvGrpSpPr/>
          <p:nvPr/>
        </p:nvGrpSpPr>
        <p:grpSpPr>
          <a:xfrm>
            <a:off x="4037184" y="1626834"/>
            <a:ext cx="426078" cy="420152"/>
            <a:chOff x="4381601" y="3173124"/>
            <a:chExt cx="473632" cy="473632"/>
          </a:xfrm>
        </p:grpSpPr>
        <p:sp>
          <p:nvSpPr>
            <p:cNvPr id="24" name="Oval 23"/>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25" name="Picture 24" descr="router arrows.emf"/>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grpSp>
        <p:nvGrpSpPr>
          <p:cNvPr id="27" name="Group 26"/>
          <p:cNvGrpSpPr/>
          <p:nvPr/>
        </p:nvGrpSpPr>
        <p:grpSpPr>
          <a:xfrm>
            <a:off x="7166329" y="2881532"/>
            <a:ext cx="426078" cy="420152"/>
            <a:chOff x="4381601" y="3173124"/>
            <a:chExt cx="473632" cy="473632"/>
          </a:xfrm>
        </p:grpSpPr>
        <p:sp>
          <p:nvSpPr>
            <p:cNvPr id="28" name="Oval 27"/>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29" name="Picture 28" descr="router arrows.emf"/>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grpSp>
        <p:nvGrpSpPr>
          <p:cNvPr id="31" name="Group 30"/>
          <p:cNvGrpSpPr/>
          <p:nvPr/>
        </p:nvGrpSpPr>
        <p:grpSpPr>
          <a:xfrm>
            <a:off x="3766781" y="3105635"/>
            <a:ext cx="426078" cy="420152"/>
            <a:chOff x="4381601" y="3173124"/>
            <a:chExt cx="473632" cy="473632"/>
          </a:xfrm>
        </p:grpSpPr>
        <p:sp>
          <p:nvSpPr>
            <p:cNvPr id="32" name="Oval 31"/>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33" name="Picture 32" descr="router arrows.emf"/>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pic>
        <p:nvPicPr>
          <p:cNvPr id="39" name="Picture 38"/>
          <p:cNvPicPr>
            <a:picLocks noChangeAspect="1"/>
          </p:cNvPicPr>
          <p:nvPr/>
        </p:nvPicPr>
        <p:blipFill>
          <a:blip r:embed="rId3"/>
          <a:stretch>
            <a:fillRect/>
          </a:stretch>
        </p:blipFill>
        <p:spPr>
          <a:xfrm>
            <a:off x="493215" y="2571706"/>
            <a:ext cx="667842" cy="667842"/>
          </a:xfrm>
          <a:prstGeom prst="rect">
            <a:avLst/>
          </a:prstGeom>
        </p:spPr>
      </p:pic>
      <p:sp>
        <p:nvSpPr>
          <p:cNvPr id="43" name="Oval 42"/>
          <p:cNvSpPr>
            <a:spLocks noChangeAspect="1"/>
          </p:cNvSpPr>
          <p:nvPr/>
        </p:nvSpPr>
        <p:spPr>
          <a:xfrm>
            <a:off x="850041" y="2896853"/>
            <a:ext cx="240395" cy="240395"/>
          </a:xfrm>
          <a:prstGeom prst="ellipse">
            <a:avLst/>
          </a:prstGeom>
          <a:solidFill>
            <a:srgbClr val="FFFFFF"/>
          </a:solidFill>
          <a:ln w="12700" cap="flat" cmpd="sng" algn="ctr">
            <a:solidFill>
              <a:srgbClr val="2968AF"/>
            </a:solidFill>
            <a:prstDash val="solid"/>
          </a:ln>
          <a:effectLst/>
        </p:spPr>
        <p:txBody>
          <a:bodyPr lIns="0" tIns="0" rIns="0" bIns="0" rtlCol="0" anchor="ctr"/>
          <a:lstStyle/>
          <a:p>
            <a:pPr algn="ctr" defTabSz="609387">
              <a:defRPr/>
            </a:pPr>
            <a:r>
              <a:rPr lang="en-US" sz="700" kern="0" dirty="0">
                <a:solidFill>
                  <a:srgbClr val="2968AF"/>
                </a:solidFill>
                <a:latin typeface="Arial"/>
                <a:ea typeface=""/>
                <a:cs typeface=""/>
              </a:rPr>
              <a:t>A-R</a:t>
            </a:r>
          </a:p>
        </p:txBody>
      </p:sp>
      <p:pic>
        <p:nvPicPr>
          <p:cNvPr id="45" name="Picture 9" descr="C:\Users\ecoffey\AppData\Local\Temp\Rar$DRa0.759\30077_Device_standard_host_default_2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16110" y="2707051"/>
            <a:ext cx="225750" cy="225750"/>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9" descr="C:\Users\ecoffey\AppData\Local\Temp\Rar$DRa0.759\30077_Device_standard_host_default_2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16110" y="3534683"/>
            <a:ext cx="225750" cy="225750"/>
          </a:xfrm>
          <a:prstGeom prst="rect">
            <a:avLst/>
          </a:prstGeom>
          <a:noFill/>
          <a:extLst>
            <a:ext uri="{909E8E84-426E-40DD-AFC4-6F175D3DCCD1}">
              <a14:hiddenFill xmlns:a14="http://schemas.microsoft.com/office/drawing/2010/main">
                <a:solidFill>
                  <a:srgbClr val="FFFFFF"/>
                </a:solidFill>
              </a14:hiddenFill>
            </a:ext>
          </a:extLst>
        </p:spPr>
      </p:pic>
      <p:cxnSp>
        <p:nvCxnSpPr>
          <p:cNvPr id="52" name="Straight Connector 51"/>
          <p:cNvCxnSpPr>
            <a:stCxn id="43" idx="7"/>
            <a:endCxn id="36" idx="3"/>
          </p:cNvCxnSpPr>
          <p:nvPr/>
        </p:nvCxnSpPr>
        <p:spPr>
          <a:xfrm flipV="1">
            <a:off x="1055231" y="2221985"/>
            <a:ext cx="1243486" cy="710073"/>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43" idx="5"/>
            <a:endCxn id="20" idx="2"/>
          </p:cNvCxnSpPr>
          <p:nvPr/>
        </p:nvCxnSpPr>
        <p:spPr>
          <a:xfrm>
            <a:off x="1055231" y="3102043"/>
            <a:ext cx="1181088" cy="518902"/>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p:cNvCxnSpPr>
            <a:stCxn id="14" idx="7"/>
            <a:endCxn id="16" idx="2"/>
          </p:cNvCxnSpPr>
          <p:nvPr/>
        </p:nvCxnSpPr>
        <p:spPr>
          <a:xfrm flipV="1">
            <a:off x="1056202" y="1444204"/>
            <a:ext cx="1180117" cy="227436"/>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14" idx="5"/>
            <a:endCxn id="36" idx="2"/>
          </p:cNvCxnSpPr>
          <p:nvPr/>
        </p:nvCxnSpPr>
        <p:spPr>
          <a:xfrm>
            <a:off x="1056202" y="1841625"/>
            <a:ext cx="1180117" cy="231814"/>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grpSp>
        <p:nvGrpSpPr>
          <p:cNvPr id="68" name="Group 67"/>
          <p:cNvGrpSpPr/>
          <p:nvPr/>
        </p:nvGrpSpPr>
        <p:grpSpPr>
          <a:xfrm>
            <a:off x="5807781" y="1238189"/>
            <a:ext cx="426078" cy="420152"/>
            <a:chOff x="4381601" y="3173124"/>
            <a:chExt cx="473632" cy="473632"/>
          </a:xfrm>
          <a:solidFill>
            <a:srgbClr val="92D050"/>
          </a:solidFill>
        </p:grpSpPr>
        <p:sp>
          <p:nvSpPr>
            <p:cNvPr id="69" name="Oval 68"/>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70" name="Picture 69" descr="router arrows.emf"/>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108" name="Arc 107"/>
          <p:cNvSpPr/>
          <p:nvPr/>
        </p:nvSpPr>
        <p:spPr>
          <a:xfrm>
            <a:off x="1030021" y="1456068"/>
            <a:ext cx="643555" cy="589333"/>
          </a:xfrm>
          <a:prstGeom prst="arc">
            <a:avLst>
              <a:gd name="adj1" fmla="val 19664095"/>
              <a:gd name="adj2" fmla="val 2268842"/>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9" name="TextBox 108"/>
          <p:cNvSpPr txBox="1"/>
          <p:nvPr/>
        </p:nvSpPr>
        <p:spPr>
          <a:xfrm>
            <a:off x="1666173" y="1661386"/>
            <a:ext cx="615874" cy="215444"/>
          </a:xfrm>
          <a:prstGeom prst="rect">
            <a:avLst/>
          </a:prstGeom>
          <a:noFill/>
        </p:spPr>
        <p:txBody>
          <a:bodyPr wrap="none" rtlCol="0">
            <a:spAutoFit/>
          </a:bodyPr>
          <a:lstStyle/>
          <a:p>
            <a:r>
              <a:rPr lang="en-US" sz="800">
                <a:latin typeface="+mn-lt"/>
              </a:rPr>
              <a:t>handover</a:t>
            </a:r>
            <a:endParaRPr lang="en-US" sz="800" dirty="0">
              <a:latin typeface="+mn-lt"/>
            </a:endParaRPr>
          </a:p>
        </p:txBody>
      </p:sp>
      <p:sp>
        <p:nvSpPr>
          <p:cNvPr id="110" name="Arc 109"/>
          <p:cNvSpPr/>
          <p:nvPr/>
        </p:nvSpPr>
        <p:spPr>
          <a:xfrm>
            <a:off x="1213245" y="2533526"/>
            <a:ext cx="653142" cy="990673"/>
          </a:xfrm>
          <a:prstGeom prst="arc">
            <a:avLst>
              <a:gd name="adj1" fmla="val 17606664"/>
              <a:gd name="adj2" fmla="val 3382068"/>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TextBox 110"/>
          <p:cNvSpPr txBox="1"/>
          <p:nvPr/>
        </p:nvSpPr>
        <p:spPr>
          <a:xfrm>
            <a:off x="1852581" y="2889184"/>
            <a:ext cx="1146468" cy="215444"/>
          </a:xfrm>
          <a:prstGeom prst="rect">
            <a:avLst/>
          </a:prstGeom>
          <a:noFill/>
        </p:spPr>
        <p:txBody>
          <a:bodyPr wrap="none" rtlCol="0">
            <a:spAutoFit/>
          </a:bodyPr>
          <a:lstStyle/>
          <a:p>
            <a:r>
              <a:rPr lang="en-US" sz="800" dirty="0">
                <a:latin typeface="+mn-lt"/>
              </a:rPr>
              <a:t>Multi-link / Handover</a:t>
            </a:r>
          </a:p>
        </p:txBody>
      </p:sp>
      <p:sp>
        <p:nvSpPr>
          <p:cNvPr id="85" name="Oval 84"/>
          <p:cNvSpPr>
            <a:spLocks noChangeAspect="1"/>
          </p:cNvSpPr>
          <p:nvPr/>
        </p:nvSpPr>
        <p:spPr>
          <a:xfrm>
            <a:off x="2225830" y="1912102"/>
            <a:ext cx="372873" cy="372873"/>
          </a:xfrm>
          <a:prstGeom prst="ellipse">
            <a:avLst/>
          </a:prstGeom>
          <a:solidFill>
            <a:srgbClr val="FFFFFF"/>
          </a:solidFill>
          <a:ln w="12700" cap="flat" cmpd="sng" algn="ctr">
            <a:solidFill>
              <a:srgbClr val="2968AF"/>
            </a:solidFill>
            <a:prstDash val="solid"/>
          </a:ln>
          <a:effectLst/>
        </p:spPr>
        <p:txBody>
          <a:bodyPr lIns="0" tIns="0" rIns="0" bIns="0" rtlCol="0" anchor="ctr"/>
          <a:lstStyle/>
          <a:p>
            <a:pPr algn="ctr" defTabSz="609387">
              <a:defRPr/>
            </a:pPr>
            <a:r>
              <a:rPr lang="en-US" sz="800" kern="0" dirty="0">
                <a:solidFill>
                  <a:srgbClr val="2968AF"/>
                </a:solidFill>
                <a:latin typeface="Arial"/>
                <a:ea typeface=""/>
                <a:cs typeface=""/>
              </a:rPr>
              <a:t>AC-R</a:t>
            </a:r>
          </a:p>
        </p:txBody>
      </p:sp>
      <p:sp>
        <p:nvSpPr>
          <p:cNvPr id="86" name="Oval 85"/>
          <p:cNvSpPr>
            <a:spLocks noChangeAspect="1"/>
          </p:cNvSpPr>
          <p:nvPr/>
        </p:nvSpPr>
        <p:spPr>
          <a:xfrm>
            <a:off x="2207896" y="3492178"/>
            <a:ext cx="372873" cy="372873"/>
          </a:xfrm>
          <a:prstGeom prst="ellipse">
            <a:avLst/>
          </a:prstGeom>
          <a:solidFill>
            <a:srgbClr val="FFFFFF"/>
          </a:solidFill>
          <a:ln w="12700" cap="flat" cmpd="sng" algn="ctr">
            <a:solidFill>
              <a:srgbClr val="2968AF"/>
            </a:solidFill>
            <a:prstDash val="solid"/>
          </a:ln>
          <a:effectLst/>
        </p:spPr>
        <p:txBody>
          <a:bodyPr lIns="0" tIns="0" rIns="0" bIns="0" rtlCol="0" anchor="ctr"/>
          <a:lstStyle/>
          <a:p>
            <a:pPr algn="ctr" defTabSz="609387">
              <a:defRPr/>
            </a:pPr>
            <a:r>
              <a:rPr lang="en-US" sz="800" kern="0" dirty="0">
                <a:solidFill>
                  <a:srgbClr val="2968AF"/>
                </a:solidFill>
                <a:latin typeface="Arial"/>
                <a:ea typeface=""/>
                <a:cs typeface=""/>
              </a:rPr>
              <a:t>AC-R</a:t>
            </a:r>
          </a:p>
        </p:txBody>
      </p:sp>
      <p:sp>
        <p:nvSpPr>
          <p:cNvPr id="76" name="Rounded Rectangle 75"/>
          <p:cNvSpPr/>
          <p:nvPr/>
        </p:nvSpPr>
        <p:spPr>
          <a:xfrm>
            <a:off x="3753874" y="1992443"/>
            <a:ext cx="518823"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a:solidFill>
                  <a:srgbClr val="0070C0"/>
                </a:solidFill>
              </a:rPr>
              <a:t>A/G-R</a:t>
            </a:r>
            <a:endParaRPr lang="en-US" sz="1000" dirty="0">
              <a:solidFill>
                <a:srgbClr val="0070C0"/>
              </a:solidFill>
            </a:endParaRPr>
          </a:p>
        </p:txBody>
      </p:sp>
      <p:sp>
        <p:nvSpPr>
          <p:cNvPr id="94" name="Rounded Rectangle 93"/>
          <p:cNvSpPr/>
          <p:nvPr/>
        </p:nvSpPr>
        <p:spPr>
          <a:xfrm>
            <a:off x="3777772" y="3447836"/>
            <a:ext cx="518823"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a:solidFill>
                  <a:srgbClr val="0070C0"/>
                </a:solidFill>
              </a:rPr>
              <a:t>A/G-R</a:t>
            </a:r>
            <a:endParaRPr lang="en-US" sz="1000" dirty="0">
              <a:solidFill>
                <a:srgbClr val="0070C0"/>
              </a:solidFill>
            </a:endParaRPr>
          </a:p>
        </p:txBody>
      </p:sp>
      <p:sp>
        <p:nvSpPr>
          <p:cNvPr id="95" name="Rounded Rectangle 94"/>
          <p:cNvSpPr/>
          <p:nvPr/>
        </p:nvSpPr>
        <p:spPr>
          <a:xfrm>
            <a:off x="6791309" y="3179390"/>
            <a:ext cx="518823"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0070C0"/>
                </a:solidFill>
              </a:rPr>
              <a:t>G/G-R</a:t>
            </a:r>
          </a:p>
        </p:txBody>
      </p:sp>
      <p:sp>
        <p:nvSpPr>
          <p:cNvPr id="97" name="Rounded Rectangle 96"/>
          <p:cNvSpPr/>
          <p:nvPr/>
        </p:nvSpPr>
        <p:spPr>
          <a:xfrm>
            <a:off x="6117251" y="1152528"/>
            <a:ext cx="863994" cy="206015"/>
          </a:xfrm>
          <a:prstGeom prst="roundRect">
            <a:avLst/>
          </a:prstGeom>
          <a:solidFill>
            <a:srgbClr val="FFFFFF"/>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a:solidFill>
                  <a:srgbClr val="0070C0"/>
                </a:solidFill>
              </a:rPr>
              <a:t>LISP MS/MR</a:t>
            </a:r>
            <a:endParaRPr lang="en-US" sz="1000" dirty="0">
              <a:solidFill>
                <a:srgbClr val="0070C0"/>
              </a:solidFill>
            </a:endParaRPr>
          </a:p>
        </p:txBody>
      </p:sp>
      <p:sp>
        <p:nvSpPr>
          <p:cNvPr id="98" name="TextBox 97"/>
          <p:cNvSpPr txBox="1"/>
          <p:nvPr/>
        </p:nvSpPr>
        <p:spPr>
          <a:xfrm>
            <a:off x="55967" y="1215487"/>
            <a:ext cx="1176925" cy="253916"/>
          </a:xfrm>
          <a:prstGeom prst="rect">
            <a:avLst/>
          </a:prstGeom>
          <a:noFill/>
        </p:spPr>
        <p:txBody>
          <a:bodyPr wrap="none" rtlCol="0">
            <a:spAutoFit/>
          </a:bodyPr>
          <a:lstStyle/>
          <a:p>
            <a:r>
              <a:rPr lang="en-US" sz="1000" dirty="0">
                <a:latin typeface="+mn-lt"/>
              </a:rPr>
              <a:t>IPv6 ICAO Net X</a:t>
            </a:r>
          </a:p>
        </p:txBody>
      </p:sp>
      <p:sp>
        <p:nvSpPr>
          <p:cNvPr id="100" name="TextBox 99"/>
          <p:cNvSpPr txBox="1"/>
          <p:nvPr/>
        </p:nvSpPr>
        <p:spPr>
          <a:xfrm>
            <a:off x="50744" y="2522124"/>
            <a:ext cx="1176925" cy="253916"/>
          </a:xfrm>
          <a:prstGeom prst="rect">
            <a:avLst/>
          </a:prstGeom>
          <a:noFill/>
        </p:spPr>
        <p:txBody>
          <a:bodyPr wrap="none" rtlCol="0">
            <a:spAutoFit/>
          </a:bodyPr>
          <a:lstStyle/>
          <a:p>
            <a:r>
              <a:rPr lang="en-US" sz="1000" dirty="0">
                <a:latin typeface="+mn-lt"/>
              </a:rPr>
              <a:t>IPv6 ICAO Net Y</a:t>
            </a:r>
          </a:p>
        </p:txBody>
      </p:sp>
      <p:sp>
        <p:nvSpPr>
          <p:cNvPr id="78" name="Rectangle 77"/>
          <p:cNvSpPr/>
          <p:nvPr/>
        </p:nvSpPr>
        <p:spPr>
          <a:xfrm>
            <a:off x="4400864" y="4199788"/>
            <a:ext cx="4550058" cy="923330"/>
          </a:xfrm>
          <a:prstGeom prst="rect">
            <a:avLst/>
          </a:prstGeom>
        </p:spPr>
        <p:txBody>
          <a:bodyPr wrap="square">
            <a:spAutoFit/>
          </a:bodyPr>
          <a:lstStyle/>
          <a:p>
            <a:r>
              <a:rPr lang="en-US" dirty="0"/>
              <a:t>A/G-R: Air/Ground Router (LISP XTR)     </a:t>
            </a:r>
          </a:p>
          <a:p>
            <a:r>
              <a:rPr lang="en-US" dirty="0"/>
              <a:t>G/G-R: Ground/Ground Router (LISP XTR)  </a:t>
            </a:r>
          </a:p>
          <a:p>
            <a:r>
              <a:rPr lang="en-US" dirty="0"/>
              <a:t>ATS-E: ATS End-system</a:t>
            </a:r>
          </a:p>
        </p:txBody>
      </p:sp>
      <p:sp>
        <p:nvSpPr>
          <p:cNvPr id="79" name="Rectangle 78"/>
          <p:cNvSpPr/>
          <p:nvPr/>
        </p:nvSpPr>
        <p:spPr>
          <a:xfrm>
            <a:off x="126266" y="4180134"/>
            <a:ext cx="4572000" cy="923330"/>
          </a:xfrm>
          <a:prstGeom prst="rect">
            <a:avLst/>
          </a:prstGeom>
        </p:spPr>
        <p:txBody>
          <a:bodyPr>
            <a:spAutoFit/>
          </a:bodyPr>
          <a:lstStyle/>
          <a:p>
            <a:r>
              <a:rPr lang="en-US" dirty="0"/>
              <a:t>AC-R: Access Ground Router      </a:t>
            </a:r>
          </a:p>
          <a:p>
            <a:r>
              <a:rPr lang="en-US" dirty="0"/>
              <a:t>A-R: Airborne Router      </a:t>
            </a:r>
          </a:p>
          <a:p>
            <a:r>
              <a:rPr lang="en-US" dirty="0"/>
              <a:t>A-E: Airborne End-system      </a:t>
            </a:r>
          </a:p>
        </p:txBody>
      </p:sp>
      <p:sp>
        <p:nvSpPr>
          <p:cNvPr id="71" name="Cloud 70">
            <a:extLst>
              <a:ext uri="{FF2B5EF4-FFF2-40B4-BE49-F238E27FC236}">
                <a16:creationId xmlns:a16="http://schemas.microsoft.com/office/drawing/2014/main" id="{17001F28-52F7-E94E-B0B7-D148E5F0DBF2}"/>
              </a:ext>
            </a:extLst>
          </p:cNvPr>
          <p:cNvSpPr/>
          <p:nvPr/>
        </p:nvSpPr>
        <p:spPr>
          <a:xfrm>
            <a:off x="4292920" y="1655645"/>
            <a:ext cx="1507537" cy="751090"/>
          </a:xfrm>
          <a:prstGeom prst="cloud">
            <a:avLst/>
          </a:prstGeom>
          <a:solidFill>
            <a:srgbClr val="FFFFFF">
              <a:alpha val="73725"/>
            </a:srgbClr>
          </a:solidFill>
          <a:ln>
            <a:solidFill>
              <a:srgbClr val="00B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0B050"/>
                </a:solidFill>
              </a:rPr>
              <a:t>SP-West</a:t>
            </a:r>
          </a:p>
        </p:txBody>
      </p:sp>
      <p:sp>
        <p:nvSpPr>
          <p:cNvPr id="75" name="Cloud 74">
            <a:extLst>
              <a:ext uri="{FF2B5EF4-FFF2-40B4-BE49-F238E27FC236}">
                <a16:creationId xmlns:a16="http://schemas.microsoft.com/office/drawing/2014/main" id="{4B50A3D3-406E-DB40-8EE7-C53BFDEEF6AD}"/>
              </a:ext>
            </a:extLst>
          </p:cNvPr>
          <p:cNvSpPr/>
          <p:nvPr/>
        </p:nvSpPr>
        <p:spPr>
          <a:xfrm>
            <a:off x="6121124" y="2451336"/>
            <a:ext cx="1312148" cy="739940"/>
          </a:xfrm>
          <a:prstGeom prst="cloud">
            <a:avLst/>
          </a:prstGeom>
          <a:solidFill>
            <a:srgbClr val="FFFFFF">
              <a:alpha val="73725"/>
            </a:srgbClr>
          </a:solidFill>
          <a:ln>
            <a:solidFill>
              <a:srgbClr val="00B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0B050"/>
                </a:solidFill>
              </a:rPr>
              <a:t>SP-East</a:t>
            </a:r>
          </a:p>
        </p:txBody>
      </p:sp>
      <p:sp>
        <p:nvSpPr>
          <p:cNvPr id="81" name="Cloud 80">
            <a:extLst>
              <a:ext uri="{FF2B5EF4-FFF2-40B4-BE49-F238E27FC236}">
                <a16:creationId xmlns:a16="http://schemas.microsoft.com/office/drawing/2014/main" id="{752D8FF2-B6AD-6249-AD38-8EBDC4B772EC}"/>
              </a:ext>
            </a:extLst>
          </p:cNvPr>
          <p:cNvSpPr/>
          <p:nvPr/>
        </p:nvSpPr>
        <p:spPr>
          <a:xfrm>
            <a:off x="4162083" y="2542812"/>
            <a:ext cx="1773638" cy="1085445"/>
          </a:xfrm>
          <a:prstGeom prst="cloud">
            <a:avLst/>
          </a:prstGeom>
          <a:solidFill>
            <a:srgbClr val="FFFFFF">
              <a:alpha val="73725"/>
            </a:srgbClr>
          </a:solidFill>
          <a:ln>
            <a:solidFill>
              <a:srgbClr val="00B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1400" dirty="0">
                <a:solidFill>
                  <a:srgbClr val="00B050"/>
                </a:solidFill>
              </a:rPr>
              <a:t>SP-South</a:t>
            </a:r>
          </a:p>
        </p:txBody>
      </p:sp>
    </p:spTree>
    <p:extLst>
      <p:ext uri="{BB962C8B-B14F-4D97-AF65-F5344CB8AC3E}">
        <p14:creationId xmlns:p14="http://schemas.microsoft.com/office/powerpoint/2010/main" val="1429531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dissolve">
                                      <p:cBhvr>
                                        <p:cTn id="7" dur="500"/>
                                        <p:tgtEl>
                                          <p:spTgt spid="71"/>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1"/>
                                        </p:tgtEl>
                                        <p:attrNameLst>
                                          <p:attrName>style.visibility</p:attrName>
                                        </p:attrNameLst>
                                      </p:cBhvr>
                                      <p:to>
                                        <p:strVal val="visible"/>
                                      </p:to>
                                    </p:set>
                                    <p:animEffect transition="in" filter="dissolve">
                                      <p:cBhvr>
                                        <p:cTn id="10" dur="500"/>
                                        <p:tgtEl>
                                          <p:spTgt spid="81"/>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75"/>
                                        </p:tgtEl>
                                        <p:attrNameLst>
                                          <p:attrName>style.visibility</p:attrName>
                                        </p:attrNameLst>
                                      </p:cBhvr>
                                      <p:to>
                                        <p:strVal val="visible"/>
                                      </p:to>
                                    </p:set>
                                    <p:animEffect transition="in" filter="dissolve">
                                      <p:cBhvr>
                                        <p:cTn id="13"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5" grpId="0" animBg="1"/>
      <p:bldP spid="8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15CA0B4B-8A5F-CA4D-8CD2-1AA476A5573D}"/>
              </a:ext>
            </a:extLst>
          </p:cNvPr>
          <p:cNvSpPr/>
          <p:nvPr/>
        </p:nvSpPr>
        <p:spPr>
          <a:xfrm>
            <a:off x="1331494" y="3210659"/>
            <a:ext cx="673769" cy="409073"/>
          </a:xfrm>
          <a:prstGeom prst="roundRect">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ITR</a:t>
            </a:r>
          </a:p>
        </p:txBody>
      </p:sp>
      <p:grpSp>
        <p:nvGrpSpPr>
          <p:cNvPr id="51" name="Group 50">
            <a:extLst>
              <a:ext uri="{FF2B5EF4-FFF2-40B4-BE49-F238E27FC236}">
                <a16:creationId xmlns:a16="http://schemas.microsoft.com/office/drawing/2014/main" id="{55C6EE70-DD2B-6D48-A767-80E1DF91CFAE}"/>
              </a:ext>
            </a:extLst>
          </p:cNvPr>
          <p:cNvGrpSpPr/>
          <p:nvPr/>
        </p:nvGrpSpPr>
        <p:grpSpPr>
          <a:xfrm>
            <a:off x="188418" y="2614863"/>
            <a:ext cx="1837362" cy="307777"/>
            <a:chOff x="188418" y="2614863"/>
            <a:chExt cx="1837362" cy="307777"/>
          </a:xfrm>
        </p:grpSpPr>
        <p:sp>
          <p:nvSpPr>
            <p:cNvPr id="3" name="TextBox 2">
              <a:extLst>
                <a:ext uri="{FF2B5EF4-FFF2-40B4-BE49-F238E27FC236}">
                  <a16:creationId xmlns:a16="http://schemas.microsoft.com/office/drawing/2014/main" id="{8EF07F55-1ECA-944A-BA53-D5FC33317010}"/>
                </a:ext>
              </a:extLst>
            </p:cNvPr>
            <p:cNvSpPr txBox="1"/>
            <p:nvPr/>
          </p:nvSpPr>
          <p:spPr>
            <a:xfrm>
              <a:off x="188418" y="2614863"/>
              <a:ext cx="1837362" cy="307777"/>
            </a:xfrm>
            <a:prstGeom prst="rect">
              <a:avLst/>
            </a:prstGeom>
            <a:noFill/>
          </p:spPr>
          <p:txBody>
            <a:bodyPr wrap="none" rtlCol="0">
              <a:spAutoFit/>
            </a:bodyPr>
            <a:lstStyle/>
            <a:p>
              <a:r>
                <a:rPr lang="en-US" sz="1400" dirty="0"/>
                <a:t>1  ITR-OTK &amp; Nonce</a:t>
              </a:r>
            </a:p>
          </p:txBody>
        </p:sp>
        <p:sp>
          <p:nvSpPr>
            <p:cNvPr id="30" name="Oval 29">
              <a:extLst>
                <a:ext uri="{FF2B5EF4-FFF2-40B4-BE49-F238E27FC236}">
                  <a16:creationId xmlns:a16="http://schemas.microsoft.com/office/drawing/2014/main" id="{1C420E67-A986-064A-8DC2-0BD287BE9221}"/>
                </a:ext>
              </a:extLst>
            </p:cNvPr>
            <p:cNvSpPr/>
            <p:nvPr/>
          </p:nvSpPr>
          <p:spPr>
            <a:xfrm>
              <a:off x="221285" y="2672498"/>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 name="Rounded Rectangle 5">
            <a:extLst>
              <a:ext uri="{FF2B5EF4-FFF2-40B4-BE49-F238E27FC236}">
                <a16:creationId xmlns:a16="http://schemas.microsoft.com/office/drawing/2014/main" id="{2EED664D-5105-0849-865B-79342CDC1630}"/>
              </a:ext>
            </a:extLst>
          </p:cNvPr>
          <p:cNvSpPr/>
          <p:nvPr/>
        </p:nvSpPr>
        <p:spPr>
          <a:xfrm>
            <a:off x="3886069" y="652488"/>
            <a:ext cx="673769" cy="409073"/>
          </a:xfrm>
          <a:prstGeom prst="roundRect">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MR</a:t>
            </a:r>
          </a:p>
        </p:txBody>
      </p:sp>
      <p:sp>
        <p:nvSpPr>
          <p:cNvPr id="7" name="Rounded Rectangle 6">
            <a:extLst>
              <a:ext uri="{FF2B5EF4-FFF2-40B4-BE49-F238E27FC236}">
                <a16:creationId xmlns:a16="http://schemas.microsoft.com/office/drawing/2014/main" id="{E564DBA1-6AC7-344D-BB36-FE3D5D8430C3}"/>
              </a:ext>
            </a:extLst>
          </p:cNvPr>
          <p:cNvSpPr/>
          <p:nvPr/>
        </p:nvSpPr>
        <p:spPr>
          <a:xfrm>
            <a:off x="4681356" y="652487"/>
            <a:ext cx="673769" cy="409073"/>
          </a:xfrm>
          <a:prstGeom prst="roundRect">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MS</a:t>
            </a:r>
            <a:r>
              <a:rPr lang="en-US" baseline="-25000" dirty="0">
                <a:solidFill>
                  <a:schemeClr val="tx1"/>
                </a:solidFill>
              </a:rPr>
              <a:t>1</a:t>
            </a:r>
            <a:endParaRPr lang="en-US" dirty="0">
              <a:solidFill>
                <a:schemeClr val="tx1"/>
              </a:solidFill>
            </a:endParaRPr>
          </a:p>
        </p:txBody>
      </p:sp>
      <p:sp>
        <p:nvSpPr>
          <p:cNvPr id="13" name="Rounded Rectangle 12">
            <a:extLst>
              <a:ext uri="{FF2B5EF4-FFF2-40B4-BE49-F238E27FC236}">
                <a16:creationId xmlns:a16="http://schemas.microsoft.com/office/drawing/2014/main" id="{6FBE72C1-80DA-9B45-B36E-29E40007B86F}"/>
              </a:ext>
            </a:extLst>
          </p:cNvPr>
          <p:cNvSpPr/>
          <p:nvPr/>
        </p:nvSpPr>
        <p:spPr>
          <a:xfrm>
            <a:off x="6419782" y="3210659"/>
            <a:ext cx="704927" cy="409073"/>
          </a:xfrm>
          <a:prstGeom prst="roundRect">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MS</a:t>
            </a:r>
            <a:r>
              <a:rPr lang="en-US" baseline="-25000" dirty="0">
                <a:solidFill>
                  <a:schemeClr val="tx1"/>
                </a:solidFill>
              </a:rPr>
              <a:t>2</a:t>
            </a:r>
            <a:endParaRPr lang="en-US" dirty="0">
              <a:solidFill>
                <a:schemeClr val="tx1"/>
              </a:solidFill>
            </a:endParaRPr>
          </a:p>
        </p:txBody>
      </p:sp>
      <p:cxnSp>
        <p:nvCxnSpPr>
          <p:cNvPr id="15" name="Straight Arrow Connector 14">
            <a:extLst>
              <a:ext uri="{FF2B5EF4-FFF2-40B4-BE49-F238E27FC236}">
                <a16:creationId xmlns:a16="http://schemas.microsoft.com/office/drawing/2014/main" id="{28BB4234-1F02-8C45-ACCC-93DE485B7DE0}"/>
              </a:ext>
            </a:extLst>
          </p:cNvPr>
          <p:cNvCxnSpPr>
            <a:cxnSpLocks/>
            <a:stCxn id="2" idx="0"/>
            <a:endCxn id="6" idx="2"/>
          </p:cNvCxnSpPr>
          <p:nvPr/>
        </p:nvCxnSpPr>
        <p:spPr>
          <a:xfrm flipV="1">
            <a:off x="1668379" y="1061561"/>
            <a:ext cx="2554575" cy="21490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9218AFF5-09AC-8245-B154-52FE63E1A54C}"/>
              </a:ext>
            </a:extLst>
          </p:cNvPr>
          <p:cNvCxnSpPr>
            <a:cxnSpLocks/>
            <a:stCxn id="7" idx="2"/>
            <a:endCxn id="13" idx="0"/>
          </p:cNvCxnSpPr>
          <p:nvPr/>
        </p:nvCxnSpPr>
        <p:spPr>
          <a:xfrm>
            <a:off x="5018241" y="1061560"/>
            <a:ext cx="1754005" cy="214909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2E5E7E1E-2F4F-FD49-9291-6011263A77B9}"/>
              </a:ext>
            </a:extLst>
          </p:cNvPr>
          <p:cNvCxnSpPr>
            <a:cxnSpLocks/>
            <a:stCxn id="6" idx="3"/>
            <a:endCxn id="7" idx="1"/>
          </p:cNvCxnSpPr>
          <p:nvPr/>
        </p:nvCxnSpPr>
        <p:spPr>
          <a:xfrm flipV="1">
            <a:off x="4559838" y="857024"/>
            <a:ext cx="121518"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7B5FF946-AF95-5141-ADB0-C42F02EF9CD2}"/>
              </a:ext>
            </a:extLst>
          </p:cNvPr>
          <p:cNvGrpSpPr/>
          <p:nvPr/>
        </p:nvGrpSpPr>
        <p:grpSpPr>
          <a:xfrm>
            <a:off x="5550569" y="175278"/>
            <a:ext cx="3593431" cy="954107"/>
            <a:chOff x="5550569" y="175278"/>
            <a:chExt cx="3593431" cy="954107"/>
          </a:xfrm>
        </p:grpSpPr>
        <p:sp>
          <p:nvSpPr>
            <p:cNvPr id="4" name="TextBox 3">
              <a:extLst>
                <a:ext uri="{FF2B5EF4-FFF2-40B4-BE49-F238E27FC236}">
                  <a16:creationId xmlns:a16="http://schemas.microsoft.com/office/drawing/2014/main" id="{43319E18-101A-374F-85F6-015D1D650DEF}"/>
                </a:ext>
              </a:extLst>
            </p:cNvPr>
            <p:cNvSpPr txBox="1"/>
            <p:nvPr/>
          </p:nvSpPr>
          <p:spPr>
            <a:xfrm>
              <a:off x="5550569" y="175278"/>
              <a:ext cx="3593431" cy="954107"/>
            </a:xfrm>
            <a:prstGeom prst="rect">
              <a:avLst/>
            </a:prstGeom>
            <a:noFill/>
          </p:spPr>
          <p:txBody>
            <a:bodyPr wrap="square" rtlCol="0">
              <a:spAutoFit/>
            </a:bodyPr>
            <a:lstStyle/>
            <a:p>
              <a:r>
                <a:rPr lang="en-US" sz="1400" dirty="0"/>
                <a:t>3  </a:t>
              </a:r>
              <a:r>
                <a:rPr lang="en-US" sz="1400" dirty="0" err="1"/>
                <a:t>EID_Conf</a:t>
              </a:r>
              <a:r>
                <a:rPr lang="en-US" sz="1400" dirty="0"/>
                <a:t> = Longest configured EID prefix match</a:t>
              </a:r>
            </a:p>
            <a:p>
              <a:r>
                <a:rPr lang="en-US" sz="1400" dirty="0"/>
                <a:t>4  HMAC-4(ITR-OTK, </a:t>
              </a:r>
              <a:r>
                <a:rPr lang="en-US" sz="1400" dirty="0" err="1"/>
                <a:t>EID_Conf</a:t>
              </a:r>
              <a:r>
                <a:rPr lang="en-US" sz="1400" dirty="0"/>
                <a:t>)</a:t>
              </a:r>
            </a:p>
            <a:p>
              <a:r>
                <a:rPr lang="en-US" sz="1400" dirty="0"/>
                <a:t>5  MS-OTK = KDF(ITR-OTK)</a:t>
              </a:r>
            </a:p>
          </p:txBody>
        </p:sp>
        <p:sp>
          <p:nvSpPr>
            <p:cNvPr id="32" name="Oval 31">
              <a:extLst>
                <a:ext uri="{FF2B5EF4-FFF2-40B4-BE49-F238E27FC236}">
                  <a16:creationId xmlns:a16="http://schemas.microsoft.com/office/drawing/2014/main" id="{576DCF4C-0911-984F-B843-E27CE0F8C9BF}"/>
                </a:ext>
              </a:extLst>
            </p:cNvPr>
            <p:cNvSpPr/>
            <p:nvPr/>
          </p:nvSpPr>
          <p:spPr>
            <a:xfrm>
              <a:off x="5583064" y="225302"/>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Oval 32">
              <a:extLst>
                <a:ext uri="{FF2B5EF4-FFF2-40B4-BE49-F238E27FC236}">
                  <a16:creationId xmlns:a16="http://schemas.microsoft.com/office/drawing/2014/main" id="{BEA54467-8551-7C4C-BB1C-D6906C9B386D}"/>
                </a:ext>
              </a:extLst>
            </p:cNvPr>
            <p:cNvSpPr/>
            <p:nvPr/>
          </p:nvSpPr>
          <p:spPr>
            <a:xfrm>
              <a:off x="5583064" y="652487"/>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a:extLst>
                <a:ext uri="{FF2B5EF4-FFF2-40B4-BE49-F238E27FC236}">
                  <a16:creationId xmlns:a16="http://schemas.microsoft.com/office/drawing/2014/main" id="{7FA0483F-E3C3-A644-B196-7E9F2DDA1B57}"/>
                </a:ext>
              </a:extLst>
            </p:cNvPr>
            <p:cNvSpPr/>
            <p:nvPr/>
          </p:nvSpPr>
          <p:spPr>
            <a:xfrm>
              <a:off x="5583475" y="860605"/>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2" name="Group 41">
            <a:extLst>
              <a:ext uri="{FF2B5EF4-FFF2-40B4-BE49-F238E27FC236}">
                <a16:creationId xmlns:a16="http://schemas.microsoft.com/office/drawing/2014/main" id="{5B172DD9-BC54-D24C-900C-6FDA8257B701}"/>
              </a:ext>
            </a:extLst>
          </p:cNvPr>
          <p:cNvGrpSpPr/>
          <p:nvPr/>
        </p:nvGrpSpPr>
        <p:grpSpPr>
          <a:xfrm>
            <a:off x="5959642" y="3824269"/>
            <a:ext cx="3248526" cy="523220"/>
            <a:chOff x="5959642" y="3824269"/>
            <a:chExt cx="3248526" cy="523220"/>
          </a:xfrm>
        </p:grpSpPr>
        <p:sp>
          <p:nvSpPr>
            <p:cNvPr id="10" name="TextBox 9">
              <a:extLst>
                <a:ext uri="{FF2B5EF4-FFF2-40B4-BE49-F238E27FC236}">
                  <a16:creationId xmlns:a16="http://schemas.microsoft.com/office/drawing/2014/main" id="{7F4BC1C9-2009-2545-A6A5-C78D72FC88AD}"/>
                </a:ext>
              </a:extLst>
            </p:cNvPr>
            <p:cNvSpPr txBox="1"/>
            <p:nvPr/>
          </p:nvSpPr>
          <p:spPr>
            <a:xfrm>
              <a:off x="5959642" y="3824269"/>
              <a:ext cx="3248526" cy="523220"/>
            </a:xfrm>
            <a:prstGeom prst="rect">
              <a:avLst/>
            </a:prstGeom>
            <a:noFill/>
          </p:spPr>
          <p:txBody>
            <a:bodyPr wrap="square" rtlCol="0">
              <a:spAutoFit/>
            </a:bodyPr>
            <a:lstStyle/>
            <a:p>
              <a:r>
                <a:rPr lang="en-US" sz="1400" dirty="0"/>
                <a:t>7  Map-Reply-7(EID-RLOC + HMAC-4)</a:t>
              </a:r>
            </a:p>
            <a:p>
              <a:r>
                <a:rPr lang="en-US" sz="1400" dirty="0"/>
                <a:t>8  HMAC-8(MS-OTK, Map-Reply-7)</a:t>
              </a:r>
              <a:endParaRPr lang="en-US" sz="1050" dirty="0"/>
            </a:p>
          </p:txBody>
        </p:sp>
        <p:sp>
          <p:nvSpPr>
            <p:cNvPr id="35" name="Oval 34">
              <a:extLst>
                <a:ext uri="{FF2B5EF4-FFF2-40B4-BE49-F238E27FC236}">
                  <a16:creationId xmlns:a16="http://schemas.microsoft.com/office/drawing/2014/main" id="{4C07A839-B933-6B46-AB79-7D6376A265AE}"/>
                </a:ext>
              </a:extLst>
            </p:cNvPr>
            <p:cNvSpPr/>
            <p:nvPr/>
          </p:nvSpPr>
          <p:spPr>
            <a:xfrm>
              <a:off x="5991495" y="3866542"/>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9163E956-953E-6447-83E7-60E8AC300D6D}"/>
                </a:ext>
              </a:extLst>
            </p:cNvPr>
            <p:cNvSpPr/>
            <p:nvPr/>
          </p:nvSpPr>
          <p:spPr>
            <a:xfrm>
              <a:off x="5991906" y="4074660"/>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1" name="Group 30">
            <a:extLst>
              <a:ext uri="{FF2B5EF4-FFF2-40B4-BE49-F238E27FC236}">
                <a16:creationId xmlns:a16="http://schemas.microsoft.com/office/drawing/2014/main" id="{24E24395-3BCF-A349-8707-2168FEDB371C}"/>
              </a:ext>
            </a:extLst>
          </p:cNvPr>
          <p:cNvGrpSpPr/>
          <p:nvPr/>
        </p:nvGrpSpPr>
        <p:grpSpPr>
          <a:xfrm>
            <a:off x="99951" y="3824269"/>
            <a:ext cx="5255174" cy="954107"/>
            <a:chOff x="99951" y="3824269"/>
            <a:chExt cx="5255174" cy="954107"/>
          </a:xfrm>
        </p:grpSpPr>
        <p:sp>
          <p:nvSpPr>
            <p:cNvPr id="14" name="TextBox 13">
              <a:extLst>
                <a:ext uri="{FF2B5EF4-FFF2-40B4-BE49-F238E27FC236}">
                  <a16:creationId xmlns:a16="http://schemas.microsoft.com/office/drawing/2014/main" id="{E2998445-A1AF-9847-8F8A-74A4A1E43916}"/>
                </a:ext>
              </a:extLst>
            </p:cNvPr>
            <p:cNvSpPr txBox="1"/>
            <p:nvPr/>
          </p:nvSpPr>
          <p:spPr>
            <a:xfrm>
              <a:off x="99951" y="3824269"/>
              <a:ext cx="5255174" cy="954107"/>
            </a:xfrm>
            <a:prstGeom prst="rect">
              <a:avLst/>
            </a:prstGeom>
            <a:noFill/>
          </p:spPr>
          <p:txBody>
            <a:bodyPr wrap="square" rtlCol="0">
              <a:spAutoFit/>
            </a:bodyPr>
            <a:lstStyle/>
            <a:p>
              <a:r>
                <a:rPr lang="en-US" sz="1400" dirty="0"/>
                <a:t>10  Re-generate MS-OTK =</a:t>
              </a:r>
              <a:r>
                <a:rPr lang="en-US" sz="1400" dirty="0">
                  <a:sym typeface="Wingdings" pitchFamily="2" charset="2"/>
                </a:rPr>
                <a:t> KDF(ITR-OTK)</a:t>
              </a:r>
            </a:p>
            <a:p>
              <a:r>
                <a:rPr lang="en-US" sz="1400" dirty="0">
                  <a:sym typeface="Wingdings" pitchFamily="2" charset="2"/>
                </a:rPr>
                <a:t>11  Verify hash HMAC-8 (authentication, integrity, anti-replay) </a:t>
              </a:r>
              <a:r>
                <a:rPr lang="en-US" sz="1400" dirty="0">
                  <a:solidFill>
                    <a:srgbClr val="00B050"/>
                  </a:solidFill>
                  <a:sym typeface="Wingdings" pitchFamily="2" charset="2"/>
                </a:rPr>
                <a:t>✔︎</a:t>
              </a:r>
              <a:r>
                <a:rPr lang="en-US" sz="1400" dirty="0"/>
                <a:t> </a:t>
              </a:r>
            </a:p>
            <a:p>
              <a:r>
                <a:rPr lang="en-US" sz="1400" dirty="0"/>
                <a:t>12  Verify hash HMAC-4 (overclaim check) </a:t>
              </a:r>
              <a:r>
                <a:rPr lang="en-US" sz="1400" dirty="0">
                  <a:solidFill>
                    <a:srgbClr val="00B050"/>
                  </a:solidFill>
                  <a:sym typeface="Wingdings" pitchFamily="2" charset="2"/>
                </a:rPr>
                <a:t>✔</a:t>
              </a:r>
              <a:endParaRPr lang="en-US" sz="1400" dirty="0"/>
            </a:p>
            <a:p>
              <a:endParaRPr lang="en-US" sz="1400" dirty="0"/>
            </a:p>
          </p:txBody>
        </p:sp>
        <p:sp>
          <p:nvSpPr>
            <p:cNvPr id="39" name="Oval 38">
              <a:extLst>
                <a:ext uri="{FF2B5EF4-FFF2-40B4-BE49-F238E27FC236}">
                  <a16:creationId xmlns:a16="http://schemas.microsoft.com/office/drawing/2014/main" id="{FEAFC10A-2858-C54F-A7BF-EFF69696F074}"/>
                </a:ext>
              </a:extLst>
            </p:cNvPr>
            <p:cNvSpPr/>
            <p:nvPr/>
          </p:nvSpPr>
          <p:spPr>
            <a:xfrm>
              <a:off x="188007" y="3866542"/>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Oval 39">
              <a:extLst>
                <a:ext uri="{FF2B5EF4-FFF2-40B4-BE49-F238E27FC236}">
                  <a16:creationId xmlns:a16="http://schemas.microsoft.com/office/drawing/2014/main" id="{ED9337F5-85A9-B944-AD53-23CAE433A9B6}"/>
                </a:ext>
              </a:extLst>
            </p:cNvPr>
            <p:cNvSpPr/>
            <p:nvPr/>
          </p:nvSpPr>
          <p:spPr>
            <a:xfrm>
              <a:off x="188418" y="4074660"/>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Oval 40">
              <a:extLst>
                <a:ext uri="{FF2B5EF4-FFF2-40B4-BE49-F238E27FC236}">
                  <a16:creationId xmlns:a16="http://schemas.microsoft.com/office/drawing/2014/main" id="{85C4525D-12AA-C44C-8CBB-763790E44BB7}"/>
                </a:ext>
              </a:extLst>
            </p:cNvPr>
            <p:cNvSpPr/>
            <p:nvPr/>
          </p:nvSpPr>
          <p:spPr>
            <a:xfrm>
              <a:off x="188007" y="4301322"/>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8" name="Group 47">
            <a:extLst>
              <a:ext uri="{FF2B5EF4-FFF2-40B4-BE49-F238E27FC236}">
                <a16:creationId xmlns:a16="http://schemas.microsoft.com/office/drawing/2014/main" id="{B41D160A-1DD7-DE47-BA5C-A417E006499C}"/>
              </a:ext>
            </a:extLst>
          </p:cNvPr>
          <p:cNvGrpSpPr/>
          <p:nvPr/>
        </p:nvGrpSpPr>
        <p:grpSpPr>
          <a:xfrm>
            <a:off x="5330830" y="693652"/>
            <a:ext cx="809260" cy="2786426"/>
            <a:chOff x="5330830" y="693652"/>
            <a:chExt cx="809260" cy="2786426"/>
          </a:xfrm>
        </p:grpSpPr>
        <p:sp>
          <p:nvSpPr>
            <p:cNvPr id="9" name="TextBox 8">
              <a:extLst>
                <a:ext uri="{FF2B5EF4-FFF2-40B4-BE49-F238E27FC236}">
                  <a16:creationId xmlns:a16="http://schemas.microsoft.com/office/drawing/2014/main" id="{CEEED873-79DA-DC44-A252-39097F1F0F6E}"/>
                </a:ext>
              </a:extLst>
            </p:cNvPr>
            <p:cNvSpPr txBox="1"/>
            <p:nvPr/>
          </p:nvSpPr>
          <p:spPr>
            <a:xfrm rot="2987488">
              <a:off x="4508350" y="1848338"/>
              <a:ext cx="2786426" cy="477054"/>
            </a:xfrm>
            <a:prstGeom prst="rect">
              <a:avLst/>
            </a:prstGeom>
            <a:noFill/>
          </p:spPr>
          <p:txBody>
            <a:bodyPr wrap="square" rtlCol="0">
              <a:spAutoFit/>
            </a:bodyPr>
            <a:lstStyle/>
            <a:p>
              <a:pPr algn="ctr"/>
              <a:r>
                <a:rPr lang="en-US" sz="1400" dirty="0"/>
                <a:t>6  HMAC-4 +MS-OTK </a:t>
              </a:r>
            </a:p>
            <a:p>
              <a:pPr algn="ctr"/>
              <a:r>
                <a:rPr lang="en-US" sz="1050" dirty="0"/>
                <a:t>(in ECM-Map-Request)</a:t>
              </a:r>
            </a:p>
          </p:txBody>
        </p:sp>
        <p:sp>
          <p:nvSpPr>
            <p:cNvPr id="45" name="Oval 44">
              <a:extLst>
                <a:ext uri="{FF2B5EF4-FFF2-40B4-BE49-F238E27FC236}">
                  <a16:creationId xmlns:a16="http://schemas.microsoft.com/office/drawing/2014/main" id="{B9CF8180-FA93-AC4C-A3E6-AD866EF016BE}"/>
                </a:ext>
              </a:extLst>
            </p:cNvPr>
            <p:cNvSpPr/>
            <p:nvPr/>
          </p:nvSpPr>
          <p:spPr>
            <a:xfrm>
              <a:off x="5330830" y="1317315"/>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9" name="Group 48">
            <a:extLst>
              <a:ext uri="{FF2B5EF4-FFF2-40B4-BE49-F238E27FC236}">
                <a16:creationId xmlns:a16="http://schemas.microsoft.com/office/drawing/2014/main" id="{2983E28E-E3B0-3146-90AF-DCFD406968F2}"/>
              </a:ext>
            </a:extLst>
          </p:cNvPr>
          <p:cNvGrpSpPr/>
          <p:nvPr/>
        </p:nvGrpSpPr>
        <p:grpSpPr>
          <a:xfrm>
            <a:off x="2969385" y="2400137"/>
            <a:ext cx="2784387" cy="469359"/>
            <a:chOff x="2830761" y="3180814"/>
            <a:chExt cx="2784387" cy="469359"/>
          </a:xfrm>
        </p:grpSpPr>
        <p:sp>
          <p:nvSpPr>
            <p:cNvPr id="12" name="TextBox 11">
              <a:extLst>
                <a:ext uri="{FF2B5EF4-FFF2-40B4-BE49-F238E27FC236}">
                  <a16:creationId xmlns:a16="http://schemas.microsoft.com/office/drawing/2014/main" id="{EC0C864F-6D74-B049-9631-1F2EC87A987B}"/>
                </a:ext>
              </a:extLst>
            </p:cNvPr>
            <p:cNvSpPr txBox="1"/>
            <p:nvPr/>
          </p:nvSpPr>
          <p:spPr>
            <a:xfrm>
              <a:off x="2830761" y="3180814"/>
              <a:ext cx="2784387" cy="469359"/>
            </a:xfrm>
            <a:prstGeom prst="rect">
              <a:avLst/>
            </a:prstGeom>
            <a:noFill/>
          </p:spPr>
          <p:txBody>
            <a:bodyPr wrap="square" rtlCol="0">
              <a:spAutoFit/>
            </a:bodyPr>
            <a:lstStyle/>
            <a:p>
              <a:pPr algn="ctr"/>
              <a:r>
                <a:rPr lang="en-US" sz="1400" dirty="0"/>
                <a:t>9 HMAC-8 (includes HMAC-4)</a:t>
              </a:r>
            </a:p>
            <a:p>
              <a:pPr algn="ctr"/>
              <a:r>
                <a:rPr lang="en-US" sz="1050" dirty="0"/>
                <a:t>(in Map-Reply)</a:t>
              </a:r>
            </a:p>
          </p:txBody>
        </p:sp>
        <p:sp>
          <p:nvSpPr>
            <p:cNvPr id="46" name="Oval 45">
              <a:extLst>
                <a:ext uri="{FF2B5EF4-FFF2-40B4-BE49-F238E27FC236}">
                  <a16:creationId xmlns:a16="http://schemas.microsoft.com/office/drawing/2014/main" id="{4709B5DA-82CE-3F45-8E89-94D268B97B79}"/>
                </a:ext>
              </a:extLst>
            </p:cNvPr>
            <p:cNvSpPr/>
            <p:nvPr/>
          </p:nvSpPr>
          <p:spPr>
            <a:xfrm>
              <a:off x="2973396" y="3224754"/>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4" name="Group 43">
            <a:extLst>
              <a:ext uri="{FF2B5EF4-FFF2-40B4-BE49-F238E27FC236}">
                <a16:creationId xmlns:a16="http://schemas.microsoft.com/office/drawing/2014/main" id="{E1FE44C1-4AF4-7D42-858E-42C0553854EB}"/>
              </a:ext>
            </a:extLst>
          </p:cNvPr>
          <p:cNvGrpSpPr/>
          <p:nvPr/>
        </p:nvGrpSpPr>
        <p:grpSpPr>
          <a:xfrm>
            <a:off x="1713387" y="1827604"/>
            <a:ext cx="1995988" cy="533731"/>
            <a:chOff x="1713387" y="1827604"/>
            <a:chExt cx="1995988" cy="533731"/>
          </a:xfrm>
        </p:grpSpPr>
        <p:sp>
          <p:nvSpPr>
            <p:cNvPr id="5" name="TextBox 4">
              <a:extLst>
                <a:ext uri="{FF2B5EF4-FFF2-40B4-BE49-F238E27FC236}">
                  <a16:creationId xmlns:a16="http://schemas.microsoft.com/office/drawing/2014/main" id="{315B4C41-E363-E845-B525-E8D03B07566D}"/>
                </a:ext>
              </a:extLst>
            </p:cNvPr>
            <p:cNvSpPr txBox="1"/>
            <p:nvPr/>
          </p:nvSpPr>
          <p:spPr>
            <a:xfrm rot="19223022">
              <a:off x="1713387" y="1827604"/>
              <a:ext cx="1995988" cy="477054"/>
            </a:xfrm>
            <a:prstGeom prst="rect">
              <a:avLst/>
            </a:prstGeom>
            <a:noFill/>
          </p:spPr>
          <p:txBody>
            <a:bodyPr wrap="square" rtlCol="0">
              <a:spAutoFit/>
            </a:bodyPr>
            <a:lstStyle/>
            <a:p>
              <a:pPr algn="ctr"/>
              <a:r>
                <a:rPr lang="en-US" sz="1400" dirty="0"/>
                <a:t>2  ITR-OTK </a:t>
              </a:r>
            </a:p>
            <a:p>
              <a:pPr algn="ctr"/>
              <a:r>
                <a:rPr lang="en-US" sz="1050" dirty="0"/>
                <a:t>(in ECM-Map-Request)</a:t>
              </a:r>
            </a:p>
          </p:txBody>
        </p:sp>
        <p:sp>
          <p:nvSpPr>
            <p:cNvPr id="47" name="Oval 46">
              <a:extLst>
                <a:ext uri="{FF2B5EF4-FFF2-40B4-BE49-F238E27FC236}">
                  <a16:creationId xmlns:a16="http://schemas.microsoft.com/office/drawing/2014/main" id="{FA0750D8-F64A-0B46-9510-BC8475C4259D}"/>
                </a:ext>
              </a:extLst>
            </p:cNvPr>
            <p:cNvSpPr/>
            <p:nvPr/>
          </p:nvSpPr>
          <p:spPr>
            <a:xfrm>
              <a:off x="2238233" y="2152788"/>
              <a:ext cx="208547" cy="208547"/>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Title 7">
            <a:extLst>
              <a:ext uri="{FF2B5EF4-FFF2-40B4-BE49-F238E27FC236}">
                <a16:creationId xmlns:a16="http://schemas.microsoft.com/office/drawing/2014/main" id="{7D1A2EE7-610F-A443-9BE6-F40FA0A4E29F}"/>
              </a:ext>
            </a:extLst>
          </p:cNvPr>
          <p:cNvSpPr>
            <a:spLocks noGrp="1"/>
          </p:cNvSpPr>
          <p:nvPr>
            <p:ph type="title"/>
          </p:nvPr>
        </p:nvSpPr>
        <p:spPr/>
        <p:txBody>
          <a:bodyPr/>
          <a:lstStyle/>
          <a:p>
            <a:r>
              <a:rPr lang="en-US" dirty="0"/>
              <a:t>Federated LISP-SEC</a:t>
            </a:r>
          </a:p>
        </p:txBody>
      </p:sp>
      <p:sp>
        <p:nvSpPr>
          <p:cNvPr id="22" name="Freeform 21">
            <a:extLst>
              <a:ext uri="{FF2B5EF4-FFF2-40B4-BE49-F238E27FC236}">
                <a16:creationId xmlns:a16="http://schemas.microsoft.com/office/drawing/2014/main" id="{93B2A11C-F48E-4D41-8FE1-5CCB461B9B85}"/>
              </a:ext>
            </a:extLst>
          </p:cNvPr>
          <p:cNvSpPr/>
          <p:nvPr/>
        </p:nvSpPr>
        <p:spPr>
          <a:xfrm>
            <a:off x="2212848" y="1381554"/>
            <a:ext cx="4142232" cy="1928574"/>
          </a:xfrm>
          <a:custGeom>
            <a:avLst/>
            <a:gdLst>
              <a:gd name="connsiteX0" fmla="*/ 4142232 w 4142232"/>
              <a:gd name="connsiteY0" fmla="*/ 1928574 h 1928574"/>
              <a:gd name="connsiteX1" fmla="*/ 2734056 w 4142232"/>
              <a:gd name="connsiteY1" fmla="*/ 310086 h 1928574"/>
              <a:gd name="connsiteX2" fmla="*/ 2066544 w 4142232"/>
              <a:gd name="connsiteY2" fmla="*/ 127206 h 1928574"/>
              <a:gd name="connsiteX3" fmla="*/ 0 w 4142232"/>
              <a:gd name="connsiteY3" fmla="*/ 1754838 h 1928574"/>
            </a:gdLst>
            <a:ahLst/>
            <a:cxnLst>
              <a:cxn ang="0">
                <a:pos x="connsiteX0" y="connsiteY0"/>
              </a:cxn>
              <a:cxn ang="0">
                <a:pos x="connsiteX1" y="connsiteY1"/>
              </a:cxn>
              <a:cxn ang="0">
                <a:pos x="connsiteX2" y="connsiteY2"/>
              </a:cxn>
              <a:cxn ang="0">
                <a:pos x="connsiteX3" y="connsiteY3"/>
              </a:cxn>
            </a:cxnLst>
            <a:rect l="l" t="t" r="r" b="b"/>
            <a:pathLst>
              <a:path w="4142232" h="1928574">
                <a:moveTo>
                  <a:pt x="4142232" y="1928574"/>
                </a:moveTo>
                <a:cubicBezTo>
                  <a:pt x="3611118" y="1269444"/>
                  <a:pt x="3080004" y="610314"/>
                  <a:pt x="2734056" y="310086"/>
                </a:cubicBezTo>
                <a:cubicBezTo>
                  <a:pt x="2388108" y="9858"/>
                  <a:pt x="2522220" y="-113586"/>
                  <a:pt x="2066544" y="127206"/>
                </a:cubicBezTo>
                <a:cubicBezTo>
                  <a:pt x="1610868" y="367998"/>
                  <a:pt x="805434" y="1061418"/>
                  <a:pt x="0" y="1754838"/>
                </a:cubicBezTo>
              </a:path>
            </a:pathLst>
          </a:custGeom>
          <a:noFill/>
          <a:ln w="9525">
            <a:solidFill>
              <a:schemeClr val="tx1"/>
            </a:solidFill>
            <a:headEnd type="none" w="med" len="med"/>
            <a:tailEnd type="arrow"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43B3C4A9-0738-0145-9470-A9D8D77FEE79}"/>
              </a:ext>
            </a:extLst>
          </p:cNvPr>
          <p:cNvSpPr txBox="1"/>
          <p:nvPr/>
        </p:nvSpPr>
        <p:spPr>
          <a:xfrm>
            <a:off x="309492" y="4706827"/>
            <a:ext cx="8602035" cy="369332"/>
          </a:xfrm>
          <a:prstGeom prst="rect">
            <a:avLst/>
          </a:prstGeom>
          <a:solidFill>
            <a:srgbClr val="FFC000"/>
          </a:solidFill>
        </p:spPr>
        <p:txBody>
          <a:bodyPr wrap="none" rtlCol="0">
            <a:spAutoFit/>
          </a:bodyPr>
          <a:lstStyle/>
          <a:p>
            <a:r>
              <a:rPr lang="en-US" dirty="0">
                <a:latin typeface="+mn-lt"/>
              </a:rPr>
              <a:t>If there is a match in MS</a:t>
            </a:r>
            <a:r>
              <a:rPr lang="en-US" baseline="-25000" dirty="0">
                <a:latin typeface="+mn-lt"/>
              </a:rPr>
              <a:t>1</a:t>
            </a:r>
            <a:r>
              <a:rPr lang="en-US" dirty="0">
                <a:latin typeface="+mn-lt"/>
              </a:rPr>
              <a:t> </a:t>
            </a:r>
            <a:r>
              <a:rPr lang="en-US" dirty="0">
                <a:latin typeface="+mn-lt"/>
                <a:sym typeface="Wingdings" pitchFamily="2" charset="2"/>
              </a:rPr>
              <a:t> </a:t>
            </a:r>
            <a:r>
              <a:rPr lang="en-US" dirty="0">
                <a:latin typeface="+mn-lt"/>
              </a:rPr>
              <a:t>6, 7 and 8 take place in MS</a:t>
            </a:r>
            <a:r>
              <a:rPr lang="en-US" baseline="-25000" dirty="0">
                <a:latin typeface="+mn-lt"/>
              </a:rPr>
              <a:t>1</a:t>
            </a:r>
            <a:r>
              <a:rPr lang="en-US" dirty="0">
                <a:latin typeface="+mn-lt"/>
              </a:rPr>
              <a:t> and 9 is sent from MS</a:t>
            </a:r>
            <a:r>
              <a:rPr lang="en-US" baseline="-25000" dirty="0">
                <a:latin typeface="+mn-lt"/>
              </a:rPr>
              <a:t>1</a:t>
            </a:r>
          </a:p>
        </p:txBody>
      </p:sp>
    </p:spTree>
    <p:extLst>
      <p:ext uri="{BB962C8B-B14F-4D97-AF65-F5344CB8AC3E}">
        <p14:creationId xmlns:p14="http://schemas.microsoft.com/office/powerpoint/2010/main" val="1979885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 name="Cloud 48"/>
          <p:cNvSpPr/>
          <p:nvPr/>
        </p:nvSpPr>
        <p:spPr>
          <a:xfrm>
            <a:off x="7466395" y="2842259"/>
            <a:ext cx="1484527" cy="930473"/>
          </a:xfrm>
          <a:prstGeom prst="cloud">
            <a:avLst/>
          </a:prstGeom>
          <a:noFill/>
          <a:ln>
            <a:solidFill>
              <a:schemeClr val="tx1">
                <a:lumMod val="90000"/>
                <a:lumOff val="1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bg2">
                    <a:lumMod val="85000"/>
                  </a:schemeClr>
                </a:solidFill>
              </a:rPr>
              <a:t>AOC - ATS Region X</a:t>
            </a:r>
            <a:endParaRPr lang="en-US" sz="1200" dirty="0">
              <a:solidFill>
                <a:schemeClr val="bg2">
                  <a:lumMod val="85000"/>
                </a:schemeClr>
              </a:solidFill>
            </a:endParaRPr>
          </a:p>
        </p:txBody>
      </p:sp>
      <p:sp>
        <p:nvSpPr>
          <p:cNvPr id="47" name="Cloud 46"/>
          <p:cNvSpPr/>
          <p:nvPr/>
        </p:nvSpPr>
        <p:spPr>
          <a:xfrm>
            <a:off x="2436849" y="1303104"/>
            <a:ext cx="1685207" cy="930473"/>
          </a:xfrm>
          <a:prstGeom prst="cloud">
            <a:avLst/>
          </a:prstGeom>
          <a:no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2">
                    <a:lumMod val="75000"/>
                  </a:schemeClr>
                </a:solidFill>
              </a:rPr>
              <a:t>Radio Region 1</a:t>
            </a:r>
          </a:p>
        </p:txBody>
      </p:sp>
      <p:sp>
        <p:nvSpPr>
          <p:cNvPr id="48" name="Cloud 47"/>
          <p:cNvSpPr/>
          <p:nvPr/>
        </p:nvSpPr>
        <p:spPr>
          <a:xfrm>
            <a:off x="2420308" y="2427107"/>
            <a:ext cx="1489248" cy="930473"/>
          </a:xfrm>
          <a:prstGeom prst="cloud">
            <a:avLst/>
          </a:prstGeom>
          <a:no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2">
                    <a:lumMod val="75000"/>
                  </a:schemeClr>
                </a:solidFill>
              </a:rPr>
              <a:t>Radio Region 2</a:t>
            </a:r>
          </a:p>
        </p:txBody>
      </p:sp>
      <p:sp>
        <p:nvSpPr>
          <p:cNvPr id="44" name="Cloud 43"/>
          <p:cNvSpPr/>
          <p:nvPr/>
        </p:nvSpPr>
        <p:spPr>
          <a:xfrm>
            <a:off x="3975834" y="1528069"/>
            <a:ext cx="3504793" cy="2403673"/>
          </a:xfrm>
          <a:prstGeom prst="cloud">
            <a:avLst/>
          </a:prstGeom>
          <a:solidFill>
            <a:srgbClr val="FFFFFF">
              <a:alpha val="73725"/>
            </a:srgbClr>
          </a:solid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2">
                    <a:lumMod val="95000"/>
                  </a:schemeClr>
                </a:solidFill>
              </a:rPr>
              <a:t>Interworking Region (LISP RLOC Space)</a:t>
            </a:r>
          </a:p>
        </p:txBody>
      </p:sp>
      <p:sp>
        <p:nvSpPr>
          <p:cNvPr id="3" name="Title 2"/>
          <p:cNvSpPr>
            <a:spLocks noGrp="1"/>
          </p:cNvSpPr>
          <p:nvPr>
            <p:ph type="title"/>
          </p:nvPr>
        </p:nvSpPr>
        <p:spPr/>
        <p:txBody>
          <a:bodyPr/>
          <a:lstStyle/>
          <a:p>
            <a:r>
              <a:rPr lang="en-US" dirty="0"/>
              <a:t>Ground Based LISP (GBL) </a:t>
            </a:r>
            <a:r>
              <a:rPr lang="mr-IN" dirty="0"/>
              <a:t>–</a:t>
            </a:r>
            <a:r>
              <a:rPr lang="en-US" dirty="0"/>
              <a:t> Behavior (1)</a:t>
            </a:r>
          </a:p>
        </p:txBody>
      </p:sp>
      <p:pic>
        <p:nvPicPr>
          <p:cNvPr id="8" name="Picture 7"/>
          <p:cNvPicPr>
            <a:picLocks noChangeAspect="1"/>
          </p:cNvPicPr>
          <p:nvPr/>
        </p:nvPicPr>
        <p:blipFill>
          <a:blip r:embed="rId2"/>
          <a:stretch>
            <a:fillRect/>
          </a:stretch>
        </p:blipFill>
        <p:spPr>
          <a:xfrm>
            <a:off x="494186" y="1589309"/>
            <a:ext cx="667842" cy="667842"/>
          </a:xfrm>
          <a:prstGeom prst="rect">
            <a:avLst/>
          </a:prstGeom>
        </p:spPr>
      </p:pic>
      <p:sp>
        <p:nvSpPr>
          <p:cNvPr id="14" name="Oval 13"/>
          <p:cNvSpPr>
            <a:spLocks noChangeAspect="1"/>
          </p:cNvSpPr>
          <p:nvPr/>
        </p:nvSpPr>
        <p:spPr>
          <a:xfrm>
            <a:off x="851012" y="1914456"/>
            <a:ext cx="240395" cy="240395"/>
          </a:xfrm>
          <a:prstGeom prst="ellipse">
            <a:avLst/>
          </a:prstGeom>
          <a:solidFill>
            <a:srgbClr val="FFFFFF"/>
          </a:solidFill>
          <a:ln w="12700" cap="flat" cmpd="sng" algn="ctr">
            <a:solidFill>
              <a:srgbClr val="2968AF"/>
            </a:solidFill>
            <a:prstDash val="solid"/>
          </a:ln>
          <a:effectLst/>
        </p:spPr>
        <p:txBody>
          <a:bodyPr lIns="0" tIns="0" rIns="0" bIns="0" rtlCol="0" anchor="ctr"/>
          <a:lstStyle/>
          <a:p>
            <a:pPr algn="ctr" defTabSz="609387">
              <a:defRPr/>
            </a:pPr>
            <a:r>
              <a:rPr lang="en-US" sz="700" kern="0" dirty="0">
                <a:solidFill>
                  <a:srgbClr val="2968AF"/>
                </a:solidFill>
                <a:latin typeface="Arial"/>
                <a:ea typeface=""/>
                <a:cs typeface=""/>
              </a:rPr>
              <a:t>A-R</a:t>
            </a:r>
          </a:p>
        </p:txBody>
      </p:sp>
      <p:sp>
        <p:nvSpPr>
          <p:cNvPr id="18" name="Oval 17"/>
          <p:cNvSpPr>
            <a:spLocks noChangeAspect="1"/>
          </p:cNvSpPr>
          <p:nvPr/>
        </p:nvSpPr>
        <p:spPr>
          <a:xfrm>
            <a:off x="2239290" y="1268637"/>
            <a:ext cx="372873" cy="372873"/>
          </a:xfrm>
          <a:prstGeom prst="ellipse">
            <a:avLst/>
          </a:prstGeom>
          <a:solidFill>
            <a:srgbClr val="FFFFFF"/>
          </a:solidFill>
          <a:ln w="12700" cap="flat" cmpd="sng" algn="ctr">
            <a:solidFill>
              <a:srgbClr val="2968AF"/>
            </a:solidFill>
            <a:prstDash val="solid"/>
          </a:ln>
          <a:effectLst/>
        </p:spPr>
        <p:txBody>
          <a:bodyPr lIns="0" tIns="0" rIns="0" bIns="0" rtlCol="0" anchor="ctr"/>
          <a:lstStyle/>
          <a:p>
            <a:pPr algn="ctr" defTabSz="609387">
              <a:defRPr/>
            </a:pPr>
            <a:r>
              <a:rPr lang="en-US" sz="800" kern="0" dirty="0">
                <a:solidFill>
                  <a:srgbClr val="2968AF"/>
                </a:solidFill>
                <a:latin typeface="Arial"/>
                <a:ea typeface=""/>
                <a:cs typeface=""/>
              </a:rPr>
              <a:t>AC-R</a:t>
            </a:r>
          </a:p>
        </p:txBody>
      </p:sp>
      <p:grpSp>
        <p:nvGrpSpPr>
          <p:cNvPr id="23" name="Group 22"/>
          <p:cNvGrpSpPr/>
          <p:nvPr/>
        </p:nvGrpSpPr>
        <p:grpSpPr>
          <a:xfrm>
            <a:off x="4037184" y="1626834"/>
            <a:ext cx="426078" cy="420152"/>
            <a:chOff x="4381601" y="3173124"/>
            <a:chExt cx="473632" cy="473632"/>
          </a:xfrm>
        </p:grpSpPr>
        <p:sp>
          <p:nvSpPr>
            <p:cNvPr id="24" name="Oval 23"/>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25" name="Picture 24"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grpSp>
        <p:nvGrpSpPr>
          <p:cNvPr id="27" name="Group 26"/>
          <p:cNvGrpSpPr/>
          <p:nvPr/>
        </p:nvGrpSpPr>
        <p:grpSpPr>
          <a:xfrm>
            <a:off x="7166329" y="2881532"/>
            <a:ext cx="426078" cy="420152"/>
            <a:chOff x="4381601" y="3173124"/>
            <a:chExt cx="473632" cy="473632"/>
          </a:xfrm>
        </p:grpSpPr>
        <p:sp>
          <p:nvSpPr>
            <p:cNvPr id="28" name="Oval 27"/>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29" name="Picture 28"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grpSp>
        <p:nvGrpSpPr>
          <p:cNvPr id="31" name="Group 30"/>
          <p:cNvGrpSpPr/>
          <p:nvPr/>
        </p:nvGrpSpPr>
        <p:grpSpPr>
          <a:xfrm>
            <a:off x="3766781" y="2686007"/>
            <a:ext cx="426078" cy="420152"/>
            <a:chOff x="4381601" y="3173124"/>
            <a:chExt cx="473632" cy="473632"/>
          </a:xfrm>
        </p:grpSpPr>
        <p:sp>
          <p:nvSpPr>
            <p:cNvPr id="32" name="Oval 31"/>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33" name="Picture 32"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pic>
        <p:nvPicPr>
          <p:cNvPr id="45" name="Picture 9" descr="C:\Users\ecoffey\AppData\Local\Temp\Rar$DRa0.759\30077_Device_standard_host_default_2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16110" y="2707051"/>
            <a:ext cx="225750" cy="225750"/>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9" descr="C:\Users\ecoffey\AppData\Local\Temp\Rar$DRa0.759\30077_Device_standard_host_default_2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16110" y="3534683"/>
            <a:ext cx="225750" cy="225750"/>
          </a:xfrm>
          <a:prstGeom prst="rect">
            <a:avLst/>
          </a:prstGeom>
          <a:noFill/>
          <a:extLst>
            <a:ext uri="{909E8E84-426E-40DD-AFC4-6F175D3DCCD1}">
              <a14:hiddenFill xmlns:a14="http://schemas.microsoft.com/office/drawing/2010/main">
                <a:solidFill>
                  <a:srgbClr val="FFFFFF"/>
                </a:solidFill>
              </a14:hiddenFill>
            </a:ext>
          </a:extLst>
        </p:spPr>
      </p:pic>
      <p:cxnSp>
        <p:nvCxnSpPr>
          <p:cNvPr id="52" name="Straight Connector 51"/>
          <p:cNvCxnSpPr>
            <a:stCxn id="14" idx="5"/>
            <a:endCxn id="86" idx="1"/>
          </p:cNvCxnSpPr>
          <p:nvPr/>
        </p:nvCxnSpPr>
        <p:spPr>
          <a:xfrm>
            <a:off x="1056202" y="2119646"/>
            <a:ext cx="1232275" cy="62302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14" idx="6"/>
            <a:endCxn id="18" idx="2"/>
          </p:cNvCxnSpPr>
          <p:nvPr/>
        </p:nvCxnSpPr>
        <p:spPr>
          <a:xfrm flipV="1">
            <a:off x="1091407" y="1455074"/>
            <a:ext cx="1147883" cy="57958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grpSp>
        <p:nvGrpSpPr>
          <p:cNvPr id="68" name="Group 67"/>
          <p:cNvGrpSpPr/>
          <p:nvPr/>
        </p:nvGrpSpPr>
        <p:grpSpPr>
          <a:xfrm>
            <a:off x="5609118" y="1504527"/>
            <a:ext cx="426078" cy="420152"/>
            <a:chOff x="4381601" y="3173124"/>
            <a:chExt cx="473632" cy="473632"/>
          </a:xfrm>
          <a:solidFill>
            <a:srgbClr val="92D050"/>
          </a:solidFill>
        </p:grpSpPr>
        <p:sp>
          <p:nvSpPr>
            <p:cNvPr id="69" name="Oval 68"/>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70" name="Picture 69"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86" name="Oval 85"/>
          <p:cNvSpPr>
            <a:spLocks noChangeAspect="1"/>
          </p:cNvSpPr>
          <p:nvPr/>
        </p:nvSpPr>
        <p:spPr>
          <a:xfrm>
            <a:off x="2233871" y="2688060"/>
            <a:ext cx="372873" cy="372873"/>
          </a:xfrm>
          <a:prstGeom prst="ellipse">
            <a:avLst/>
          </a:prstGeom>
          <a:solidFill>
            <a:srgbClr val="FFFFFF"/>
          </a:solidFill>
          <a:ln w="12700" cap="flat" cmpd="sng" algn="ctr">
            <a:solidFill>
              <a:srgbClr val="2968AF"/>
            </a:solidFill>
            <a:prstDash val="solid"/>
          </a:ln>
          <a:effectLst/>
        </p:spPr>
        <p:txBody>
          <a:bodyPr lIns="0" tIns="0" rIns="0" bIns="0" rtlCol="0" anchor="ctr"/>
          <a:lstStyle/>
          <a:p>
            <a:pPr algn="ctr" defTabSz="609387">
              <a:defRPr/>
            </a:pPr>
            <a:r>
              <a:rPr lang="en-US" sz="800" kern="0" dirty="0">
                <a:solidFill>
                  <a:srgbClr val="2968AF"/>
                </a:solidFill>
                <a:latin typeface="Arial"/>
                <a:ea typeface=""/>
                <a:cs typeface=""/>
              </a:rPr>
              <a:t>AC-R</a:t>
            </a:r>
          </a:p>
        </p:txBody>
      </p:sp>
      <p:sp>
        <p:nvSpPr>
          <p:cNvPr id="76" name="Rounded Rectangle 75"/>
          <p:cNvSpPr/>
          <p:nvPr/>
        </p:nvSpPr>
        <p:spPr>
          <a:xfrm>
            <a:off x="3677448" y="1931645"/>
            <a:ext cx="518823"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0070C0"/>
                </a:solidFill>
              </a:rPr>
              <a:t>A/G-R1</a:t>
            </a:r>
          </a:p>
        </p:txBody>
      </p:sp>
      <p:sp>
        <p:nvSpPr>
          <p:cNvPr id="94" name="Rounded Rectangle 93"/>
          <p:cNvSpPr/>
          <p:nvPr/>
        </p:nvSpPr>
        <p:spPr>
          <a:xfrm>
            <a:off x="3383242" y="2974474"/>
            <a:ext cx="518823"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0070C0"/>
                </a:solidFill>
              </a:rPr>
              <a:t>A/G-R2</a:t>
            </a:r>
          </a:p>
        </p:txBody>
      </p:sp>
      <p:sp>
        <p:nvSpPr>
          <p:cNvPr id="95" name="Rounded Rectangle 94"/>
          <p:cNvSpPr/>
          <p:nvPr/>
        </p:nvSpPr>
        <p:spPr>
          <a:xfrm>
            <a:off x="6946467" y="3274741"/>
            <a:ext cx="518823"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0070C0"/>
                </a:solidFill>
              </a:rPr>
              <a:t>G/G-R</a:t>
            </a:r>
          </a:p>
        </p:txBody>
      </p:sp>
      <p:sp>
        <p:nvSpPr>
          <p:cNvPr id="97" name="Rounded Rectangle 96"/>
          <p:cNvSpPr/>
          <p:nvPr/>
        </p:nvSpPr>
        <p:spPr>
          <a:xfrm>
            <a:off x="5918588" y="1418866"/>
            <a:ext cx="863994" cy="206015"/>
          </a:xfrm>
          <a:prstGeom prst="roundRect">
            <a:avLst/>
          </a:prstGeom>
          <a:solidFill>
            <a:srgbClr val="FFFFFF"/>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a:solidFill>
                  <a:srgbClr val="0070C0"/>
                </a:solidFill>
              </a:rPr>
              <a:t>LISP MS/MR</a:t>
            </a:r>
            <a:endParaRPr lang="en-US" sz="1000" dirty="0">
              <a:solidFill>
                <a:srgbClr val="0070C0"/>
              </a:solidFill>
            </a:endParaRPr>
          </a:p>
        </p:txBody>
      </p:sp>
      <p:sp>
        <p:nvSpPr>
          <p:cNvPr id="98" name="TextBox 97"/>
          <p:cNvSpPr txBox="1"/>
          <p:nvPr/>
        </p:nvSpPr>
        <p:spPr>
          <a:xfrm>
            <a:off x="1142556" y="1960935"/>
            <a:ext cx="1176925" cy="253916"/>
          </a:xfrm>
          <a:prstGeom prst="rect">
            <a:avLst/>
          </a:prstGeom>
          <a:noFill/>
        </p:spPr>
        <p:txBody>
          <a:bodyPr wrap="none" rtlCol="0">
            <a:spAutoFit/>
          </a:bodyPr>
          <a:lstStyle/>
          <a:p>
            <a:r>
              <a:rPr lang="en-US" sz="1000" dirty="0">
                <a:latin typeface="+mn-lt"/>
              </a:rPr>
              <a:t>IPv6 ICAO Net X</a:t>
            </a:r>
          </a:p>
        </p:txBody>
      </p:sp>
      <p:sp>
        <p:nvSpPr>
          <p:cNvPr id="71" name="TextBox 70"/>
          <p:cNvSpPr txBox="1"/>
          <p:nvPr/>
        </p:nvSpPr>
        <p:spPr bwMode="auto">
          <a:xfrm>
            <a:off x="71733" y="876309"/>
            <a:ext cx="1186222" cy="276999"/>
          </a:xfrm>
          <a:prstGeom prst="rect">
            <a:avLst/>
          </a:prstGeom>
          <a:noFill/>
          <a:ln w="9525" algn="ctr">
            <a:noFill/>
            <a:miter lim="800000"/>
            <a:headEnd/>
            <a:tailEnd/>
          </a:ln>
          <a:effectLst/>
        </p:spPr>
        <p:txBody>
          <a:bodyPr wrap="none" lIns="0" tIns="0" rIns="0" bIns="0" rtlCol="0">
            <a:spAutoFit/>
          </a:bodyPr>
          <a:lstStyle/>
          <a:p>
            <a:pPr algn="ctr"/>
            <a:r>
              <a:rPr lang="en-GB" sz="900" dirty="0">
                <a:solidFill>
                  <a:schemeClr val="tx2"/>
                </a:solidFill>
                <a:latin typeface="Arial" pitchFamily="34" charset="0"/>
                <a:cs typeface="Arial" pitchFamily="34" charset="0"/>
              </a:rPr>
              <a:t>Aircraft attaches to one</a:t>
            </a:r>
            <a:br>
              <a:rPr lang="en-GB" sz="900" dirty="0">
                <a:solidFill>
                  <a:schemeClr val="tx2"/>
                </a:solidFill>
                <a:latin typeface="Arial" pitchFamily="34" charset="0"/>
                <a:cs typeface="Arial" pitchFamily="34" charset="0"/>
              </a:rPr>
            </a:br>
            <a:r>
              <a:rPr lang="en-GB" sz="900" dirty="0">
                <a:solidFill>
                  <a:schemeClr val="tx2"/>
                </a:solidFill>
                <a:latin typeface="Arial" pitchFamily="34" charset="0"/>
                <a:cs typeface="Arial" pitchFamily="34" charset="0"/>
              </a:rPr>
              <a:t>or more A/G Networks</a:t>
            </a:r>
          </a:p>
        </p:txBody>
      </p:sp>
      <p:sp>
        <p:nvSpPr>
          <p:cNvPr id="75" name="TextBox 74"/>
          <p:cNvSpPr txBox="1"/>
          <p:nvPr/>
        </p:nvSpPr>
        <p:spPr bwMode="auto">
          <a:xfrm>
            <a:off x="68516" y="1300078"/>
            <a:ext cx="1288814" cy="415498"/>
          </a:xfrm>
          <a:prstGeom prst="rect">
            <a:avLst/>
          </a:prstGeom>
          <a:noFill/>
          <a:ln w="9525" algn="ctr">
            <a:noFill/>
            <a:miter lim="800000"/>
            <a:headEnd/>
            <a:tailEnd/>
          </a:ln>
          <a:effectLst/>
        </p:spPr>
        <p:txBody>
          <a:bodyPr wrap="none" lIns="0" tIns="0" rIns="0" bIns="0" rtlCol="0">
            <a:spAutoFit/>
          </a:bodyPr>
          <a:lstStyle/>
          <a:p>
            <a:pPr algn="ctr"/>
            <a:r>
              <a:rPr lang="en-GB" sz="900" dirty="0">
                <a:solidFill>
                  <a:schemeClr val="tx2"/>
                </a:solidFill>
                <a:latin typeface="Arial" pitchFamily="34" charset="0"/>
                <a:cs typeface="Arial" pitchFamily="34" charset="0"/>
              </a:rPr>
              <a:t>A/G Network advertises</a:t>
            </a:r>
            <a:br>
              <a:rPr lang="en-GB" sz="900" dirty="0">
                <a:solidFill>
                  <a:schemeClr val="tx2"/>
                </a:solidFill>
                <a:latin typeface="Arial" pitchFamily="34" charset="0"/>
                <a:cs typeface="Arial" pitchFamily="34" charset="0"/>
              </a:rPr>
            </a:br>
            <a:r>
              <a:rPr lang="en-GB" sz="900" dirty="0">
                <a:solidFill>
                  <a:schemeClr val="tx2"/>
                </a:solidFill>
                <a:latin typeface="Arial" pitchFamily="34" charset="0"/>
                <a:cs typeface="Arial" pitchFamily="34" charset="0"/>
              </a:rPr>
              <a:t>reachability of the aircraft</a:t>
            </a:r>
            <a:br>
              <a:rPr lang="en-GB" sz="900" dirty="0">
                <a:solidFill>
                  <a:schemeClr val="tx2"/>
                </a:solidFill>
                <a:latin typeface="Arial" pitchFamily="34" charset="0"/>
                <a:cs typeface="Arial" pitchFamily="34" charset="0"/>
              </a:rPr>
            </a:br>
            <a:r>
              <a:rPr lang="en-GB" sz="900" dirty="0">
                <a:solidFill>
                  <a:schemeClr val="tx2"/>
                </a:solidFill>
                <a:latin typeface="Arial" pitchFamily="34" charset="0"/>
                <a:cs typeface="Arial" pitchFamily="34" charset="0"/>
              </a:rPr>
              <a:t>delegated prefix (EID)</a:t>
            </a:r>
          </a:p>
        </p:txBody>
      </p:sp>
      <p:grpSp>
        <p:nvGrpSpPr>
          <p:cNvPr id="81" name="Group 80"/>
          <p:cNvGrpSpPr/>
          <p:nvPr/>
        </p:nvGrpSpPr>
        <p:grpSpPr>
          <a:xfrm>
            <a:off x="4130461" y="929123"/>
            <a:ext cx="2297903" cy="1854273"/>
            <a:chOff x="2128568" y="1426466"/>
            <a:chExt cx="3063871" cy="2472356"/>
          </a:xfrm>
        </p:grpSpPr>
        <p:cxnSp>
          <p:nvCxnSpPr>
            <p:cNvPr id="82" name="Straight Connector 81"/>
            <p:cNvCxnSpPr>
              <a:stCxn id="24" idx="6"/>
              <a:endCxn id="69" idx="2"/>
            </p:cNvCxnSpPr>
            <p:nvPr/>
          </p:nvCxnSpPr>
          <p:spPr bwMode="gray">
            <a:xfrm flipV="1">
              <a:off x="2572303" y="2521581"/>
              <a:ext cx="1527808" cy="163075"/>
            </a:xfrm>
            <a:prstGeom prst="line">
              <a:avLst/>
            </a:prstGeom>
            <a:noFill/>
            <a:ln w="12700" algn="ctr">
              <a:solidFill>
                <a:schemeClr val="tx2"/>
              </a:solidFill>
              <a:prstDash val="dash"/>
              <a:miter lim="800000"/>
              <a:headEnd type="triangle" w="sm" len="sm"/>
              <a:tailEnd type="triangle" w="sm" len="sm"/>
            </a:ln>
            <a:effectLst/>
          </p:spPr>
        </p:cxnSp>
        <p:cxnSp>
          <p:nvCxnSpPr>
            <p:cNvPr id="83" name="Straight Connector 82"/>
            <p:cNvCxnSpPr>
              <a:stCxn id="32" idx="7"/>
              <a:endCxn id="69" idx="3"/>
            </p:cNvCxnSpPr>
            <p:nvPr/>
          </p:nvCxnSpPr>
          <p:spPr bwMode="gray">
            <a:xfrm flipV="1">
              <a:off x="2128568" y="2719642"/>
              <a:ext cx="2054740" cy="1179180"/>
            </a:xfrm>
            <a:prstGeom prst="line">
              <a:avLst/>
            </a:prstGeom>
            <a:noFill/>
            <a:ln w="12700" algn="ctr">
              <a:solidFill>
                <a:schemeClr val="tx2"/>
              </a:solidFill>
              <a:prstDash val="dash"/>
              <a:miter lim="800000"/>
              <a:headEnd type="triangle" w="sm" len="sm"/>
              <a:tailEnd type="triangle" w="sm" len="sm"/>
            </a:ln>
            <a:effectLst/>
          </p:spPr>
        </p:cxnSp>
        <p:sp>
          <p:nvSpPr>
            <p:cNvPr id="88" name="TextBox 87"/>
            <p:cNvSpPr txBox="1"/>
            <p:nvPr/>
          </p:nvSpPr>
          <p:spPr bwMode="auto">
            <a:xfrm>
              <a:off x="3756148" y="1426466"/>
              <a:ext cx="1436291" cy="553997"/>
            </a:xfrm>
            <a:prstGeom prst="rect">
              <a:avLst/>
            </a:prstGeom>
            <a:solidFill>
              <a:schemeClr val="bg2"/>
            </a:solidFill>
            <a:ln w="9525" algn="ctr">
              <a:noFill/>
              <a:miter lim="800000"/>
              <a:headEnd/>
              <a:tailEnd/>
            </a:ln>
            <a:effectLst/>
          </p:spPr>
          <p:txBody>
            <a:bodyPr wrap="none" lIns="0" tIns="0" rIns="0" bIns="0" rtlCol="0">
              <a:spAutoFit/>
            </a:bodyPr>
            <a:lstStyle/>
            <a:p>
              <a:pPr algn="ctr"/>
              <a:r>
                <a:rPr lang="en-GB" sz="900" dirty="0">
                  <a:solidFill>
                    <a:schemeClr val="tx2"/>
                  </a:solidFill>
                  <a:latin typeface="Arial" pitchFamily="34" charset="0"/>
                  <a:cs typeface="Arial" pitchFamily="34" charset="0"/>
                </a:rPr>
                <a:t>Mapping Server</a:t>
              </a:r>
              <a:br>
                <a:rPr lang="en-GB" sz="900" dirty="0">
                  <a:solidFill>
                    <a:schemeClr val="tx2"/>
                  </a:solidFill>
                  <a:latin typeface="Arial" pitchFamily="34" charset="0"/>
                  <a:cs typeface="Arial" pitchFamily="34" charset="0"/>
                </a:rPr>
              </a:br>
              <a:r>
                <a:rPr lang="en-GB" sz="900" dirty="0">
                  <a:solidFill>
                    <a:schemeClr val="tx2"/>
                  </a:solidFill>
                  <a:latin typeface="Arial" pitchFamily="34" charset="0"/>
                  <a:cs typeface="Arial" pitchFamily="34" charset="0"/>
                </a:rPr>
                <a:t>maintains RLOC-EID</a:t>
              </a:r>
              <a:br>
                <a:rPr lang="en-GB" sz="900" dirty="0">
                  <a:solidFill>
                    <a:schemeClr val="tx2"/>
                  </a:solidFill>
                  <a:latin typeface="Arial" pitchFamily="34" charset="0"/>
                  <a:cs typeface="Arial" pitchFamily="34" charset="0"/>
                </a:rPr>
              </a:br>
              <a:r>
                <a:rPr lang="en-GB" sz="900" dirty="0">
                  <a:solidFill>
                    <a:schemeClr val="tx2"/>
                  </a:solidFill>
                  <a:latin typeface="Arial" pitchFamily="34" charset="0"/>
                  <a:cs typeface="Arial" pitchFamily="34" charset="0"/>
                </a:rPr>
                <a:t>mapping</a:t>
              </a:r>
            </a:p>
          </p:txBody>
        </p:sp>
      </p:grpSp>
      <p:sp>
        <p:nvSpPr>
          <p:cNvPr id="103" name="TextBox 102"/>
          <p:cNvSpPr txBox="1"/>
          <p:nvPr/>
        </p:nvSpPr>
        <p:spPr bwMode="auto">
          <a:xfrm>
            <a:off x="4242570" y="1251564"/>
            <a:ext cx="981038" cy="276999"/>
          </a:xfrm>
          <a:prstGeom prst="rect">
            <a:avLst/>
          </a:prstGeom>
          <a:solidFill>
            <a:schemeClr val="bg2"/>
          </a:solidFill>
          <a:ln w="9525" algn="ctr">
            <a:noFill/>
            <a:miter lim="800000"/>
            <a:headEnd/>
            <a:tailEnd/>
          </a:ln>
          <a:effectLst/>
        </p:spPr>
        <p:txBody>
          <a:bodyPr wrap="none" lIns="0" tIns="0" rIns="0" bIns="0" rtlCol="0">
            <a:spAutoFit/>
          </a:bodyPr>
          <a:lstStyle/>
          <a:p>
            <a:pPr algn="ctr"/>
            <a:r>
              <a:rPr lang="en-GB" sz="900" dirty="0">
                <a:solidFill>
                  <a:schemeClr val="tx2"/>
                </a:solidFill>
                <a:latin typeface="Arial" pitchFamily="34" charset="0"/>
                <a:cs typeface="Arial" pitchFamily="34" charset="0"/>
              </a:rPr>
              <a:t>Each AGR</a:t>
            </a:r>
            <a:br>
              <a:rPr lang="en-GB" sz="900" dirty="0">
                <a:solidFill>
                  <a:schemeClr val="tx2"/>
                </a:solidFill>
                <a:latin typeface="Arial" pitchFamily="34" charset="0"/>
                <a:cs typeface="Arial" pitchFamily="34" charset="0"/>
              </a:rPr>
            </a:br>
            <a:r>
              <a:rPr lang="en-GB" sz="900" dirty="0">
                <a:solidFill>
                  <a:schemeClr val="tx2"/>
                </a:solidFill>
                <a:latin typeface="Arial" pitchFamily="34" charset="0"/>
                <a:cs typeface="Arial" pitchFamily="34" charset="0"/>
              </a:rPr>
              <a:t>has RLOC address</a:t>
            </a:r>
          </a:p>
        </p:txBody>
      </p:sp>
      <p:sp>
        <p:nvSpPr>
          <p:cNvPr id="104" name="TextBox 103"/>
          <p:cNvSpPr txBox="1"/>
          <p:nvPr/>
        </p:nvSpPr>
        <p:spPr bwMode="auto">
          <a:xfrm>
            <a:off x="77908" y="2377993"/>
            <a:ext cx="1301639" cy="415498"/>
          </a:xfrm>
          <a:prstGeom prst="rect">
            <a:avLst/>
          </a:prstGeom>
          <a:noFill/>
          <a:ln w="9525" algn="ctr">
            <a:noFill/>
            <a:miter lim="800000"/>
            <a:headEnd/>
            <a:tailEnd/>
          </a:ln>
          <a:effectLst/>
        </p:spPr>
        <p:txBody>
          <a:bodyPr wrap="none" lIns="0" tIns="0" rIns="0" bIns="0" rtlCol="0">
            <a:spAutoFit/>
          </a:bodyPr>
          <a:lstStyle/>
          <a:p>
            <a:pPr algn="ctr"/>
            <a:r>
              <a:rPr lang="en-GB" sz="900" dirty="0">
                <a:solidFill>
                  <a:schemeClr val="tx2"/>
                </a:solidFill>
                <a:latin typeface="Arial" pitchFamily="34" charset="0"/>
                <a:cs typeface="Arial" pitchFamily="34" charset="0"/>
              </a:rPr>
              <a:t>Aircraft preference and</a:t>
            </a:r>
            <a:br>
              <a:rPr lang="en-GB" sz="900" dirty="0">
                <a:solidFill>
                  <a:schemeClr val="tx2"/>
                </a:solidFill>
                <a:latin typeface="Arial" pitchFamily="34" charset="0"/>
                <a:cs typeface="Arial" pitchFamily="34" charset="0"/>
              </a:rPr>
            </a:br>
            <a:r>
              <a:rPr lang="en-GB" sz="900" dirty="0">
                <a:solidFill>
                  <a:schemeClr val="tx2"/>
                </a:solidFill>
                <a:latin typeface="Arial" pitchFamily="34" charset="0"/>
                <a:cs typeface="Arial" pitchFamily="34" charset="0"/>
              </a:rPr>
              <a:t>link </a:t>
            </a:r>
            <a:r>
              <a:rPr lang="en-GB" sz="900" dirty="0" err="1">
                <a:solidFill>
                  <a:schemeClr val="tx2"/>
                </a:solidFill>
                <a:latin typeface="Arial" pitchFamily="34" charset="0"/>
                <a:cs typeface="Arial" pitchFamily="34" charset="0"/>
              </a:rPr>
              <a:t>QoS</a:t>
            </a:r>
            <a:r>
              <a:rPr lang="en-GB" sz="900" dirty="0">
                <a:solidFill>
                  <a:schemeClr val="tx2"/>
                </a:solidFill>
                <a:latin typeface="Arial" pitchFamily="34" charset="0"/>
                <a:cs typeface="Arial" pitchFamily="34" charset="0"/>
              </a:rPr>
              <a:t> can be signalled</a:t>
            </a:r>
            <a:br>
              <a:rPr lang="en-GB" sz="900" dirty="0">
                <a:solidFill>
                  <a:schemeClr val="tx2"/>
                </a:solidFill>
                <a:latin typeface="Arial" pitchFamily="34" charset="0"/>
                <a:cs typeface="Arial" pitchFamily="34" charset="0"/>
              </a:rPr>
            </a:br>
            <a:r>
              <a:rPr lang="en-GB" sz="900" dirty="0">
                <a:solidFill>
                  <a:schemeClr val="tx2"/>
                </a:solidFill>
                <a:latin typeface="Arial" pitchFamily="34" charset="0"/>
                <a:cs typeface="Arial" pitchFamily="34" charset="0"/>
              </a:rPr>
              <a:t>over A/G Network</a:t>
            </a:r>
          </a:p>
        </p:txBody>
      </p:sp>
      <p:sp>
        <p:nvSpPr>
          <p:cNvPr id="107" name="Cloud 106"/>
          <p:cNvSpPr/>
          <p:nvPr/>
        </p:nvSpPr>
        <p:spPr>
          <a:xfrm>
            <a:off x="2411296" y="3504840"/>
            <a:ext cx="1685207" cy="930473"/>
          </a:xfrm>
          <a:prstGeom prst="cloud">
            <a:avLst/>
          </a:prstGeom>
          <a:no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2">
                    <a:lumMod val="75000"/>
                  </a:schemeClr>
                </a:solidFill>
              </a:rPr>
              <a:t>Radio Region 3</a:t>
            </a:r>
          </a:p>
        </p:txBody>
      </p:sp>
      <p:grpSp>
        <p:nvGrpSpPr>
          <p:cNvPr id="112" name="Group 111"/>
          <p:cNvGrpSpPr/>
          <p:nvPr/>
        </p:nvGrpSpPr>
        <p:grpSpPr>
          <a:xfrm>
            <a:off x="3953728" y="3379482"/>
            <a:ext cx="426078" cy="420152"/>
            <a:chOff x="4381601" y="3173124"/>
            <a:chExt cx="473632" cy="473632"/>
          </a:xfrm>
        </p:grpSpPr>
        <p:sp>
          <p:nvSpPr>
            <p:cNvPr id="113" name="Oval 112"/>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14" name="Picture 113"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sp>
        <p:nvSpPr>
          <p:cNvPr id="115" name="Oval 114"/>
          <p:cNvSpPr>
            <a:spLocks noChangeAspect="1"/>
          </p:cNvSpPr>
          <p:nvPr/>
        </p:nvSpPr>
        <p:spPr>
          <a:xfrm>
            <a:off x="2188654" y="3702046"/>
            <a:ext cx="372873" cy="372873"/>
          </a:xfrm>
          <a:prstGeom prst="ellipse">
            <a:avLst/>
          </a:prstGeom>
          <a:solidFill>
            <a:srgbClr val="FFFFFF"/>
          </a:solidFill>
          <a:ln w="12700" cap="flat" cmpd="sng" algn="ctr">
            <a:solidFill>
              <a:srgbClr val="2968AF"/>
            </a:solidFill>
            <a:prstDash val="solid"/>
          </a:ln>
          <a:effectLst/>
        </p:spPr>
        <p:txBody>
          <a:bodyPr lIns="0" tIns="0" rIns="0" bIns="0" rtlCol="0" anchor="ctr"/>
          <a:lstStyle/>
          <a:p>
            <a:pPr algn="ctr" defTabSz="609387">
              <a:defRPr/>
            </a:pPr>
            <a:r>
              <a:rPr lang="en-US" sz="800" kern="0" dirty="0">
                <a:solidFill>
                  <a:srgbClr val="2968AF"/>
                </a:solidFill>
                <a:latin typeface="Arial"/>
                <a:ea typeface=""/>
                <a:cs typeface=""/>
              </a:rPr>
              <a:t>AC-R</a:t>
            </a:r>
          </a:p>
        </p:txBody>
      </p:sp>
      <p:sp>
        <p:nvSpPr>
          <p:cNvPr id="116" name="Rounded Rectangle 115"/>
          <p:cNvSpPr/>
          <p:nvPr/>
        </p:nvSpPr>
        <p:spPr>
          <a:xfrm>
            <a:off x="4237499" y="3667949"/>
            <a:ext cx="518823"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0070C0"/>
                </a:solidFill>
              </a:rPr>
              <a:t>A/G-R3</a:t>
            </a:r>
          </a:p>
        </p:txBody>
      </p:sp>
      <p:grpSp>
        <p:nvGrpSpPr>
          <p:cNvPr id="117" name="Group 116"/>
          <p:cNvGrpSpPr/>
          <p:nvPr/>
        </p:nvGrpSpPr>
        <p:grpSpPr>
          <a:xfrm>
            <a:off x="4127375" y="1641510"/>
            <a:ext cx="1481743" cy="1046551"/>
            <a:chOff x="2119183" y="3179567"/>
            <a:chExt cx="1975656" cy="1395401"/>
          </a:xfrm>
        </p:grpSpPr>
        <p:cxnSp>
          <p:nvCxnSpPr>
            <p:cNvPr id="118" name="Straight Connector 117"/>
            <p:cNvCxnSpPr/>
            <p:nvPr/>
          </p:nvCxnSpPr>
          <p:spPr bwMode="gray">
            <a:xfrm flipH="1">
              <a:off x="2611899" y="3179567"/>
              <a:ext cx="1482940" cy="137808"/>
            </a:xfrm>
            <a:prstGeom prst="line">
              <a:avLst/>
            </a:prstGeom>
            <a:noFill/>
            <a:ln w="3175" algn="ctr">
              <a:solidFill>
                <a:schemeClr val="tx2"/>
              </a:solidFill>
              <a:prstDash val="sysDash"/>
              <a:miter lim="800000"/>
              <a:headEnd type="none" w="med" len="med"/>
              <a:tailEnd type="triangle" w="med" len="med"/>
            </a:ln>
            <a:effectLst/>
          </p:spPr>
        </p:cxnSp>
        <p:cxnSp>
          <p:nvCxnSpPr>
            <p:cNvPr id="119" name="Straight Connector 118"/>
            <p:cNvCxnSpPr/>
            <p:nvPr/>
          </p:nvCxnSpPr>
          <p:spPr bwMode="gray">
            <a:xfrm flipH="1">
              <a:off x="2119183" y="3454528"/>
              <a:ext cx="1973053" cy="1120440"/>
            </a:xfrm>
            <a:prstGeom prst="line">
              <a:avLst/>
            </a:prstGeom>
            <a:noFill/>
            <a:ln w="3175" algn="ctr">
              <a:solidFill>
                <a:schemeClr val="tx2"/>
              </a:solidFill>
              <a:prstDash val="sysDash"/>
              <a:miter lim="800000"/>
              <a:headEnd type="none" w="med" len="med"/>
              <a:tailEnd type="triangle" w="med" len="med"/>
            </a:ln>
            <a:effectLst/>
          </p:spPr>
        </p:cxnSp>
      </p:grpSp>
      <p:grpSp>
        <p:nvGrpSpPr>
          <p:cNvPr id="120" name="Group 119"/>
          <p:cNvGrpSpPr/>
          <p:nvPr/>
        </p:nvGrpSpPr>
        <p:grpSpPr>
          <a:xfrm>
            <a:off x="5972798" y="1863149"/>
            <a:ext cx="1701254" cy="2213475"/>
            <a:chOff x="-517641" y="-438541"/>
            <a:chExt cx="2268338" cy="2951300"/>
          </a:xfrm>
        </p:grpSpPr>
        <p:cxnSp>
          <p:nvCxnSpPr>
            <p:cNvPr id="121" name="Straight Connector 120"/>
            <p:cNvCxnSpPr>
              <a:stCxn id="69" idx="5"/>
              <a:endCxn id="28" idx="1"/>
            </p:cNvCxnSpPr>
            <p:nvPr/>
          </p:nvCxnSpPr>
          <p:spPr bwMode="gray">
            <a:xfrm>
              <a:off x="-517641" y="-438541"/>
              <a:ext cx="1674572" cy="1439884"/>
            </a:xfrm>
            <a:prstGeom prst="line">
              <a:avLst/>
            </a:prstGeom>
            <a:noFill/>
            <a:ln w="3175" algn="ctr">
              <a:solidFill>
                <a:schemeClr val="tx2"/>
              </a:solidFill>
              <a:prstDash val="sysDash"/>
              <a:miter lim="800000"/>
              <a:headEnd type="triangle" w="med" len="med"/>
              <a:tailEnd type="none" w="med" len="med"/>
            </a:ln>
            <a:effectLst/>
          </p:spPr>
        </p:cxnSp>
        <p:sp>
          <p:nvSpPr>
            <p:cNvPr id="122" name="TextBox 121"/>
            <p:cNvSpPr txBox="1"/>
            <p:nvPr/>
          </p:nvSpPr>
          <p:spPr bwMode="auto">
            <a:xfrm>
              <a:off x="280208" y="1958762"/>
              <a:ext cx="1470489" cy="553997"/>
            </a:xfrm>
            <a:prstGeom prst="rect">
              <a:avLst/>
            </a:prstGeom>
            <a:solidFill>
              <a:schemeClr val="bg2"/>
            </a:solidFill>
            <a:ln w="9525" algn="ctr">
              <a:noFill/>
              <a:miter lim="800000"/>
              <a:headEnd/>
              <a:tailEnd/>
            </a:ln>
            <a:effectLst/>
          </p:spPr>
          <p:txBody>
            <a:bodyPr wrap="none" lIns="0" tIns="0" rIns="0" bIns="0" rtlCol="0">
              <a:spAutoFit/>
            </a:bodyPr>
            <a:lstStyle/>
            <a:p>
              <a:pPr algn="ctr"/>
              <a:r>
                <a:rPr lang="en-GB" sz="900" dirty="0">
                  <a:solidFill>
                    <a:schemeClr val="tx2"/>
                  </a:solidFill>
                  <a:latin typeface="Arial" pitchFamily="34" charset="0"/>
                  <a:cs typeface="Arial" pitchFamily="34" charset="0"/>
                </a:rPr>
                <a:t>GGR needs to</a:t>
              </a:r>
              <a:br>
                <a:rPr lang="en-GB" sz="900" dirty="0">
                  <a:solidFill>
                    <a:schemeClr val="tx2"/>
                  </a:solidFill>
                  <a:latin typeface="Arial" pitchFamily="34" charset="0"/>
                  <a:cs typeface="Arial" pitchFamily="34" charset="0"/>
                </a:rPr>
              </a:br>
              <a:r>
                <a:rPr lang="en-GB" sz="900" dirty="0">
                  <a:solidFill>
                    <a:schemeClr val="tx2"/>
                  </a:solidFill>
                  <a:latin typeface="Arial" pitchFamily="34" charset="0"/>
                  <a:cs typeface="Arial" pitchFamily="34" charset="0"/>
                </a:rPr>
                <a:t>query which RLOC(s)</a:t>
              </a:r>
              <a:br>
                <a:rPr lang="en-GB" sz="900" dirty="0">
                  <a:solidFill>
                    <a:schemeClr val="tx2"/>
                  </a:solidFill>
                  <a:latin typeface="Arial" pitchFamily="34" charset="0"/>
                  <a:cs typeface="Arial" pitchFamily="34" charset="0"/>
                </a:rPr>
              </a:br>
              <a:r>
                <a:rPr lang="en-GB" sz="900" dirty="0">
                  <a:solidFill>
                    <a:schemeClr val="tx2"/>
                  </a:solidFill>
                  <a:latin typeface="Arial" pitchFamily="34" charset="0"/>
                  <a:cs typeface="Arial" pitchFamily="34" charset="0"/>
                </a:rPr>
                <a:t>serve destination EID</a:t>
              </a:r>
            </a:p>
          </p:txBody>
        </p:sp>
      </p:grpSp>
      <p:sp>
        <p:nvSpPr>
          <p:cNvPr id="123" name="TextBox 122"/>
          <p:cNvSpPr txBox="1"/>
          <p:nvPr/>
        </p:nvSpPr>
        <p:spPr bwMode="auto">
          <a:xfrm>
            <a:off x="4994220" y="2593453"/>
            <a:ext cx="891271" cy="276999"/>
          </a:xfrm>
          <a:prstGeom prst="rect">
            <a:avLst/>
          </a:prstGeom>
          <a:solidFill>
            <a:schemeClr val="bg2"/>
          </a:solidFill>
          <a:ln w="9525" algn="ctr">
            <a:noFill/>
            <a:miter lim="800000"/>
            <a:headEnd/>
            <a:tailEnd/>
          </a:ln>
          <a:effectLst/>
        </p:spPr>
        <p:txBody>
          <a:bodyPr wrap="none" lIns="0" tIns="0" rIns="0" bIns="0" rtlCol="0">
            <a:spAutoFit/>
          </a:bodyPr>
          <a:lstStyle/>
          <a:p>
            <a:pPr algn="ctr"/>
            <a:r>
              <a:rPr lang="en-GB" sz="900" dirty="0">
                <a:solidFill>
                  <a:schemeClr val="tx2"/>
                </a:solidFill>
                <a:latin typeface="Arial" pitchFamily="34" charset="0"/>
                <a:cs typeface="Arial" pitchFamily="34" charset="0"/>
              </a:rPr>
              <a:t>Traffic tunnelled</a:t>
            </a:r>
            <a:br>
              <a:rPr lang="en-GB" sz="900" dirty="0">
                <a:solidFill>
                  <a:schemeClr val="tx2"/>
                </a:solidFill>
                <a:latin typeface="Arial" pitchFamily="34" charset="0"/>
                <a:cs typeface="Arial" pitchFamily="34" charset="0"/>
              </a:rPr>
            </a:br>
            <a:r>
              <a:rPr lang="en-GB" sz="900" dirty="0">
                <a:solidFill>
                  <a:schemeClr val="tx2"/>
                </a:solidFill>
                <a:latin typeface="Arial" pitchFamily="34" charset="0"/>
                <a:cs typeface="Arial" pitchFamily="34" charset="0"/>
              </a:rPr>
              <a:t>over Internetwork</a:t>
            </a:r>
          </a:p>
        </p:txBody>
      </p:sp>
      <p:grpSp>
        <p:nvGrpSpPr>
          <p:cNvPr id="124" name="Group 123"/>
          <p:cNvGrpSpPr/>
          <p:nvPr/>
        </p:nvGrpSpPr>
        <p:grpSpPr>
          <a:xfrm>
            <a:off x="7517664" y="3175124"/>
            <a:ext cx="945110" cy="419482"/>
            <a:chOff x="1454469" y="2539669"/>
            <a:chExt cx="1260148" cy="559311"/>
          </a:xfrm>
        </p:grpSpPr>
        <p:cxnSp>
          <p:nvCxnSpPr>
            <p:cNvPr id="125" name="Straight Arrow Connector 124"/>
            <p:cNvCxnSpPr/>
            <p:nvPr/>
          </p:nvCxnSpPr>
          <p:spPr bwMode="gray">
            <a:xfrm flipH="1" flipV="1">
              <a:off x="1616344" y="2539669"/>
              <a:ext cx="1066529" cy="432459"/>
            </a:xfrm>
            <a:prstGeom prst="straightConnector1">
              <a:avLst/>
            </a:prstGeom>
            <a:noFill/>
            <a:ln w="12700">
              <a:solidFill>
                <a:srgbClr val="00B050"/>
              </a:solidFill>
              <a:round/>
              <a:headEnd type="none" w="med" len="med"/>
              <a:tailEnd type="triangle" w="med" len="med"/>
            </a:ln>
            <a:effectLst/>
          </p:spPr>
        </p:cxnSp>
        <p:cxnSp>
          <p:nvCxnSpPr>
            <p:cNvPr id="126" name="Straight Connector 125"/>
            <p:cNvCxnSpPr>
              <a:stCxn id="49" idx="2"/>
            </p:cNvCxnSpPr>
            <p:nvPr/>
          </p:nvCxnSpPr>
          <p:spPr bwMode="gray">
            <a:xfrm>
              <a:off x="1454469" y="2596048"/>
              <a:ext cx="1260148" cy="502932"/>
            </a:xfrm>
            <a:prstGeom prst="line">
              <a:avLst/>
            </a:prstGeom>
            <a:noFill/>
            <a:ln w="28575" algn="ctr">
              <a:solidFill>
                <a:srgbClr val="00B050"/>
              </a:solidFill>
              <a:prstDash val="sysDot"/>
              <a:miter lim="800000"/>
              <a:headEnd/>
              <a:tailEnd/>
            </a:ln>
            <a:effectLst/>
          </p:spPr>
        </p:cxnSp>
      </p:grpSp>
      <p:grpSp>
        <p:nvGrpSpPr>
          <p:cNvPr id="143" name="Group 142"/>
          <p:cNvGrpSpPr/>
          <p:nvPr/>
        </p:nvGrpSpPr>
        <p:grpSpPr>
          <a:xfrm flipH="1">
            <a:off x="4192859" y="1985456"/>
            <a:ext cx="2973470" cy="1106152"/>
            <a:chOff x="2760253" y="1348780"/>
            <a:chExt cx="2757720" cy="1474870"/>
          </a:xfrm>
        </p:grpSpPr>
        <p:cxnSp>
          <p:nvCxnSpPr>
            <p:cNvPr id="146" name="Straight Connector 145"/>
            <p:cNvCxnSpPr>
              <a:stCxn id="28" idx="2"/>
              <a:endCxn id="24" idx="5"/>
            </p:cNvCxnSpPr>
            <p:nvPr/>
          </p:nvCxnSpPr>
          <p:spPr bwMode="gray">
            <a:xfrm flipV="1">
              <a:off x="2760254" y="1348780"/>
              <a:ext cx="2564807" cy="1474870"/>
            </a:xfrm>
            <a:prstGeom prst="line">
              <a:avLst/>
            </a:prstGeom>
            <a:noFill/>
            <a:ln w="28575" algn="ctr">
              <a:solidFill>
                <a:srgbClr val="FF0000"/>
              </a:solidFill>
              <a:prstDash val="sysDot"/>
              <a:miter lim="800000"/>
              <a:headEnd/>
              <a:tailEnd/>
            </a:ln>
            <a:effectLst/>
          </p:spPr>
        </p:cxnSp>
        <p:cxnSp>
          <p:nvCxnSpPr>
            <p:cNvPr id="147" name="Straight Connector 146"/>
            <p:cNvCxnSpPr>
              <a:stCxn id="28" idx="2"/>
              <a:endCxn id="32" idx="6"/>
            </p:cNvCxnSpPr>
            <p:nvPr/>
          </p:nvCxnSpPr>
          <p:spPr bwMode="gray">
            <a:xfrm flipV="1">
              <a:off x="2760253" y="2562950"/>
              <a:ext cx="2757720" cy="260700"/>
            </a:xfrm>
            <a:prstGeom prst="line">
              <a:avLst/>
            </a:prstGeom>
            <a:noFill/>
            <a:ln w="28575" algn="ctr">
              <a:solidFill>
                <a:srgbClr val="FF0000"/>
              </a:solidFill>
              <a:prstDash val="sysDot"/>
              <a:miter lim="800000"/>
              <a:headEnd/>
              <a:tailEnd/>
            </a:ln>
            <a:effectLst/>
          </p:spPr>
        </p:cxnSp>
      </p:grpSp>
      <p:grpSp>
        <p:nvGrpSpPr>
          <p:cNvPr id="168" name="Group 167"/>
          <p:cNvGrpSpPr/>
          <p:nvPr/>
        </p:nvGrpSpPr>
        <p:grpSpPr>
          <a:xfrm>
            <a:off x="4147131" y="1935943"/>
            <a:ext cx="3019196" cy="1239181"/>
            <a:chOff x="4005508" y="2581257"/>
            <a:chExt cx="4025593" cy="1652241"/>
          </a:xfrm>
        </p:grpSpPr>
        <p:cxnSp>
          <p:nvCxnSpPr>
            <p:cNvPr id="169" name="Straight Connector 168"/>
            <p:cNvCxnSpPr/>
            <p:nvPr/>
          </p:nvCxnSpPr>
          <p:spPr bwMode="gray">
            <a:xfrm>
              <a:off x="4490414" y="2581257"/>
              <a:ext cx="3535840" cy="1404514"/>
            </a:xfrm>
            <a:prstGeom prst="line">
              <a:avLst/>
            </a:prstGeom>
            <a:noFill/>
            <a:ln w="3175" algn="ctr">
              <a:solidFill>
                <a:schemeClr val="tx2"/>
              </a:solidFill>
              <a:prstDash val="sysDash"/>
              <a:miter lim="800000"/>
              <a:headEnd type="none" w="med" len="med"/>
              <a:tailEnd type="triangle" w="med" len="med"/>
            </a:ln>
            <a:effectLst/>
          </p:spPr>
        </p:cxnSp>
        <p:cxnSp>
          <p:nvCxnSpPr>
            <p:cNvPr id="170" name="Straight Connector 169"/>
            <p:cNvCxnSpPr/>
            <p:nvPr/>
          </p:nvCxnSpPr>
          <p:spPr bwMode="gray">
            <a:xfrm>
              <a:off x="4005508" y="3965963"/>
              <a:ext cx="4025593" cy="267535"/>
            </a:xfrm>
            <a:prstGeom prst="line">
              <a:avLst/>
            </a:prstGeom>
            <a:noFill/>
            <a:ln w="3175" algn="ctr">
              <a:solidFill>
                <a:schemeClr val="tx2"/>
              </a:solidFill>
              <a:prstDash val="sysDash"/>
              <a:miter lim="800000"/>
              <a:headEnd type="none" w="med" len="med"/>
              <a:tailEnd type="triangle" w="med" len="med"/>
            </a:ln>
            <a:effectLst/>
          </p:spPr>
        </p:cxnSp>
      </p:grpSp>
      <p:cxnSp>
        <p:nvCxnSpPr>
          <p:cNvPr id="175" name="Straight Connector 174"/>
          <p:cNvCxnSpPr>
            <a:stCxn id="18" idx="2"/>
            <a:endCxn id="14" idx="6"/>
          </p:cNvCxnSpPr>
          <p:nvPr/>
        </p:nvCxnSpPr>
        <p:spPr bwMode="gray">
          <a:xfrm flipH="1">
            <a:off x="1091407" y="1455074"/>
            <a:ext cx="1147883" cy="579580"/>
          </a:xfrm>
          <a:prstGeom prst="line">
            <a:avLst/>
          </a:prstGeom>
          <a:noFill/>
          <a:ln w="28575" algn="ctr">
            <a:solidFill>
              <a:schemeClr val="tx2"/>
            </a:solidFill>
            <a:prstDash val="sysDot"/>
            <a:miter lim="800000"/>
            <a:headEnd/>
            <a:tailEnd/>
          </a:ln>
          <a:effectLst/>
        </p:spPr>
      </p:cxnSp>
      <p:cxnSp>
        <p:nvCxnSpPr>
          <p:cNvPr id="176" name="Straight Connector 175"/>
          <p:cNvCxnSpPr>
            <a:stCxn id="18" idx="6"/>
            <a:endCxn id="24" idx="2"/>
          </p:cNvCxnSpPr>
          <p:nvPr/>
        </p:nvCxnSpPr>
        <p:spPr bwMode="gray">
          <a:xfrm>
            <a:off x="2612163" y="1455074"/>
            <a:ext cx="1425021" cy="381836"/>
          </a:xfrm>
          <a:prstGeom prst="line">
            <a:avLst/>
          </a:prstGeom>
          <a:noFill/>
          <a:ln w="28575" algn="ctr">
            <a:solidFill>
              <a:schemeClr val="tx2"/>
            </a:solidFill>
            <a:prstDash val="sysDot"/>
            <a:miter lim="800000"/>
            <a:headEnd/>
            <a:tailEnd/>
          </a:ln>
          <a:effectLst/>
        </p:spPr>
      </p:cxnSp>
      <p:cxnSp>
        <p:nvCxnSpPr>
          <p:cNvPr id="177" name="Straight Connector 176"/>
          <p:cNvCxnSpPr>
            <a:stCxn id="86" idx="6"/>
            <a:endCxn id="32" idx="2"/>
          </p:cNvCxnSpPr>
          <p:nvPr/>
        </p:nvCxnSpPr>
        <p:spPr bwMode="gray">
          <a:xfrm>
            <a:off x="2606744" y="2874497"/>
            <a:ext cx="1160037" cy="21586"/>
          </a:xfrm>
          <a:prstGeom prst="line">
            <a:avLst/>
          </a:prstGeom>
          <a:noFill/>
          <a:ln w="28575" algn="ctr">
            <a:solidFill>
              <a:schemeClr val="tx2"/>
            </a:solidFill>
            <a:prstDash val="sysDot"/>
            <a:miter lim="800000"/>
            <a:headEnd/>
            <a:tailEnd/>
          </a:ln>
          <a:effectLst/>
        </p:spPr>
      </p:cxnSp>
      <p:cxnSp>
        <p:nvCxnSpPr>
          <p:cNvPr id="178" name="Straight Connector 177"/>
          <p:cNvCxnSpPr>
            <a:stCxn id="86" idx="1"/>
            <a:endCxn id="14" idx="5"/>
          </p:cNvCxnSpPr>
          <p:nvPr/>
        </p:nvCxnSpPr>
        <p:spPr bwMode="gray">
          <a:xfrm flipH="1" flipV="1">
            <a:off x="1056202" y="2119646"/>
            <a:ext cx="1232275" cy="623020"/>
          </a:xfrm>
          <a:prstGeom prst="line">
            <a:avLst/>
          </a:prstGeom>
          <a:noFill/>
          <a:ln w="28575" algn="ctr">
            <a:solidFill>
              <a:schemeClr val="tx2"/>
            </a:solidFill>
            <a:prstDash val="sysDot"/>
            <a:miter lim="800000"/>
            <a:headEnd/>
            <a:tailEnd/>
          </a:ln>
          <a:effectLst/>
        </p:spPr>
      </p:cxnSp>
      <p:graphicFrame>
        <p:nvGraphicFramePr>
          <p:cNvPr id="66" name="Table 65">
            <a:extLst>
              <a:ext uri="{FF2B5EF4-FFF2-40B4-BE49-F238E27FC236}">
                <a16:creationId xmlns:a16="http://schemas.microsoft.com/office/drawing/2014/main" id="{C9FCDC88-07AB-5942-A51E-FC6B5E7CA74B}"/>
              </a:ext>
            </a:extLst>
          </p:cNvPr>
          <p:cNvGraphicFramePr>
            <a:graphicFrameLocks noGrp="1"/>
          </p:cNvGraphicFramePr>
          <p:nvPr/>
        </p:nvGraphicFramePr>
        <p:xfrm>
          <a:off x="6886617" y="970191"/>
          <a:ext cx="1957681" cy="640080"/>
        </p:xfrm>
        <a:graphic>
          <a:graphicData uri="http://schemas.openxmlformats.org/drawingml/2006/table">
            <a:tbl>
              <a:tblPr firstRow="1" bandRow="1">
                <a:tableStyleId>{5C22544A-7EE6-4342-B048-85BDC9FD1C3A}</a:tableStyleId>
              </a:tblPr>
              <a:tblGrid>
                <a:gridCol w="524836">
                  <a:extLst>
                    <a:ext uri="{9D8B030D-6E8A-4147-A177-3AD203B41FA5}">
                      <a16:colId xmlns:a16="http://schemas.microsoft.com/office/drawing/2014/main" val="1366321014"/>
                    </a:ext>
                  </a:extLst>
                </a:gridCol>
                <a:gridCol w="1432845">
                  <a:extLst>
                    <a:ext uri="{9D8B030D-6E8A-4147-A177-3AD203B41FA5}">
                      <a16:colId xmlns:a16="http://schemas.microsoft.com/office/drawing/2014/main" val="2652368452"/>
                    </a:ext>
                  </a:extLst>
                </a:gridCol>
              </a:tblGrid>
              <a:tr h="248391">
                <a:tc>
                  <a:txBody>
                    <a:bodyPr/>
                    <a:lstStyle/>
                    <a:p>
                      <a:pPr algn="ctr"/>
                      <a:r>
                        <a:rPr lang="en-US" sz="1200" b="1" dirty="0">
                          <a:solidFill>
                            <a:schemeClr val="bg2"/>
                          </a:solidFill>
                        </a:rPr>
                        <a:t>EID </a:t>
                      </a:r>
                    </a:p>
                  </a:txBody>
                  <a:tcPr/>
                </a:tc>
                <a:tc>
                  <a:txBody>
                    <a:bodyPr/>
                    <a:lstStyle/>
                    <a:p>
                      <a:pPr algn="ctr"/>
                      <a:r>
                        <a:rPr lang="en-US" sz="1200" b="1" dirty="0">
                          <a:solidFill>
                            <a:schemeClr val="bg2"/>
                          </a:solidFill>
                        </a:rPr>
                        <a:t>RLOC</a:t>
                      </a:r>
                    </a:p>
                  </a:txBody>
                  <a:tcPr/>
                </a:tc>
                <a:extLst>
                  <a:ext uri="{0D108BD9-81ED-4DB2-BD59-A6C34878D82A}">
                    <a16:rowId xmlns:a16="http://schemas.microsoft.com/office/drawing/2014/main" val="1302533213"/>
                  </a:ext>
                </a:extLst>
              </a:tr>
              <a:tr h="199672">
                <a:tc>
                  <a:txBody>
                    <a:bodyPr/>
                    <a:lstStyle/>
                    <a:p>
                      <a:pPr algn="ctr"/>
                      <a:r>
                        <a:rPr lang="en-US" sz="900" dirty="0"/>
                        <a:t>Y</a:t>
                      </a:r>
                      <a:endParaRPr lang="en-US" sz="900" b="1" dirty="0">
                        <a:solidFill>
                          <a:srgbClr val="00B050"/>
                        </a:solidFill>
                      </a:endParaRPr>
                    </a:p>
                  </a:txBody>
                  <a:tcPr/>
                </a:tc>
                <a:tc>
                  <a:txBody>
                    <a:bodyPr/>
                    <a:lstStyle/>
                    <a:p>
                      <a:pPr algn="ctr"/>
                      <a:r>
                        <a:rPr lang="en-US" sz="900" dirty="0"/>
                        <a:t>AGR1 – Priority 1, 50%</a:t>
                      </a:r>
                    </a:p>
                    <a:p>
                      <a:pPr algn="ctr"/>
                      <a:r>
                        <a:rPr lang="en-US" sz="900" dirty="0"/>
                        <a:t>AGR2 – Priority 1, 50%</a:t>
                      </a:r>
                    </a:p>
                  </a:txBody>
                  <a:tcPr/>
                </a:tc>
                <a:extLst>
                  <a:ext uri="{0D108BD9-81ED-4DB2-BD59-A6C34878D82A}">
                    <a16:rowId xmlns:a16="http://schemas.microsoft.com/office/drawing/2014/main" val="35374122"/>
                  </a:ext>
                </a:extLst>
              </a:tr>
            </a:tbl>
          </a:graphicData>
        </a:graphic>
      </p:graphicFrame>
      <p:sp>
        <p:nvSpPr>
          <p:cNvPr id="2" name="Rounded Rectangle 1">
            <a:extLst>
              <a:ext uri="{FF2B5EF4-FFF2-40B4-BE49-F238E27FC236}">
                <a16:creationId xmlns:a16="http://schemas.microsoft.com/office/drawing/2014/main" id="{32B76AC6-0A4A-F741-9640-2F8DE03C6024}"/>
              </a:ext>
            </a:extLst>
          </p:cNvPr>
          <p:cNvSpPr/>
          <p:nvPr/>
        </p:nvSpPr>
        <p:spPr>
          <a:xfrm>
            <a:off x="7322902" y="2422789"/>
            <a:ext cx="1628020" cy="539901"/>
          </a:xfrm>
          <a:prstGeom prst="roundRect">
            <a:avLst/>
          </a:prstGeom>
          <a:solidFill>
            <a:schemeClr val="bg2">
              <a:lumMod val="95000"/>
            </a:schemeClr>
          </a:solidFill>
          <a:ln>
            <a:solidFill>
              <a:srgbClr val="00B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Map-cache:</a:t>
            </a:r>
          </a:p>
          <a:p>
            <a:pPr algn="ctr"/>
            <a:r>
              <a:rPr lang="en-US" sz="1100" b="1" dirty="0">
                <a:solidFill>
                  <a:srgbClr val="00B050"/>
                </a:solidFill>
              </a:rPr>
              <a:t>Y</a:t>
            </a:r>
            <a:r>
              <a:rPr lang="en-US" sz="1100" dirty="0"/>
              <a:t> via </a:t>
            </a:r>
          </a:p>
          <a:p>
            <a:pPr algn="ctr"/>
            <a:r>
              <a:rPr lang="en-US" sz="1050" dirty="0">
                <a:solidFill>
                  <a:srgbClr val="FF0000"/>
                </a:solidFill>
              </a:rPr>
              <a:t>AGR2</a:t>
            </a:r>
            <a:r>
              <a:rPr lang="en-US" sz="1050" dirty="0"/>
              <a:t>(50) &amp; </a:t>
            </a:r>
            <a:r>
              <a:rPr lang="en-US" sz="1050" dirty="0">
                <a:solidFill>
                  <a:srgbClr val="FF0000"/>
                </a:solidFill>
              </a:rPr>
              <a:t>AGR1</a:t>
            </a:r>
            <a:r>
              <a:rPr lang="en-US" sz="1050" dirty="0"/>
              <a:t>(50)</a:t>
            </a:r>
          </a:p>
        </p:txBody>
      </p:sp>
      <p:sp>
        <p:nvSpPr>
          <p:cNvPr id="4" name="Down Arrow 3">
            <a:extLst>
              <a:ext uri="{FF2B5EF4-FFF2-40B4-BE49-F238E27FC236}">
                <a16:creationId xmlns:a16="http://schemas.microsoft.com/office/drawing/2014/main" id="{D79DB1AD-B01B-D949-93A5-B86AF442D31D}"/>
              </a:ext>
            </a:extLst>
          </p:cNvPr>
          <p:cNvSpPr/>
          <p:nvPr/>
        </p:nvSpPr>
        <p:spPr>
          <a:xfrm>
            <a:off x="7929639" y="1777056"/>
            <a:ext cx="345259" cy="488811"/>
          </a:xfrm>
          <a:prstGeom prst="downArrow">
            <a:avLst/>
          </a:prstGeom>
          <a:solidFill>
            <a:schemeClr val="bg2">
              <a:lumMod val="95000"/>
            </a:schemeClr>
          </a:solid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76651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5"/>
                                        </p:tgtEl>
                                        <p:attrNameLst>
                                          <p:attrName>style.visibility</p:attrName>
                                        </p:attrNameLst>
                                      </p:cBhvr>
                                      <p:to>
                                        <p:strVal val="visible"/>
                                      </p:to>
                                    </p:set>
                                  </p:childTnLst>
                                </p:cTn>
                              </p:par>
                            </p:childTnLst>
                          </p:cTn>
                        </p:par>
                        <p:par>
                          <p:cTn id="7" fill="hold">
                            <p:stCondLst>
                              <p:cond delay="0"/>
                            </p:stCondLst>
                            <p:childTnLst>
                              <p:par>
                                <p:cTn id="8" presetID="22" presetClass="entr" presetSubtype="8" fill="hold" nodeType="afterEffect">
                                  <p:stCondLst>
                                    <p:cond delay="0"/>
                                  </p:stCondLst>
                                  <p:childTnLst>
                                    <p:set>
                                      <p:cBhvr>
                                        <p:cTn id="9" dur="1" fill="hold">
                                          <p:stCondLst>
                                            <p:cond delay="0"/>
                                          </p:stCondLst>
                                        </p:cTn>
                                        <p:tgtEl>
                                          <p:spTgt spid="175"/>
                                        </p:tgtEl>
                                        <p:attrNameLst>
                                          <p:attrName>style.visibility</p:attrName>
                                        </p:attrNameLst>
                                      </p:cBhvr>
                                      <p:to>
                                        <p:strVal val="visible"/>
                                      </p:to>
                                    </p:set>
                                    <p:animEffect transition="in" filter="wipe(left)">
                                      <p:cBhvr>
                                        <p:cTn id="10" dur="500"/>
                                        <p:tgtEl>
                                          <p:spTgt spid="175"/>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176"/>
                                        </p:tgtEl>
                                        <p:attrNameLst>
                                          <p:attrName>style.visibility</p:attrName>
                                        </p:attrNameLst>
                                      </p:cBhvr>
                                      <p:to>
                                        <p:strVal val="visible"/>
                                      </p:to>
                                    </p:set>
                                    <p:animEffect transition="in" filter="wipe(left)">
                                      <p:cBhvr>
                                        <p:cTn id="14" dur="500"/>
                                        <p:tgtEl>
                                          <p:spTgt spid="176"/>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178"/>
                                        </p:tgtEl>
                                        <p:attrNameLst>
                                          <p:attrName>style.visibility</p:attrName>
                                        </p:attrNameLst>
                                      </p:cBhvr>
                                      <p:to>
                                        <p:strVal val="visible"/>
                                      </p:to>
                                    </p:set>
                                    <p:animEffect transition="in" filter="wipe(left)">
                                      <p:cBhvr>
                                        <p:cTn id="18" dur="500"/>
                                        <p:tgtEl>
                                          <p:spTgt spid="178"/>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77"/>
                                        </p:tgtEl>
                                        <p:attrNameLst>
                                          <p:attrName>style.visibility</p:attrName>
                                        </p:attrNameLst>
                                      </p:cBhvr>
                                      <p:to>
                                        <p:strVal val="visible"/>
                                      </p:to>
                                    </p:set>
                                    <p:animEffect transition="in" filter="wipe(left)">
                                      <p:cBhvr>
                                        <p:cTn id="22" dur="500"/>
                                        <p:tgtEl>
                                          <p:spTgt spid="177"/>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3"/>
                                        </p:tgtEl>
                                        <p:attrNameLst>
                                          <p:attrName>style.visibility</p:attrName>
                                        </p:attrNameLst>
                                      </p:cBhvr>
                                      <p:to>
                                        <p:strVal val="visible"/>
                                      </p:to>
                                    </p:set>
                                  </p:childTnLst>
                                </p:cTn>
                              </p:par>
                            </p:childTnLst>
                          </p:cTn>
                        </p:par>
                        <p:par>
                          <p:cTn id="31" fill="hold">
                            <p:stCondLst>
                              <p:cond delay="0"/>
                            </p:stCondLst>
                            <p:childTnLst>
                              <p:par>
                                <p:cTn id="32" presetID="22" presetClass="entr" presetSubtype="8" fill="hold" nodeType="afterEffect">
                                  <p:stCondLst>
                                    <p:cond delay="0"/>
                                  </p:stCondLst>
                                  <p:childTnLst>
                                    <p:set>
                                      <p:cBhvr>
                                        <p:cTn id="33" dur="1" fill="hold">
                                          <p:stCondLst>
                                            <p:cond delay="0"/>
                                          </p:stCondLst>
                                        </p:cTn>
                                        <p:tgtEl>
                                          <p:spTgt spid="81"/>
                                        </p:tgtEl>
                                        <p:attrNameLst>
                                          <p:attrName>style.visibility</p:attrName>
                                        </p:attrNameLst>
                                      </p:cBhvr>
                                      <p:to>
                                        <p:strVal val="visible"/>
                                      </p:to>
                                    </p:set>
                                    <p:animEffect transition="in" filter="wipe(left)">
                                      <p:cBhvr>
                                        <p:cTn id="34" dur="500"/>
                                        <p:tgtEl>
                                          <p:spTgt spid="81"/>
                                        </p:tgtEl>
                                      </p:cBhvr>
                                    </p:animEffect>
                                  </p:childTnLst>
                                </p:cTn>
                              </p:par>
                            </p:childTnLst>
                          </p:cTn>
                        </p:par>
                        <p:par>
                          <p:cTn id="35" fill="hold">
                            <p:stCondLst>
                              <p:cond delay="500"/>
                            </p:stCondLst>
                            <p:childTnLst>
                              <p:par>
                                <p:cTn id="36" presetID="9" presetClass="entr" presetSubtype="0" fill="hold" nodeType="afterEffect">
                                  <p:stCondLst>
                                    <p:cond delay="0"/>
                                  </p:stCondLst>
                                  <p:childTnLst>
                                    <p:set>
                                      <p:cBhvr>
                                        <p:cTn id="37" dur="1" fill="hold">
                                          <p:stCondLst>
                                            <p:cond delay="0"/>
                                          </p:stCondLst>
                                        </p:cTn>
                                        <p:tgtEl>
                                          <p:spTgt spid="66"/>
                                        </p:tgtEl>
                                        <p:attrNameLst>
                                          <p:attrName>style.visibility</p:attrName>
                                        </p:attrNameLst>
                                      </p:cBhvr>
                                      <p:to>
                                        <p:strVal val="visible"/>
                                      </p:to>
                                    </p:set>
                                    <p:animEffect transition="in" filter="dissolve">
                                      <p:cBhvr>
                                        <p:cTn id="38" dur="500"/>
                                        <p:tgtEl>
                                          <p:spTgt spid="66"/>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2" fill="hold" nodeType="clickEffect">
                                  <p:stCondLst>
                                    <p:cond delay="0"/>
                                  </p:stCondLst>
                                  <p:childTnLst>
                                    <p:set>
                                      <p:cBhvr>
                                        <p:cTn id="42" dur="1" fill="hold">
                                          <p:stCondLst>
                                            <p:cond delay="0"/>
                                          </p:stCondLst>
                                        </p:cTn>
                                        <p:tgtEl>
                                          <p:spTgt spid="124"/>
                                        </p:tgtEl>
                                        <p:attrNameLst>
                                          <p:attrName>style.visibility</p:attrName>
                                        </p:attrNameLst>
                                      </p:cBhvr>
                                      <p:to>
                                        <p:strVal val="visible"/>
                                      </p:to>
                                    </p:set>
                                    <p:animEffect transition="in" filter="wipe(right)">
                                      <p:cBhvr>
                                        <p:cTn id="43" dur="500"/>
                                        <p:tgtEl>
                                          <p:spTgt spid="124"/>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2" fill="hold" nodeType="clickEffect">
                                  <p:stCondLst>
                                    <p:cond delay="0"/>
                                  </p:stCondLst>
                                  <p:childTnLst>
                                    <p:set>
                                      <p:cBhvr>
                                        <p:cTn id="47" dur="1" fill="hold">
                                          <p:stCondLst>
                                            <p:cond delay="0"/>
                                          </p:stCondLst>
                                        </p:cTn>
                                        <p:tgtEl>
                                          <p:spTgt spid="120"/>
                                        </p:tgtEl>
                                        <p:attrNameLst>
                                          <p:attrName>style.visibility</p:attrName>
                                        </p:attrNameLst>
                                      </p:cBhvr>
                                      <p:to>
                                        <p:strVal val="visible"/>
                                      </p:to>
                                    </p:set>
                                    <p:animEffect transition="in" filter="wipe(right)">
                                      <p:cBhvr>
                                        <p:cTn id="48" dur="500"/>
                                        <p:tgtEl>
                                          <p:spTgt spid="120"/>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2" fill="hold" nodeType="clickEffect">
                                  <p:stCondLst>
                                    <p:cond delay="0"/>
                                  </p:stCondLst>
                                  <p:childTnLst>
                                    <p:set>
                                      <p:cBhvr>
                                        <p:cTn id="52" dur="1" fill="hold">
                                          <p:stCondLst>
                                            <p:cond delay="0"/>
                                          </p:stCondLst>
                                        </p:cTn>
                                        <p:tgtEl>
                                          <p:spTgt spid="117"/>
                                        </p:tgtEl>
                                        <p:attrNameLst>
                                          <p:attrName>style.visibility</p:attrName>
                                        </p:attrNameLst>
                                      </p:cBhvr>
                                      <p:to>
                                        <p:strVal val="visible"/>
                                      </p:to>
                                    </p:set>
                                    <p:animEffect transition="in" filter="wipe(right)">
                                      <p:cBhvr>
                                        <p:cTn id="53" dur="500"/>
                                        <p:tgtEl>
                                          <p:spTgt spid="117"/>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nodeType="clickEffect">
                                  <p:stCondLst>
                                    <p:cond delay="0"/>
                                  </p:stCondLst>
                                  <p:childTnLst>
                                    <p:set>
                                      <p:cBhvr>
                                        <p:cTn id="57" dur="1" fill="hold">
                                          <p:stCondLst>
                                            <p:cond delay="0"/>
                                          </p:stCondLst>
                                        </p:cTn>
                                        <p:tgtEl>
                                          <p:spTgt spid="168"/>
                                        </p:tgtEl>
                                        <p:attrNameLst>
                                          <p:attrName>style.visibility</p:attrName>
                                        </p:attrNameLst>
                                      </p:cBhvr>
                                      <p:to>
                                        <p:strVal val="visible"/>
                                      </p:to>
                                    </p:set>
                                    <p:animEffect transition="in" filter="wipe(left)">
                                      <p:cBhvr>
                                        <p:cTn id="58" dur="500"/>
                                        <p:tgtEl>
                                          <p:spTgt spid="168"/>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1" fill="hold" grpId="0" nodeType="clickEffect">
                                  <p:stCondLst>
                                    <p:cond delay="0"/>
                                  </p:stCondLst>
                                  <p:childTnLst>
                                    <p:set>
                                      <p:cBhvr>
                                        <p:cTn id="62" dur="1" fill="hold">
                                          <p:stCondLst>
                                            <p:cond delay="0"/>
                                          </p:stCondLst>
                                        </p:cTn>
                                        <p:tgtEl>
                                          <p:spTgt spid="4"/>
                                        </p:tgtEl>
                                        <p:attrNameLst>
                                          <p:attrName>style.visibility</p:attrName>
                                        </p:attrNameLst>
                                      </p:cBhvr>
                                      <p:to>
                                        <p:strVal val="visible"/>
                                      </p:to>
                                    </p:set>
                                    <p:animEffect transition="in" filter="wipe(up)">
                                      <p:cBhvr>
                                        <p:cTn id="63" dur="500"/>
                                        <p:tgtEl>
                                          <p:spTgt spid="4"/>
                                        </p:tgtEl>
                                      </p:cBhvr>
                                    </p:animEffect>
                                  </p:childTnLst>
                                </p:cTn>
                              </p:par>
                            </p:childTnLst>
                          </p:cTn>
                        </p:par>
                        <p:par>
                          <p:cTn id="64" fill="hold">
                            <p:stCondLst>
                              <p:cond delay="500"/>
                            </p:stCondLst>
                            <p:childTnLst>
                              <p:par>
                                <p:cTn id="65" presetID="22" presetClass="entr" presetSubtype="1" fill="hold" grpId="0" nodeType="after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wipe(up)">
                                      <p:cBhvr>
                                        <p:cTn id="67" dur="500"/>
                                        <p:tgtEl>
                                          <p:spTgt spid="2"/>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2" fill="hold" nodeType="clickEffect">
                                  <p:stCondLst>
                                    <p:cond delay="0"/>
                                  </p:stCondLst>
                                  <p:childTnLst>
                                    <p:set>
                                      <p:cBhvr>
                                        <p:cTn id="71" dur="1" fill="hold">
                                          <p:stCondLst>
                                            <p:cond delay="0"/>
                                          </p:stCondLst>
                                        </p:cTn>
                                        <p:tgtEl>
                                          <p:spTgt spid="143"/>
                                        </p:tgtEl>
                                        <p:attrNameLst>
                                          <p:attrName>style.visibility</p:attrName>
                                        </p:attrNameLst>
                                      </p:cBhvr>
                                      <p:to>
                                        <p:strVal val="visible"/>
                                      </p:to>
                                    </p:set>
                                    <p:animEffect transition="in" filter="wipe(right)">
                                      <p:cBhvr>
                                        <p:cTn id="72" dur="500"/>
                                        <p:tgtEl>
                                          <p:spTgt spid="143"/>
                                        </p:tgtEl>
                                      </p:cBhvr>
                                    </p:animEffect>
                                  </p:childTnLst>
                                </p:cTn>
                              </p:par>
                            </p:childTnLst>
                          </p:cTn>
                        </p:par>
                        <p:par>
                          <p:cTn id="73" fill="hold">
                            <p:stCondLst>
                              <p:cond delay="500"/>
                            </p:stCondLst>
                            <p:childTnLst>
                              <p:par>
                                <p:cTn id="74" presetID="1" presetClass="entr" presetSubtype="0" fill="hold" grpId="0" nodeType="afterEffect">
                                  <p:stCondLst>
                                    <p:cond delay="0"/>
                                  </p:stCondLst>
                                  <p:childTnLst>
                                    <p:set>
                                      <p:cBhvr>
                                        <p:cTn id="75" dur="1" fill="hold">
                                          <p:stCondLst>
                                            <p:cond delay="0"/>
                                          </p:stCondLst>
                                        </p:cTn>
                                        <p:tgtEl>
                                          <p:spTgt spid="1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103" grpId="0" animBg="1"/>
      <p:bldP spid="104" grpId="0"/>
      <p:bldP spid="123" grpId="0" animBg="1"/>
      <p:bldP spid="2"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 name="Cloud 48"/>
          <p:cNvSpPr/>
          <p:nvPr/>
        </p:nvSpPr>
        <p:spPr>
          <a:xfrm>
            <a:off x="7466395" y="2842259"/>
            <a:ext cx="1484527" cy="930473"/>
          </a:xfrm>
          <a:prstGeom prst="cloud">
            <a:avLst/>
          </a:prstGeom>
          <a:noFill/>
          <a:ln>
            <a:solidFill>
              <a:schemeClr val="tx1">
                <a:lumMod val="90000"/>
                <a:lumOff val="1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bg2">
                    <a:lumMod val="85000"/>
                  </a:schemeClr>
                </a:solidFill>
              </a:rPr>
              <a:t>AOC - ATS Region X</a:t>
            </a:r>
            <a:endParaRPr lang="en-US" sz="1200" dirty="0">
              <a:solidFill>
                <a:schemeClr val="bg2">
                  <a:lumMod val="85000"/>
                </a:schemeClr>
              </a:solidFill>
            </a:endParaRPr>
          </a:p>
        </p:txBody>
      </p:sp>
      <p:sp>
        <p:nvSpPr>
          <p:cNvPr id="47" name="Cloud 46"/>
          <p:cNvSpPr/>
          <p:nvPr/>
        </p:nvSpPr>
        <p:spPr>
          <a:xfrm>
            <a:off x="2436849" y="1303104"/>
            <a:ext cx="1685207" cy="930473"/>
          </a:xfrm>
          <a:prstGeom prst="cloud">
            <a:avLst/>
          </a:prstGeom>
          <a:no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2">
                    <a:lumMod val="75000"/>
                  </a:schemeClr>
                </a:solidFill>
              </a:rPr>
              <a:t>Radio Region 1</a:t>
            </a:r>
          </a:p>
        </p:txBody>
      </p:sp>
      <p:sp>
        <p:nvSpPr>
          <p:cNvPr id="48" name="Cloud 47"/>
          <p:cNvSpPr/>
          <p:nvPr/>
        </p:nvSpPr>
        <p:spPr>
          <a:xfrm>
            <a:off x="2420308" y="2427107"/>
            <a:ext cx="1489248" cy="930473"/>
          </a:xfrm>
          <a:prstGeom prst="cloud">
            <a:avLst/>
          </a:prstGeom>
          <a:no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2">
                    <a:lumMod val="75000"/>
                  </a:schemeClr>
                </a:solidFill>
              </a:rPr>
              <a:t>Radio Region 2</a:t>
            </a:r>
          </a:p>
        </p:txBody>
      </p:sp>
      <p:sp>
        <p:nvSpPr>
          <p:cNvPr id="44" name="Cloud 43"/>
          <p:cNvSpPr/>
          <p:nvPr/>
        </p:nvSpPr>
        <p:spPr>
          <a:xfrm>
            <a:off x="3975834" y="1528069"/>
            <a:ext cx="3504793" cy="2403673"/>
          </a:xfrm>
          <a:prstGeom prst="cloud">
            <a:avLst/>
          </a:prstGeom>
          <a:solidFill>
            <a:srgbClr val="FFFFFF">
              <a:alpha val="73725"/>
            </a:srgbClr>
          </a:solid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2">
                    <a:lumMod val="95000"/>
                  </a:schemeClr>
                </a:solidFill>
              </a:rPr>
              <a:t>Interworking Region (LISP RLOC Space)</a:t>
            </a:r>
          </a:p>
        </p:txBody>
      </p:sp>
      <p:sp>
        <p:nvSpPr>
          <p:cNvPr id="3" name="Title 2"/>
          <p:cNvSpPr>
            <a:spLocks noGrp="1"/>
          </p:cNvSpPr>
          <p:nvPr>
            <p:ph type="title"/>
          </p:nvPr>
        </p:nvSpPr>
        <p:spPr/>
        <p:txBody>
          <a:bodyPr/>
          <a:lstStyle/>
          <a:p>
            <a:r>
              <a:rPr lang="en-US" dirty="0"/>
              <a:t>Ground Based LISP (GBL) </a:t>
            </a:r>
            <a:r>
              <a:rPr lang="mr-IN" dirty="0"/>
              <a:t>–</a:t>
            </a:r>
            <a:r>
              <a:rPr lang="en-US" dirty="0"/>
              <a:t> Behavior (2)</a:t>
            </a:r>
          </a:p>
        </p:txBody>
      </p:sp>
      <p:pic>
        <p:nvPicPr>
          <p:cNvPr id="8" name="Picture 7"/>
          <p:cNvPicPr>
            <a:picLocks noChangeAspect="1"/>
          </p:cNvPicPr>
          <p:nvPr/>
        </p:nvPicPr>
        <p:blipFill>
          <a:blip r:embed="rId2"/>
          <a:stretch>
            <a:fillRect/>
          </a:stretch>
        </p:blipFill>
        <p:spPr>
          <a:xfrm>
            <a:off x="494186" y="2384591"/>
            <a:ext cx="667842" cy="667842"/>
          </a:xfrm>
          <a:prstGeom prst="rect">
            <a:avLst/>
          </a:prstGeom>
        </p:spPr>
      </p:pic>
      <p:sp>
        <p:nvSpPr>
          <p:cNvPr id="14" name="Oval 13"/>
          <p:cNvSpPr>
            <a:spLocks noChangeAspect="1"/>
          </p:cNvSpPr>
          <p:nvPr/>
        </p:nvSpPr>
        <p:spPr>
          <a:xfrm>
            <a:off x="851012" y="2709738"/>
            <a:ext cx="240395" cy="240395"/>
          </a:xfrm>
          <a:prstGeom prst="ellipse">
            <a:avLst/>
          </a:prstGeom>
          <a:solidFill>
            <a:srgbClr val="FFFFFF"/>
          </a:solidFill>
          <a:ln w="12700" cap="flat" cmpd="sng" algn="ctr">
            <a:solidFill>
              <a:srgbClr val="2968AF"/>
            </a:solidFill>
            <a:prstDash val="solid"/>
          </a:ln>
          <a:effectLst/>
        </p:spPr>
        <p:txBody>
          <a:bodyPr lIns="0" tIns="0" rIns="0" bIns="0" rtlCol="0" anchor="ctr"/>
          <a:lstStyle/>
          <a:p>
            <a:pPr algn="ctr" defTabSz="609387">
              <a:defRPr/>
            </a:pPr>
            <a:r>
              <a:rPr lang="en-US" sz="700" kern="0" dirty="0">
                <a:solidFill>
                  <a:srgbClr val="2968AF"/>
                </a:solidFill>
                <a:latin typeface="Arial"/>
                <a:ea typeface=""/>
                <a:cs typeface=""/>
              </a:rPr>
              <a:t>A-R</a:t>
            </a:r>
          </a:p>
        </p:txBody>
      </p:sp>
      <p:sp>
        <p:nvSpPr>
          <p:cNvPr id="18" name="Oval 17"/>
          <p:cNvSpPr>
            <a:spLocks noChangeAspect="1"/>
          </p:cNvSpPr>
          <p:nvPr/>
        </p:nvSpPr>
        <p:spPr>
          <a:xfrm>
            <a:off x="2239290" y="1268637"/>
            <a:ext cx="372873" cy="372873"/>
          </a:xfrm>
          <a:prstGeom prst="ellipse">
            <a:avLst/>
          </a:prstGeom>
          <a:solidFill>
            <a:srgbClr val="FFFFFF"/>
          </a:solidFill>
          <a:ln w="12700" cap="flat" cmpd="sng" algn="ctr">
            <a:solidFill>
              <a:srgbClr val="2968AF"/>
            </a:solidFill>
            <a:prstDash val="solid"/>
          </a:ln>
          <a:effectLst/>
        </p:spPr>
        <p:txBody>
          <a:bodyPr lIns="0" tIns="0" rIns="0" bIns="0" rtlCol="0" anchor="ctr"/>
          <a:lstStyle/>
          <a:p>
            <a:pPr algn="ctr" defTabSz="609387">
              <a:defRPr/>
            </a:pPr>
            <a:r>
              <a:rPr lang="en-US" sz="800" kern="0" dirty="0">
                <a:solidFill>
                  <a:srgbClr val="2968AF"/>
                </a:solidFill>
                <a:latin typeface="Arial"/>
                <a:ea typeface=""/>
                <a:cs typeface=""/>
              </a:rPr>
              <a:t>AC-R</a:t>
            </a:r>
          </a:p>
        </p:txBody>
      </p:sp>
      <p:grpSp>
        <p:nvGrpSpPr>
          <p:cNvPr id="23" name="Group 22"/>
          <p:cNvGrpSpPr/>
          <p:nvPr/>
        </p:nvGrpSpPr>
        <p:grpSpPr>
          <a:xfrm>
            <a:off x="4037184" y="1626834"/>
            <a:ext cx="426078" cy="420152"/>
            <a:chOff x="4381601" y="3173124"/>
            <a:chExt cx="473632" cy="473632"/>
          </a:xfrm>
        </p:grpSpPr>
        <p:sp>
          <p:nvSpPr>
            <p:cNvPr id="24" name="Oval 23"/>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25" name="Picture 24"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grpSp>
        <p:nvGrpSpPr>
          <p:cNvPr id="27" name="Group 26"/>
          <p:cNvGrpSpPr/>
          <p:nvPr/>
        </p:nvGrpSpPr>
        <p:grpSpPr>
          <a:xfrm>
            <a:off x="7166329" y="2881532"/>
            <a:ext cx="426078" cy="420152"/>
            <a:chOff x="4381601" y="3173124"/>
            <a:chExt cx="473632" cy="473632"/>
          </a:xfrm>
        </p:grpSpPr>
        <p:sp>
          <p:nvSpPr>
            <p:cNvPr id="28" name="Oval 27"/>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29" name="Picture 28"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grpSp>
        <p:nvGrpSpPr>
          <p:cNvPr id="31" name="Group 30"/>
          <p:cNvGrpSpPr/>
          <p:nvPr/>
        </p:nvGrpSpPr>
        <p:grpSpPr>
          <a:xfrm>
            <a:off x="3766781" y="2686007"/>
            <a:ext cx="426078" cy="420152"/>
            <a:chOff x="4381601" y="3173124"/>
            <a:chExt cx="473632" cy="473632"/>
          </a:xfrm>
        </p:grpSpPr>
        <p:sp>
          <p:nvSpPr>
            <p:cNvPr id="32" name="Oval 31"/>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33" name="Picture 32"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pic>
        <p:nvPicPr>
          <p:cNvPr id="45" name="Picture 9" descr="C:\Users\ecoffey\AppData\Local\Temp\Rar$DRa0.759\30077_Device_standard_host_default_2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16110" y="2707051"/>
            <a:ext cx="225750" cy="225750"/>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9" descr="C:\Users\ecoffey\AppData\Local\Temp\Rar$DRa0.759\30077_Device_standard_host_default_2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16110" y="3534683"/>
            <a:ext cx="225750" cy="225750"/>
          </a:xfrm>
          <a:prstGeom prst="rect">
            <a:avLst/>
          </a:prstGeom>
          <a:noFill/>
          <a:extLst>
            <a:ext uri="{909E8E84-426E-40DD-AFC4-6F175D3DCCD1}">
              <a14:hiddenFill xmlns:a14="http://schemas.microsoft.com/office/drawing/2010/main">
                <a:solidFill>
                  <a:srgbClr val="FFFFFF"/>
                </a:solidFill>
              </a14:hiddenFill>
            </a:ext>
          </a:extLst>
        </p:spPr>
      </p:pic>
      <p:cxnSp>
        <p:nvCxnSpPr>
          <p:cNvPr id="52" name="Straight Connector 51"/>
          <p:cNvCxnSpPr>
            <a:stCxn id="14" idx="5"/>
            <a:endCxn id="86" idx="2"/>
          </p:cNvCxnSpPr>
          <p:nvPr/>
        </p:nvCxnSpPr>
        <p:spPr>
          <a:xfrm flipV="1">
            <a:off x="1056202" y="2874497"/>
            <a:ext cx="1177669" cy="40431"/>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14" idx="6"/>
            <a:endCxn id="18" idx="2"/>
          </p:cNvCxnSpPr>
          <p:nvPr/>
        </p:nvCxnSpPr>
        <p:spPr>
          <a:xfrm flipV="1">
            <a:off x="1091407" y="1455074"/>
            <a:ext cx="1147883" cy="1374862"/>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grpSp>
        <p:nvGrpSpPr>
          <p:cNvPr id="68" name="Group 67"/>
          <p:cNvGrpSpPr/>
          <p:nvPr/>
        </p:nvGrpSpPr>
        <p:grpSpPr>
          <a:xfrm>
            <a:off x="5609118" y="1504527"/>
            <a:ext cx="426078" cy="420152"/>
            <a:chOff x="4381601" y="3173124"/>
            <a:chExt cx="473632" cy="473632"/>
          </a:xfrm>
          <a:solidFill>
            <a:srgbClr val="92D050"/>
          </a:solidFill>
        </p:grpSpPr>
        <p:sp>
          <p:nvSpPr>
            <p:cNvPr id="69" name="Oval 68"/>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70" name="Picture 69"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86" name="Oval 85"/>
          <p:cNvSpPr>
            <a:spLocks noChangeAspect="1"/>
          </p:cNvSpPr>
          <p:nvPr/>
        </p:nvSpPr>
        <p:spPr>
          <a:xfrm>
            <a:off x="2233871" y="2688060"/>
            <a:ext cx="372873" cy="372873"/>
          </a:xfrm>
          <a:prstGeom prst="ellipse">
            <a:avLst/>
          </a:prstGeom>
          <a:solidFill>
            <a:srgbClr val="FFFFFF"/>
          </a:solidFill>
          <a:ln w="12700" cap="flat" cmpd="sng" algn="ctr">
            <a:solidFill>
              <a:srgbClr val="2968AF"/>
            </a:solidFill>
            <a:prstDash val="solid"/>
          </a:ln>
          <a:effectLst/>
        </p:spPr>
        <p:txBody>
          <a:bodyPr lIns="0" tIns="0" rIns="0" bIns="0" rtlCol="0" anchor="ctr"/>
          <a:lstStyle/>
          <a:p>
            <a:pPr algn="ctr" defTabSz="609387">
              <a:defRPr/>
            </a:pPr>
            <a:r>
              <a:rPr lang="en-US" sz="800" kern="0" dirty="0">
                <a:solidFill>
                  <a:srgbClr val="2968AF"/>
                </a:solidFill>
                <a:latin typeface="Arial"/>
                <a:ea typeface=""/>
                <a:cs typeface=""/>
              </a:rPr>
              <a:t>AC-R</a:t>
            </a:r>
          </a:p>
        </p:txBody>
      </p:sp>
      <p:sp>
        <p:nvSpPr>
          <p:cNvPr id="76" name="Rounded Rectangle 75"/>
          <p:cNvSpPr/>
          <p:nvPr/>
        </p:nvSpPr>
        <p:spPr>
          <a:xfrm>
            <a:off x="3677448" y="1931645"/>
            <a:ext cx="518823"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0070C0"/>
                </a:solidFill>
              </a:rPr>
              <a:t>A/G-R1</a:t>
            </a:r>
          </a:p>
        </p:txBody>
      </p:sp>
      <p:sp>
        <p:nvSpPr>
          <p:cNvPr id="94" name="Rounded Rectangle 93"/>
          <p:cNvSpPr/>
          <p:nvPr/>
        </p:nvSpPr>
        <p:spPr>
          <a:xfrm>
            <a:off x="3383242" y="2974474"/>
            <a:ext cx="518823"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0070C0"/>
                </a:solidFill>
              </a:rPr>
              <a:t>A/G-R2</a:t>
            </a:r>
          </a:p>
        </p:txBody>
      </p:sp>
      <p:sp>
        <p:nvSpPr>
          <p:cNvPr id="95" name="Rounded Rectangle 94"/>
          <p:cNvSpPr/>
          <p:nvPr/>
        </p:nvSpPr>
        <p:spPr>
          <a:xfrm>
            <a:off x="6946467" y="3274741"/>
            <a:ext cx="518823"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0070C0"/>
                </a:solidFill>
              </a:rPr>
              <a:t>G/G-R</a:t>
            </a:r>
          </a:p>
        </p:txBody>
      </p:sp>
      <p:sp>
        <p:nvSpPr>
          <p:cNvPr id="97" name="Rounded Rectangle 96"/>
          <p:cNvSpPr/>
          <p:nvPr/>
        </p:nvSpPr>
        <p:spPr>
          <a:xfrm>
            <a:off x="5918588" y="1418866"/>
            <a:ext cx="863994" cy="206015"/>
          </a:xfrm>
          <a:prstGeom prst="roundRect">
            <a:avLst/>
          </a:prstGeom>
          <a:solidFill>
            <a:srgbClr val="FFFFFF"/>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a:solidFill>
                  <a:srgbClr val="0070C0"/>
                </a:solidFill>
              </a:rPr>
              <a:t>LISP MS/MR</a:t>
            </a:r>
            <a:endParaRPr lang="en-US" sz="1000" dirty="0">
              <a:solidFill>
                <a:srgbClr val="0070C0"/>
              </a:solidFill>
            </a:endParaRPr>
          </a:p>
        </p:txBody>
      </p:sp>
      <p:sp>
        <p:nvSpPr>
          <p:cNvPr id="98" name="TextBox 97"/>
          <p:cNvSpPr txBox="1"/>
          <p:nvPr/>
        </p:nvSpPr>
        <p:spPr>
          <a:xfrm>
            <a:off x="-472" y="2989814"/>
            <a:ext cx="1176925" cy="253916"/>
          </a:xfrm>
          <a:prstGeom prst="rect">
            <a:avLst/>
          </a:prstGeom>
          <a:noFill/>
        </p:spPr>
        <p:txBody>
          <a:bodyPr wrap="none" rtlCol="0">
            <a:spAutoFit/>
          </a:bodyPr>
          <a:lstStyle/>
          <a:p>
            <a:r>
              <a:rPr lang="en-US" sz="1000" dirty="0">
                <a:latin typeface="+mn-lt"/>
              </a:rPr>
              <a:t>IPv6 ICAO Net X</a:t>
            </a:r>
          </a:p>
        </p:txBody>
      </p:sp>
      <p:sp>
        <p:nvSpPr>
          <p:cNvPr id="71" name="TextBox 70"/>
          <p:cNvSpPr txBox="1"/>
          <p:nvPr/>
        </p:nvSpPr>
        <p:spPr bwMode="auto">
          <a:xfrm>
            <a:off x="71733" y="876309"/>
            <a:ext cx="1186222" cy="276999"/>
          </a:xfrm>
          <a:prstGeom prst="rect">
            <a:avLst/>
          </a:prstGeom>
          <a:noFill/>
          <a:ln w="9525" algn="ctr">
            <a:noFill/>
            <a:miter lim="800000"/>
            <a:headEnd/>
            <a:tailEnd/>
          </a:ln>
          <a:effectLst/>
        </p:spPr>
        <p:txBody>
          <a:bodyPr wrap="none" lIns="0" tIns="0" rIns="0" bIns="0" rtlCol="0">
            <a:spAutoFit/>
          </a:bodyPr>
          <a:lstStyle/>
          <a:p>
            <a:pPr algn="ctr"/>
            <a:r>
              <a:rPr lang="en-GB" sz="900" dirty="0">
                <a:solidFill>
                  <a:schemeClr val="tx2"/>
                </a:solidFill>
                <a:latin typeface="Arial" pitchFamily="34" charset="0"/>
                <a:cs typeface="Arial" pitchFamily="34" charset="0"/>
              </a:rPr>
              <a:t>Aircraft attaches to one</a:t>
            </a:r>
            <a:br>
              <a:rPr lang="en-GB" sz="900" dirty="0">
                <a:solidFill>
                  <a:schemeClr val="tx2"/>
                </a:solidFill>
                <a:latin typeface="Arial" pitchFamily="34" charset="0"/>
                <a:cs typeface="Arial" pitchFamily="34" charset="0"/>
              </a:rPr>
            </a:br>
            <a:r>
              <a:rPr lang="en-GB" sz="900" dirty="0">
                <a:solidFill>
                  <a:schemeClr val="tx2"/>
                </a:solidFill>
                <a:latin typeface="Arial" pitchFamily="34" charset="0"/>
                <a:cs typeface="Arial" pitchFamily="34" charset="0"/>
              </a:rPr>
              <a:t>or more A/G Networks</a:t>
            </a:r>
          </a:p>
        </p:txBody>
      </p:sp>
      <p:sp>
        <p:nvSpPr>
          <p:cNvPr id="75" name="TextBox 74"/>
          <p:cNvSpPr txBox="1"/>
          <p:nvPr/>
        </p:nvSpPr>
        <p:spPr bwMode="auto">
          <a:xfrm>
            <a:off x="68516" y="1300078"/>
            <a:ext cx="1288814" cy="415498"/>
          </a:xfrm>
          <a:prstGeom prst="rect">
            <a:avLst/>
          </a:prstGeom>
          <a:noFill/>
          <a:ln w="9525" algn="ctr">
            <a:noFill/>
            <a:miter lim="800000"/>
            <a:headEnd/>
            <a:tailEnd/>
          </a:ln>
          <a:effectLst/>
        </p:spPr>
        <p:txBody>
          <a:bodyPr wrap="none" lIns="0" tIns="0" rIns="0" bIns="0" rtlCol="0">
            <a:spAutoFit/>
          </a:bodyPr>
          <a:lstStyle/>
          <a:p>
            <a:pPr algn="ctr"/>
            <a:r>
              <a:rPr lang="en-GB" sz="900" dirty="0">
                <a:solidFill>
                  <a:schemeClr val="tx2"/>
                </a:solidFill>
                <a:latin typeface="Arial" pitchFamily="34" charset="0"/>
                <a:cs typeface="Arial" pitchFamily="34" charset="0"/>
              </a:rPr>
              <a:t>A/G Network advertises</a:t>
            </a:r>
            <a:br>
              <a:rPr lang="en-GB" sz="900" dirty="0">
                <a:solidFill>
                  <a:schemeClr val="tx2"/>
                </a:solidFill>
                <a:latin typeface="Arial" pitchFamily="34" charset="0"/>
                <a:cs typeface="Arial" pitchFamily="34" charset="0"/>
              </a:rPr>
            </a:br>
            <a:r>
              <a:rPr lang="en-GB" sz="900" dirty="0">
                <a:solidFill>
                  <a:schemeClr val="tx2"/>
                </a:solidFill>
                <a:latin typeface="Arial" pitchFamily="34" charset="0"/>
                <a:cs typeface="Arial" pitchFamily="34" charset="0"/>
              </a:rPr>
              <a:t>reachability of the aircraft</a:t>
            </a:r>
            <a:br>
              <a:rPr lang="en-GB" sz="900" dirty="0">
                <a:solidFill>
                  <a:schemeClr val="tx2"/>
                </a:solidFill>
                <a:latin typeface="Arial" pitchFamily="34" charset="0"/>
                <a:cs typeface="Arial" pitchFamily="34" charset="0"/>
              </a:rPr>
            </a:br>
            <a:r>
              <a:rPr lang="en-GB" sz="900" dirty="0">
                <a:solidFill>
                  <a:schemeClr val="tx2"/>
                </a:solidFill>
                <a:latin typeface="Arial" pitchFamily="34" charset="0"/>
                <a:cs typeface="Arial" pitchFamily="34" charset="0"/>
              </a:rPr>
              <a:t>delegated prefix (EID)</a:t>
            </a:r>
          </a:p>
        </p:txBody>
      </p:sp>
      <p:sp>
        <p:nvSpPr>
          <p:cNvPr id="103" name="TextBox 102"/>
          <p:cNvSpPr txBox="1"/>
          <p:nvPr/>
        </p:nvSpPr>
        <p:spPr bwMode="auto">
          <a:xfrm>
            <a:off x="4242570" y="1251564"/>
            <a:ext cx="981038" cy="276999"/>
          </a:xfrm>
          <a:prstGeom prst="rect">
            <a:avLst/>
          </a:prstGeom>
          <a:solidFill>
            <a:schemeClr val="bg2"/>
          </a:solidFill>
          <a:ln w="9525" algn="ctr">
            <a:noFill/>
            <a:miter lim="800000"/>
            <a:headEnd/>
            <a:tailEnd/>
          </a:ln>
          <a:effectLst/>
        </p:spPr>
        <p:txBody>
          <a:bodyPr wrap="none" lIns="0" tIns="0" rIns="0" bIns="0" rtlCol="0">
            <a:spAutoFit/>
          </a:bodyPr>
          <a:lstStyle/>
          <a:p>
            <a:pPr algn="ctr"/>
            <a:r>
              <a:rPr lang="en-GB" sz="900" dirty="0">
                <a:solidFill>
                  <a:schemeClr val="tx2"/>
                </a:solidFill>
                <a:latin typeface="Arial" pitchFamily="34" charset="0"/>
                <a:cs typeface="Arial" pitchFamily="34" charset="0"/>
              </a:rPr>
              <a:t>Each AGR</a:t>
            </a:r>
            <a:br>
              <a:rPr lang="en-GB" sz="900" dirty="0">
                <a:solidFill>
                  <a:schemeClr val="tx2"/>
                </a:solidFill>
                <a:latin typeface="Arial" pitchFamily="34" charset="0"/>
                <a:cs typeface="Arial" pitchFamily="34" charset="0"/>
              </a:rPr>
            </a:br>
            <a:r>
              <a:rPr lang="en-GB" sz="900" dirty="0">
                <a:solidFill>
                  <a:schemeClr val="tx2"/>
                </a:solidFill>
                <a:latin typeface="Arial" pitchFamily="34" charset="0"/>
                <a:cs typeface="Arial" pitchFamily="34" charset="0"/>
              </a:rPr>
              <a:t>has RLOC address</a:t>
            </a:r>
          </a:p>
        </p:txBody>
      </p:sp>
      <p:sp>
        <p:nvSpPr>
          <p:cNvPr id="104" name="TextBox 103"/>
          <p:cNvSpPr txBox="1"/>
          <p:nvPr/>
        </p:nvSpPr>
        <p:spPr bwMode="auto">
          <a:xfrm>
            <a:off x="77908" y="1862346"/>
            <a:ext cx="1301639" cy="415498"/>
          </a:xfrm>
          <a:prstGeom prst="rect">
            <a:avLst/>
          </a:prstGeom>
          <a:noFill/>
          <a:ln w="9525" algn="ctr">
            <a:noFill/>
            <a:miter lim="800000"/>
            <a:headEnd/>
            <a:tailEnd/>
          </a:ln>
          <a:effectLst/>
        </p:spPr>
        <p:txBody>
          <a:bodyPr wrap="none" lIns="0" tIns="0" rIns="0" bIns="0" rtlCol="0">
            <a:spAutoFit/>
          </a:bodyPr>
          <a:lstStyle/>
          <a:p>
            <a:pPr algn="ctr"/>
            <a:r>
              <a:rPr lang="en-GB" sz="900" dirty="0">
                <a:solidFill>
                  <a:schemeClr val="tx2"/>
                </a:solidFill>
                <a:latin typeface="Arial" pitchFamily="34" charset="0"/>
                <a:cs typeface="Arial" pitchFamily="34" charset="0"/>
              </a:rPr>
              <a:t>Aircraft preference and</a:t>
            </a:r>
            <a:br>
              <a:rPr lang="en-GB" sz="900" dirty="0">
                <a:solidFill>
                  <a:schemeClr val="tx2"/>
                </a:solidFill>
                <a:latin typeface="Arial" pitchFamily="34" charset="0"/>
                <a:cs typeface="Arial" pitchFamily="34" charset="0"/>
              </a:rPr>
            </a:br>
            <a:r>
              <a:rPr lang="en-GB" sz="900" dirty="0">
                <a:solidFill>
                  <a:schemeClr val="tx2"/>
                </a:solidFill>
                <a:latin typeface="Arial" pitchFamily="34" charset="0"/>
                <a:cs typeface="Arial" pitchFamily="34" charset="0"/>
              </a:rPr>
              <a:t>link </a:t>
            </a:r>
            <a:r>
              <a:rPr lang="en-GB" sz="900" dirty="0" err="1">
                <a:solidFill>
                  <a:schemeClr val="tx2"/>
                </a:solidFill>
                <a:latin typeface="Arial" pitchFamily="34" charset="0"/>
                <a:cs typeface="Arial" pitchFamily="34" charset="0"/>
              </a:rPr>
              <a:t>QoS</a:t>
            </a:r>
            <a:r>
              <a:rPr lang="en-GB" sz="900" dirty="0">
                <a:solidFill>
                  <a:schemeClr val="tx2"/>
                </a:solidFill>
                <a:latin typeface="Arial" pitchFamily="34" charset="0"/>
                <a:cs typeface="Arial" pitchFamily="34" charset="0"/>
              </a:rPr>
              <a:t> can be signalled</a:t>
            </a:r>
            <a:br>
              <a:rPr lang="en-GB" sz="900" dirty="0">
                <a:solidFill>
                  <a:schemeClr val="tx2"/>
                </a:solidFill>
                <a:latin typeface="Arial" pitchFamily="34" charset="0"/>
                <a:cs typeface="Arial" pitchFamily="34" charset="0"/>
              </a:rPr>
            </a:br>
            <a:r>
              <a:rPr lang="en-GB" sz="900" dirty="0">
                <a:solidFill>
                  <a:schemeClr val="tx2"/>
                </a:solidFill>
                <a:latin typeface="Arial" pitchFamily="34" charset="0"/>
                <a:cs typeface="Arial" pitchFamily="34" charset="0"/>
              </a:rPr>
              <a:t>over A/G Network</a:t>
            </a:r>
          </a:p>
        </p:txBody>
      </p:sp>
      <p:sp>
        <p:nvSpPr>
          <p:cNvPr id="107" name="Cloud 106"/>
          <p:cNvSpPr/>
          <p:nvPr/>
        </p:nvSpPr>
        <p:spPr>
          <a:xfrm>
            <a:off x="2411296" y="3504840"/>
            <a:ext cx="1685207" cy="930473"/>
          </a:xfrm>
          <a:prstGeom prst="cloud">
            <a:avLst/>
          </a:prstGeom>
          <a:no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2">
                    <a:lumMod val="75000"/>
                  </a:schemeClr>
                </a:solidFill>
              </a:rPr>
              <a:t>Radio Region 3</a:t>
            </a:r>
          </a:p>
        </p:txBody>
      </p:sp>
      <p:grpSp>
        <p:nvGrpSpPr>
          <p:cNvPr id="112" name="Group 111"/>
          <p:cNvGrpSpPr/>
          <p:nvPr/>
        </p:nvGrpSpPr>
        <p:grpSpPr>
          <a:xfrm>
            <a:off x="3953728" y="3379482"/>
            <a:ext cx="426078" cy="420152"/>
            <a:chOff x="4381601" y="3173124"/>
            <a:chExt cx="473632" cy="473632"/>
          </a:xfrm>
        </p:grpSpPr>
        <p:sp>
          <p:nvSpPr>
            <p:cNvPr id="113" name="Oval 112"/>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14" name="Picture 113"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sp>
        <p:nvSpPr>
          <p:cNvPr id="115" name="Oval 114"/>
          <p:cNvSpPr>
            <a:spLocks noChangeAspect="1"/>
          </p:cNvSpPr>
          <p:nvPr/>
        </p:nvSpPr>
        <p:spPr>
          <a:xfrm>
            <a:off x="2188654" y="3702046"/>
            <a:ext cx="372873" cy="372873"/>
          </a:xfrm>
          <a:prstGeom prst="ellipse">
            <a:avLst/>
          </a:prstGeom>
          <a:solidFill>
            <a:srgbClr val="FFFFFF"/>
          </a:solidFill>
          <a:ln w="12700" cap="flat" cmpd="sng" algn="ctr">
            <a:solidFill>
              <a:srgbClr val="2968AF"/>
            </a:solidFill>
            <a:prstDash val="solid"/>
          </a:ln>
          <a:effectLst/>
        </p:spPr>
        <p:txBody>
          <a:bodyPr lIns="0" tIns="0" rIns="0" bIns="0" rtlCol="0" anchor="ctr"/>
          <a:lstStyle/>
          <a:p>
            <a:pPr algn="ctr" defTabSz="609387">
              <a:defRPr/>
            </a:pPr>
            <a:r>
              <a:rPr lang="en-US" sz="800" kern="0" dirty="0">
                <a:solidFill>
                  <a:srgbClr val="2968AF"/>
                </a:solidFill>
                <a:latin typeface="Arial"/>
                <a:ea typeface=""/>
                <a:cs typeface=""/>
              </a:rPr>
              <a:t>AC-R</a:t>
            </a:r>
          </a:p>
        </p:txBody>
      </p:sp>
      <p:sp>
        <p:nvSpPr>
          <p:cNvPr id="116" name="Rounded Rectangle 115"/>
          <p:cNvSpPr/>
          <p:nvPr/>
        </p:nvSpPr>
        <p:spPr>
          <a:xfrm>
            <a:off x="4237499" y="3667949"/>
            <a:ext cx="518823"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0070C0"/>
                </a:solidFill>
              </a:rPr>
              <a:t>A/G-R3</a:t>
            </a:r>
          </a:p>
        </p:txBody>
      </p:sp>
      <p:sp>
        <p:nvSpPr>
          <p:cNvPr id="123" name="TextBox 122"/>
          <p:cNvSpPr txBox="1"/>
          <p:nvPr/>
        </p:nvSpPr>
        <p:spPr bwMode="auto">
          <a:xfrm>
            <a:off x="4994220" y="2593453"/>
            <a:ext cx="891271" cy="276999"/>
          </a:xfrm>
          <a:prstGeom prst="rect">
            <a:avLst/>
          </a:prstGeom>
          <a:solidFill>
            <a:schemeClr val="bg2"/>
          </a:solidFill>
          <a:ln w="9525" algn="ctr">
            <a:noFill/>
            <a:miter lim="800000"/>
            <a:headEnd/>
            <a:tailEnd/>
          </a:ln>
          <a:effectLst/>
        </p:spPr>
        <p:txBody>
          <a:bodyPr wrap="none" lIns="0" tIns="0" rIns="0" bIns="0" rtlCol="0">
            <a:spAutoFit/>
          </a:bodyPr>
          <a:lstStyle/>
          <a:p>
            <a:pPr algn="ctr"/>
            <a:r>
              <a:rPr lang="en-GB" sz="900" dirty="0">
                <a:solidFill>
                  <a:schemeClr val="tx2"/>
                </a:solidFill>
                <a:latin typeface="Arial" pitchFamily="34" charset="0"/>
                <a:cs typeface="Arial" pitchFamily="34" charset="0"/>
              </a:rPr>
              <a:t>Traffic tunnelled</a:t>
            </a:r>
            <a:br>
              <a:rPr lang="en-GB" sz="900" dirty="0">
                <a:solidFill>
                  <a:schemeClr val="tx2"/>
                </a:solidFill>
                <a:latin typeface="Arial" pitchFamily="34" charset="0"/>
                <a:cs typeface="Arial" pitchFamily="34" charset="0"/>
              </a:rPr>
            </a:br>
            <a:r>
              <a:rPr lang="en-GB" sz="900" dirty="0">
                <a:solidFill>
                  <a:schemeClr val="tx2"/>
                </a:solidFill>
                <a:latin typeface="Arial" pitchFamily="34" charset="0"/>
                <a:cs typeface="Arial" pitchFamily="34" charset="0"/>
              </a:rPr>
              <a:t>over Internetwork</a:t>
            </a:r>
          </a:p>
        </p:txBody>
      </p:sp>
      <p:grpSp>
        <p:nvGrpSpPr>
          <p:cNvPr id="124" name="Group 123"/>
          <p:cNvGrpSpPr/>
          <p:nvPr/>
        </p:nvGrpSpPr>
        <p:grpSpPr>
          <a:xfrm>
            <a:off x="7517664" y="3175124"/>
            <a:ext cx="945110" cy="419482"/>
            <a:chOff x="1454469" y="2539669"/>
            <a:chExt cx="1260148" cy="559311"/>
          </a:xfrm>
        </p:grpSpPr>
        <p:cxnSp>
          <p:nvCxnSpPr>
            <p:cNvPr id="125" name="Straight Arrow Connector 124"/>
            <p:cNvCxnSpPr/>
            <p:nvPr/>
          </p:nvCxnSpPr>
          <p:spPr bwMode="gray">
            <a:xfrm flipH="1" flipV="1">
              <a:off x="1616344" y="2539669"/>
              <a:ext cx="1066529" cy="432459"/>
            </a:xfrm>
            <a:prstGeom prst="straightConnector1">
              <a:avLst/>
            </a:prstGeom>
            <a:noFill/>
            <a:ln w="12700">
              <a:solidFill>
                <a:srgbClr val="00B050"/>
              </a:solidFill>
              <a:round/>
              <a:headEnd type="none" w="med" len="med"/>
              <a:tailEnd type="triangle" w="med" len="med"/>
            </a:ln>
            <a:effectLst/>
          </p:spPr>
        </p:cxnSp>
        <p:cxnSp>
          <p:nvCxnSpPr>
            <p:cNvPr id="126" name="Straight Connector 125"/>
            <p:cNvCxnSpPr>
              <a:stCxn id="49" idx="2"/>
            </p:cNvCxnSpPr>
            <p:nvPr/>
          </p:nvCxnSpPr>
          <p:spPr bwMode="gray">
            <a:xfrm>
              <a:off x="1454469" y="2596048"/>
              <a:ext cx="1260148" cy="502932"/>
            </a:xfrm>
            <a:prstGeom prst="line">
              <a:avLst/>
            </a:prstGeom>
            <a:noFill/>
            <a:ln w="28575" algn="ctr">
              <a:solidFill>
                <a:srgbClr val="00B050"/>
              </a:solidFill>
              <a:prstDash val="sysDot"/>
              <a:miter lim="800000"/>
              <a:headEnd/>
              <a:tailEnd/>
            </a:ln>
            <a:effectLst/>
          </p:spPr>
        </p:cxnSp>
      </p:grpSp>
      <p:sp>
        <p:nvSpPr>
          <p:cNvPr id="141" name="TextBox 140"/>
          <p:cNvSpPr txBox="1"/>
          <p:nvPr/>
        </p:nvSpPr>
        <p:spPr bwMode="auto">
          <a:xfrm>
            <a:off x="192085" y="3448478"/>
            <a:ext cx="1051570" cy="276999"/>
          </a:xfrm>
          <a:prstGeom prst="rect">
            <a:avLst/>
          </a:prstGeom>
          <a:noFill/>
          <a:ln w="9525" algn="ctr">
            <a:noFill/>
            <a:miter lim="800000"/>
            <a:headEnd/>
            <a:tailEnd/>
          </a:ln>
          <a:effectLst/>
        </p:spPr>
        <p:txBody>
          <a:bodyPr wrap="none" lIns="0" tIns="0" rIns="0" bIns="0" rtlCol="0">
            <a:spAutoFit/>
          </a:bodyPr>
          <a:lstStyle/>
          <a:p>
            <a:pPr algn="ctr"/>
            <a:r>
              <a:rPr lang="en-GB" sz="900" dirty="0">
                <a:solidFill>
                  <a:srgbClr val="0070C0"/>
                </a:solidFill>
                <a:latin typeface="Arial" pitchFamily="34" charset="0"/>
                <a:cs typeface="Arial" pitchFamily="34" charset="0"/>
              </a:rPr>
              <a:t>Route optimised for</a:t>
            </a:r>
            <a:br>
              <a:rPr lang="en-GB" sz="900" dirty="0">
                <a:solidFill>
                  <a:srgbClr val="0070C0"/>
                </a:solidFill>
                <a:latin typeface="Arial" pitchFamily="34" charset="0"/>
                <a:cs typeface="Arial" pitchFamily="34" charset="0"/>
              </a:rPr>
            </a:br>
            <a:r>
              <a:rPr lang="en-GB" sz="900" dirty="0">
                <a:solidFill>
                  <a:srgbClr val="0070C0"/>
                </a:solidFill>
                <a:latin typeface="Arial" pitchFamily="34" charset="0"/>
                <a:cs typeface="Arial" pitchFamily="34" charset="0"/>
              </a:rPr>
              <a:t>served ground users</a:t>
            </a:r>
          </a:p>
        </p:txBody>
      </p:sp>
      <p:sp>
        <p:nvSpPr>
          <p:cNvPr id="142" name="Up Arrow 141"/>
          <p:cNvSpPr/>
          <p:nvPr/>
        </p:nvSpPr>
        <p:spPr bwMode="gray">
          <a:xfrm rot="10800000">
            <a:off x="1900116" y="3014637"/>
            <a:ext cx="309338" cy="514727"/>
          </a:xfrm>
          <a:prstGeom prst="upArrow">
            <a:avLst/>
          </a:prstGeom>
          <a:solidFill>
            <a:srgbClr val="0070C0"/>
          </a:solidFill>
          <a:ln w="9525" algn="ctr">
            <a:noFill/>
            <a:miter lim="800000"/>
            <a:headEnd/>
            <a:tailEnd/>
          </a:ln>
          <a:effectLst/>
        </p:spPr>
        <p:txBody>
          <a:bodyPr lIns="47625" tIns="0" rIns="48600" bIns="0" rtlCol="0" anchor="ctr"/>
          <a:lstStyle/>
          <a:p>
            <a:pPr algn="ctr">
              <a:spcBef>
                <a:spcPct val="0"/>
              </a:spcBef>
              <a:buClrTx/>
              <a:buSzPct val="90000"/>
            </a:pPr>
            <a:endParaRPr lang="en-GB" sz="1200" b="1" dirty="0">
              <a:solidFill>
                <a:schemeClr val="bg1"/>
              </a:solidFill>
              <a:cs typeface="Arial" pitchFamily="34" charset="0"/>
            </a:endParaRPr>
          </a:p>
        </p:txBody>
      </p:sp>
      <p:cxnSp>
        <p:nvCxnSpPr>
          <p:cNvPr id="175" name="Straight Connector 174"/>
          <p:cNvCxnSpPr>
            <a:stCxn id="18" idx="2"/>
            <a:endCxn id="14" idx="6"/>
          </p:cNvCxnSpPr>
          <p:nvPr/>
        </p:nvCxnSpPr>
        <p:spPr bwMode="gray">
          <a:xfrm flipH="1">
            <a:off x="1091407" y="1455074"/>
            <a:ext cx="1147883" cy="1374862"/>
          </a:xfrm>
          <a:prstGeom prst="line">
            <a:avLst/>
          </a:prstGeom>
          <a:noFill/>
          <a:ln w="28575" algn="ctr">
            <a:solidFill>
              <a:schemeClr val="tx2"/>
            </a:solidFill>
            <a:prstDash val="sysDot"/>
            <a:miter lim="800000"/>
            <a:headEnd/>
            <a:tailEnd/>
          </a:ln>
          <a:effectLst/>
        </p:spPr>
      </p:cxnSp>
      <p:cxnSp>
        <p:nvCxnSpPr>
          <p:cNvPr id="176" name="Straight Connector 175"/>
          <p:cNvCxnSpPr>
            <a:stCxn id="18" idx="6"/>
            <a:endCxn id="24" idx="2"/>
          </p:cNvCxnSpPr>
          <p:nvPr/>
        </p:nvCxnSpPr>
        <p:spPr bwMode="gray">
          <a:xfrm>
            <a:off x="2612163" y="1455074"/>
            <a:ext cx="1425021" cy="381836"/>
          </a:xfrm>
          <a:prstGeom prst="line">
            <a:avLst/>
          </a:prstGeom>
          <a:noFill/>
          <a:ln w="28575" algn="ctr">
            <a:solidFill>
              <a:schemeClr val="tx2"/>
            </a:solidFill>
            <a:prstDash val="sysDot"/>
            <a:miter lim="800000"/>
            <a:headEnd/>
            <a:tailEnd/>
          </a:ln>
          <a:effectLst/>
        </p:spPr>
      </p:cxnSp>
      <p:cxnSp>
        <p:nvCxnSpPr>
          <p:cNvPr id="177" name="Straight Connector 176"/>
          <p:cNvCxnSpPr>
            <a:stCxn id="86" idx="6"/>
            <a:endCxn id="32" idx="2"/>
          </p:cNvCxnSpPr>
          <p:nvPr/>
        </p:nvCxnSpPr>
        <p:spPr bwMode="gray">
          <a:xfrm>
            <a:off x="2606744" y="2874497"/>
            <a:ext cx="1160037" cy="21586"/>
          </a:xfrm>
          <a:prstGeom prst="line">
            <a:avLst/>
          </a:prstGeom>
          <a:noFill/>
          <a:ln w="28575" algn="ctr">
            <a:solidFill>
              <a:schemeClr val="tx2"/>
            </a:solidFill>
            <a:prstDash val="sysDot"/>
            <a:miter lim="800000"/>
            <a:headEnd/>
            <a:tailEnd/>
          </a:ln>
          <a:effectLst/>
        </p:spPr>
      </p:cxnSp>
      <p:cxnSp>
        <p:nvCxnSpPr>
          <p:cNvPr id="178" name="Straight Connector 177"/>
          <p:cNvCxnSpPr>
            <a:stCxn id="86" idx="2"/>
            <a:endCxn id="14" idx="5"/>
          </p:cNvCxnSpPr>
          <p:nvPr/>
        </p:nvCxnSpPr>
        <p:spPr bwMode="gray">
          <a:xfrm flipH="1">
            <a:off x="1056202" y="2874497"/>
            <a:ext cx="1177669" cy="40431"/>
          </a:xfrm>
          <a:prstGeom prst="line">
            <a:avLst/>
          </a:prstGeom>
          <a:noFill/>
          <a:ln w="28575" algn="ctr">
            <a:solidFill>
              <a:schemeClr val="tx2"/>
            </a:solidFill>
            <a:prstDash val="sysDot"/>
            <a:miter lim="800000"/>
            <a:headEnd/>
            <a:tailEnd/>
          </a:ln>
          <a:effectLst/>
        </p:spPr>
      </p:cxnSp>
      <p:cxnSp>
        <p:nvCxnSpPr>
          <p:cNvPr id="72" name="Straight Connector 71"/>
          <p:cNvCxnSpPr>
            <a:endCxn id="14" idx="5"/>
          </p:cNvCxnSpPr>
          <p:nvPr/>
        </p:nvCxnSpPr>
        <p:spPr bwMode="gray">
          <a:xfrm flipH="1" flipV="1">
            <a:off x="1056202" y="2914928"/>
            <a:ext cx="1132452" cy="973555"/>
          </a:xfrm>
          <a:prstGeom prst="line">
            <a:avLst/>
          </a:prstGeom>
          <a:noFill/>
          <a:ln w="28575" algn="ctr">
            <a:solidFill>
              <a:schemeClr val="tx2"/>
            </a:solidFill>
            <a:prstDash val="sysDot"/>
            <a:miter lim="800000"/>
            <a:headEnd/>
            <a:tailEnd/>
          </a:ln>
          <a:effectLst/>
        </p:spPr>
      </p:cxnSp>
      <p:cxnSp>
        <p:nvCxnSpPr>
          <p:cNvPr id="73" name="Straight Connector 72"/>
          <p:cNvCxnSpPr/>
          <p:nvPr/>
        </p:nvCxnSpPr>
        <p:spPr bwMode="gray">
          <a:xfrm flipH="1">
            <a:off x="2561527" y="3589558"/>
            <a:ext cx="1392201" cy="298925"/>
          </a:xfrm>
          <a:prstGeom prst="line">
            <a:avLst/>
          </a:prstGeom>
          <a:noFill/>
          <a:ln w="28575" algn="ctr">
            <a:solidFill>
              <a:schemeClr val="tx2"/>
            </a:solidFill>
            <a:prstDash val="sysDot"/>
            <a:miter lim="800000"/>
            <a:headEnd/>
            <a:tailEnd/>
          </a:ln>
          <a:effectLst/>
        </p:spPr>
      </p:cxnSp>
      <p:cxnSp>
        <p:nvCxnSpPr>
          <p:cNvPr id="78" name="Straight Connector 77"/>
          <p:cNvCxnSpPr/>
          <p:nvPr/>
        </p:nvCxnSpPr>
        <p:spPr bwMode="gray">
          <a:xfrm flipV="1">
            <a:off x="4274986" y="1795280"/>
            <a:ext cx="1310696" cy="1571778"/>
          </a:xfrm>
          <a:prstGeom prst="line">
            <a:avLst/>
          </a:prstGeom>
          <a:noFill/>
          <a:ln w="12700" algn="ctr">
            <a:solidFill>
              <a:schemeClr val="tx2"/>
            </a:solidFill>
            <a:prstDash val="dash"/>
            <a:miter lim="800000"/>
            <a:headEnd type="triangle" w="sm" len="sm"/>
            <a:tailEnd type="triangle" w="sm" len="sm"/>
          </a:ln>
          <a:effectLst/>
        </p:spPr>
      </p:cxnSp>
      <p:cxnSp>
        <p:nvCxnSpPr>
          <p:cNvPr id="80" name="Straight Connector 79"/>
          <p:cNvCxnSpPr>
            <a:stCxn id="28" idx="3"/>
          </p:cNvCxnSpPr>
          <p:nvPr/>
        </p:nvCxnSpPr>
        <p:spPr bwMode="gray">
          <a:xfrm flipH="1">
            <a:off x="4371115" y="3240154"/>
            <a:ext cx="2857612" cy="283828"/>
          </a:xfrm>
          <a:prstGeom prst="line">
            <a:avLst/>
          </a:prstGeom>
          <a:noFill/>
          <a:ln w="28575" algn="ctr">
            <a:solidFill>
              <a:srgbClr val="FF0000"/>
            </a:solidFill>
            <a:prstDash val="sysDot"/>
            <a:miter lim="800000"/>
            <a:headEnd/>
            <a:tailEnd/>
          </a:ln>
          <a:effectLst/>
        </p:spPr>
      </p:cxnSp>
      <p:cxnSp>
        <p:nvCxnSpPr>
          <p:cNvPr id="99" name="Straight Connector 98"/>
          <p:cNvCxnSpPr/>
          <p:nvPr/>
        </p:nvCxnSpPr>
        <p:spPr bwMode="gray">
          <a:xfrm flipH="1" flipV="1">
            <a:off x="4173041" y="2889708"/>
            <a:ext cx="2973470" cy="195525"/>
          </a:xfrm>
          <a:prstGeom prst="line">
            <a:avLst/>
          </a:prstGeom>
          <a:noFill/>
          <a:ln w="28575" algn="ctr">
            <a:solidFill>
              <a:srgbClr val="FF0000"/>
            </a:solidFill>
            <a:prstDash val="sysDot"/>
            <a:miter lim="800000"/>
            <a:headEnd/>
            <a:tailEnd/>
          </a:ln>
          <a:effectLst/>
        </p:spPr>
      </p:cxnSp>
      <p:cxnSp>
        <p:nvCxnSpPr>
          <p:cNvPr id="101" name="Straight Connector 100"/>
          <p:cNvCxnSpPr/>
          <p:nvPr/>
        </p:nvCxnSpPr>
        <p:spPr bwMode="gray">
          <a:xfrm flipH="1" flipV="1">
            <a:off x="4457288" y="1906543"/>
            <a:ext cx="2765464" cy="1106152"/>
          </a:xfrm>
          <a:prstGeom prst="line">
            <a:avLst/>
          </a:prstGeom>
          <a:noFill/>
          <a:ln w="28575" algn="ctr">
            <a:solidFill>
              <a:srgbClr val="FF0000"/>
            </a:solidFill>
            <a:prstDash val="sysDot"/>
            <a:miter lim="800000"/>
            <a:headEnd/>
            <a:tailEnd/>
          </a:ln>
          <a:effectLst/>
        </p:spPr>
      </p:cxnSp>
      <p:cxnSp>
        <p:nvCxnSpPr>
          <p:cNvPr id="102" name="Straight Connector 101"/>
          <p:cNvCxnSpPr>
            <a:stCxn id="69" idx="5"/>
            <a:endCxn id="28" idx="1"/>
          </p:cNvCxnSpPr>
          <p:nvPr/>
        </p:nvCxnSpPr>
        <p:spPr bwMode="gray">
          <a:xfrm>
            <a:off x="5972798" y="1863149"/>
            <a:ext cx="1255929" cy="1079913"/>
          </a:xfrm>
          <a:prstGeom prst="line">
            <a:avLst/>
          </a:prstGeom>
          <a:noFill/>
          <a:ln w="12700" algn="ctr">
            <a:solidFill>
              <a:schemeClr val="tx2"/>
            </a:solidFill>
            <a:prstDash val="dash"/>
            <a:miter lim="800000"/>
            <a:headEnd type="triangle" w="sm" len="sm"/>
            <a:tailEnd type="triangle" w="sm" len="sm"/>
          </a:ln>
          <a:effectLst/>
        </p:spPr>
      </p:cxnSp>
      <p:sp>
        <p:nvSpPr>
          <p:cNvPr id="61" name="Rounded Rectangle 60">
            <a:extLst>
              <a:ext uri="{FF2B5EF4-FFF2-40B4-BE49-F238E27FC236}">
                <a16:creationId xmlns:a16="http://schemas.microsoft.com/office/drawing/2014/main" id="{84E7952D-DB3E-D744-A997-29819A58E5FD}"/>
              </a:ext>
            </a:extLst>
          </p:cNvPr>
          <p:cNvSpPr/>
          <p:nvPr/>
        </p:nvSpPr>
        <p:spPr>
          <a:xfrm>
            <a:off x="7322902" y="2422789"/>
            <a:ext cx="1628020" cy="539901"/>
          </a:xfrm>
          <a:prstGeom prst="roundRect">
            <a:avLst/>
          </a:prstGeom>
          <a:solidFill>
            <a:schemeClr val="bg2">
              <a:lumMod val="95000"/>
            </a:schemeClr>
          </a:solidFill>
          <a:ln>
            <a:solidFill>
              <a:srgbClr val="00B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Map-cache:</a:t>
            </a:r>
          </a:p>
          <a:p>
            <a:pPr algn="ctr"/>
            <a:r>
              <a:rPr lang="en-US" sz="1100" b="1" dirty="0">
                <a:solidFill>
                  <a:srgbClr val="00B050"/>
                </a:solidFill>
              </a:rPr>
              <a:t>Y</a:t>
            </a:r>
            <a:r>
              <a:rPr lang="en-US" sz="1100" dirty="0"/>
              <a:t> via </a:t>
            </a:r>
          </a:p>
          <a:p>
            <a:pPr algn="ctr"/>
            <a:r>
              <a:rPr lang="en-US" sz="1050" dirty="0">
                <a:solidFill>
                  <a:srgbClr val="FF0000"/>
                </a:solidFill>
              </a:rPr>
              <a:t>AGR2</a:t>
            </a:r>
            <a:r>
              <a:rPr lang="en-US" sz="1050" dirty="0"/>
              <a:t>(50) &amp; </a:t>
            </a:r>
            <a:r>
              <a:rPr lang="en-US" sz="1050" dirty="0">
                <a:solidFill>
                  <a:srgbClr val="FF0000"/>
                </a:solidFill>
              </a:rPr>
              <a:t>AGR1</a:t>
            </a:r>
            <a:r>
              <a:rPr lang="en-US" sz="1050" dirty="0"/>
              <a:t>(50)</a:t>
            </a:r>
          </a:p>
        </p:txBody>
      </p:sp>
      <p:graphicFrame>
        <p:nvGraphicFramePr>
          <p:cNvPr id="63" name="Table 62">
            <a:extLst>
              <a:ext uri="{FF2B5EF4-FFF2-40B4-BE49-F238E27FC236}">
                <a16:creationId xmlns:a16="http://schemas.microsoft.com/office/drawing/2014/main" id="{F272773A-13BC-A841-9011-FB3D94FAC8D9}"/>
              </a:ext>
            </a:extLst>
          </p:cNvPr>
          <p:cNvGraphicFramePr>
            <a:graphicFrameLocks noGrp="1"/>
          </p:cNvGraphicFramePr>
          <p:nvPr/>
        </p:nvGraphicFramePr>
        <p:xfrm>
          <a:off x="6886617" y="970191"/>
          <a:ext cx="1957681" cy="777240"/>
        </p:xfrm>
        <a:graphic>
          <a:graphicData uri="http://schemas.openxmlformats.org/drawingml/2006/table">
            <a:tbl>
              <a:tblPr firstRow="1" bandRow="1">
                <a:tableStyleId>{5C22544A-7EE6-4342-B048-85BDC9FD1C3A}</a:tableStyleId>
              </a:tblPr>
              <a:tblGrid>
                <a:gridCol w="524836">
                  <a:extLst>
                    <a:ext uri="{9D8B030D-6E8A-4147-A177-3AD203B41FA5}">
                      <a16:colId xmlns:a16="http://schemas.microsoft.com/office/drawing/2014/main" val="1366321014"/>
                    </a:ext>
                  </a:extLst>
                </a:gridCol>
                <a:gridCol w="1432845">
                  <a:extLst>
                    <a:ext uri="{9D8B030D-6E8A-4147-A177-3AD203B41FA5}">
                      <a16:colId xmlns:a16="http://schemas.microsoft.com/office/drawing/2014/main" val="2652368452"/>
                    </a:ext>
                  </a:extLst>
                </a:gridCol>
              </a:tblGrid>
              <a:tr h="248391">
                <a:tc>
                  <a:txBody>
                    <a:bodyPr/>
                    <a:lstStyle/>
                    <a:p>
                      <a:pPr algn="ctr"/>
                      <a:r>
                        <a:rPr lang="en-US" sz="1200" b="1" dirty="0">
                          <a:solidFill>
                            <a:schemeClr val="bg2"/>
                          </a:solidFill>
                        </a:rPr>
                        <a:t>EID </a:t>
                      </a:r>
                    </a:p>
                  </a:txBody>
                  <a:tcPr/>
                </a:tc>
                <a:tc>
                  <a:txBody>
                    <a:bodyPr/>
                    <a:lstStyle/>
                    <a:p>
                      <a:pPr algn="ctr"/>
                      <a:r>
                        <a:rPr lang="en-US" sz="1200" b="1" dirty="0">
                          <a:solidFill>
                            <a:schemeClr val="bg2"/>
                          </a:solidFill>
                        </a:rPr>
                        <a:t>RLOC</a:t>
                      </a:r>
                    </a:p>
                  </a:txBody>
                  <a:tcPr/>
                </a:tc>
                <a:extLst>
                  <a:ext uri="{0D108BD9-81ED-4DB2-BD59-A6C34878D82A}">
                    <a16:rowId xmlns:a16="http://schemas.microsoft.com/office/drawing/2014/main" val="1302533213"/>
                  </a:ext>
                </a:extLst>
              </a:tr>
              <a:tr h="199672">
                <a:tc>
                  <a:txBody>
                    <a:bodyPr/>
                    <a:lstStyle/>
                    <a:p>
                      <a:pPr algn="ctr"/>
                      <a:r>
                        <a:rPr lang="en-US" sz="900" dirty="0"/>
                        <a:t>Y</a:t>
                      </a:r>
                      <a:endParaRPr lang="en-US" sz="900" b="1" dirty="0">
                        <a:solidFill>
                          <a:srgbClr val="00B050"/>
                        </a:solidFill>
                      </a:endParaRPr>
                    </a:p>
                  </a:txBody>
                  <a:tcPr/>
                </a:tc>
                <a:tc>
                  <a:txBody>
                    <a:bodyPr/>
                    <a:lstStyle/>
                    <a:p>
                      <a:pPr algn="ctr"/>
                      <a:r>
                        <a:rPr lang="en-US" sz="900" dirty="0"/>
                        <a:t>AGR1 – Priority 1, 50%</a:t>
                      </a:r>
                    </a:p>
                    <a:p>
                      <a:pPr algn="ctr"/>
                      <a:r>
                        <a:rPr lang="en-US" sz="900" dirty="0"/>
                        <a:t>AGR2 – Priority 1, 50%</a:t>
                      </a:r>
                    </a:p>
                    <a:p>
                      <a:pPr algn="ctr"/>
                      <a:endParaRPr lang="en-US" sz="900" dirty="0"/>
                    </a:p>
                  </a:txBody>
                  <a:tcPr/>
                </a:tc>
                <a:extLst>
                  <a:ext uri="{0D108BD9-81ED-4DB2-BD59-A6C34878D82A}">
                    <a16:rowId xmlns:a16="http://schemas.microsoft.com/office/drawing/2014/main" val="35374122"/>
                  </a:ext>
                </a:extLst>
              </a:tr>
            </a:tbl>
          </a:graphicData>
        </a:graphic>
      </p:graphicFrame>
      <p:graphicFrame>
        <p:nvGraphicFramePr>
          <p:cNvPr id="62" name="Table 61">
            <a:extLst>
              <a:ext uri="{FF2B5EF4-FFF2-40B4-BE49-F238E27FC236}">
                <a16:creationId xmlns:a16="http://schemas.microsoft.com/office/drawing/2014/main" id="{C3A6128F-E559-0F4D-9E45-4947310EA0F0}"/>
              </a:ext>
            </a:extLst>
          </p:cNvPr>
          <p:cNvGraphicFramePr>
            <a:graphicFrameLocks noGrp="1"/>
          </p:cNvGraphicFramePr>
          <p:nvPr/>
        </p:nvGraphicFramePr>
        <p:xfrm>
          <a:off x="6886617" y="970191"/>
          <a:ext cx="1957681" cy="777240"/>
        </p:xfrm>
        <a:graphic>
          <a:graphicData uri="http://schemas.openxmlformats.org/drawingml/2006/table">
            <a:tbl>
              <a:tblPr firstRow="1" bandRow="1">
                <a:tableStyleId>{5C22544A-7EE6-4342-B048-85BDC9FD1C3A}</a:tableStyleId>
              </a:tblPr>
              <a:tblGrid>
                <a:gridCol w="524836">
                  <a:extLst>
                    <a:ext uri="{9D8B030D-6E8A-4147-A177-3AD203B41FA5}">
                      <a16:colId xmlns:a16="http://schemas.microsoft.com/office/drawing/2014/main" val="1366321014"/>
                    </a:ext>
                  </a:extLst>
                </a:gridCol>
                <a:gridCol w="1432845">
                  <a:extLst>
                    <a:ext uri="{9D8B030D-6E8A-4147-A177-3AD203B41FA5}">
                      <a16:colId xmlns:a16="http://schemas.microsoft.com/office/drawing/2014/main" val="2652368452"/>
                    </a:ext>
                  </a:extLst>
                </a:gridCol>
              </a:tblGrid>
              <a:tr h="248391">
                <a:tc>
                  <a:txBody>
                    <a:bodyPr/>
                    <a:lstStyle/>
                    <a:p>
                      <a:pPr algn="ctr"/>
                      <a:r>
                        <a:rPr lang="en-US" sz="1200" b="1" dirty="0">
                          <a:solidFill>
                            <a:schemeClr val="bg2"/>
                          </a:solidFill>
                        </a:rPr>
                        <a:t>EID </a:t>
                      </a:r>
                    </a:p>
                  </a:txBody>
                  <a:tcPr/>
                </a:tc>
                <a:tc>
                  <a:txBody>
                    <a:bodyPr/>
                    <a:lstStyle/>
                    <a:p>
                      <a:pPr algn="ctr"/>
                      <a:r>
                        <a:rPr lang="en-US" sz="1200" b="1" dirty="0">
                          <a:solidFill>
                            <a:schemeClr val="bg2"/>
                          </a:solidFill>
                        </a:rPr>
                        <a:t>RLOC</a:t>
                      </a:r>
                    </a:p>
                  </a:txBody>
                  <a:tcPr/>
                </a:tc>
                <a:extLst>
                  <a:ext uri="{0D108BD9-81ED-4DB2-BD59-A6C34878D82A}">
                    <a16:rowId xmlns:a16="http://schemas.microsoft.com/office/drawing/2014/main" val="1302533213"/>
                  </a:ext>
                </a:extLst>
              </a:tr>
              <a:tr h="199672">
                <a:tc>
                  <a:txBody>
                    <a:bodyPr/>
                    <a:lstStyle/>
                    <a:p>
                      <a:pPr algn="ctr"/>
                      <a:r>
                        <a:rPr lang="en-US" sz="900" dirty="0"/>
                        <a:t>Y</a:t>
                      </a:r>
                      <a:endParaRPr lang="en-US" sz="900" b="1" dirty="0">
                        <a:solidFill>
                          <a:srgbClr val="00B050"/>
                        </a:solidFill>
                      </a:endParaRPr>
                    </a:p>
                  </a:txBody>
                  <a:tcPr/>
                </a:tc>
                <a:tc>
                  <a:txBody>
                    <a:bodyPr/>
                    <a:lstStyle/>
                    <a:p>
                      <a:pPr algn="ctr"/>
                      <a:r>
                        <a:rPr lang="en-US" sz="900" dirty="0"/>
                        <a:t>AGR1 – Priority 1, 50%</a:t>
                      </a:r>
                    </a:p>
                    <a:p>
                      <a:pPr algn="ctr"/>
                      <a:r>
                        <a:rPr lang="en-US" sz="900" b="1" dirty="0"/>
                        <a:t>AGR2 – Priority 2, 50%</a:t>
                      </a:r>
                    </a:p>
                    <a:p>
                      <a:pPr algn="ctr"/>
                      <a:r>
                        <a:rPr lang="en-US" sz="900" b="1" dirty="0"/>
                        <a:t>AGR3 – Priority 1, 50%</a:t>
                      </a:r>
                    </a:p>
                  </a:txBody>
                  <a:tcPr/>
                </a:tc>
                <a:extLst>
                  <a:ext uri="{0D108BD9-81ED-4DB2-BD59-A6C34878D82A}">
                    <a16:rowId xmlns:a16="http://schemas.microsoft.com/office/drawing/2014/main" val="35374122"/>
                  </a:ext>
                </a:extLst>
              </a:tr>
            </a:tbl>
          </a:graphicData>
        </a:graphic>
      </p:graphicFrame>
      <p:sp>
        <p:nvSpPr>
          <p:cNvPr id="64" name="Rounded Rectangle 63">
            <a:extLst>
              <a:ext uri="{FF2B5EF4-FFF2-40B4-BE49-F238E27FC236}">
                <a16:creationId xmlns:a16="http://schemas.microsoft.com/office/drawing/2014/main" id="{80885E51-941C-5745-BD66-3F8C12DC3C38}"/>
              </a:ext>
            </a:extLst>
          </p:cNvPr>
          <p:cNvSpPr/>
          <p:nvPr/>
        </p:nvSpPr>
        <p:spPr>
          <a:xfrm>
            <a:off x="7322902" y="2420109"/>
            <a:ext cx="1628020" cy="539901"/>
          </a:xfrm>
          <a:prstGeom prst="roundRect">
            <a:avLst/>
          </a:prstGeom>
          <a:solidFill>
            <a:schemeClr val="bg2">
              <a:lumMod val="95000"/>
            </a:schemeClr>
          </a:solidFill>
          <a:ln>
            <a:solidFill>
              <a:srgbClr val="00B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Map-cache:</a:t>
            </a:r>
          </a:p>
          <a:p>
            <a:pPr algn="ctr"/>
            <a:r>
              <a:rPr lang="en-US" sz="1100" b="1" dirty="0">
                <a:solidFill>
                  <a:srgbClr val="00B050"/>
                </a:solidFill>
              </a:rPr>
              <a:t>Y</a:t>
            </a:r>
            <a:r>
              <a:rPr lang="en-US" sz="1100" dirty="0"/>
              <a:t> via </a:t>
            </a:r>
          </a:p>
          <a:p>
            <a:pPr algn="ctr"/>
            <a:r>
              <a:rPr lang="en-US" sz="1050" dirty="0">
                <a:solidFill>
                  <a:srgbClr val="FF0000"/>
                </a:solidFill>
              </a:rPr>
              <a:t>AGR3</a:t>
            </a:r>
            <a:r>
              <a:rPr lang="en-US" sz="1050" dirty="0"/>
              <a:t>(50) &amp; </a:t>
            </a:r>
            <a:r>
              <a:rPr lang="en-US" sz="1050" dirty="0">
                <a:solidFill>
                  <a:srgbClr val="FF0000"/>
                </a:solidFill>
              </a:rPr>
              <a:t>AGR1</a:t>
            </a:r>
            <a:r>
              <a:rPr lang="en-US" sz="1050" dirty="0"/>
              <a:t>(50)</a:t>
            </a:r>
          </a:p>
        </p:txBody>
      </p:sp>
    </p:spTree>
    <p:extLst>
      <p:ext uri="{BB962C8B-B14F-4D97-AF65-F5344CB8AC3E}">
        <p14:creationId xmlns:p14="http://schemas.microsoft.com/office/powerpoint/2010/main" val="171643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left)">
                                      <p:cBhvr>
                                        <p:cTn id="11" dur="500"/>
                                        <p:tgtEl>
                                          <p:spTgt spid="72"/>
                                        </p:tgtEl>
                                      </p:cBhvr>
                                    </p:animEffect>
                                  </p:childTnLst>
                                </p:cTn>
                              </p:par>
                            </p:childTnLst>
                          </p:cTn>
                        </p:par>
                        <p:par>
                          <p:cTn id="12" fill="hold">
                            <p:stCondLst>
                              <p:cond delay="500"/>
                            </p:stCondLst>
                            <p:childTnLst>
                              <p:par>
                                <p:cTn id="13" presetID="22" presetClass="entr" presetSubtype="8" fill="hold" nodeType="afterEffect">
                                  <p:stCondLst>
                                    <p:cond delay="0"/>
                                  </p:stCondLst>
                                  <p:childTnLst>
                                    <p:set>
                                      <p:cBhvr>
                                        <p:cTn id="14" dur="1" fill="hold">
                                          <p:stCondLst>
                                            <p:cond delay="0"/>
                                          </p:stCondLst>
                                        </p:cTn>
                                        <p:tgtEl>
                                          <p:spTgt spid="73"/>
                                        </p:tgtEl>
                                        <p:attrNameLst>
                                          <p:attrName>style.visibility</p:attrName>
                                        </p:attrNameLst>
                                      </p:cBhvr>
                                      <p:to>
                                        <p:strVal val="visible"/>
                                      </p:to>
                                    </p:set>
                                    <p:animEffect transition="in" filter="wipe(left)">
                                      <p:cBhvr>
                                        <p:cTn id="15" dur="500"/>
                                        <p:tgtEl>
                                          <p:spTgt spid="7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142"/>
                                        </p:tgtEl>
                                        <p:attrNameLst>
                                          <p:attrName>style.visibility</p:attrName>
                                        </p:attrNameLst>
                                      </p:cBhvr>
                                      <p:to>
                                        <p:strVal val="visible"/>
                                      </p:to>
                                    </p:set>
                                    <p:animEffect transition="in" filter="wipe(up)">
                                      <p:cBhvr>
                                        <p:cTn id="20" dur="500"/>
                                        <p:tgtEl>
                                          <p:spTgt spid="142"/>
                                        </p:tgtEl>
                                      </p:cBhvr>
                                    </p:animEffect>
                                  </p:childTnLst>
                                </p:cTn>
                              </p:par>
                            </p:childTnLst>
                          </p:cTn>
                        </p:par>
                        <p:par>
                          <p:cTn id="21" fill="hold">
                            <p:stCondLst>
                              <p:cond delay="500"/>
                            </p:stCondLst>
                            <p:childTnLst>
                              <p:par>
                                <p:cTn id="22" presetID="1" presetClass="entr" presetSubtype="0" fill="hold" grpId="0" nodeType="afterEffect">
                                  <p:stCondLst>
                                    <p:cond delay="0"/>
                                  </p:stCondLst>
                                  <p:childTnLst>
                                    <p:set>
                                      <p:cBhvr>
                                        <p:cTn id="23" dur="1" fill="hold">
                                          <p:stCondLst>
                                            <p:cond delay="0"/>
                                          </p:stCondLst>
                                        </p:cTn>
                                        <p:tgtEl>
                                          <p:spTgt spid="104"/>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par>
                          <p:cTn id="29" fill="hold">
                            <p:stCondLst>
                              <p:cond delay="500"/>
                            </p:stCondLst>
                            <p:childTnLst>
                              <p:par>
                                <p:cTn id="30" presetID="9" presetClass="entr" presetSubtype="0" fill="hold" nodeType="afterEffect">
                                  <p:stCondLst>
                                    <p:cond delay="0"/>
                                  </p:stCondLst>
                                  <p:childTnLst>
                                    <p:set>
                                      <p:cBhvr>
                                        <p:cTn id="31" dur="1" fill="hold">
                                          <p:stCondLst>
                                            <p:cond delay="0"/>
                                          </p:stCondLst>
                                        </p:cTn>
                                        <p:tgtEl>
                                          <p:spTgt spid="62"/>
                                        </p:tgtEl>
                                        <p:attrNameLst>
                                          <p:attrName>style.visibility</p:attrName>
                                        </p:attrNameLst>
                                      </p:cBhvr>
                                      <p:to>
                                        <p:strVal val="visible"/>
                                      </p:to>
                                    </p:set>
                                    <p:animEffect transition="in" filter="dissolve">
                                      <p:cBhvr>
                                        <p:cTn id="32" dur="500"/>
                                        <p:tgtEl>
                                          <p:spTgt spid="6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02"/>
                                        </p:tgtEl>
                                        <p:attrNameLst>
                                          <p:attrName>style.visibility</p:attrName>
                                        </p:attrNameLst>
                                      </p:cBhvr>
                                      <p:to>
                                        <p:strVal val="visible"/>
                                      </p:to>
                                    </p:set>
                                    <p:animEffect transition="in" filter="wipe(left)">
                                      <p:cBhvr>
                                        <p:cTn id="37" dur="500"/>
                                        <p:tgtEl>
                                          <p:spTgt spid="102"/>
                                        </p:tgtEl>
                                      </p:cBhvr>
                                    </p:animEffect>
                                  </p:childTnLst>
                                </p:cTn>
                              </p:par>
                            </p:childTnLst>
                          </p:cTn>
                        </p:par>
                        <p:par>
                          <p:cTn id="38" fill="hold">
                            <p:stCondLst>
                              <p:cond delay="500"/>
                            </p:stCondLst>
                            <p:childTnLst>
                              <p:par>
                                <p:cTn id="39" presetID="9" presetClass="entr" presetSubtype="0" fill="hold" grpId="0" nodeType="afterEffect">
                                  <p:stCondLst>
                                    <p:cond delay="0"/>
                                  </p:stCondLst>
                                  <p:childTnLst>
                                    <p:set>
                                      <p:cBhvr>
                                        <p:cTn id="40" dur="1" fill="hold">
                                          <p:stCondLst>
                                            <p:cond delay="0"/>
                                          </p:stCondLst>
                                        </p:cTn>
                                        <p:tgtEl>
                                          <p:spTgt spid="64"/>
                                        </p:tgtEl>
                                        <p:attrNameLst>
                                          <p:attrName>style.visibility</p:attrName>
                                        </p:attrNameLst>
                                      </p:cBhvr>
                                      <p:to>
                                        <p:strVal val="visible"/>
                                      </p:to>
                                    </p:set>
                                    <p:animEffect transition="in" filter="dissolve">
                                      <p:cBhvr>
                                        <p:cTn id="41" dur="500"/>
                                        <p:tgtEl>
                                          <p:spTgt spid="64"/>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2" fill="hold" nodeType="clickEffect">
                                  <p:stCondLst>
                                    <p:cond delay="0"/>
                                  </p:stCondLst>
                                  <p:childTnLst>
                                    <p:set>
                                      <p:cBhvr>
                                        <p:cTn id="45" dur="1" fill="hold">
                                          <p:stCondLst>
                                            <p:cond delay="0"/>
                                          </p:stCondLst>
                                        </p:cTn>
                                        <p:tgtEl>
                                          <p:spTgt spid="80"/>
                                        </p:tgtEl>
                                        <p:attrNameLst>
                                          <p:attrName>style.visibility</p:attrName>
                                        </p:attrNameLst>
                                      </p:cBhvr>
                                      <p:to>
                                        <p:strVal val="visible"/>
                                      </p:to>
                                    </p:set>
                                    <p:animEffect transition="in" filter="wipe(right)">
                                      <p:cBhvr>
                                        <p:cTn id="46" dur="500"/>
                                        <p:tgtEl>
                                          <p:spTgt spid="80"/>
                                        </p:tgtEl>
                                      </p:cBhvr>
                                    </p:animEffect>
                                  </p:childTnLst>
                                </p:cTn>
                              </p:par>
                            </p:childTnLst>
                          </p:cTn>
                        </p:par>
                        <p:par>
                          <p:cTn id="47" fill="hold">
                            <p:stCondLst>
                              <p:cond delay="500"/>
                            </p:stCondLst>
                            <p:childTnLst>
                              <p:par>
                                <p:cTn id="48" presetID="9" presetClass="exit" presetSubtype="0" fill="hold" nodeType="afterEffect">
                                  <p:stCondLst>
                                    <p:cond delay="0"/>
                                  </p:stCondLst>
                                  <p:childTnLst>
                                    <p:animEffect transition="out" filter="dissolve">
                                      <p:cBhvr>
                                        <p:cTn id="49" dur="500"/>
                                        <p:tgtEl>
                                          <p:spTgt spid="99"/>
                                        </p:tgtEl>
                                      </p:cBhvr>
                                    </p:animEffect>
                                    <p:set>
                                      <p:cBhvr>
                                        <p:cTn id="50" dur="1" fill="hold">
                                          <p:stCondLst>
                                            <p:cond delay="499"/>
                                          </p:stCondLst>
                                        </p:cTn>
                                        <p:tgtEl>
                                          <p:spTgt spid="99"/>
                                        </p:tgtEl>
                                        <p:attrNameLst>
                                          <p:attrName>style.visibility</p:attrName>
                                        </p:attrNameLst>
                                      </p:cBhvr>
                                      <p:to>
                                        <p:strVal val="hidden"/>
                                      </p:to>
                                    </p:set>
                                  </p:childTnLst>
                                </p:cTn>
                              </p:par>
                            </p:childTnLst>
                          </p:cTn>
                        </p:par>
                        <p:par>
                          <p:cTn id="51" fill="hold">
                            <p:stCondLst>
                              <p:cond delay="1000"/>
                            </p:stCondLst>
                            <p:childTnLst>
                              <p:par>
                                <p:cTn id="52" presetID="1" presetClass="entr" presetSubtype="0" fill="hold" grpId="0" nodeType="afterEffect">
                                  <p:stCondLst>
                                    <p:cond delay="0"/>
                                  </p:stCondLst>
                                  <p:childTnLst>
                                    <p:set>
                                      <p:cBhvr>
                                        <p:cTn id="53" dur="1" fill="hold">
                                          <p:stCondLst>
                                            <p:cond delay="0"/>
                                          </p:stCondLst>
                                        </p:cTn>
                                        <p:tgtEl>
                                          <p:spTgt spid="1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104" grpId="0"/>
      <p:bldP spid="141" grpId="0"/>
      <p:bldP spid="142" grpId="0" animBg="1"/>
      <p:bldP spid="6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D043101-5898-C346-B6C6-7D0925FE51EF}"/>
              </a:ext>
            </a:extLst>
          </p:cNvPr>
          <p:cNvSpPr>
            <a:spLocks noGrp="1"/>
          </p:cNvSpPr>
          <p:nvPr>
            <p:ph type="body" sz="quarter" idx="10"/>
          </p:nvPr>
        </p:nvSpPr>
        <p:spPr>
          <a:xfrm>
            <a:off x="437766" y="1073150"/>
            <a:ext cx="8277344" cy="3389312"/>
          </a:xfrm>
        </p:spPr>
        <p:txBody>
          <a:bodyPr/>
          <a:lstStyle/>
          <a:p>
            <a:r>
              <a:rPr lang="en-US" dirty="0"/>
              <a:t>The International Civil Aviation Organization (ICAO) Aeronautical Telecommunications Network (ATN) is run by a consortium of different providers.</a:t>
            </a:r>
          </a:p>
          <a:p>
            <a:pPr lvl="1"/>
            <a:r>
              <a:rPr lang="en-US" dirty="0"/>
              <a:t>This network must support mobility and multi-homing across the different providers</a:t>
            </a:r>
          </a:p>
          <a:p>
            <a:r>
              <a:rPr lang="en-US" dirty="0">
                <a:sym typeface="Wingdings" pitchFamily="2" charset="2"/>
              </a:rPr>
              <a:t>The </a:t>
            </a:r>
            <a:r>
              <a:rPr lang="en-US" dirty="0" err="1">
                <a:sym typeface="Wingdings" pitchFamily="2" charset="2"/>
              </a:rPr>
              <a:t>Uberlay</a:t>
            </a:r>
            <a:r>
              <a:rPr lang="en-US" dirty="0">
                <a:sym typeface="Wingdings" pitchFamily="2" charset="2"/>
              </a:rPr>
              <a:t> model has been proposed as a way to architect this mixed environment. Each provider owns and operates their own </a:t>
            </a:r>
            <a:r>
              <a:rPr lang="en-US" dirty="0" err="1">
                <a:sym typeface="Wingdings" pitchFamily="2" charset="2"/>
              </a:rPr>
              <a:t>xTRs</a:t>
            </a:r>
            <a:r>
              <a:rPr lang="en-US" dirty="0">
                <a:sym typeface="Wingdings" pitchFamily="2" charset="2"/>
              </a:rPr>
              <a:t>, border-RTRs and Map Servers. </a:t>
            </a:r>
          </a:p>
          <a:p>
            <a:r>
              <a:rPr lang="en-US" dirty="0">
                <a:sym typeface="Wingdings" pitchFamily="2" charset="2"/>
              </a:rPr>
              <a:t>Each operator is autonomous in their policies.</a:t>
            </a:r>
          </a:p>
          <a:p>
            <a:r>
              <a:rPr lang="en-US" dirty="0">
                <a:sym typeface="Wingdings" pitchFamily="2" charset="2"/>
              </a:rPr>
              <a:t>The providers require a mechanism to peer with each other without requiring an intermediary organization to run the </a:t>
            </a:r>
            <a:r>
              <a:rPr lang="en-US" dirty="0" err="1">
                <a:sym typeface="Wingdings" pitchFamily="2" charset="2"/>
              </a:rPr>
              <a:t>Uberlay</a:t>
            </a:r>
            <a:r>
              <a:rPr lang="en-US" dirty="0">
                <a:sym typeface="Wingdings" pitchFamily="2" charset="2"/>
              </a:rPr>
              <a:t> for them.</a:t>
            </a:r>
          </a:p>
          <a:p>
            <a:pPr lvl="1"/>
            <a:r>
              <a:rPr lang="en-US" dirty="0">
                <a:sym typeface="Wingdings" pitchFamily="2" charset="2"/>
              </a:rPr>
              <a:t>A federated </a:t>
            </a:r>
            <a:r>
              <a:rPr lang="en-US" dirty="0" err="1">
                <a:sym typeface="Wingdings" pitchFamily="2" charset="2"/>
              </a:rPr>
              <a:t>Uberlay</a:t>
            </a:r>
            <a:r>
              <a:rPr lang="en-US" dirty="0">
                <a:sym typeface="Wingdings" pitchFamily="2" charset="2"/>
              </a:rPr>
              <a:t> Mapping System amongst the providers is desirable. </a:t>
            </a:r>
          </a:p>
          <a:p>
            <a:pPr lvl="1"/>
            <a:endParaRPr lang="en-US" dirty="0"/>
          </a:p>
        </p:txBody>
      </p:sp>
      <p:sp>
        <p:nvSpPr>
          <p:cNvPr id="3" name="Title 2">
            <a:extLst>
              <a:ext uri="{FF2B5EF4-FFF2-40B4-BE49-F238E27FC236}">
                <a16:creationId xmlns:a16="http://schemas.microsoft.com/office/drawing/2014/main" id="{0049AA0B-CF82-EB4C-9A54-39A288A24EDF}"/>
              </a:ext>
            </a:extLst>
          </p:cNvPr>
          <p:cNvSpPr>
            <a:spLocks noGrp="1"/>
          </p:cNvSpPr>
          <p:nvPr>
            <p:ph type="title"/>
          </p:nvPr>
        </p:nvSpPr>
        <p:spPr/>
        <p:txBody>
          <a:bodyPr/>
          <a:lstStyle/>
          <a:p>
            <a:r>
              <a:rPr lang="en-US" dirty="0"/>
              <a:t>ICAO Federated Network</a:t>
            </a:r>
          </a:p>
        </p:txBody>
      </p:sp>
    </p:spTree>
    <p:extLst>
      <p:ext uri="{BB962C8B-B14F-4D97-AF65-F5344CB8AC3E}">
        <p14:creationId xmlns:p14="http://schemas.microsoft.com/office/powerpoint/2010/main" val="28168438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6" name="Cloud 165">
            <a:extLst>
              <a:ext uri="{FF2B5EF4-FFF2-40B4-BE49-F238E27FC236}">
                <a16:creationId xmlns:a16="http://schemas.microsoft.com/office/drawing/2014/main" id="{3F6329B8-283F-7344-95F9-212961B5EB3E}"/>
              </a:ext>
            </a:extLst>
          </p:cNvPr>
          <p:cNvSpPr/>
          <p:nvPr/>
        </p:nvSpPr>
        <p:spPr>
          <a:xfrm>
            <a:off x="7799640" y="1177265"/>
            <a:ext cx="1302701" cy="731838"/>
          </a:xfrm>
          <a:prstGeom prst="cloud">
            <a:avLst/>
          </a:prstGeom>
          <a:solidFill>
            <a:srgbClr val="FFFFFF">
              <a:alpha val="73725"/>
            </a:srgbClr>
          </a:solid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2">
                    <a:lumMod val="75000"/>
                  </a:schemeClr>
                </a:solidFill>
              </a:rPr>
              <a:t>Radio Region</a:t>
            </a:r>
          </a:p>
        </p:txBody>
      </p:sp>
      <p:sp>
        <p:nvSpPr>
          <p:cNvPr id="165" name="Cloud 164">
            <a:extLst>
              <a:ext uri="{FF2B5EF4-FFF2-40B4-BE49-F238E27FC236}">
                <a16:creationId xmlns:a16="http://schemas.microsoft.com/office/drawing/2014/main" id="{2BB91752-472C-1742-B79A-E59F2D110631}"/>
              </a:ext>
            </a:extLst>
          </p:cNvPr>
          <p:cNvSpPr/>
          <p:nvPr/>
        </p:nvSpPr>
        <p:spPr>
          <a:xfrm>
            <a:off x="140507" y="1295507"/>
            <a:ext cx="1302701" cy="731838"/>
          </a:xfrm>
          <a:prstGeom prst="cloud">
            <a:avLst/>
          </a:prstGeom>
          <a:solidFill>
            <a:srgbClr val="FFFFFF">
              <a:alpha val="73725"/>
            </a:srgbClr>
          </a:solid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2">
                    <a:lumMod val="75000"/>
                  </a:schemeClr>
                </a:solidFill>
              </a:rPr>
              <a:t>Radio Region</a:t>
            </a:r>
          </a:p>
        </p:txBody>
      </p:sp>
      <p:sp>
        <p:nvSpPr>
          <p:cNvPr id="3" name="Title 2"/>
          <p:cNvSpPr>
            <a:spLocks noGrp="1"/>
          </p:cNvSpPr>
          <p:nvPr>
            <p:ph type="title"/>
          </p:nvPr>
        </p:nvSpPr>
        <p:spPr/>
        <p:txBody>
          <a:bodyPr/>
          <a:lstStyle/>
          <a:p>
            <a:r>
              <a:rPr lang="en-US" dirty="0"/>
              <a:t>ICAO – Existing peering agreements</a:t>
            </a:r>
          </a:p>
        </p:txBody>
      </p:sp>
      <p:sp>
        <p:nvSpPr>
          <p:cNvPr id="31" name="Cloud 30"/>
          <p:cNvSpPr/>
          <p:nvPr/>
        </p:nvSpPr>
        <p:spPr>
          <a:xfrm>
            <a:off x="622984" y="1720668"/>
            <a:ext cx="3399241" cy="1546551"/>
          </a:xfrm>
          <a:prstGeom prst="cloud">
            <a:avLst/>
          </a:prstGeom>
          <a:solidFill>
            <a:srgbClr val="FFFFFF">
              <a:alpha val="73725"/>
            </a:srgbClr>
          </a:solid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2">
                    <a:lumMod val="75000"/>
                  </a:schemeClr>
                </a:solidFill>
              </a:rPr>
              <a:t>Mobility Provider West</a:t>
            </a:r>
          </a:p>
        </p:txBody>
      </p:sp>
      <p:grpSp>
        <p:nvGrpSpPr>
          <p:cNvPr id="40" name="Group 39"/>
          <p:cNvGrpSpPr/>
          <p:nvPr/>
        </p:nvGrpSpPr>
        <p:grpSpPr>
          <a:xfrm>
            <a:off x="791858" y="2888707"/>
            <a:ext cx="426078" cy="420152"/>
            <a:chOff x="4381601" y="3173124"/>
            <a:chExt cx="473632" cy="473632"/>
          </a:xfrm>
        </p:grpSpPr>
        <p:sp>
          <p:nvSpPr>
            <p:cNvPr id="41" name="Oval 40"/>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2" name="Picture 41"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grpSp>
        <p:nvGrpSpPr>
          <p:cNvPr id="44" name="Group 43"/>
          <p:cNvGrpSpPr/>
          <p:nvPr/>
        </p:nvGrpSpPr>
        <p:grpSpPr>
          <a:xfrm>
            <a:off x="606315" y="1902220"/>
            <a:ext cx="426078" cy="420152"/>
            <a:chOff x="4381601" y="3173124"/>
            <a:chExt cx="473632" cy="473632"/>
          </a:xfrm>
        </p:grpSpPr>
        <p:sp>
          <p:nvSpPr>
            <p:cNvPr id="45" name="Oval 44"/>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6" name="Picture 45"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sp>
        <p:nvSpPr>
          <p:cNvPr id="74" name="Cloud 73"/>
          <p:cNvSpPr/>
          <p:nvPr/>
        </p:nvSpPr>
        <p:spPr>
          <a:xfrm>
            <a:off x="5603275" y="1892907"/>
            <a:ext cx="2958671" cy="1523592"/>
          </a:xfrm>
          <a:prstGeom prst="cloud">
            <a:avLst/>
          </a:prstGeom>
          <a:solidFill>
            <a:srgbClr val="FFFFFF">
              <a:alpha val="73725"/>
            </a:srgbClr>
          </a:solid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2">
                    <a:lumMod val="75000"/>
                  </a:schemeClr>
                </a:solidFill>
              </a:rPr>
              <a:t>Mobility Provider East</a:t>
            </a:r>
          </a:p>
        </p:txBody>
      </p:sp>
      <p:grpSp>
        <p:nvGrpSpPr>
          <p:cNvPr id="75" name="Group 74"/>
          <p:cNvGrpSpPr/>
          <p:nvPr/>
        </p:nvGrpSpPr>
        <p:grpSpPr>
          <a:xfrm>
            <a:off x="8222010" y="1866237"/>
            <a:ext cx="426078" cy="420152"/>
            <a:chOff x="4381601" y="3173124"/>
            <a:chExt cx="473632" cy="473632"/>
          </a:xfrm>
        </p:grpSpPr>
        <p:sp>
          <p:nvSpPr>
            <p:cNvPr id="76" name="Oval 75"/>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77" name="Picture 76"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grpSp>
        <p:nvGrpSpPr>
          <p:cNvPr id="79" name="Group 78"/>
          <p:cNvGrpSpPr/>
          <p:nvPr/>
        </p:nvGrpSpPr>
        <p:grpSpPr>
          <a:xfrm>
            <a:off x="8106559" y="2848362"/>
            <a:ext cx="426078" cy="420152"/>
            <a:chOff x="4381601" y="3173124"/>
            <a:chExt cx="473632" cy="473632"/>
          </a:xfrm>
        </p:grpSpPr>
        <p:sp>
          <p:nvSpPr>
            <p:cNvPr id="80" name="Oval 79"/>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81" name="Picture 80"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pic>
        <p:nvPicPr>
          <p:cNvPr id="459" name="Picture 458"/>
          <p:cNvPicPr>
            <a:picLocks noChangeAspect="1"/>
          </p:cNvPicPr>
          <p:nvPr/>
        </p:nvPicPr>
        <p:blipFill>
          <a:blip r:embed="rId4"/>
          <a:stretch>
            <a:fillRect/>
          </a:stretch>
        </p:blipFill>
        <p:spPr>
          <a:xfrm>
            <a:off x="457937" y="812032"/>
            <a:ext cx="667842" cy="667842"/>
          </a:xfrm>
          <a:prstGeom prst="rect">
            <a:avLst/>
          </a:prstGeom>
        </p:spPr>
      </p:pic>
      <p:grpSp>
        <p:nvGrpSpPr>
          <p:cNvPr id="460" name="Group 459"/>
          <p:cNvGrpSpPr/>
          <p:nvPr/>
        </p:nvGrpSpPr>
        <p:grpSpPr>
          <a:xfrm>
            <a:off x="693009" y="1162037"/>
            <a:ext cx="252689" cy="249175"/>
            <a:chOff x="4381601" y="3173124"/>
            <a:chExt cx="473632" cy="473632"/>
          </a:xfrm>
        </p:grpSpPr>
        <p:sp>
          <p:nvSpPr>
            <p:cNvPr id="461" name="Oval 460"/>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62" name="Picture 461"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cxnSp>
        <p:nvCxnSpPr>
          <p:cNvPr id="464" name="Straight Connector 463"/>
          <p:cNvCxnSpPr>
            <a:stCxn id="45" idx="0"/>
            <a:endCxn id="461" idx="4"/>
          </p:cNvCxnSpPr>
          <p:nvPr/>
        </p:nvCxnSpPr>
        <p:spPr>
          <a:xfrm flipV="1">
            <a:off x="819354" y="1411212"/>
            <a:ext cx="0" cy="49100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110" name="Rounded Rectangle 109"/>
          <p:cNvSpPr/>
          <p:nvPr/>
        </p:nvSpPr>
        <p:spPr>
          <a:xfrm>
            <a:off x="196613" y="1801457"/>
            <a:ext cx="536538"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a:solidFill>
                  <a:srgbClr val="0070C0"/>
                </a:solidFill>
              </a:rPr>
              <a:t>A/G-R</a:t>
            </a:r>
            <a:endParaRPr lang="en-US" sz="1000" dirty="0">
              <a:solidFill>
                <a:srgbClr val="0070C0"/>
              </a:solidFill>
            </a:endParaRPr>
          </a:p>
        </p:txBody>
      </p:sp>
      <p:sp>
        <p:nvSpPr>
          <p:cNvPr id="112" name="Rounded Rectangle 111"/>
          <p:cNvSpPr/>
          <p:nvPr/>
        </p:nvSpPr>
        <p:spPr>
          <a:xfrm>
            <a:off x="8444457" y="1709022"/>
            <a:ext cx="536538"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a:solidFill>
                  <a:srgbClr val="0070C0"/>
                </a:solidFill>
              </a:rPr>
              <a:t>A/G-R</a:t>
            </a:r>
            <a:endParaRPr lang="en-US" sz="1000" dirty="0">
              <a:solidFill>
                <a:srgbClr val="0070C0"/>
              </a:solidFill>
            </a:endParaRPr>
          </a:p>
        </p:txBody>
      </p:sp>
      <p:sp>
        <p:nvSpPr>
          <p:cNvPr id="113" name="Rounded Rectangle 112"/>
          <p:cNvSpPr/>
          <p:nvPr/>
        </p:nvSpPr>
        <p:spPr>
          <a:xfrm>
            <a:off x="8398943" y="2790037"/>
            <a:ext cx="536538"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a:solidFill>
                  <a:srgbClr val="0070C0"/>
                </a:solidFill>
              </a:rPr>
              <a:t>G/G-R</a:t>
            </a:r>
            <a:endParaRPr lang="en-US" sz="1000" dirty="0">
              <a:solidFill>
                <a:srgbClr val="0070C0"/>
              </a:solidFill>
            </a:endParaRPr>
          </a:p>
        </p:txBody>
      </p:sp>
      <p:sp>
        <p:nvSpPr>
          <p:cNvPr id="114" name="Rounded Rectangle 113"/>
          <p:cNvSpPr/>
          <p:nvPr/>
        </p:nvSpPr>
        <p:spPr>
          <a:xfrm>
            <a:off x="389428" y="2798267"/>
            <a:ext cx="536538"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a:solidFill>
                  <a:srgbClr val="0070C0"/>
                </a:solidFill>
              </a:rPr>
              <a:t>G/G-R</a:t>
            </a:r>
            <a:endParaRPr lang="en-US" sz="1000" dirty="0">
              <a:solidFill>
                <a:srgbClr val="0070C0"/>
              </a:solidFill>
            </a:endParaRPr>
          </a:p>
        </p:txBody>
      </p:sp>
      <p:grpSp>
        <p:nvGrpSpPr>
          <p:cNvPr id="2" name="Group 1"/>
          <p:cNvGrpSpPr/>
          <p:nvPr/>
        </p:nvGrpSpPr>
        <p:grpSpPr>
          <a:xfrm>
            <a:off x="8046720" y="79691"/>
            <a:ext cx="921818" cy="583814"/>
            <a:chOff x="7583999" y="79691"/>
            <a:chExt cx="1384539" cy="876868"/>
          </a:xfrm>
        </p:grpSpPr>
        <p:sp>
          <p:nvSpPr>
            <p:cNvPr id="111" name="Rounded Rectangle 110"/>
            <p:cNvSpPr/>
            <p:nvPr/>
          </p:nvSpPr>
          <p:spPr>
            <a:xfrm>
              <a:off x="8104544" y="192734"/>
              <a:ext cx="863994" cy="206015"/>
            </a:xfrm>
            <a:prstGeom prst="roundRect">
              <a:avLst/>
            </a:prstGeom>
            <a:solidFill>
              <a:srgbClr val="FFFFFF"/>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LISP MS/MR</a:t>
              </a:r>
            </a:p>
          </p:txBody>
        </p:sp>
        <p:grpSp>
          <p:nvGrpSpPr>
            <p:cNvPr id="116" name="Group 115"/>
            <p:cNvGrpSpPr/>
            <p:nvPr/>
          </p:nvGrpSpPr>
          <p:grpSpPr>
            <a:xfrm>
              <a:off x="7583999" y="79691"/>
              <a:ext cx="426078" cy="420152"/>
              <a:chOff x="4381601" y="3173124"/>
              <a:chExt cx="473632" cy="473632"/>
            </a:xfrm>
            <a:solidFill>
              <a:srgbClr val="92D050"/>
            </a:solidFill>
          </p:grpSpPr>
          <p:sp>
            <p:nvSpPr>
              <p:cNvPr id="117" name="Oval 116"/>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18" name="Picture 117"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19" name="Group 118"/>
            <p:cNvGrpSpPr/>
            <p:nvPr/>
          </p:nvGrpSpPr>
          <p:grpSpPr>
            <a:xfrm>
              <a:off x="7583999" y="536407"/>
              <a:ext cx="426078" cy="420152"/>
              <a:chOff x="4381601" y="3173124"/>
              <a:chExt cx="473632" cy="473632"/>
            </a:xfrm>
            <a:solidFill>
              <a:srgbClr val="FF0000"/>
            </a:solidFill>
          </p:grpSpPr>
          <p:sp>
            <p:nvSpPr>
              <p:cNvPr id="120" name="Oval 119"/>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21" name="Picture 120"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122" name="Rounded Rectangle 121"/>
            <p:cNvSpPr/>
            <p:nvPr/>
          </p:nvSpPr>
          <p:spPr>
            <a:xfrm>
              <a:off x="8104544" y="638873"/>
              <a:ext cx="863994"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Border Router</a:t>
              </a:r>
            </a:p>
          </p:txBody>
        </p:sp>
      </p:grpSp>
      <p:sp>
        <p:nvSpPr>
          <p:cNvPr id="39" name="TextBox 38"/>
          <p:cNvSpPr txBox="1"/>
          <p:nvPr/>
        </p:nvSpPr>
        <p:spPr>
          <a:xfrm>
            <a:off x="187542" y="3233988"/>
            <a:ext cx="811441" cy="261610"/>
          </a:xfrm>
          <a:prstGeom prst="rect">
            <a:avLst/>
          </a:prstGeom>
          <a:noFill/>
        </p:spPr>
        <p:txBody>
          <a:bodyPr wrap="none" rtlCol="0">
            <a:spAutoFit/>
          </a:bodyPr>
          <a:lstStyle/>
          <a:p>
            <a:r>
              <a:rPr lang="en-US" sz="1050">
                <a:latin typeface="+mn-lt"/>
              </a:rPr>
              <a:t>AOC/ATC</a:t>
            </a:r>
            <a:endParaRPr lang="en-US" sz="1050" dirty="0">
              <a:latin typeface="+mn-lt"/>
            </a:endParaRPr>
          </a:p>
        </p:txBody>
      </p:sp>
      <p:sp>
        <p:nvSpPr>
          <p:cNvPr id="97" name="TextBox 96"/>
          <p:cNvSpPr txBox="1"/>
          <p:nvPr/>
        </p:nvSpPr>
        <p:spPr>
          <a:xfrm>
            <a:off x="8299955" y="3219193"/>
            <a:ext cx="811441" cy="261610"/>
          </a:xfrm>
          <a:prstGeom prst="rect">
            <a:avLst/>
          </a:prstGeom>
          <a:noFill/>
        </p:spPr>
        <p:txBody>
          <a:bodyPr wrap="none" rtlCol="0">
            <a:spAutoFit/>
          </a:bodyPr>
          <a:lstStyle/>
          <a:p>
            <a:r>
              <a:rPr lang="en-US" sz="1050">
                <a:latin typeface="+mn-lt"/>
              </a:rPr>
              <a:t>AOC/ATC</a:t>
            </a:r>
            <a:endParaRPr lang="en-US" sz="1050" dirty="0">
              <a:latin typeface="+mn-lt"/>
            </a:endParaRPr>
          </a:p>
        </p:txBody>
      </p:sp>
      <p:sp>
        <p:nvSpPr>
          <p:cNvPr id="71" name="Cloud 70">
            <a:extLst>
              <a:ext uri="{FF2B5EF4-FFF2-40B4-BE49-F238E27FC236}">
                <a16:creationId xmlns:a16="http://schemas.microsoft.com/office/drawing/2014/main" id="{82D7E77E-572A-0547-A05B-72D6FAEF985C}"/>
              </a:ext>
            </a:extLst>
          </p:cNvPr>
          <p:cNvSpPr/>
          <p:nvPr/>
        </p:nvSpPr>
        <p:spPr>
          <a:xfrm>
            <a:off x="4165237" y="3315394"/>
            <a:ext cx="2534490" cy="2235013"/>
          </a:xfrm>
          <a:prstGeom prst="cloud">
            <a:avLst/>
          </a:prstGeom>
          <a:solidFill>
            <a:srgbClr val="FFFFFF">
              <a:alpha val="73725"/>
            </a:srgbClr>
          </a:solid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1600" dirty="0">
                <a:solidFill>
                  <a:schemeClr val="bg2">
                    <a:lumMod val="75000"/>
                  </a:schemeClr>
                </a:solidFill>
              </a:rPr>
              <a:t>Mobility Provider South</a:t>
            </a:r>
          </a:p>
        </p:txBody>
      </p:sp>
      <p:cxnSp>
        <p:nvCxnSpPr>
          <p:cNvPr id="35" name="Straight Arrow Connector 34">
            <a:extLst>
              <a:ext uri="{FF2B5EF4-FFF2-40B4-BE49-F238E27FC236}">
                <a16:creationId xmlns:a16="http://schemas.microsoft.com/office/drawing/2014/main" id="{91DCC803-7E61-F64F-8893-4B5A8FA574E3}"/>
              </a:ext>
            </a:extLst>
          </p:cNvPr>
          <p:cNvCxnSpPr>
            <a:cxnSpLocks/>
          </p:cNvCxnSpPr>
          <p:nvPr/>
        </p:nvCxnSpPr>
        <p:spPr>
          <a:xfrm>
            <a:off x="3471466" y="2945015"/>
            <a:ext cx="947704" cy="905734"/>
          </a:xfrm>
          <a:prstGeom prst="straightConnector1">
            <a:avLst/>
          </a:prstGeom>
          <a:ln w="38100">
            <a:solidFill>
              <a:schemeClr val="accent6">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8" name="Straight Arrow Connector 137">
            <a:extLst>
              <a:ext uri="{FF2B5EF4-FFF2-40B4-BE49-F238E27FC236}">
                <a16:creationId xmlns:a16="http://schemas.microsoft.com/office/drawing/2014/main" id="{133E4DE9-27D4-FC44-89A7-4B41EFF66CC7}"/>
              </a:ext>
            </a:extLst>
          </p:cNvPr>
          <p:cNvCxnSpPr>
            <a:cxnSpLocks/>
          </p:cNvCxnSpPr>
          <p:nvPr/>
        </p:nvCxnSpPr>
        <p:spPr>
          <a:xfrm>
            <a:off x="4025340" y="2301628"/>
            <a:ext cx="1548260" cy="231905"/>
          </a:xfrm>
          <a:prstGeom prst="straightConnector1">
            <a:avLst/>
          </a:prstGeom>
          <a:ln w="38100">
            <a:solidFill>
              <a:schemeClr val="accent6">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9" name="Straight Arrow Connector 138">
            <a:extLst>
              <a:ext uri="{FF2B5EF4-FFF2-40B4-BE49-F238E27FC236}">
                <a16:creationId xmlns:a16="http://schemas.microsoft.com/office/drawing/2014/main" id="{E3D91033-2B8D-CA4D-9C14-F5E095878CB8}"/>
              </a:ext>
            </a:extLst>
          </p:cNvPr>
          <p:cNvCxnSpPr>
            <a:cxnSpLocks/>
          </p:cNvCxnSpPr>
          <p:nvPr/>
        </p:nvCxnSpPr>
        <p:spPr>
          <a:xfrm flipV="1">
            <a:off x="5452242" y="3021958"/>
            <a:ext cx="221193" cy="235392"/>
          </a:xfrm>
          <a:prstGeom prst="straightConnector1">
            <a:avLst/>
          </a:prstGeom>
          <a:ln w="38100">
            <a:solidFill>
              <a:schemeClr val="accent6">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0" name="Straight Arrow Connector 139">
            <a:extLst>
              <a:ext uri="{FF2B5EF4-FFF2-40B4-BE49-F238E27FC236}">
                <a16:creationId xmlns:a16="http://schemas.microsoft.com/office/drawing/2014/main" id="{50DEDEB1-023C-724C-B72B-5E3794A259CB}"/>
              </a:ext>
            </a:extLst>
          </p:cNvPr>
          <p:cNvCxnSpPr>
            <a:cxnSpLocks/>
          </p:cNvCxnSpPr>
          <p:nvPr/>
        </p:nvCxnSpPr>
        <p:spPr>
          <a:xfrm>
            <a:off x="423741" y="4281159"/>
            <a:ext cx="468977" cy="0"/>
          </a:xfrm>
          <a:prstGeom prst="straightConnector1">
            <a:avLst/>
          </a:prstGeom>
          <a:ln w="38100">
            <a:solidFill>
              <a:schemeClr val="accent6">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E3371432-1123-6C4E-8CCE-27A1943E7E83}"/>
              </a:ext>
            </a:extLst>
          </p:cNvPr>
          <p:cNvSpPr txBox="1"/>
          <p:nvPr/>
        </p:nvSpPr>
        <p:spPr>
          <a:xfrm>
            <a:off x="998983" y="4084453"/>
            <a:ext cx="2661306" cy="369332"/>
          </a:xfrm>
          <a:prstGeom prst="rect">
            <a:avLst/>
          </a:prstGeom>
          <a:noFill/>
        </p:spPr>
        <p:txBody>
          <a:bodyPr wrap="none" rtlCol="0">
            <a:spAutoFit/>
          </a:bodyPr>
          <a:lstStyle/>
          <a:p>
            <a:r>
              <a:rPr lang="en-US" b="1" dirty="0">
                <a:latin typeface="+mn-lt"/>
              </a:rPr>
              <a:t>Underlay</a:t>
            </a:r>
            <a:r>
              <a:rPr lang="en-US" dirty="0">
                <a:latin typeface="+mn-lt"/>
              </a:rPr>
              <a:t> Inter AS EBGP</a:t>
            </a:r>
          </a:p>
        </p:txBody>
      </p:sp>
      <p:sp>
        <p:nvSpPr>
          <p:cNvPr id="54" name="TextBox 53">
            <a:extLst>
              <a:ext uri="{FF2B5EF4-FFF2-40B4-BE49-F238E27FC236}">
                <a16:creationId xmlns:a16="http://schemas.microsoft.com/office/drawing/2014/main" id="{AFB3D7C5-BCEB-9C46-8469-F49B0D3D18FA}"/>
              </a:ext>
            </a:extLst>
          </p:cNvPr>
          <p:cNvSpPr txBox="1"/>
          <p:nvPr/>
        </p:nvSpPr>
        <p:spPr>
          <a:xfrm>
            <a:off x="3299573" y="3283421"/>
            <a:ext cx="545342" cy="261610"/>
          </a:xfrm>
          <a:prstGeom prst="rect">
            <a:avLst/>
          </a:prstGeom>
          <a:noFill/>
        </p:spPr>
        <p:txBody>
          <a:bodyPr wrap="none" rtlCol="0">
            <a:spAutoFit/>
          </a:bodyPr>
          <a:lstStyle/>
          <a:p>
            <a:r>
              <a:rPr lang="en-US" sz="1100" dirty="0">
                <a:solidFill>
                  <a:srgbClr val="C00000"/>
                </a:solidFill>
                <a:latin typeface="+mn-lt"/>
              </a:rPr>
              <a:t>EBGP</a:t>
            </a:r>
          </a:p>
        </p:txBody>
      </p:sp>
      <p:sp>
        <p:nvSpPr>
          <p:cNvPr id="142" name="TextBox 141">
            <a:extLst>
              <a:ext uri="{FF2B5EF4-FFF2-40B4-BE49-F238E27FC236}">
                <a16:creationId xmlns:a16="http://schemas.microsoft.com/office/drawing/2014/main" id="{E5C61AB3-069D-F84A-A55F-76A653059C3B}"/>
              </a:ext>
            </a:extLst>
          </p:cNvPr>
          <p:cNvSpPr txBox="1"/>
          <p:nvPr/>
        </p:nvSpPr>
        <p:spPr>
          <a:xfrm>
            <a:off x="5547544" y="3141802"/>
            <a:ext cx="545342" cy="261610"/>
          </a:xfrm>
          <a:prstGeom prst="rect">
            <a:avLst/>
          </a:prstGeom>
          <a:noFill/>
        </p:spPr>
        <p:txBody>
          <a:bodyPr wrap="none" rtlCol="0">
            <a:spAutoFit/>
          </a:bodyPr>
          <a:lstStyle/>
          <a:p>
            <a:r>
              <a:rPr lang="en-US" sz="1100" dirty="0">
                <a:solidFill>
                  <a:srgbClr val="C00000"/>
                </a:solidFill>
                <a:latin typeface="+mn-lt"/>
              </a:rPr>
              <a:t>EBGP</a:t>
            </a:r>
          </a:p>
        </p:txBody>
      </p:sp>
      <p:sp>
        <p:nvSpPr>
          <p:cNvPr id="127" name="TextBox 126">
            <a:extLst>
              <a:ext uri="{FF2B5EF4-FFF2-40B4-BE49-F238E27FC236}">
                <a16:creationId xmlns:a16="http://schemas.microsoft.com/office/drawing/2014/main" id="{8C71FE1E-FE68-3D4F-9F61-8203854C2370}"/>
              </a:ext>
            </a:extLst>
          </p:cNvPr>
          <p:cNvSpPr txBox="1"/>
          <p:nvPr/>
        </p:nvSpPr>
        <p:spPr>
          <a:xfrm>
            <a:off x="4485721" y="2448042"/>
            <a:ext cx="545342" cy="261610"/>
          </a:xfrm>
          <a:prstGeom prst="rect">
            <a:avLst/>
          </a:prstGeom>
          <a:noFill/>
        </p:spPr>
        <p:txBody>
          <a:bodyPr wrap="none" rtlCol="0">
            <a:spAutoFit/>
          </a:bodyPr>
          <a:lstStyle/>
          <a:p>
            <a:r>
              <a:rPr lang="en-US" sz="1100" dirty="0">
                <a:solidFill>
                  <a:srgbClr val="C00000"/>
                </a:solidFill>
                <a:latin typeface="+mn-lt"/>
              </a:rPr>
              <a:t>EBGP</a:t>
            </a:r>
          </a:p>
        </p:txBody>
      </p:sp>
      <p:grpSp>
        <p:nvGrpSpPr>
          <p:cNvPr id="143" name="Group 142">
            <a:extLst>
              <a:ext uri="{FF2B5EF4-FFF2-40B4-BE49-F238E27FC236}">
                <a16:creationId xmlns:a16="http://schemas.microsoft.com/office/drawing/2014/main" id="{78511709-796E-F445-9BB8-D5F7AD865722}"/>
              </a:ext>
            </a:extLst>
          </p:cNvPr>
          <p:cNvGrpSpPr/>
          <p:nvPr/>
        </p:nvGrpSpPr>
        <p:grpSpPr>
          <a:xfrm>
            <a:off x="5546326" y="2447761"/>
            <a:ext cx="251410" cy="247913"/>
            <a:chOff x="4381601" y="3173124"/>
            <a:chExt cx="473632" cy="473632"/>
          </a:xfrm>
          <a:solidFill>
            <a:srgbClr val="92D050"/>
          </a:solidFill>
        </p:grpSpPr>
        <p:sp>
          <p:nvSpPr>
            <p:cNvPr id="144" name="Oval 143">
              <a:extLst>
                <a:ext uri="{FF2B5EF4-FFF2-40B4-BE49-F238E27FC236}">
                  <a16:creationId xmlns:a16="http://schemas.microsoft.com/office/drawing/2014/main" id="{94144E3C-7579-A74A-BDFE-C6D3B2D51FC9}"/>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45" name="Picture 144" descr="router arrows.emf">
              <a:extLst>
                <a:ext uri="{FF2B5EF4-FFF2-40B4-BE49-F238E27FC236}">
                  <a16:creationId xmlns:a16="http://schemas.microsoft.com/office/drawing/2014/main" id="{0146244E-03DA-C947-B3C1-57D64E6A405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grpSp>
        <p:nvGrpSpPr>
          <p:cNvPr id="146" name="Group 145">
            <a:extLst>
              <a:ext uri="{FF2B5EF4-FFF2-40B4-BE49-F238E27FC236}">
                <a16:creationId xmlns:a16="http://schemas.microsoft.com/office/drawing/2014/main" id="{36CDFC15-66F0-4340-A612-C22C03976C5B}"/>
              </a:ext>
            </a:extLst>
          </p:cNvPr>
          <p:cNvGrpSpPr/>
          <p:nvPr/>
        </p:nvGrpSpPr>
        <p:grpSpPr>
          <a:xfrm>
            <a:off x="3823868" y="2161469"/>
            <a:ext cx="251410" cy="247913"/>
            <a:chOff x="4381601" y="3173124"/>
            <a:chExt cx="473632" cy="473632"/>
          </a:xfrm>
          <a:solidFill>
            <a:srgbClr val="92D050"/>
          </a:solidFill>
        </p:grpSpPr>
        <p:sp>
          <p:nvSpPr>
            <p:cNvPr id="147" name="Oval 146">
              <a:extLst>
                <a:ext uri="{FF2B5EF4-FFF2-40B4-BE49-F238E27FC236}">
                  <a16:creationId xmlns:a16="http://schemas.microsoft.com/office/drawing/2014/main" id="{9929FF62-F42D-A84E-B3D2-F5BE1D86469A}"/>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48" name="Picture 147" descr="router arrows.emf">
              <a:extLst>
                <a:ext uri="{FF2B5EF4-FFF2-40B4-BE49-F238E27FC236}">
                  <a16:creationId xmlns:a16="http://schemas.microsoft.com/office/drawing/2014/main" id="{3C7CD606-32B9-F240-8927-93949E16A0A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grpSp>
        <p:nvGrpSpPr>
          <p:cNvPr id="149" name="Group 148">
            <a:extLst>
              <a:ext uri="{FF2B5EF4-FFF2-40B4-BE49-F238E27FC236}">
                <a16:creationId xmlns:a16="http://schemas.microsoft.com/office/drawing/2014/main" id="{E4D8CC20-F2BE-1E4F-BFF6-35F15AF743E2}"/>
              </a:ext>
            </a:extLst>
          </p:cNvPr>
          <p:cNvGrpSpPr/>
          <p:nvPr/>
        </p:nvGrpSpPr>
        <p:grpSpPr>
          <a:xfrm>
            <a:off x="5617669" y="2841921"/>
            <a:ext cx="251410" cy="247913"/>
            <a:chOff x="4381601" y="3173124"/>
            <a:chExt cx="473632" cy="473632"/>
          </a:xfrm>
          <a:solidFill>
            <a:srgbClr val="92D050"/>
          </a:solidFill>
        </p:grpSpPr>
        <p:sp>
          <p:nvSpPr>
            <p:cNvPr id="150" name="Oval 149">
              <a:extLst>
                <a:ext uri="{FF2B5EF4-FFF2-40B4-BE49-F238E27FC236}">
                  <a16:creationId xmlns:a16="http://schemas.microsoft.com/office/drawing/2014/main" id="{9809FE28-9331-7749-8499-6F94E633CF8D}"/>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51" name="Picture 150" descr="router arrows.emf">
              <a:extLst>
                <a:ext uri="{FF2B5EF4-FFF2-40B4-BE49-F238E27FC236}">
                  <a16:creationId xmlns:a16="http://schemas.microsoft.com/office/drawing/2014/main" id="{E2202F72-916D-634A-A89F-33A9FB24F08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grpSp>
        <p:nvGrpSpPr>
          <p:cNvPr id="152" name="Group 151">
            <a:extLst>
              <a:ext uri="{FF2B5EF4-FFF2-40B4-BE49-F238E27FC236}">
                <a16:creationId xmlns:a16="http://schemas.microsoft.com/office/drawing/2014/main" id="{A993D861-B595-7D45-9CC4-14E19E310EFD}"/>
              </a:ext>
            </a:extLst>
          </p:cNvPr>
          <p:cNvGrpSpPr/>
          <p:nvPr/>
        </p:nvGrpSpPr>
        <p:grpSpPr>
          <a:xfrm>
            <a:off x="5276383" y="3222437"/>
            <a:ext cx="251410" cy="247913"/>
            <a:chOff x="4381601" y="3173124"/>
            <a:chExt cx="473632" cy="473632"/>
          </a:xfrm>
          <a:solidFill>
            <a:srgbClr val="92D050"/>
          </a:solidFill>
        </p:grpSpPr>
        <p:sp>
          <p:nvSpPr>
            <p:cNvPr id="153" name="Oval 152">
              <a:extLst>
                <a:ext uri="{FF2B5EF4-FFF2-40B4-BE49-F238E27FC236}">
                  <a16:creationId xmlns:a16="http://schemas.microsoft.com/office/drawing/2014/main" id="{94C79BDB-2073-B34B-94BF-29FA5BF4329B}"/>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54" name="Picture 153" descr="router arrows.emf">
              <a:extLst>
                <a:ext uri="{FF2B5EF4-FFF2-40B4-BE49-F238E27FC236}">
                  <a16:creationId xmlns:a16="http://schemas.microsoft.com/office/drawing/2014/main" id="{2B267C3F-3704-2441-A9D9-C827AC399BE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grpSp>
        <p:nvGrpSpPr>
          <p:cNvPr id="155" name="Group 154">
            <a:extLst>
              <a:ext uri="{FF2B5EF4-FFF2-40B4-BE49-F238E27FC236}">
                <a16:creationId xmlns:a16="http://schemas.microsoft.com/office/drawing/2014/main" id="{D2B59859-170C-8242-A3DD-EAA3CD0513CA}"/>
              </a:ext>
            </a:extLst>
          </p:cNvPr>
          <p:cNvGrpSpPr/>
          <p:nvPr/>
        </p:nvGrpSpPr>
        <p:grpSpPr>
          <a:xfrm>
            <a:off x="4368558" y="3802463"/>
            <a:ext cx="251410" cy="247913"/>
            <a:chOff x="4381601" y="3173124"/>
            <a:chExt cx="473632" cy="473632"/>
          </a:xfrm>
          <a:solidFill>
            <a:srgbClr val="92D050"/>
          </a:solidFill>
        </p:grpSpPr>
        <p:sp>
          <p:nvSpPr>
            <p:cNvPr id="156" name="Oval 155">
              <a:extLst>
                <a:ext uri="{FF2B5EF4-FFF2-40B4-BE49-F238E27FC236}">
                  <a16:creationId xmlns:a16="http://schemas.microsoft.com/office/drawing/2014/main" id="{FD72E89C-4390-C24A-9DED-2BBB43FE8334}"/>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57" name="Picture 156" descr="router arrows.emf">
              <a:extLst>
                <a:ext uri="{FF2B5EF4-FFF2-40B4-BE49-F238E27FC236}">
                  <a16:creationId xmlns:a16="http://schemas.microsoft.com/office/drawing/2014/main" id="{AAC3BC14-B805-6A43-AB81-23147F8A66E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grpSp>
        <p:nvGrpSpPr>
          <p:cNvPr id="158" name="Group 157">
            <a:extLst>
              <a:ext uri="{FF2B5EF4-FFF2-40B4-BE49-F238E27FC236}">
                <a16:creationId xmlns:a16="http://schemas.microsoft.com/office/drawing/2014/main" id="{8AA8004C-537D-9E47-A9BC-8E0C4EB072BF}"/>
              </a:ext>
            </a:extLst>
          </p:cNvPr>
          <p:cNvGrpSpPr/>
          <p:nvPr/>
        </p:nvGrpSpPr>
        <p:grpSpPr>
          <a:xfrm>
            <a:off x="3293218" y="2757295"/>
            <a:ext cx="251410" cy="247913"/>
            <a:chOff x="4381601" y="3173124"/>
            <a:chExt cx="473632" cy="473632"/>
          </a:xfrm>
          <a:solidFill>
            <a:srgbClr val="92D050"/>
          </a:solidFill>
        </p:grpSpPr>
        <p:sp>
          <p:nvSpPr>
            <p:cNvPr id="159" name="Oval 158">
              <a:extLst>
                <a:ext uri="{FF2B5EF4-FFF2-40B4-BE49-F238E27FC236}">
                  <a16:creationId xmlns:a16="http://schemas.microsoft.com/office/drawing/2014/main" id="{480122B0-25E2-BE46-8387-80053D6A36BB}"/>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0" name="Picture 159" descr="router arrows.emf">
              <a:extLst>
                <a:ext uri="{FF2B5EF4-FFF2-40B4-BE49-F238E27FC236}">
                  <a16:creationId xmlns:a16="http://schemas.microsoft.com/office/drawing/2014/main" id="{C71F5E77-235E-7F4F-84BB-ECFFD8E2EDB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grpSp>
        <p:nvGrpSpPr>
          <p:cNvPr id="161" name="Group 160">
            <a:extLst>
              <a:ext uri="{FF2B5EF4-FFF2-40B4-BE49-F238E27FC236}">
                <a16:creationId xmlns:a16="http://schemas.microsoft.com/office/drawing/2014/main" id="{33C25E02-AF68-2D47-98A4-05BD1F0F8CB8}"/>
              </a:ext>
            </a:extLst>
          </p:cNvPr>
          <p:cNvGrpSpPr/>
          <p:nvPr/>
        </p:nvGrpSpPr>
        <p:grpSpPr>
          <a:xfrm>
            <a:off x="8040093" y="727436"/>
            <a:ext cx="283681" cy="279735"/>
            <a:chOff x="4381601" y="3173124"/>
            <a:chExt cx="473632" cy="473632"/>
          </a:xfrm>
          <a:solidFill>
            <a:srgbClr val="92D050"/>
          </a:solidFill>
        </p:grpSpPr>
        <p:sp>
          <p:nvSpPr>
            <p:cNvPr id="162" name="Oval 161">
              <a:extLst>
                <a:ext uri="{FF2B5EF4-FFF2-40B4-BE49-F238E27FC236}">
                  <a16:creationId xmlns:a16="http://schemas.microsoft.com/office/drawing/2014/main" id="{ED3BAC22-3A09-8B45-A732-246F667AC8C9}"/>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3" name="Picture 162" descr="router arrows.emf">
              <a:extLst>
                <a:ext uri="{FF2B5EF4-FFF2-40B4-BE49-F238E27FC236}">
                  <a16:creationId xmlns:a16="http://schemas.microsoft.com/office/drawing/2014/main" id="{8932311C-7FD1-CF47-8525-A78BEF9ABB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sp>
        <p:nvSpPr>
          <p:cNvPr id="164" name="Rounded Rectangle 163">
            <a:extLst>
              <a:ext uri="{FF2B5EF4-FFF2-40B4-BE49-F238E27FC236}">
                <a16:creationId xmlns:a16="http://schemas.microsoft.com/office/drawing/2014/main" id="{77166DD5-88A9-C647-969A-11487117652A}"/>
              </a:ext>
            </a:extLst>
          </p:cNvPr>
          <p:cNvSpPr/>
          <p:nvPr/>
        </p:nvSpPr>
        <p:spPr>
          <a:xfrm>
            <a:off x="8393296" y="787372"/>
            <a:ext cx="666420" cy="158905"/>
          </a:xfrm>
          <a:prstGeom prst="roundRect">
            <a:avLst/>
          </a:prstGeom>
          <a:solidFill>
            <a:srgbClr val="FFFFFF"/>
          </a:solidFill>
          <a:ln>
            <a:solidFill>
              <a:schemeClr val="accent4">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Underlay ASBR</a:t>
            </a:r>
          </a:p>
        </p:txBody>
      </p:sp>
    </p:spTree>
    <p:extLst>
      <p:ext uri="{BB962C8B-B14F-4D97-AF65-F5344CB8AC3E}">
        <p14:creationId xmlns:p14="http://schemas.microsoft.com/office/powerpoint/2010/main" val="17063613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 name="Cloud 173">
            <a:extLst>
              <a:ext uri="{FF2B5EF4-FFF2-40B4-BE49-F238E27FC236}">
                <a16:creationId xmlns:a16="http://schemas.microsoft.com/office/drawing/2014/main" id="{EE5E99C3-72B8-6C46-BA63-C47AE3F5F70A}"/>
              </a:ext>
            </a:extLst>
          </p:cNvPr>
          <p:cNvSpPr/>
          <p:nvPr/>
        </p:nvSpPr>
        <p:spPr>
          <a:xfrm>
            <a:off x="7799640" y="1177265"/>
            <a:ext cx="1302701" cy="731838"/>
          </a:xfrm>
          <a:prstGeom prst="cloud">
            <a:avLst/>
          </a:prstGeom>
          <a:solidFill>
            <a:srgbClr val="FFFFFF">
              <a:alpha val="73725"/>
            </a:srgbClr>
          </a:solid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2">
                    <a:lumMod val="75000"/>
                  </a:schemeClr>
                </a:solidFill>
              </a:rPr>
              <a:t>Radio Region</a:t>
            </a:r>
          </a:p>
        </p:txBody>
      </p:sp>
      <p:sp>
        <p:nvSpPr>
          <p:cNvPr id="175" name="Cloud 174">
            <a:extLst>
              <a:ext uri="{FF2B5EF4-FFF2-40B4-BE49-F238E27FC236}">
                <a16:creationId xmlns:a16="http://schemas.microsoft.com/office/drawing/2014/main" id="{42F15E9B-C51B-C44F-9B90-62EA8A9CDE2B}"/>
              </a:ext>
            </a:extLst>
          </p:cNvPr>
          <p:cNvSpPr/>
          <p:nvPr/>
        </p:nvSpPr>
        <p:spPr>
          <a:xfrm>
            <a:off x="140507" y="1295507"/>
            <a:ext cx="1302701" cy="731838"/>
          </a:xfrm>
          <a:prstGeom prst="cloud">
            <a:avLst/>
          </a:prstGeom>
          <a:solidFill>
            <a:srgbClr val="FFFFFF">
              <a:alpha val="73725"/>
            </a:srgbClr>
          </a:solid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2">
                    <a:lumMod val="75000"/>
                  </a:schemeClr>
                </a:solidFill>
              </a:rPr>
              <a:t>Radio Region</a:t>
            </a:r>
          </a:p>
        </p:txBody>
      </p:sp>
      <p:sp>
        <p:nvSpPr>
          <p:cNvPr id="3" name="Title 2"/>
          <p:cNvSpPr>
            <a:spLocks noGrp="1"/>
          </p:cNvSpPr>
          <p:nvPr>
            <p:ph type="title"/>
          </p:nvPr>
        </p:nvSpPr>
        <p:spPr/>
        <p:txBody>
          <a:bodyPr/>
          <a:lstStyle/>
          <a:p>
            <a:r>
              <a:rPr lang="en-US" dirty="0"/>
              <a:t>ICAO – </a:t>
            </a:r>
            <a:r>
              <a:rPr lang="en-US" dirty="0" err="1"/>
              <a:t>Uberlay</a:t>
            </a:r>
            <a:r>
              <a:rPr lang="en-US" dirty="0"/>
              <a:t> Structure</a:t>
            </a:r>
          </a:p>
        </p:txBody>
      </p:sp>
      <p:sp>
        <p:nvSpPr>
          <p:cNvPr id="31" name="Cloud 30"/>
          <p:cNvSpPr/>
          <p:nvPr/>
        </p:nvSpPr>
        <p:spPr>
          <a:xfrm>
            <a:off x="622984" y="1720668"/>
            <a:ext cx="3399241" cy="1546551"/>
          </a:xfrm>
          <a:prstGeom prst="cloud">
            <a:avLst/>
          </a:prstGeom>
          <a:solidFill>
            <a:srgbClr val="FFFFFF">
              <a:alpha val="73725"/>
            </a:srgbClr>
          </a:solid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2">
                    <a:lumMod val="75000"/>
                  </a:schemeClr>
                </a:solidFill>
              </a:rPr>
              <a:t>Mobility </a:t>
            </a:r>
            <a:r>
              <a:rPr lang="en-US" sz="1600" dirty="0" err="1">
                <a:solidFill>
                  <a:schemeClr val="bg2">
                    <a:lumMod val="75000"/>
                  </a:schemeClr>
                </a:solidFill>
              </a:rPr>
              <a:t>Protider</a:t>
            </a:r>
            <a:r>
              <a:rPr lang="en-US" sz="1600" dirty="0">
                <a:solidFill>
                  <a:schemeClr val="bg2">
                    <a:lumMod val="75000"/>
                  </a:schemeClr>
                </a:solidFill>
              </a:rPr>
              <a:t> West</a:t>
            </a:r>
          </a:p>
        </p:txBody>
      </p:sp>
      <p:grpSp>
        <p:nvGrpSpPr>
          <p:cNvPr id="32" name="Group 31"/>
          <p:cNvGrpSpPr/>
          <p:nvPr/>
        </p:nvGrpSpPr>
        <p:grpSpPr>
          <a:xfrm>
            <a:off x="1920425" y="1623272"/>
            <a:ext cx="426078" cy="420152"/>
            <a:chOff x="4381601" y="3173124"/>
            <a:chExt cx="473632" cy="473632"/>
          </a:xfrm>
          <a:solidFill>
            <a:srgbClr val="92D050"/>
          </a:solidFill>
        </p:grpSpPr>
        <p:sp>
          <p:nvSpPr>
            <p:cNvPr id="33" name="Oval 32"/>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34" name="Picture 33"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40" name="Group 39"/>
          <p:cNvGrpSpPr/>
          <p:nvPr/>
        </p:nvGrpSpPr>
        <p:grpSpPr>
          <a:xfrm>
            <a:off x="791858" y="2888707"/>
            <a:ext cx="426078" cy="420152"/>
            <a:chOff x="4381601" y="3173124"/>
            <a:chExt cx="473632" cy="473632"/>
          </a:xfrm>
        </p:grpSpPr>
        <p:sp>
          <p:nvSpPr>
            <p:cNvPr id="41" name="Oval 40"/>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2" name="Picture 41"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grpSp>
        <p:nvGrpSpPr>
          <p:cNvPr id="44" name="Group 43"/>
          <p:cNvGrpSpPr/>
          <p:nvPr/>
        </p:nvGrpSpPr>
        <p:grpSpPr>
          <a:xfrm>
            <a:off x="606315" y="1902220"/>
            <a:ext cx="426078" cy="420152"/>
            <a:chOff x="4381601" y="3173124"/>
            <a:chExt cx="473632" cy="473632"/>
          </a:xfrm>
        </p:grpSpPr>
        <p:sp>
          <p:nvSpPr>
            <p:cNvPr id="45" name="Oval 44"/>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6" name="Picture 45"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sp>
        <p:nvSpPr>
          <p:cNvPr id="74" name="Cloud 73"/>
          <p:cNvSpPr/>
          <p:nvPr/>
        </p:nvSpPr>
        <p:spPr>
          <a:xfrm>
            <a:off x="5603275" y="1892907"/>
            <a:ext cx="2958671" cy="1523592"/>
          </a:xfrm>
          <a:prstGeom prst="cloud">
            <a:avLst/>
          </a:prstGeom>
          <a:solidFill>
            <a:srgbClr val="FFFFFF">
              <a:alpha val="73725"/>
            </a:srgbClr>
          </a:solid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2">
                    <a:lumMod val="75000"/>
                  </a:schemeClr>
                </a:solidFill>
              </a:rPr>
              <a:t>Mobility Provider East</a:t>
            </a:r>
          </a:p>
        </p:txBody>
      </p:sp>
      <p:grpSp>
        <p:nvGrpSpPr>
          <p:cNvPr id="75" name="Group 74"/>
          <p:cNvGrpSpPr/>
          <p:nvPr/>
        </p:nvGrpSpPr>
        <p:grpSpPr>
          <a:xfrm>
            <a:off x="8222010" y="1866237"/>
            <a:ext cx="426078" cy="420152"/>
            <a:chOff x="4381601" y="3173124"/>
            <a:chExt cx="473632" cy="473632"/>
          </a:xfrm>
        </p:grpSpPr>
        <p:sp>
          <p:nvSpPr>
            <p:cNvPr id="76" name="Oval 75"/>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77" name="Picture 76"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grpSp>
        <p:nvGrpSpPr>
          <p:cNvPr id="79" name="Group 78"/>
          <p:cNvGrpSpPr/>
          <p:nvPr/>
        </p:nvGrpSpPr>
        <p:grpSpPr>
          <a:xfrm>
            <a:off x="8106559" y="2848362"/>
            <a:ext cx="426078" cy="420152"/>
            <a:chOff x="4381601" y="3173124"/>
            <a:chExt cx="473632" cy="473632"/>
          </a:xfrm>
        </p:grpSpPr>
        <p:sp>
          <p:nvSpPr>
            <p:cNvPr id="80" name="Oval 79"/>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81" name="Picture 80"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grpSp>
        <p:nvGrpSpPr>
          <p:cNvPr id="87" name="Group 86"/>
          <p:cNvGrpSpPr/>
          <p:nvPr/>
        </p:nvGrpSpPr>
        <p:grpSpPr>
          <a:xfrm>
            <a:off x="7196990" y="1720668"/>
            <a:ext cx="426078" cy="420152"/>
            <a:chOff x="4381601" y="3173124"/>
            <a:chExt cx="473632" cy="473632"/>
          </a:xfrm>
          <a:solidFill>
            <a:srgbClr val="92D050"/>
          </a:solidFill>
        </p:grpSpPr>
        <p:sp>
          <p:nvSpPr>
            <p:cNvPr id="88" name="Oval 87"/>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89" name="Picture 88"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pic>
        <p:nvPicPr>
          <p:cNvPr id="459" name="Picture 458"/>
          <p:cNvPicPr>
            <a:picLocks noChangeAspect="1"/>
          </p:cNvPicPr>
          <p:nvPr/>
        </p:nvPicPr>
        <p:blipFill>
          <a:blip r:embed="rId4"/>
          <a:stretch>
            <a:fillRect/>
          </a:stretch>
        </p:blipFill>
        <p:spPr>
          <a:xfrm>
            <a:off x="457937" y="812032"/>
            <a:ext cx="667842" cy="667842"/>
          </a:xfrm>
          <a:prstGeom prst="rect">
            <a:avLst/>
          </a:prstGeom>
        </p:spPr>
      </p:pic>
      <p:grpSp>
        <p:nvGrpSpPr>
          <p:cNvPr id="460" name="Group 459"/>
          <p:cNvGrpSpPr/>
          <p:nvPr/>
        </p:nvGrpSpPr>
        <p:grpSpPr>
          <a:xfrm>
            <a:off x="693009" y="1162037"/>
            <a:ext cx="252689" cy="249175"/>
            <a:chOff x="4381601" y="3173124"/>
            <a:chExt cx="473632" cy="473632"/>
          </a:xfrm>
        </p:grpSpPr>
        <p:sp>
          <p:nvSpPr>
            <p:cNvPr id="461" name="Oval 460"/>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62" name="Picture 461"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cxnSp>
        <p:nvCxnSpPr>
          <p:cNvPr id="464" name="Straight Connector 463"/>
          <p:cNvCxnSpPr>
            <a:stCxn id="45" idx="0"/>
            <a:endCxn id="461" idx="4"/>
          </p:cNvCxnSpPr>
          <p:nvPr/>
        </p:nvCxnSpPr>
        <p:spPr>
          <a:xfrm flipV="1">
            <a:off x="819354" y="1411212"/>
            <a:ext cx="0" cy="49100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110" name="Rounded Rectangle 109"/>
          <p:cNvSpPr/>
          <p:nvPr/>
        </p:nvSpPr>
        <p:spPr>
          <a:xfrm>
            <a:off x="196613" y="1801457"/>
            <a:ext cx="536538"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a:solidFill>
                  <a:srgbClr val="0070C0"/>
                </a:solidFill>
              </a:rPr>
              <a:t>A/G-R</a:t>
            </a:r>
            <a:endParaRPr lang="en-US" sz="1000" dirty="0">
              <a:solidFill>
                <a:srgbClr val="0070C0"/>
              </a:solidFill>
            </a:endParaRPr>
          </a:p>
        </p:txBody>
      </p:sp>
      <p:sp>
        <p:nvSpPr>
          <p:cNvPr id="112" name="Rounded Rectangle 111"/>
          <p:cNvSpPr/>
          <p:nvPr/>
        </p:nvSpPr>
        <p:spPr>
          <a:xfrm>
            <a:off x="8444457" y="1709022"/>
            <a:ext cx="536538"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a:solidFill>
                  <a:srgbClr val="0070C0"/>
                </a:solidFill>
              </a:rPr>
              <a:t>A/G-R</a:t>
            </a:r>
            <a:endParaRPr lang="en-US" sz="1000" dirty="0">
              <a:solidFill>
                <a:srgbClr val="0070C0"/>
              </a:solidFill>
            </a:endParaRPr>
          </a:p>
        </p:txBody>
      </p:sp>
      <p:sp>
        <p:nvSpPr>
          <p:cNvPr id="113" name="Rounded Rectangle 112"/>
          <p:cNvSpPr/>
          <p:nvPr/>
        </p:nvSpPr>
        <p:spPr>
          <a:xfrm>
            <a:off x="8398943" y="2790037"/>
            <a:ext cx="536538"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a:solidFill>
                  <a:srgbClr val="0070C0"/>
                </a:solidFill>
              </a:rPr>
              <a:t>G/G-R</a:t>
            </a:r>
            <a:endParaRPr lang="en-US" sz="1000" dirty="0">
              <a:solidFill>
                <a:srgbClr val="0070C0"/>
              </a:solidFill>
            </a:endParaRPr>
          </a:p>
        </p:txBody>
      </p:sp>
      <p:sp>
        <p:nvSpPr>
          <p:cNvPr id="114" name="Rounded Rectangle 113"/>
          <p:cNvSpPr/>
          <p:nvPr/>
        </p:nvSpPr>
        <p:spPr>
          <a:xfrm>
            <a:off x="389428" y="2798267"/>
            <a:ext cx="536538"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a:solidFill>
                  <a:srgbClr val="0070C0"/>
                </a:solidFill>
              </a:rPr>
              <a:t>G/G-R</a:t>
            </a:r>
            <a:endParaRPr lang="en-US" sz="1000" dirty="0">
              <a:solidFill>
                <a:srgbClr val="0070C0"/>
              </a:solidFill>
            </a:endParaRPr>
          </a:p>
        </p:txBody>
      </p:sp>
      <p:grpSp>
        <p:nvGrpSpPr>
          <p:cNvPr id="2" name="Group 1"/>
          <p:cNvGrpSpPr/>
          <p:nvPr/>
        </p:nvGrpSpPr>
        <p:grpSpPr>
          <a:xfrm>
            <a:off x="8046720" y="79691"/>
            <a:ext cx="921818" cy="583814"/>
            <a:chOff x="7583999" y="79691"/>
            <a:chExt cx="1384539" cy="876868"/>
          </a:xfrm>
        </p:grpSpPr>
        <p:sp>
          <p:nvSpPr>
            <p:cNvPr id="111" name="Rounded Rectangle 110"/>
            <p:cNvSpPr/>
            <p:nvPr/>
          </p:nvSpPr>
          <p:spPr>
            <a:xfrm>
              <a:off x="8104544" y="192734"/>
              <a:ext cx="863994" cy="206015"/>
            </a:xfrm>
            <a:prstGeom prst="roundRect">
              <a:avLst/>
            </a:prstGeom>
            <a:solidFill>
              <a:srgbClr val="FFFFFF"/>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LISP MS/MR</a:t>
              </a:r>
            </a:p>
          </p:txBody>
        </p:sp>
        <p:grpSp>
          <p:nvGrpSpPr>
            <p:cNvPr id="116" name="Group 115"/>
            <p:cNvGrpSpPr/>
            <p:nvPr/>
          </p:nvGrpSpPr>
          <p:grpSpPr>
            <a:xfrm>
              <a:off x="7583999" y="79691"/>
              <a:ext cx="426078" cy="420152"/>
              <a:chOff x="4381601" y="3173124"/>
              <a:chExt cx="473632" cy="473632"/>
            </a:xfrm>
            <a:solidFill>
              <a:srgbClr val="92D050"/>
            </a:solidFill>
          </p:grpSpPr>
          <p:sp>
            <p:nvSpPr>
              <p:cNvPr id="117" name="Oval 116"/>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18" name="Picture 117"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19" name="Group 118"/>
            <p:cNvGrpSpPr/>
            <p:nvPr/>
          </p:nvGrpSpPr>
          <p:grpSpPr>
            <a:xfrm>
              <a:off x="7583999" y="536407"/>
              <a:ext cx="426078" cy="420152"/>
              <a:chOff x="4381601" y="3173124"/>
              <a:chExt cx="473632" cy="473632"/>
            </a:xfrm>
            <a:solidFill>
              <a:srgbClr val="FF0000"/>
            </a:solidFill>
          </p:grpSpPr>
          <p:sp>
            <p:nvSpPr>
              <p:cNvPr id="120" name="Oval 119"/>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21" name="Picture 120"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122" name="Rounded Rectangle 121"/>
            <p:cNvSpPr/>
            <p:nvPr/>
          </p:nvSpPr>
          <p:spPr>
            <a:xfrm>
              <a:off x="8104544" y="638873"/>
              <a:ext cx="863994"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Border Router</a:t>
              </a:r>
            </a:p>
          </p:txBody>
        </p:sp>
      </p:grpSp>
      <p:sp>
        <p:nvSpPr>
          <p:cNvPr id="39" name="TextBox 38"/>
          <p:cNvSpPr txBox="1"/>
          <p:nvPr/>
        </p:nvSpPr>
        <p:spPr>
          <a:xfrm>
            <a:off x="187542" y="3233988"/>
            <a:ext cx="811441" cy="261610"/>
          </a:xfrm>
          <a:prstGeom prst="rect">
            <a:avLst/>
          </a:prstGeom>
          <a:noFill/>
        </p:spPr>
        <p:txBody>
          <a:bodyPr wrap="none" rtlCol="0">
            <a:spAutoFit/>
          </a:bodyPr>
          <a:lstStyle/>
          <a:p>
            <a:r>
              <a:rPr lang="en-US" sz="1050">
                <a:latin typeface="+mn-lt"/>
              </a:rPr>
              <a:t>AOC/ATC</a:t>
            </a:r>
            <a:endParaRPr lang="en-US" sz="1050" dirty="0">
              <a:latin typeface="+mn-lt"/>
            </a:endParaRPr>
          </a:p>
        </p:txBody>
      </p:sp>
      <p:sp>
        <p:nvSpPr>
          <p:cNvPr id="97" name="TextBox 96"/>
          <p:cNvSpPr txBox="1"/>
          <p:nvPr/>
        </p:nvSpPr>
        <p:spPr>
          <a:xfrm>
            <a:off x="8299955" y="3219193"/>
            <a:ext cx="811441" cy="261610"/>
          </a:xfrm>
          <a:prstGeom prst="rect">
            <a:avLst/>
          </a:prstGeom>
          <a:noFill/>
        </p:spPr>
        <p:txBody>
          <a:bodyPr wrap="none" rtlCol="0">
            <a:spAutoFit/>
          </a:bodyPr>
          <a:lstStyle/>
          <a:p>
            <a:r>
              <a:rPr lang="en-US" sz="1050">
                <a:latin typeface="+mn-lt"/>
              </a:rPr>
              <a:t>AOC/ATC</a:t>
            </a:r>
            <a:endParaRPr lang="en-US" sz="1050" dirty="0">
              <a:latin typeface="+mn-lt"/>
            </a:endParaRPr>
          </a:p>
        </p:txBody>
      </p:sp>
      <p:cxnSp>
        <p:nvCxnSpPr>
          <p:cNvPr id="47" name="Straight Arrow Connector 46"/>
          <p:cNvCxnSpPr>
            <a:stCxn id="45" idx="6"/>
            <a:endCxn id="33" idx="2"/>
          </p:cNvCxnSpPr>
          <p:nvPr/>
        </p:nvCxnSpPr>
        <p:spPr>
          <a:xfrm flipV="1">
            <a:off x="1032393" y="1833348"/>
            <a:ext cx="888032" cy="278948"/>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a:stCxn id="41" idx="7"/>
            <a:endCxn id="33" idx="3"/>
          </p:cNvCxnSpPr>
          <p:nvPr/>
        </p:nvCxnSpPr>
        <p:spPr>
          <a:xfrm flipV="1">
            <a:off x="1155538" y="1981894"/>
            <a:ext cx="827285" cy="968343"/>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a:cxnSpLocks/>
            <a:stCxn id="33" idx="5"/>
          </p:cNvCxnSpPr>
          <p:nvPr/>
        </p:nvCxnSpPr>
        <p:spPr>
          <a:xfrm>
            <a:off x="2284105" y="1981894"/>
            <a:ext cx="600256" cy="533787"/>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a:stCxn id="76" idx="2"/>
            <a:endCxn id="88" idx="6"/>
          </p:cNvCxnSpPr>
          <p:nvPr/>
        </p:nvCxnSpPr>
        <p:spPr>
          <a:xfrm flipH="1" flipV="1">
            <a:off x="7623068" y="1930744"/>
            <a:ext cx="598942" cy="145569"/>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23" name="Straight Arrow Connector 122"/>
          <p:cNvCxnSpPr>
            <a:stCxn id="80" idx="1"/>
            <a:endCxn id="88" idx="5"/>
          </p:cNvCxnSpPr>
          <p:nvPr/>
        </p:nvCxnSpPr>
        <p:spPr>
          <a:xfrm flipH="1" flipV="1">
            <a:off x="7560670" y="2079290"/>
            <a:ext cx="608287" cy="830602"/>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24" name="Straight Arrow Connector 123"/>
          <p:cNvCxnSpPr>
            <a:stCxn id="88" idx="3"/>
            <a:endCxn id="436" idx="6"/>
          </p:cNvCxnSpPr>
          <p:nvPr/>
        </p:nvCxnSpPr>
        <p:spPr>
          <a:xfrm flipH="1">
            <a:off x="6722204" y="2079290"/>
            <a:ext cx="537184" cy="189787"/>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125" name="Rounded Rectangle 124"/>
          <p:cNvSpPr/>
          <p:nvPr/>
        </p:nvSpPr>
        <p:spPr>
          <a:xfrm>
            <a:off x="2540354" y="284192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a:solidFill>
                  <a:srgbClr val="FF0000"/>
                </a:solidFill>
              </a:rPr>
              <a:t>BR-W</a:t>
            </a:r>
            <a:endParaRPr lang="en-US" sz="1000" dirty="0">
              <a:solidFill>
                <a:srgbClr val="FF0000"/>
              </a:solidFill>
            </a:endParaRPr>
          </a:p>
        </p:txBody>
      </p:sp>
      <p:sp>
        <p:nvSpPr>
          <p:cNvPr id="126" name="Rounded Rectangle 125"/>
          <p:cNvSpPr/>
          <p:nvPr/>
        </p:nvSpPr>
        <p:spPr>
          <a:xfrm>
            <a:off x="6276993" y="2485869"/>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BR-E</a:t>
            </a:r>
          </a:p>
        </p:txBody>
      </p:sp>
      <p:sp>
        <p:nvSpPr>
          <p:cNvPr id="71" name="Cloud 70">
            <a:extLst>
              <a:ext uri="{FF2B5EF4-FFF2-40B4-BE49-F238E27FC236}">
                <a16:creationId xmlns:a16="http://schemas.microsoft.com/office/drawing/2014/main" id="{82D7E77E-572A-0547-A05B-72D6FAEF985C}"/>
              </a:ext>
            </a:extLst>
          </p:cNvPr>
          <p:cNvSpPr/>
          <p:nvPr/>
        </p:nvSpPr>
        <p:spPr>
          <a:xfrm>
            <a:off x="4165237" y="3315394"/>
            <a:ext cx="2534490" cy="2235013"/>
          </a:xfrm>
          <a:prstGeom prst="cloud">
            <a:avLst/>
          </a:prstGeom>
          <a:solidFill>
            <a:srgbClr val="FFFFFF">
              <a:alpha val="73725"/>
            </a:srgbClr>
          </a:solid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1600" dirty="0">
                <a:solidFill>
                  <a:schemeClr val="bg2">
                    <a:lumMod val="75000"/>
                  </a:schemeClr>
                </a:solidFill>
              </a:rPr>
              <a:t>Mobility Provider South</a:t>
            </a:r>
          </a:p>
        </p:txBody>
      </p:sp>
      <p:grpSp>
        <p:nvGrpSpPr>
          <p:cNvPr id="72" name="Group 71">
            <a:extLst>
              <a:ext uri="{FF2B5EF4-FFF2-40B4-BE49-F238E27FC236}">
                <a16:creationId xmlns:a16="http://schemas.microsoft.com/office/drawing/2014/main" id="{805134E7-79C0-AE4C-9B95-19643C7E3F63}"/>
              </a:ext>
            </a:extLst>
          </p:cNvPr>
          <p:cNvGrpSpPr/>
          <p:nvPr/>
        </p:nvGrpSpPr>
        <p:grpSpPr>
          <a:xfrm>
            <a:off x="6479793" y="4187852"/>
            <a:ext cx="426078" cy="420152"/>
            <a:chOff x="4381601" y="3173124"/>
            <a:chExt cx="473632" cy="473632"/>
          </a:xfrm>
        </p:grpSpPr>
        <p:sp>
          <p:nvSpPr>
            <p:cNvPr id="73" name="Oval 72">
              <a:extLst>
                <a:ext uri="{FF2B5EF4-FFF2-40B4-BE49-F238E27FC236}">
                  <a16:creationId xmlns:a16="http://schemas.microsoft.com/office/drawing/2014/main" id="{7FBB1157-CDF3-E14D-99CC-0BF29E3E4EA7}"/>
                </a:ext>
              </a:extLst>
            </p:cNvPr>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85" name="Picture 84" descr="router arrows.emf">
              <a:extLst>
                <a:ext uri="{FF2B5EF4-FFF2-40B4-BE49-F238E27FC236}">
                  <a16:creationId xmlns:a16="http://schemas.microsoft.com/office/drawing/2014/main" id="{6F6EC819-C1FF-BC4E-BC22-4612B2168D9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grpSp>
        <p:nvGrpSpPr>
          <p:cNvPr id="86" name="Group 85">
            <a:extLst>
              <a:ext uri="{FF2B5EF4-FFF2-40B4-BE49-F238E27FC236}">
                <a16:creationId xmlns:a16="http://schemas.microsoft.com/office/drawing/2014/main" id="{5F8C13B3-F693-B74F-8F76-ACDD75B35AB2}"/>
              </a:ext>
            </a:extLst>
          </p:cNvPr>
          <p:cNvGrpSpPr/>
          <p:nvPr/>
        </p:nvGrpSpPr>
        <p:grpSpPr>
          <a:xfrm>
            <a:off x="6244340" y="4840884"/>
            <a:ext cx="426078" cy="420152"/>
            <a:chOff x="4381601" y="3173124"/>
            <a:chExt cx="473632" cy="473632"/>
          </a:xfrm>
        </p:grpSpPr>
        <p:sp>
          <p:nvSpPr>
            <p:cNvPr id="90" name="Oval 89">
              <a:extLst>
                <a:ext uri="{FF2B5EF4-FFF2-40B4-BE49-F238E27FC236}">
                  <a16:creationId xmlns:a16="http://schemas.microsoft.com/office/drawing/2014/main" id="{BD1A6E74-6D5E-9042-8723-42065723309A}"/>
                </a:ext>
              </a:extLst>
            </p:cNvPr>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91" name="Picture 90" descr="router arrows.emf">
              <a:extLst>
                <a:ext uri="{FF2B5EF4-FFF2-40B4-BE49-F238E27FC236}">
                  <a16:creationId xmlns:a16="http://schemas.microsoft.com/office/drawing/2014/main" id="{3D1711E3-C292-704C-B995-DC2B0DA8F9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grpSp>
        <p:nvGrpSpPr>
          <p:cNvPr id="92" name="Group 91">
            <a:extLst>
              <a:ext uri="{FF2B5EF4-FFF2-40B4-BE49-F238E27FC236}">
                <a16:creationId xmlns:a16="http://schemas.microsoft.com/office/drawing/2014/main" id="{DF184454-C4D3-D942-965D-64BCEF1B3C3C}"/>
              </a:ext>
            </a:extLst>
          </p:cNvPr>
          <p:cNvGrpSpPr/>
          <p:nvPr/>
        </p:nvGrpSpPr>
        <p:grpSpPr>
          <a:xfrm>
            <a:off x="5709192" y="3923568"/>
            <a:ext cx="426078" cy="420152"/>
            <a:chOff x="4381601" y="3173124"/>
            <a:chExt cx="473632" cy="473632"/>
          </a:xfrm>
          <a:solidFill>
            <a:srgbClr val="92D050"/>
          </a:solidFill>
        </p:grpSpPr>
        <p:sp>
          <p:nvSpPr>
            <p:cNvPr id="93" name="Oval 92">
              <a:extLst>
                <a:ext uri="{FF2B5EF4-FFF2-40B4-BE49-F238E27FC236}">
                  <a16:creationId xmlns:a16="http://schemas.microsoft.com/office/drawing/2014/main" id="{4894A8C1-8741-A549-B53E-7089EA7E7A11}"/>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94" name="Picture 93" descr="router arrows.emf">
              <a:extLst>
                <a:ext uri="{FF2B5EF4-FFF2-40B4-BE49-F238E27FC236}">
                  <a16:creationId xmlns:a16="http://schemas.microsoft.com/office/drawing/2014/main" id="{C24A5E40-F3E8-7342-A2EB-E1DD2072EEF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99" name="Rounded Rectangle 98">
            <a:extLst>
              <a:ext uri="{FF2B5EF4-FFF2-40B4-BE49-F238E27FC236}">
                <a16:creationId xmlns:a16="http://schemas.microsoft.com/office/drawing/2014/main" id="{792ABF05-6190-2D4B-8A1B-78FC992A3772}"/>
              </a:ext>
            </a:extLst>
          </p:cNvPr>
          <p:cNvSpPr/>
          <p:nvPr/>
        </p:nvSpPr>
        <p:spPr>
          <a:xfrm>
            <a:off x="6702240" y="4030637"/>
            <a:ext cx="536538"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a:solidFill>
                  <a:srgbClr val="0070C0"/>
                </a:solidFill>
              </a:rPr>
              <a:t>A/G-R</a:t>
            </a:r>
            <a:endParaRPr lang="en-US" sz="1000" dirty="0">
              <a:solidFill>
                <a:srgbClr val="0070C0"/>
              </a:solidFill>
            </a:endParaRPr>
          </a:p>
        </p:txBody>
      </p:sp>
      <p:sp>
        <p:nvSpPr>
          <p:cNvPr id="101" name="Rounded Rectangle 100">
            <a:extLst>
              <a:ext uri="{FF2B5EF4-FFF2-40B4-BE49-F238E27FC236}">
                <a16:creationId xmlns:a16="http://schemas.microsoft.com/office/drawing/2014/main" id="{4B081EB7-C0EA-BE4F-AE17-12A5D56E1AB1}"/>
              </a:ext>
            </a:extLst>
          </p:cNvPr>
          <p:cNvSpPr/>
          <p:nvPr/>
        </p:nvSpPr>
        <p:spPr>
          <a:xfrm>
            <a:off x="6536724" y="4782559"/>
            <a:ext cx="536538"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a:solidFill>
                  <a:srgbClr val="0070C0"/>
                </a:solidFill>
              </a:rPr>
              <a:t>G/G-R</a:t>
            </a:r>
            <a:endParaRPr lang="en-US" sz="1000" dirty="0">
              <a:solidFill>
                <a:srgbClr val="0070C0"/>
              </a:solidFill>
            </a:endParaRPr>
          </a:p>
        </p:txBody>
      </p:sp>
      <p:sp>
        <p:nvSpPr>
          <p:cNvPr id="102" name="TextBox 101">
            <a:extLst>
              <a:ext uri="{FF2B5EF4-FFF2-40B4-BE49-F238E27FC236}">
                <a16:creationId xmlns:a16="http://schemas.microsoft.com/office/drawing/2014/main" id="{DCF42699-6C97-C34E-830F-A6D59A9E68A1}"/>
              </a:ext>
            </a:extLst>
          </p:cNvPr>
          <p:cNvSpPr txBox="1"/>
          <p:nvPr/>
        </p:nvSpPr>
        <p:spPr>
          <a:xfrm>
            <a:off x="6437736" y="5211715"/>
            <a:ext cx="811441" cy="261610"/>
          </a:xfrm>
          <a:prstGeom prst="rect">
            <a:avLst/>
          </a:prstGeom>
          <a:noFill/>
        </p:spPr>
        <p:txBody>
          <a:bodyPr wrap="none" rtlCol="0">
            <a:spAutoFit/>
          </a:bodyPr>
          <a:lstStyle/>
          <a:p>
            <a:r>
              <a:rPr lang="en-US" sz="1050">
                <a:latin typeface="+mn-lt"/>
              </a:rPr>
              <a:t>AOC/ATC</a:t>
            </a:r>
            <a:endParaRPr lang="en-US" sz="1050" dirty="0">
              <a:latin typeface="+mn-lt"/>
            </a:endParaRPr>
          </a:p>
        </p:txBody>
      </p:sp>
      <p:cxnSp>
        <p:nvCxnSpPr>
          <p:cNvPr id="103" name="Straight Arrow Connector 102">
            <a:extLst>
              <a:ext uri="{FF2B5EF4-FFF2-40B4-BE49-F238E27FC236}">
                <a16:creationId xmlns:a16="http://schemas.microsoft.com/office/drawing/2014/main" id="{DD843A65-75E1-F545-B48E-912C8754DA86}"/>
              </a:ext>
            </a:extLst>
          </p:cNvPr>
          <p:cNvCxnSpPr>
            <a:stCxn id="73" idx="2"/>
            <a:endCxn id="93" idx="6"/>
          </p:cNvCxnSpPr>
          <p:nvPr/>
        </p:nvCxnSpPr>
        <p:spPr>
          <a:xfrm flipH="1" flipV="1">
            <a:off x="6135270" y="4133644"/>
            <a:ext cx="344523" cy="264284"/>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F131695D-3371-5442-999D-BA7E2FC99A62}"/>
              </a:ext>
            </a:extLst>
          </p:cNvPr>
          <p:cNvCxnSpPr>
            <a:stCxn id="90" idx="1"/>
            <a:endCxn id="93" idx="5"/>
          </p:cNvCxnSpPr>
          <p:nvPr/>
        </p:nvCxnSpPr>
        <p:spPr>
          <a:xfrm flipH="1" flipV="1">
            <a:off x="6072872" y="4282190"/>
            <a:ext cx="233866" cy="620224"/>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396FE3E7-442A-5D4F-B478-D8249C13C1C9}"/>
              </a:ext>
            </a:extLst>
          </p:cNvPr>
          <p:cNvCxnSpPr>
            <a:cxnSpLocks/>
            <a:stCxn id="93" idx="1"/>
            <a:endCxn id="96" idx="6"/>
          </p:cNvCxnSpPr>
          <p:nvPr/>
        </p:nvCxnSpPr>
        <p:spPr>
          <a:xfrm flipH="1" flipV="1">
            <a:off x="5307871" y="3822689"/>
            <a:ext cx="463719" cy="162409"/>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108" name="Rounded Rectangle 107">
            <a:extLst>
              <a:ext uri="{FF2B5EF4-FFF2-40B4-BE49-F238E27FC236}">
                <a16:creationId xmlns:a16="http://schemas.microsoft.com/office/drawing/2014/main" id="{124A9578-45F7-8F44-8D62-5CE594863BC4}"/>
              </a:ext>
            </a:extLst>
          </p:cNvPr>
          <p:cNvSpPr/>
          <p:nvPr/>
        </p:nvSpPr>
        <p:spPr>
          <a:xfrm>
            <a:off x="4808782" y="400348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BR-S</a:t>
            </a:r>
          </a:p>
        </p:txBody>
      </p:sp>
      <p:grpSp>
        <p:nvGrpSpPr>
          <p:cNvPr id="442" name="Group 441"/>
          <p:cNvGrpSpPr/>
          <p:nvPr/>
        </p:nvGrpSpPr>
        <p:grpSpPr>
          <a:xfrm>
            <a:off x="4443607" y="1771336"/>
            <a:ext cx="426078" cy="420152"/>
            <a:chOff x="4381601" y="3173124"/>
            <a:chExt cx="473632" cy="473632"/>
          </a:xfrm>
          <a:solidFill>
            <a:srgbClr val="92D050"/>
          </a:solidFill>
        </p:grpSpPr>
        <p:sp>
          <p:nvSpPr>
            <p:cNvPr id="443" name="Oval 442"/>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44" name="Picture 443"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cxnSp>
        <p:nvCxnSpPr>
          <p:cNvPr id="78" name="Curved Connector 77"/>
          <p:cNvCxnSpPr>
            <a:stCxn id="436" idx="0"/>
            <a:endCxn id="443" idx="7"/>
          </p:cNvCxnSpPr>
          <p:nvPr/>
        </p:nvCxnSpPr>
        <p:spPr>
          <a:xfrm rot="16200000" flipV="1">
            <a:off x="5545159" y="1094995"/>
            <a:ext cx="226135" cy="1701878"/>
          </a:xfrm>
          <a:prstGeom prst="curvedConnector3">
            <a:avLst>
              <a:gd name="adj1" fmla="val 228299"/>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Curved Connector 67"/>
          <p:cNvCxnSpPr>
            <a:cxnSpLocks/>
            <a:stCxn id="37" idx="0"/>
            <a:endCxn id="443" idx="1"/>
          </p:cNvCxnSpPr>
          <p:nvPr/>
        </p:nvCxnSpPr>
        <p:spPr>
          <a:xfrm rot="5400000" flipH="1" flipV="1">
            <a:off x="3372762" y="1271244"/>
            <a:ext cx="571620" cy="1694865"/>
          </a:xfrm>
          <a:prstGeom prst="curvedConnector3">
            <a:avLst>
              <a:gd name="adj1" fmla="val 150756"/>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grpSp>
        <p:nvGrpSpPr>
          <p:cNvPr id="95" name="Group 94">
            <a:extLst>
              <a:ext uri="{FF2B5EF4-FFF2-40B4-BE49-F238E27FC236}">
                <a16:creationId xmlns:a16="http://schemas.microsoft.com/office/drawing/2014/main" id="{BECB515B-B6A2-4944-A5D3-00CD0C54C60C}"/>
              </a:ext>
            </a:extLst>
          </p:cNvPr>
          <p:cNvGrpSpPr/>
          <p:nvPr/>
        </p:nvGrpSpPr>
        <p:grpSpPr>
          <a:xfrm>
            <a:off x="4881793" y="3612613"/>
            <a:ext cx="426078" cy="420152"/>
            <a:chOff x="4381601" y="3173124"/>
            <a:chExt cx="473632" cy="473632"/>
          </a:xfrm>
          <a:solidFill>
            <a:srgbClr val="FF0000"/>
          </a:solidFill>
        </p:grpSpPr>
        <p:sp>
          <p:nvSpPr>
            <p:cNvPr id="96" name="Oval 95">
              <a:extLst>
                <a:ext uri="{FF2B5EF4-FFF2-40B4-BE49-F238E27FC236}">
                  <a16:creationId xmlns:a16="http://schemas.microsoft.com/office/drawing/2014/main" id="{9CF18B92-95BD-3443-AAF3-D11555443FCC}"/>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98" name="Picture 97" descr="router arrows.emf">
              <a:extLst>
                <a:ext uri="{FF2B5EF4-FFF2-40B4-BE49-F238E27FC236}">
                  <a16:creationId xmlns:a16="http://schemas.microsoft.com/office/drawing/2014/main" id="{8F460261-A0D4-2D4B-8EE5-992501381C0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36" name="Group 35"/>
          <p:cNvGrpSpPr/>
          <p:nvPr/>
        </p:nvGrpSpPr>
        <p:grpSpPr>
          <a:xfrm>
            <a:off x="2598101" y="2404486"/>
            <a:ext cx="426078" cy="420152"/>
            <a:chOff x="4381601" y="3173124"/>
            <a:chExt cx="473632" cy="473632"/>
          </a:xfrm>
          <a:solidFill>
            <a:srgbClr val="FF0000"/>
          </a:solidFill>
        </p:grpSpPr>
        <p:sp>
          <p:nvSpPr>
            <p:cNvPr id="37" name="Oval 36"/>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38" name="Picture 37"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435" name="Group 434"/>
          <p:cNvGrpSpPr/>
          <p:nvPr/>
        </p:nvGrpSpPr>
        <p:grpSpPr>
          <a:xfrm>
            <a:off x="6296126" y="2059001"/>
            <a:ext cx="426078" cy="420152"/>
            <a:chOff x="4381601" y="3173124"/>
            <a:chExt cx="473632" cy="473632"/>
          </a:xfrm>
          <a:solidFill>
            <a:srgbClr val="FF0000"/>
          </a:solidFill>
        </p:grpSpPr>
        <p:sp>
          <p:nvSpPr>
            <p:cNvPr id="436" name="Oval 435"/>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37" name="Picture 436"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cxnSp>
        <p:nvCxnSpPr>
          <p:cNvPr id="35" name="Straight Arrow Connector 34">
            <a:extLst>
              <a:ext uri="{FF2B5EF4-FFF2-40B4-BE49-F238E27FC236}">
                <a16:creationId xmlns:a16="http://schemas.microsoft.com/office/drawing/2014/main" id="{91DCC803-7E61-F64F-8893-4B5A8FA574E3}"/>
              </a:ext>
            </a:extLst>
          </p:cNvPr>
          <p:cNvCxnSpPr>
            <a:cxnSpLocks/>
          </p:cNvCxnSpPr>
          <p:nvPr/>
        </p:nvCxnSpPr>
        <p:spPr>
          <a:xfrm>
            <a:off x="3471466" y="2945015"/>
            <a:ext cx="947704" cy="905734"/>
          </a:xfrm>
          <a:prstGeom prst="straightConnector1">
            <a:avLst/>
          </a:prstGeom>
          <a:ln w="38100">
            <a:solidFill>
              <a:schemeClr val="accent6">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8" name="Straight Arrow Connector 137">
            <a:extLst>
              <a:ext uri="{FF2B5EF4-FFF2-40B4-BE49-F238E27FC236}">
                <a16:creationId xmlns:a16="http://schemas.microsoft.com/office/drawing/2014/main" id="{133E4DE9-27D4-FC44-89A7-4B41EFF66CC7}"/>
              </a:ext>
            </a:extLst>
          </p:cNvPr>
          <p:cNvCxnSpPr>
            <a:cxnSpLocks/>
          </p:cNvCxnSpPr>
          <p:nvPr/>
        </p:nvCxnSpPr>
        <p:spPr>
          <a:xfrm>
            <a:off x="4025340" y="2301628"/>
            <a:ext cx="1548260" cy="231905"/>
          </a:xfrm>
          <a:prstGeom prst="straightConnector1">
            <a:avLst/>
          </a:prstGeom>
          <a:ln w="38100">
            <a:solidFill>
              <a:schemeClr val="accent6">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9" name="Straight Arrow Connector 138">
            <a:extLst>
              <a:ext uri="{FF2B5EF4-FFF2-40B4-BE49-F238E27FC236}">
                <a16:creationId xmlns:a16="http://schemas.microsoft.com/office/drawing/2014/main" id="{E3D91033-2B8D-CA4D-9C14-F5E095878CB8}"/>
              </a:ext>
            </a:extLst>
          </p:cNvPr>
          <p:cNvCxnSpPr>
            <a:cxnSpLocks/>
          </p:cNvCxnSpPr>
          <p:nvPr/>
        </p:nvCxnSpPr>
        <p:spPr>
          <a:xfrm flipV="1">
            <a:off x="5452242" y="3021958"/>
            <a:ext cx="221193" cy="235392"/>
          </a:xfrm>
          <a:prstGeom prst="straightConnector1">
            <a:avLst/>
          </a:prstGeom>
          <a:ln w="38100">
            <a:solidFill>
              <a:schemeClr val="accent6">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0" name="Straight Arrow Connector 139">
            <a:extLst>
              <a:ext uri="{FF2B5EF4-FFF2-40B4-BE49-F238E27FC236}">
                <a16:creationId xmlns:a16="http://schemas.microsoft.com/office/drawing/2014/main" id="{50DEDEB1-023C-724C-B72B-5E3794A259CB}"/>
              </a:ext>
            </a:extLst>
          </p:cNvPr>
          <p:cNvCxnSpPr>
            <a:cxnSpLocks/>
          </p:cNvCxnSpPr>
          <p:nvPr/>
        </p:nvCxnSpPr>
        <p:spPr>
          <a:xfrm>
            <a:off x="423741" y="4281159"/>
            <a:ext cx="468977" cy="0"/>
          </a:xfrm>
          <a:prstGeom prst="straightConnector1">
            <a:avLst/>
          </a:prstGeom>
          <a:ln w="38100">
            <a:solidFill>
              <a:schemeClr val="accent6">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E3371432-1123-6C4E-8CCE-27A1943E7E83}"/>
              </a:ext>
            </a:extLst>
          </p:cNvPr>
          <p:cNvSpPr txBox="1"/>
          <p:nvPr/>
        </p:nvSpPr>
        <p:spPr>
          <a:xfrm>
            <a:off x="998983" y="4084453"/>
            <a:ext cx="2661306" cy="369332"/>
          </a:xfrm>
          <a:prstGeom prst="rect">
            <a:avLst/>
          </a:prstGeom>
          <a:noFill/>
        </p:spPr>
        <p:txBody>
          <a:bodyPr wrap="none" rtlCol="0">
            <a:spAutoFit/>
          </a:bodyPr>
          <a:lstStyle/>
          <a:p>
            <a:r>
              <a:rPr lang="en-US" b="1" dirty="0">
                <a:latin typeface="+mn-lt"/>
              </a:rPr>
              <a:t>Underlay</a:t>
            </a:r>
            <a:r>
              <a:rPr lang="en-US" dirty="0">
                <a:latin typeface="+mn-lt"/>
              </a:rPr>
              <a:t> Inter AS EBGP</a:t>
            </a:r>
          </a:p>
        </p:txBody>
      </p:sp>
      <p:sp>
        <p:nvSpPr>
          <p:cNvPr id="53" name="TextBox 52">
            <a:extLst>
              <a:ext uri="{FF2B5EF4-FFF2-40B4-BE49-F238E27FC236}">
                <a16:creationId xmlns:a16="http://schemas.microsoft.com/office/drawing/2014/main" id="{D5A787FB-DBF9-3C4E-BCAD-430D2B41DB3E}"/>
              </a:ext>
            </a:extLst>
          </p:cNvPr>
          <p:cNvSpPr txBox="1"/>
          <p:nvPr/>
        </p:nvSpPr>
        <p:spPr>
          <a:xfrm>
            <a:off x="1026406" y="4489936"/>
            <a:ext cx="3102131" cy="369332"/>
          </a:xfrm>
          <a:prstGeom prst="rect">
            <a:avLst/>
          </a:prstGeom>
          <a:noFill/>
        </p:spPr>
        <p:txBody>
          <a:bodyPr wrap="none" rtlCol="0">
            <a:spAutoFit/>
          </a:bodyPr>
          <a:lstStyle/>
          <a:p>
            <a:r>
              <a:rPr lang="en-US" b="1" dirty="0" err="1">
                <a:latin typeface="+mn-lt"/>
              </a:rPr>
              <a:t>Uberlay</a:t>
            </a:r>
            <a:r>
              <a:rPr lang="en-US" dirty="0">
                <a:latin typeface="+mn-lt"/>
              </a:rPr>
              <a:t> LISP MS Federation</a:t>
            </a:r>
          </a:p>
        </p:txBody>
      </p:sp>
      <p:sp>
        <p:nvSpPr>
          <p:cNvPr id="54" name="TextBox 53">
            <a:extLst>
              <a:ext uri="{FF2B5EF4-FFF2-40B4-BE49-F238E27FC236}">
                <a16:creationId xmlns:a16="http://schemas.microsoft.com/office/drawing/2014/main" id="{AFB3D7C5-BCEB-9C46-8469-F49B0D3D18FA}"/>
              </a:ext>
            </a:extLst>
          </p:cNvPr>
          <p:cNvSpPr txBox="1"/>
          <p:nvPr/>
        </p:nvSpPr>
        <p:spPr>
          <a:xfrm>
            <a:off x="3299573" y="3283421"/>
            <a:ext cx="545342" cy="261610"/>
          </a:xfrm>
          <a:prstGeom prst="rect">
            <a:avLst/>
          </a:prstGeom>
          <a:noFill/>
        </p:spPr>
        <p:txBody>
          <a:bodyPr wrap="none" rtlCol="0">
            <a:spAutoFit/>
          </a:bodyPr>
          <a:lstStyle/>
          <a:p>
            <a:r>
              <a:rPr lang="en-US" sz="1100" dirty="0">
                <a:solidFill>
                  <a:srgbClr val="C00000"/>
                </a:solidFill>
                <a:latin typeface="+mn-lt"/>
              </a:rPr>
              <a:t>EBGP</a:t>
            </a:r>
          </a:p>
        </p:txBody>
      </p:sp>
      <p:sp>
        <p:nvSpPr>
          <p:cNvPr id="142" name="TextBox 141">
            <a:extLst>
              <a:ext uri="{FF2B5EF4-FFF2-40B4-BE49-F238E27FC236}">
                <a16:creationId xmlns:a16="http://schemas.microsoft.com/office/drawing/2014/main" id="{E5C61AB3-069D-F84A-A55F-76A653059C3B}"/>
              </a:ext>
            </a:extLst>
          </p:cNvPr>
          <p:cNvSpPr txBox="1"/>
          <p:nvPr/>
        </p:nvSpPr>
        <p:spPr>
          <a:xfrm>
            <a:off x="5547544" y="3141802"/>
            <a:ext cx="545342" cy="261610"/>
          </a:xfrm>
          <a:prstGeom prst="rect">
            <a:avLst/>
          </a:prstGeom>
          <a:noFill/>
        </p:spPr>
        <p:txBody>
          <a:bodyPr wrap="none" rtlCol="0">
            <a:spAutoFit/>
          </a:bodyPr>
          <a:lstStyle/>
          <a:p>
            <a:r>
              <a:rPr lang="en-US" sz="1100" dirty="0">
                <a:solidFill>
                  <a:srgbClr val="C00000"/>
                </a:solidFill>
                <a:latin typeface="+mn-lt"/>
              </a:rPr>
              <a:t>EBGP</a:t>
            </a:r>
          </a:p>
        </p:txBody>
      </p:sp>
      <p:sp>
        <p:nvSpPr>
          <p:cNvPr id="127" name="TextBox 126">
            <a:extLst>
              <a:ext uri="{FF2B5EF4-FFF2-40B4-BE49-F238E27FC236}">
                <a16:creationId xmlns:a16="http://schemas.microsoft.com/office/drawing/2014/main" id="{8C71FE1E-FE68-3D4F-9F61-8203854C2370}"/>
              </a:ext>
            </a:extLst>
          </p:cNvPr>
          <p:cNvSpPr txBox="1"/>
          <p:nvPr/>
        </p:nvSpPr>
        <p:spPr>
          <a:xfrm>
            <a:off x="4485721" y="2448042"/>
            <a:ext cx="545342" cy="261610"/>
          </a:xfrm>
          <a:prstGeom prst="rect">
            <a:avLst/>
          </a:prstGeom>
          <a:noFill/>
        </p:spPr>
        <p:txBody>
          <a:bodyPr wrap="none" rtlCol="0">
            <a:spAutoFit/>
          </a:bodyPr>
          <a:lstStyle/>
          <a:p>
            <a:r>
              <a:rPr lang="en-US" sz="1100" dirty="0">
                <a:solidFill>
                  <a:srgbClr val="C00000"/>
                </a:solidFill>
                <a:latin typeface="+mn-lt"/>
              </a:rPr>
              <a:t>EBGP</a:t>
            </a:r>
          </a:p>
        </p:txBody>
      </p:sp>
      <p:grpSp>
        <p:nvGrpSpPr>
          <p:cNvPr id="143" name="Group 142">
            <a:extLst>
              <a:ext uri="{FF2B5EF4-FFF2-40B4-BE49-F238E27FC236}">
                <a16:creationId xmlns:a16="http://schemas.microsoft.com/office/drawing/2014/main" id="{78511709-796E-F445-9BB8-D5F7AD865722}"/>
              </a:ext>
            </a:extLst>
          </p:cNvPr>
          <p:cNvGrpSpPr/>
          <p:nvPr/>
        </p:nvGrpSpPr>
        <p:grpSpPr>
          <a:xfrm>
            <a:off x="5546326" y="2447761"/>
            <a:ext cx="251410" cy="247913"/>
            <a:chOff x="4381601" y="3173124"/>
            <a:chExt cx="473632" cy="473632"/>
          </a:xfrm>
          <a:solidFill>
            <a:srgbClr val="92D050"/>
          </a:solidFill>
        </p:grpSpPr>
        <p:sp>
          <p:nvSpPr>
            <p:cNvPr id="144" name="Oval 143">
              <a:extLst>
                <a:ext uri="{FF2B5EF4-FFF2-40B4-BE49-F238E27FC236}">
                  <a16:creationId xmlns:a16="http://schemas.microsoft.com/office/drawing/2014/main" id="{94144E3C-7579-A74A-BDFE-C6D3B2D51FC9}"/>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45" name="Picture 144" descr="router arrows.emf">
              <a:extLst>
                <a:ext uri="{FF2B5EF4-FFF2-40B4-BE49-F238E27FC236}">
                  <a16:creationId xmlns:a16="http://schemas.microsoft.com/office/drawing/2014/main" id="{0146244E-03DA-C947-B3C1-57D64E6A405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grpSp>
        <p:nvGrpSpPr>
          <p:cNvPr id="146" name="Group 145">
            <a:extLst>
              <a:ext uri="{FF2B5EF4-FFF2-40B4-BE49-F238E27FC236}">
                <a16:creationId xmlns:a16="http://schemas.microsoft.com/office/drawing/2014/main" id="{36CDFC15-66F0-4340-A612-C22C03976C5B}"/>
              </a:ext>
            </a:extLst>
          </p:cNvPr>
          <p:cNvGrpSpPr/>
          <p:nvPr/>
        </p:nvGrpSpPr>
        <p:grpSpPr>
          <a:xfrm>
            <a:off x="3823868" y="2161469"/>
            <a:ext cx="251410" cy="247913"/>
            <a:chOff x="4381601" y="3173124"/>
            <a:chExt cx="473632" cy="473632"/>
          </a:xfrm>
          <a:solidFill>
            <a:srgbClr val="92D050"/>
          </a:solidFill>
        </p:grpSpPr>
        <p:sp>
          <p:nvSpPr>
            <p:cNvPr id="147" name="Oval 146">
              <a:extLst>
                <a:ext uri="{FF2B5EF4-FFF2-40B4-BE49-F238E27FC236}">
                  <a16:creationId xmlns:a16="http://schemas.microsoft.com/office/drawing/2014/main" id="{9929FF62-F42D-A84E-B3D2-F5BE1D86469A}"/>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48" name="Picture 147" descr="router arrows.emf">
              <a:extLst>
                <a:ext uri="{FF2B5EF4-FFF2-40B4-BE49-F238E27FC236}">
                  <a16:creationId xmlns:a16="http://schemas.microsoft.com/office/drawing/2014/main" id="{3C7CD606-32B9-F240-8927-93949E16A0A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grpSp>
        <p:nvGrpSpPr>
          <p:cNvPr id="149" name="Group 148">
            <a:extLst>
              <a:ext uri="{FF2B5EF4-FFF2-40B4-BE49-F238E27FC236}">
                <a16:creationId xmlns:a16="http://schemas.microsoft.com/office/drawing/2014/main" id="{E4D8CC20-F2BE-1E4F-BFF6-35F15AF743E2}"/>
              </a:ext>
            </a:extLst>
          </p:cNvPr>
          <p:cNvGrpSpPr/>
          <p:nvPr/>
        </p:nvGrpSpPr>
        <p:grpSpPr>
          <a:xfrm>
            <a:off x="5617669" y="2841921"/>
            <a:ext cx="251410" cy="247913"/>
            <a:chOff x="4381601" y="3173124"/>
            <a:chExt cx="473632" cy="473632"/>
          </a:xfrm>
          <a:solidFill>
            <a:srgbClr val="92D050"/>
          </a:solidFill>
        </p:grpSpPr>
        <p:sp>
          <p:nvSpPr>
            <p:cNvPr id="150" name="Oval 149">
              <a:extLst>
                <a:ext uri="{FF2B5EF4-FFF2-40B4-BE49-F238E27FC236}">
                  <a16:creationId xmlns:a16="http://schemas.microsoft.com/office/drawing/2014/main" id="{9809FE28-9331-7749-8499-6F94E633CF8D}"/>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51" name="Picture 150" descr="router arrows.emf">
              <a:extLst>
                <a:ext uri="{FF2B5EF4-FFF2-40B4-BE49-F238E27FC236}">
                  <a16:creationId xmlns:a16="http://schemas.microsoft.com/office/drawing/2014/main" id="{E2202F72-916D-634A-A89F-33A9FB24F08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grpSp>
        <p:nvGrpSpPr>
          <p:cNvPr id="152" name="Group 151">
            <a:extLst>
              <a:ext uri="{FF2B5EF4-FFF2-40B4-BE49-F238E27FC236}">
                <a16:creationId xmlns:a16="http://schemas.microsoft.com/office/drawing/2014/main" id="{A993D861-B595-7D45-9CC4-14E19E310EFD}"/>
              </a:ext>
            </a:extLst>
          </p:cNvPr>
          <p:cNvGrpSpPr/>
          <p:nvPr/>
        </p:nvGrpSpPr>
        <p:grpSpPr>
          <a:xfrm>
            <a:off x="5276383" y="3222437"/>
            <a:ext cx="251410" cy="247913"/>
            <a:chOff x="4381601" y="3173124"/>
            <a:chExt cx="473632" cy="473632"/>
          </a:xfrm>
          <a:solidFill>
            <a:srgbClr val="92D050"/>
          </a:solidFill>
        </p:grpSpPr>
        <p:sp>
          <p:nvSpPr>
            <p:cNvPr id="153" name="Oval 152">
              <a:extLst>
                <a:ext uri="{FF2B5EF4-FFF2-40B4-BE49-F238E27FC236}">
                  <a16:creationId xmlns:a16="http://schemas.microsoft.com/office/drawing/2014/main" id="{94C79BDB-2073-B34B-94BF-29FA5BF4329B}"/>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54" name="Picture 153" descr="router arrows.emf">
              <a:extLst>
                <a:ext uri="{FF2B5EF4-FFF2-40B4-BE49-F238E27FC236}">
                  <a16:creationId xmlns:a16="http://schemas.microsoft.com/office/drawing/2014/main" id="{2B267C3F-3704-2441-A9D9-C827AC399BE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grpSp>
        <p:nvGrpSpPr>
          <p:cNvPr id="155" name="Group 154">
            <a:extLst>
              <a:ext uri="{FF2B5EF4-FFF2-40B4-BE49-F238E27FC236}">
                <a16:creationId xmlns:a16="http://schemas.microsoft.com/office/drawing/2014/main" id="{D2B59859-170C-8242-A3DD-EAA3CD0513CA}"/>
              </a:ext>
            </a:extLst>
          </p:cNvPr>
          <p:cNvGrpSpPr/>
          <p:nvPr/>
        </p:nvGrpSpPr>
        <p:grpSpPr>
          <a:xfrm>
            <a:off x="4368558" y="3802463"/>
            <a:ext cx="251410" cy="247913"/>
            <a:chOff x="4381601" y="3173124"/>
            <a:chExt cx="473632" cy="473632"/>
          </a:xfrm>
          <a:solidFill>
            <a:srgbClr val="92D050"/>
          </a:solidFill>
        </p:grpSpPr>
        <p:sp>
          <p:nvSpPr>
            <p:cNvPr id="156" name="Oval 155">
              <a:extLst>
                <a:ext uri="{FF2B5EF4-FFF2-40B4-BE49-F238E27FC236}">
                  <a16:creationId xmlns:a16="http://schemas.microsoft.com/office/drawing/2014/main" id="{FD72E89C-4390-C24A-9DED-2BBB43FE8334}"/>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57" name="Picture 156" descr="router arrows.emf">
              <a:extLst>
                <a:ext uri="{FF2B5EF4-FFF2-40B4-BE49-F238E27FC236}">
                  <a16:creationId xmlns:a16="http://schemas.microsoft.com/office/drawing/2014/main" id="{AAC3BC14-B805-6A43-AB81-23147F8A66E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grpSp>
        <p:nvGrpSpPr>
          <p:cNvPr id="158" name="Group 157">
            <a:extLst>
              <a:ext uri="{FF2B5EF4-FFF2-40B4-BE49-F238E27FC236}">
                <a16:creationId xmlns:a16="http://schemas.microsoft.com/office/drawing/2014/main" id="{8AA8004C-537D-9E47-A9BC-8E0C4EB072BF}"/>
              </a:ext>
            </a:extLst>
          </p:cNvPr>
          <p:cNvGrpSpPr/>
          <p:nvPr/>
        </p:nvGrpSpPr>
        <p:grpSpPr>
          <a:xfrm>
            <a:off x="3293218" y="2757295"/>
            <a:ext cx="251410" cy="247913"/>
            <a:chOff x="4381601" y="3173124"/>
            <a:chExt cx="473632" cy="473632"/>
          </a:xfrm>
          <a:solidFill>
            <a:srgbClr val="92D050"/>
          </a:solidFill>
        </p:grpSpPr>
        <p:sp>
          <p:nvSpPr>
            <p:cNvPr id="159" name="Oval 158">
              <a:extLst>
                <a:ext uri="{FF2B5EF4-FFF2-40B4-BE49-F238E27FC236}">
                  <a16:creationId xmlns:a16="http://schemas.microsoft.com/office/drawing/2014/main" id="{480122B0-25E2-BE46-8387-80053D6A36BB}"/>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0" name="Picture 159" descr="router arrows.emf">
              <a:extLst>
                <a:ext uri="{FF2B5EF4-FFF2-40B4-BE49-F238E27FC236}">
                  <a16:creationId xmlns:a16="http://schemas.microsoft.com/office/drawing/2014/main" id="{C71F5E77-235E-7F4F-84BB-ECFFD8E2EDB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grpSp>
        <p:nvGrpSpPr>
          <p:cNvPr id="161" name="Group 160">
            <a:extLst>
              <a:ext uri="{FF2B5EF4-FFF2-40B4-BE49-F238E27FC236}">
                <a16:creationId xmlns:a16="http://schemas.microsoft.com/office/drawing/2014/main" id="{33C25E02-AF68-2D47-98A4-05BD1F0F8CB8}"/>
              </a:ext>
            </a:extLst>
          </p:cNvPr>
          <p:cNvGrpSpPr/>
          <p:nvPr/>
        </p:nvGrpSpPr>
        <p:grpSpPr>
          <a:xfrm>
            <a:off x="8040093" y="727436"/>
            <a:ext cx="283681" cy="279735"/>
            <a:chOff x="4381601" y="3173124"/>
            <a:chExt cx="473632" cy="473632"/>
          </a:xfrm>
          <a:solidFill>
            <a:srgbClr val="92D050"/>
          </a:solidFill>
        </p:grpSpPr>
        <p:sp>
          <p:nvSpPr>
            <p:cNvPr id="162" name="Oval 161">
              <a:extLst>
                <a:ext uri="{FF2B5EF4-FFF2-40B4-BE49-F238E27FC236}">
                  <a16:creationId xmlns:a16="http://schemas.microsoft.com/office/drawing/2014/main" id="{ED3BAC22-3A09-8B45-A732-246F667AC8C9}"/>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3" name="Picture 162" descr="router arrows.emf">
              <a:extLst>
                <a:ext uri="{FF2B5EF4-FFF2-40B4-BE49-F238E27FC236}">
                  <a16:creationId xmlns:a16="http://schemas.microsoft.com/office/drawing/2014/main" id="{8932311C-7FD1-CF47-8525-A78BEF9ABB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sp>
        <p:nvSpPr>
          <p:cNvPr id="164" name="Rounded Rectangle 163">
            <a:extLst>
              <a:ext uri="{FF2B5EF4-FFF2-40B4-BE49-F238E27FC236}">
                <a16:creationId xmlns:a16="http://schemas.microsoft.com/office/drawing/2014/main" id="{77166DD5-88A9-C647-969A-11487117652A}"/>
              </a:ext>
            </a:extLst>
          </p:cNvPr>
          <p:cNvSpPr/>
          <p:nvPr/>
        </p:nvSpPr>
        <p:spPr>
          <a:xfrm>
            <a:off x="8393296" y="787372"/>
            <a:ext cx="666420" cy="158905"/>
          </a:xfrm>
          <a:prstGeom prst="roundRect">
            <a:avLst/>
          </a:prstGeom>
          <a:solidFill>
            <a:srgbClr val="FFFFFF"/>
          </a:solidFill>
          <a:ln>
            <a:solidFill>
              <a:schemeClr val="accent4">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Underlay ASBR</a:t>
            </a:r>
          </a:p>
        </p:txBody>
      </p:sp>
      <p:sp>
        <p:nvSpPr>
          <p:cNvPr id="165" name="Oval 164">
            <a:extLst>
              <a:ext uri="{FF2B5EF4-FFF2-40B4-BE49-F238E27FC236}">
                <a16:creationId xmlns:a16="http://schemas.microsoft.com/office/drawing/2014/main" id="{47970F9D-D35D-AC43-B920-33116F79F1FA}"/>
              </a:ext>
            </a:extLst>
          </p:cNvPr>
          <p:cNvSpPr/>
          <p:nvPr/>
        </p:nvSpPr>
        <p:spPr>
          <a:xfrm>
            <a:off x="2888633" y="1194186"/>
            <a:ext cx="3549104" cy="2525407"/>
          </a:xfrm>
          <a:prstGeom prst="ellipse">
            <a:avLst/>
          </a:prstGeom>
          <a:noFill/>
          <a:ln>
            <a:solidFill>
              <a:srgbClr val="C0000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6" name="TextBox 165">
            <a:extLst>
              <a:ext uri="{FF2B5EF4-FFF2-40B4-BE49-F238E27FC236}">
                <a16:creationId xmlns:a16="http://schemas.microsoft.com/office/drawing/2014/main" id="{36EA970B-F279-594D-B918-FCBE08C13051}"/>
              </a:ext>
            </a:extLst>
          </p:cNvPr>
          <p:cNvSpPr txBox="1"/>
          <p:nvPr/>
        </p:nvSpPr>
        <p:spPr>
          <a:xfrm>
            <a:off x="4151191" y="1217849"/>
            <a:ext cx="976549" cy="369332"/>
          </a:xfrm>
          <a:prstGeom prst="rect">
            <a:avLst/>
          </a:prstGeom>
          <a:noFill/>
        </p:spPr>
        <p:txBody>
          <a:bodyPr wrap="none" rtlCol="0">
            <a:spAutoFit/>
          </a:bodyPr>
          <a:lstStyle/>
          <a:p>
            <a:r>
              <a:rPr lang="en-US" b="1" dirty="0" err="1">
                <a:solidFill>
                  <a:srgbClr val="C00000"/>
                </a:solidFill>
                <a:latin typeface="+mn-lt"/>
              </a:rPr>
              <a:t>Uberlay</a:t>
            </a:r>
            <a:endParaRPr lang="en-US" b="1" dirty="0">
              <a:solidFill>
                <a:srgbClr val="C00000"/>
              </a:solidFill>
              <a:latin typeface="+mn-lt"/>
            </a:endParaRPr>
          </a:p>
        </p:txBody>
      </p:sp>
      <p:sp>
        <p:nvSpPr>
          <p:cNvPr id="167" name="Oval 166">
            <a:extLst>
              <a:ext uri="{FF2B5EF4-FFF2-40B4-BE49-F238E27FC236}">
                <a16:creationId xmlns:a16="http://schemas.microsoft.com/office/drawing/2014/main" id="{FAEBD81E-ACB3-EA4A-AEB4-2C561FB0D78D}"/>
              </a:ext>
            </a:extLst>
          </p:cNvPr>
          <p:cNvSpPr/>
          <p:nvPr/>
        </p:nvSpPr>
        <p:spPr>
          <a:xfrm>
            <a:off x="6481972" y="1838995"/>
            <a:ext cx="2615347" cy="1383874"/>
          </a:xfrm>
          <a:prstGeom prst="ellipse">
            <a:avLst/>
          </a:prstGeom>
          <a:noFill/>
          <a:ln>
            <a:solidFill>
              <a:schemeClr val="bg1">
                <a:lumMod val="7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8" name="Oval 167">
            <a:extLst>
              <a:ext uri="{FF2B5EF4-FFF2-40B4-BE49-F238E27FC236}">
                <a16:creationId xmlns:a16="http://schemas.microsoft.com/office/drawing/2014/main" id="{D19315CE-5396-0243-9179-BE44D1178D52}"/>
              </a:ext>
            </a:extLst>
          </p:cNvPr>
          <p:cNvSpPr/>
          <p:nvPr/>
        </p:nvSpPr>
        <p:spPr>
          <a:xfrm>
            <a:off x="474734" y="1812568"/>
            <a:ext cx="2312557" cy="1383874"/>
          </a:xfrm>
          <a:prstGeom prst="ellipse">
            <a:avLst/>
          </a:prstGeom>
          <a:noFill/>
          <a:ln>
            <a:solidFill>
              <a:schemeClr val="bg1">
                <a:lumMod val="7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9" name="TextBox 168">
            <a:extLst>
              <a:ext uri="{FF2B5EF4-FFF2-40B4-BE49-F238E27FC236}">
                <a16:creationId xmlns:a16="http://schemas.microsoft.com/office/drawing/2014/main" id="{F34A300D-788B-FA4E-98C5-0BEF6EB67C2F}"/>
              </a:ext>
            </a:extLst>
          </p:cNvPr>
          <p:cNvSpPr txBox="1"/>
          <p:nvPr/>
        </p:nvSpPr>
        <p:spPr>
          <a:xfrm>
            <a:off x="1164326" y="3179529"/>
            <a:ext cx="1494320" cy="369332"/>
          </a:xfrm>
          <a:prstGeom prst="rect">
            <a:avLst/>
          </a:prstGeom>
          <a:noFill/>
        </p:spPr>
        <p:txBody>
          <a:bodyPr wrap="none" rtlCol="0">
            <a:spAutoFit/>
          </a:bodyPr>
          <a:lstStyle/>
          <a:p>
            <a:r>
              <a:rPr lang="en-US" b="1" dirty="0">
                <a:solidFill>
                  <a:schemeClr val="bg1">
                    <a:lumMod val="75000"/>
                  </a:schemeClr>
                </a:solidFill>
                <a:latin typeface="+mn-lt"/>
              </a:rPr>
              <a:t>Site-Overlay</a:t>
            </a:r>
          </a:p>
        </p:txBody>
      </p:sp>
      <p:sp>
        <p:nvSpPr>
          <p:cNvPr id="170" name="TextBox 169">
            <a:extLst>
              <a:ext uri="{FF2B5EF4-FFF2-40B4-BE49-F238E27FC236}">
                <a16:creationId xmlns:a16="http://schemas.microsoft.com/office/drawing/2014/main" id="{4E40FFFC-D92D-5C46-8E23-78009370DC0A}"/>
              </a:ext>
            </a:extLst>
          </p:cNvPr>
          <p:cNvSpPr txBox="1"/>
          <p:nvPr/>
        </p:nvSpPr>
        <p:spPr>
          <a:xfrm>
            <a:off x="7094850" y="3251589"/>
            <a:ext cx="1494320" cy="369332"/>
          </a:xfrm>
          <a:prstGeom prst="rect">
            <a:avLst/>
          </a:prstGeom>
          <a:noFill/>
        </p:spPr>
        <p:txBody>
          <a:bodyPr wrap="none" rtlCol="0">
            <a:spAutoFit/>
          </a:bodyPr>
          <a:lstStyle/>
          <a:p>
            <a:r>
              <a:rPr lang="en-US" b="1" dirty="0">
                <a:solidFill>
                  <a:schemeClr val="bg1">
                    <a:lumMod val="75000"/>
                  </a:schemeClr>
                </a:solidFill>
                <a:latin typeface="+mn-lt"/>
              </a:rPr>
              <a:t>Site-Overlay</a:t>
            </a:r>
          </a:p>
        </p:txBody>
      </p:sp>
      <p:sp>
        <p:nvSpPr>
          <p:cNvPr id="171" name="Oval 170">
            <a:extLst>
              <a:ext uri="{FF2B5EF4-FFF2-40B4-BE49-F238E27FC236}">
                <a16:creationId xmlns:a16="http://schemas.microsoft.com/office/drawing/2014/main" id="{D72ADA4A-D0C1-CF49-B962-8DD60ED52DA6}"/>
              </a:ext>
            </a:extLst>
          </p:cNvPr>
          <p:cNvSpPr/>
          <p:nvPr/>
        </p:nvSpPr>
        <p:spPr>
          <a:xfrm>
            <a:off x="4244795" y="3808689"/>
            <a:ext cx="2615347" cy="1383874"/>
          </a:xfrm>
          <a:prstGeom prst="ellipse">
            <a:avLst/>
          </a:prstGeom>
          <a:noFill/>
          <a:ln>
            <a:solidFill>
              <a:schemeClr val="bg1">
                <a:lumMod val="7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2" name="TextBox 171">
            <a:extLst>
              <a:ext uri="{FF2B5EF4-FFF2-40B4-BE49-F238E27FC236}">
                <a16:creationId xmlns:a16="http://schemas.microsoft.com/office/drawing/2014/main" id="{E45367AE-5388-8E42-81B3-9583E62F9CC2}"/>
              </a:ext>
            </a:extLst>
          </p:cNvPr>
          <p:cNvSpPr txBox="1"/>
          <p:nvPr/>
        </p:nvSpPr>
        <p:spPr>
          <a:xfrm>
            <a:off x="4704291" y="4754328"/>
            <a:ext cx="1494320" cy="369332"/>
          </a:xfrm>
          <a:prstGeom prst="rect">
            <a:avLst/>
          </a:prstGeom>
          <a:noFill/>
        </p:spPr>
        <p:txBody>
          <a:bodyPr wrap="none" rtlCol="0">
            <a:spAutoFit/>
          </a:bodyPr>
          <a:lstStyle/>
          <a:p>
            <a:r>
              <a:rPr lang="en-US" b="1" dirty="0">
                <a:solidFill>
                  <a:schemeClr val="bg1">
                    <a:lumMod val="75000"/>
                  </a:schemeClr>
                </a:solidFill>
                <a:latin typeface="+mn-lt"/>
              </a:rPr>
              <a:t>Site-Overlay</a:t>
            </a:r>
          </a:p>
        </p:txBody>
      </p:sp>
      <p:cxnSp>
        <p:nvCxnSpPr>
          <p:cNvPr id="173" name="Curved Connector 172">
            <a:extLst>
              <a:ext uri="{FF2B5EF4-FFF2-40B4-BE49-F238E27FC236}">
                <a16:creationId xmlns:a16="http://schemas.microsoft.com/office/drawing/2014/main" id="{4851903C-2164-1146-BA46-2A7D923711D8}"/>
              </a:ext>
            </a:extLst>
          </p:cNvPr>
          <p:cNvCxnSpPr>
            <a:cxnSpLocks/>
            <a:stCxn id="96" idx="0"/>
            <a:endCxn id="443" idx="6"/>
          </p:cNvCxnSpPr>
          <p:nvPr/>
        </p:nvCxnSpPr>
        <p:spPr>
          <a:xfrm rot="16200000" flipV="1">
            <a:off x="4166659" y="2684439"/>
            <a:ext cx="1631201" cy="225147"/>
          </a:xfrm>
          <a:prstGeom prst="curvedConnector2">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9919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8" name="Cloud 127">
            <a:extLst>
              <a:ext uri="{FF2B5EF4-FFF2-40B4-BE49-F238E27FC236}">
                <a16:creationId xmlns:a16="http://schemas.microsoft.com/office/drawing/2014/main" id="{7B227948-3AC9-CE47-8B17-0CFE26ECA7D7}"/>
              </a:ext>
            </a:extLst>
          </p:cNvPr>
          <p:cNvSpPr/>
          <p:nvPr/>
        </p:nvSpPr>
        <p:spPr>
          <a:xfrm>
            <a:off x="7799640" y="1177265"/>
            <a:ext cx="1302701" cy="731838"/>
          </a:xfrm>
          <a:prstGeom prst="cloud">
            <a:avLst/>
          </a:prstGeom>
          <a:solidFill>
            <a:srgbClr val="FFFFFF">
              <a:alpha val="73725"/>
            </a:srgbClr>
          </a:solid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2">
                    <a:lumMod val="75000"/>
                  </a:schemeClr>
                </a:solidFill>
              </a:rPr>
              <a:t>Radio Region</a:t>
            </a:r>
          </a:p>
        </p:txBody>
      </p:sp>
      <p:sp>
        <p:nvSpPr>
          <p:cNvPr id="165" name="Cloud 164">
            <a:extLst>
              <a:ext uri="{FF2B5EF4-FFF2-40B4-BE49-F238E27FC236}">
                <a16:creationId xmlns:a16="http://schemas.microsoft.com/office/drawing/2014/main" id="{7AF76284-B583-E541-8C82-FDB3E2B35E1D}"/>
              </a:ext>
            </a:extLst>
          </p:cNvPr>
          <p:cNvSpPr/>
          <p:nvPr/>
        </p:nvSpPr>
        <p:spPr>
          <a:xfrm>
            <a:off x="140507" y="1295507"/>
            <a:ext cx="1302701" cy="731838"/>
          </a:xfrm>
          <a:prstGeom prst="cloud">
            <a:avLst/>
          </a:prstGeom>
          <a:solidFill>
            <a:srgbClr val="FFFFFF">
              <a:alpha val="73725"/>
            </a:srgbClr>
          </a:solid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2">
                    <a:lumMod val="75000"/>
                  </a:schemeClr>
                </a:solidFill>
              </a:rPr>
              <a:t>Radio Region</a:t>
            </a:r>
          </a:p>
        </p:txBody>
      </p:sp>
      <p:sp>
        <p:nvSpPr>
          <p:cNvPr id="3" name="Title 2"/>
          <p:cNvSpPr>
            <a:spLocks noGrp="1"/>
          </p:cNvSpPr>
          <p:nvPr>
            <p:ph type="title"/>
          </p:nvPr>
        </p:nvSpPr>
        <p:spPr/>
        <p:txBody>
          <a:bodyPr/>
          <a:lstStyle/>
          <a:p>
            <a:r>
              <a:rPr lang="en-US" dirty="0"/>
              <a:t>ICAO – </a:t>
            </a:r>
            <a:r>
              <a:rPr lang="en-US" dirty="0" err="1"/>
              <a:t>Uberlay</a:t>
            </a:r>
            <a:r>
              <a:rPr lang="en-US" dirty="0"/>
              <a:t> Mapping System Federation</a:t>
            </a:r>
          </a:p>
        </p:txBody>
      </p:sp>
      <p:sp>
        <p:nvSpPr>
          <p:cNvPr id="31" name="Cloud 30"/>
          <p:cNvSpPr/>
          <p:nvPr/>
        </p:nvSpPr>
        <p:spPr>
          <a:xfrm>
            <a:off x="622984" y="1720668"/>
            <a:ext cx="3399241" cy="1546551"/>
          </a:xfrm>
          <a:prstGeom prst="cloud">
            <a:avLst/>
          </a:prstGeom>
          <a:solidFill>
            <a:srgbClr val="FFFFFF">
              <a:alpha val="73725"/>
            </a:srgbClr>
          </a:solid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2">
                    <a:lumMod val="75000"/>
                  </a:schemeClr>
                </a:solidFill>
              </a:rPr>
              <a:t>Mobility </a:t>
            </a:r>
            <a:r>
              <a:rPr lang="en-US" sz="1600" dirty="0" err="1">
                <a:solidFill>
                  <a:schemeClr val="bg2">
                    <a:lumMod val="75000"/>
                  </a:schemeClr>
                </a:solidFill>
              </a:rPr>
              <a:t>Protider</a:t>
            </a:r>
            <a:r>
              <a:rPr lang="en-US" sz="1600" dirty="0">
                <a:solidFill>
                  <a:schemeClr val="bg2">
                    <a:lumMod val="75000"/>
                  </a:schemeClr>
                </a:solidFill>
              </a:rPr>
              <a:t> West</a:t>
            </a:r>
          </a:p>
        </p:txBody>
      </p:sp>
      <p:grpSp>
        <p:nvGrpSpPr>
          <p:cNvPr id="32" name="Group 31"/>
          <p:cNvGrpSpPr/>
          <p:nvPr/>
        </p:nvGrpSpPr>
        <p:grpSpPr>
          <a:xfrm>
            <a:off x="1920425" y="1623272"/>
            <a:ext cx="426078" cy="420152"/>
            <a:chOff x="4381601" y="3173124"/>
            <a:chExt cx="473632" cy="473632"/>
          </a:xfrm>
          <a:solidFill>
            <a:srgbClr val="92D050"/>
          </a:solidFill>
        </p:grpSpPr>
        <p:sp>
          <p:nvSpPr>
            <p:cNvPr id="33" name="Oval 32"/>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34" name="Picture 33"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40" name="Group 39"/>
          <p:cNvGrpSpPr/>
          <p:nvPr/>
        </p:nvGrpSpPr>
        <p:grpSpPr>
          <a:xfrm>
            <a:off x="791858" y="2888707"/>
            <a:ext cx="426078" cy="420152"/>
            <a:chOff x="4381601" y="3173124"/>
            <a:chExt cx="473632" cy="473632"/>
          </a:xfrm>
        </p:grpSpPr>
        <p:sp>
          <p:nvSpPr>
            <p:cNvPr id="41" name="Oval 40"/>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2" name="Picture 41"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grpSp>
        <p:nvGrpSpPr>
          <p:cNvPr id="44" name="Group 43"/>
          <p:cNvGrpSpPr/>
          <p:nvPr/>
        </p:nvGrpSpPr>
        <p:grpSpPr>
          <a:xfrm>
            <a:off x="606315" y="1902220"/>
            <a:ext cx="426078" cy="420152"/>
            <a:chOff x="4381601" y="3173124"/>
            <a:chExt cx="473632" cy="473632"/>
          </a:xfrm>
        </p:grpSpPr>
        <p:sp>
          <p:nvSpPr>
            <p:cNvPr id="45" name="Oval 44"/>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6" name="Picture 45"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sp>
        <p:nvSpPr>
          <p:cNvPr id="74" name="Cloud 73"/>
          <p:cNvSpPr/>
          <p:nvPr/>
        </p:nvSpPr>
        <p:spPr>
          <a:xfrm>
            <a:off x="5603275" y="1892907"/>
            <a:ext cx="2958671" cy="1523592"/>
          </a:xfrm>
          <a:prstGeom prst="cloud">
            <a:avLst/>
          </a:prstGeom>
          <a:solidFill>
            <a:srgbClr val="FFFFFF">
              <a:alpha val="73725"/>
            </a:srgbClr>
          </a:solid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2">
                    <a:lumMod val="75000"/>
                  </a:schemeClr>
                </a:solidFill>
              </a:rPr>
              <a:t>Mobility Provider East</a:t>
            </a:r>
          </a:p>
        </p:txBody>
      </p:sp>
      <p:grpSp>
        <p:nvGrpSpPr>
          <p:cNvPr id="75" name="Group 74"/>
          <p:cNvGrpSpPr/>
          <p:nvPr/>
        </p:nvGrpSpPr>
        <p:grpSpPr>
          <a:xfrm>
            <a:off x="8222010" y="1866237"/>
            <a:ext cx="426078" cy="420152"/>
            <a:chOff x="4381601" y="3173124"/>
            <a:chExt cx="473632" cy="473632"/>
          </a:xfrm>
        </p:grpSpPr>
        <p:sp>
          <p:nvSpPr>
            <p:cNvPr id="76" name="Oval 75"/>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77" name="Picture 76"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grpSp>
        <p:nvGrpSpPr>
          <p:cNvPr id="79" name="Group 78"/>
          <p:cNvGrpSpPr/>
          <p:nvPr/>
        </p:nvGrpSpPr>
        <p:grpSpPr>
          <a:xfrm>
            <a:off x="8106559" y="2848362"/>
            <a:ext cx="426078" cy="420152"/>
            <a:chOff x="4381601" y="3173124"/>
            <a:chExt cx="473632" cy="473632"/>
          </a:xfrm>
        </p:grpSpPr>
        <p:sp>
          <p:nvSpPr>
            <p:cNvPr id="80" name="Oval 79"/>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81" name="Picture 80"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grpSp>
        <p:nvGrpSpPr>
          <p:cNvPr id="87" name="Group 86"/>
          <p:cNvGrpSpPr/>
          <p:nvPr/>
        </p:nvGrpSpPr>
        <p:grpSpPr>
          <a:xfrm>
            <a:off x="7196990" y="1720668"/>
            <a:ext cx="426078" cy="420152"/>
            <a:chOff x="4381601" y="3173124"/>
            <a:chExt cx="473632" cy="473632"/>
          </a:xfrm>
          <a:solidFill>
            <a:srgbClr val="92D050"/>
          </a:solidFill>
        </p:grpSpPr>
        <p:sp>
          <p:nvSpPr>
            <p:cNvPr id="88" name="Oval 87"/>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89" name="Picture 88"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pic>
        <p:nvPicPr>
          <p:cNvPr id="459" name="Picture 458"/>
          <p:cNvPicPr>
            <a:picLocks noChangeAspect="1"/>
          </p:cNvPicPr>
          <p:nvPr/>
        </p:nvPicPr>
        <p:blipFill>
          <a:blip r:embed="rId4"/>
          <a:stretch>
            <a:fillRect/>
          </a:stretch>
        </p:blipFill>
        <p:spPr>
          <a:xfrm>
            <a:off x="457937" y="812032"/>
            <a:ext cx="667842" cy="667842"/>
          </a:xfrm>
          <a:prstGeom prst="rect">
            <a:avLst/>
          </a:prstGeom>
        </p:spPr>
      </p:pic>
      <p:grpSp>
        <p:nvGrpSpPr>
          <p:cNvPr id="460" name="Group 459"/>
          <p:cNvGrpSpPr/>
          <p:nvPr/>
        </p:nvGrpSpPr>
        <p:grpSpPr>
          <a:xfrm>
            <a:off x="693009" y="1162037"/>
            <a:ext cx="252689" cy="249175"/>
            <a:chOff x="4381601" y="3173124"/>
            <a:chExt cx="473632" cy="473632"/>
          </a:xfrm>
        </p:grpSpPr>
        <p:sp>
          <p:nvSpPr>
            <p:cNvPr id="461" name="Oval 460"/>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62" name="Picture 461"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cxnSp>
        <p:nvCxnSpPr>
          <p:cNvPr id="464" name="Straight Connector 463"/>
          <p:cNvCxnSpPr>
            <a:stCxn id="45" idx="0"/>
            <a:endCxn id="461" idx="4"/>
          </p:cNvCxnSpPr>
          <p:nvPr/>
        </p:nvCxnSpPr>
        <p:spPr>
          <a:xfrm flipV="1">
            <a:off x="819354" y="1411212"/>
            <a:ext cx="0" cy="49100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110" name="Rounded Rectangle 109"/>
          <p:cNvSpPr/>
          <p:nvPr/>
        </p:nvSpPr>
        <p:spPr>
          <a:xfrm>
            <a:off x="196613" y="1801457"/>
            <a:ext cx="536538"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a:solidFill>
                  <a:srgbClr val="0070C0"/>
                </a:solidFill>
              </a:rPr>
              <a:t>A/G-R</a:t>
            </a:r>
            <a:endParaRPr lang="en-US" sz="1000" dirty="0">
              <a:solidFill>
                <a:srgbClr val="0070C0"/>
              </a:solidFill>
            </a:endParaRPr>
          </a:p>
        </p:txBody>
      </p:sp>
      <p:sp>
        <p:nvSpPr>
          <p:cNvPr id="112" name="Rounded Rectangle 111"/>
          <p:cNvSpPr/>
          <p:nvPr/>
        </p:nvSpPr>
        <p:spPr>
          <a:xfrm>
            <a:off x="8444457" y="1709022"/>
            <a:ext cx="536538"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a:solidFill>
                  <a:srgbClr val="0070C0"/>
                </a:solidFill>
              </a:rPr>
              <a:t>A/G-R</a:t>
            </a:r>
            <a:endParaRPr lang="en-US" sz="1000" dirty="0">
              <a:solidFill>
                <a:srgbClr val="0070C0"/>
              </a:solidFill>
            </a:endParaRPr>
          </a:p>
        </p:txBody>
      </p:sp>
      <p:sp>
        <p:nvSpPr>
          <p:cNvPr id="113" name="Rounded Rectangle 112"/>
          <p:cNvSpPr/>
          <p:nvPr/>
        </p:nvSpPr>
        <p:spPr>
          <a:xfrm>
            <a:off x="8398943" y="2790037"/>
            <a:ext cx="536538"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a:solidFill>
                  <a:srgbClr val="0070C0"/>
                </a:solidFill>
              </a:rPr>
              <a:t>G/G-R</a:t>
            </a:r>
            <a:endParaRPr lang="en-US" sz="1000" dirty="0">
              <a:solidFill>
                <a:srgbClr val="0070C0"/>
              </a:solidFill>
            </a:endParaRPr>
          </a:p>
        </p:txBody>
      </p:sp>
      <p:sp>
        <p:nvSpPr>
          <p:cNvPr id="114" name="Rounded Rectangle 113"/>
          <p:cNvSpPr/>
          <p:nvPr/>
        </p:nvSpPr>
        <p:spPr>
          <a:xfrm>
            <a:off x="389428" y="2798267"/>
            <a:ext cx="536538"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a:solidFill>
                  <a:srgbClr val="0070C0"/>
                </a:solidFill>
              </a:rPr>
              <a:t>G/G-R</a:t>
            </a:r>
            <a:endParaRPr lang="en-US" sz="1000" dirty="0">
              <a:solidFill>
                <a:srgbClr val="0070C0"/>
              </a:solidFill>
            </a:endParaRPr>
          </a:p>
        </p:txBody>
      </p:sp>
      <p:grpSp>
        <p:nvGrpSpPr>
          <p:cNvPr id="2" name="Group 1"/>
          <p:cNvGrpSpPr/>
          <p:nvPr/>
        </p:nvGrpSpPr>
        <p:grpSpPr>
          <a:xfrm>
            <a:off x="8046720" y="79691"/>
            <a:ext cx="921818" cy="583814"/>
            <a:chOff x="7583999" y="79691"/>
            <a:chExt cx="1384539" cy="876868"/>
          </a:xfrm>
        </p:grpSpPr>
        <p:sp>
          <p:nvSpPr>
            <p:cNvPr id="111" name="Rounded Rectangle 110"/>
            <p:cNvSpPr/>
            <p:nvPr/>
          </p:nvSpPr>
          <p:spPr>
            <a:xfrm>
              <a:off x="8104544" y="192734"/>
              <a:ext cx="863994" cy="206015"/>
            </a:xfrm>
            <a:prstGeom prst="roundRect">
              <a:avLst/>
            </a:prstGeom>
            <a:solidFill>
              <a:srgbClr val="FFFFFF"/>
            </a:solidFill>
            <a:ln>
              <a:solidFill>
                <a:srgbClr val="92D05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LISP MS/MR</a:t>
              </a:r>
            </a:p>
          </p:txBody>
        </p:sp>
        <p:grpSp>
          <p:nvGrpSpPr>
            <p:cNvPr id="116" name="Group 115"/>
            <p:cNvGrpSpPr/>
            <p:nvPr/>
          </p:nvGrpSpPr>
          <p:grpSpPr>
            <a:xfrm>
              <a:off x="7583999" y="79691"/>
              <a:ext cx="426078" cy="420152"/>
              <a:chOff x="4381601" y="3173124"/>
              <a:chExt cx="473632" cy="473632"/>
            </a:xfrm>
            <a:solidFill>
              <a:srgbClr val="92D050"/>
            </a:solidFill>
          </p:grpSpPr>
          <p:sp>
            <p:nvSpPr>
              <p:cNvPr id="117" name="Oval 116"/>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18" name="Picture 117"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19" name="Group 118"/>
            <p:cNvGrpSpPr/>
            <p:nvPr/>
          </p:nvGrpSpPr>
          <p:grpSpPr>
            <a:xfrm>
              <a:off x="7583999" y="536407"/>
              <a:ext cx="426078" cy="420152"/>
              <a:chOff x="4381601" y="3173124"/>
              <a:chExt cx="473632" cy="473632"/>
            </a:xfrm>
            <a:solidFill>
              <a:srgbClr val="FF0000"/>
            </a:solidFill>
          </p:grpSpPr>
          <p:sp>
            <p:nvSpPr>
              <p:cNvPr id="120" name="Oval 119"/>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100" kern="0" dirty="0">
                  <a:latin typeface="Arial"/>
                </a:endParaRPr>
              </a:p>
            </p:txBody>
          </p:sp>
          <p:pic>
            <p:nvPicPr>
              <p:cNvPr id="121" name="Picture 120"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122" name="Rounded Rectangle 121"/>
            <p:cNvSpPr/>
            <p:nvPr/>
          </p:nvSpPr>
          <p:spPr>
            <a:xfrm>
              <a:off x="8104544" y="638873"/>
              <a:ext cx="863994"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Border Router</a:t>
              </a:r>
            </a:p>
          </p:txBody>
        </p:sp>
      </p:grpSp>
      <p:sp>
        <p:nvSpPr>
          <p:cNvPr id="39" name="TextBox 38"/>
          <p:cNvSpPr txBox="1"/>
          <p:nvPr/>
        </p:nvSpPr>
        <p:spPr>
          <a:xfrm>
            <a:off x="187542" y="3233988"/>
            <a:ext cx="811441" cy="261610"/>
          </a:xfrm>
          <a:prstGeom prst="rect">
            <a:avLst/>
          </a:prstGeom>
          <a:noFill/>
        </p:spPr>
        <p:txBody>
          <a:bodyPr wrap="none" rtlCol="0">
            <a:spAutoFit/>
          </a:bodyPr>
          <a:lstStyle/>
          <a:p>
            <a:r>
              <a:rPr lang="en-US" sz="1050">
                <a:latin typeface="+mn-lt"/>
              </a:rPr>
              <a:t>AOC/ATC</a:t>
            </a:r>
            <a:endParaRPr lang="en-US" sz="1050" dirty="0">
              <a:latin typeface="+mn-lt"/>
            </a:endParaRPr>
          </a:p>
        </p:txBody>
      </p:sp>
      <p:sp>
        <p:nvSpPr>
          <p:cNvPr id="97" name="TextBox 96"/>
          <p:cNvSpPr txBox="1"/>
          <p:nvPr/>
        </p:nvSpPr>
        <p:spPr>
          <a:xfrm>
            <a:off x="8299955" y="3219193"/>
            <a:ext cx="811441" cy="261610"/>
          </a:xfrm>
          <a:prstGeom prst="rect">
            <a:avLst/>
          </a:prstGeom>
          <a:noFill/>
        </p:spPr>
        <p:txBody>
          <a:bodyPr wrap="none" rtlCol="0">
            <a:spAutoFit/>
          </a:bodyPr>
          <a:lstStyle/>
          <a:p>
            <a:r>
              <a:rPr lang="en-US" sz="1050">
                <a:latin typeface="+mn-lt"/>
              </a:rPr>
              <a:t>AOC/ATC</a:t>
            </a:r>
            <a:endParaRPr lang="en-US" sz="1050" dirty="0">
              <a:latin typeface="+mn-lt"/>
            </a:endParaRPr>
          </a:p>
        </p:txBody>
      </p:sp>
      <p:cxnSp>
        <p:nvCxnSpPr>
          <p:cNvPr id="47" name="Straight Arrow Connector 46"/>
          <p:cNvCxnSpPr>
            <a:stCxn id="45" idx="6"/>
            <a:endCxn id="33" idx="2"/>
          </p:cNvCxnSpPr>
          <p:nvPr/>
        </p:nvCxnSpPr>
        <p:spPr>
          <a:xfrm flipV="1">
            <a:off x="1032393" y="1833348"/>
            <a:ext cx="888032" cy="278948"/>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a:stCxn id="41" idx="7"/>
            <a:endCxn id="33" idx="3"/>
          </p:cNvCxnSpPr>
          <p:nvPr/>
        </p:nvCxnSpPr>
        <p:spPr>
          <a:xfrm flipV="1">
            <a:off x="1155538" y="1981894"/>
            <a:ext cx="827285" cy="968343"/>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a:cxnSpLocks/>
            <a:stCxn id="33" idx="5"/>
          </p:cNvCxnSpPr>
          <p:nvPr/>
        </p:nvCxnSpPr>
        <p:spPr>
          <a:xfrm>
            <a:off x="2284105" y="1981894"/>
            <a:ext cx="600256" cy="533787"/>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a:stCxn id="76" idx="2"/>
            <a:endCxn id="88" idx="6"/>
          </p:cNvCxnSpPr>
          <p:nvPr/>
        </p:nvCxnSpPr>
        <p:spPr>
          <a:xfrm flipH="1" flipV="1">
            <a:off x="7623068" y="1930744"/>
            <a:ext cx="598942" cy="145569"/>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23" name="Straight Arrow Connector 122"/>
          <p:cNvCxnSpPr>
            <a:stCxn id="80" idx="1"/>
            <a:endCxn id="88" idx="5"/>
          </p:cNvCxnSpPr>
          <p:nvPr/>
        </p:nvCxnSpPr>
        <p:spPr>
          <a:xfrm flipH="1" flipV="1">
            <a:off x="7560670" y="2079290"/>
            <a:ext cx="608287" cy="830602"/>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24" name="Straight Arrow Connector 123"/>
          <p:cNvCxnSpPr>
            <a:stCxn id="88" idx="3"/>
            <a:endCxn id="436" idx="6"/>
          </p:cNvCxnSpPr>
          <p:nvPr/>
        </p:nvCxnSpPr>
        <p:spPr>
          <a:xfrm flipH="1">
            <a:off x="6722204" y="2079290"/>
            <a:ext cx="537184" cy="189787"/>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125" name="Rounded Rectangle 124"/>
          <p:cNvSpPr/>
          <p:nvPr/>
        </p:nvSpPr>
        <p:spPr>
          <a:xfrm>
            <a:off x="2540354" y="284192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a:solidFill>
                  <a:srgbClr val="FF0000"/>
                </a:solidFill>
              </a:rPr>
              <a:t>BR-W</a:t>
            </a:r>
            <a:endParaRPr lang="en-US" sz="1000" dirty="0">
              <a:solidFill>
                <a:srgbClr val="FF0000"/>
              </a:solidFill>
            </a:endParaRPr>
          </a:p>
        </p:txBody>
      </p:sp>
      <p:sp>
        <p:nvSpPr>
          <p:cNvPr id="126" name="Rounded Rectangle 125"/>
          <p:cNvSpPr/>
          <p:nvPr/>
        </p:nvSpPr>
        <p:spPr>
          <a:xfrm>
            <a:off x="6276993" y="2485869"/>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BR-E</a:t>
            </a:r>
          </a:p>
        </p:txBody>
      </p:sp>
      <p:sp>
        <p:nvSpPr>
          <p:cNvPr id="71" name="Cloud 70">
            <a:extLst>
              <a:ext uri="{FF2B5EF4-FFF2-40B4-BE49-F238E27FC236}">
                <a16:creationId xmlns:a16="http://schemas.microsoft.com/office/drawing/2014/main" id="{82D7E77E-572A-0547-A05B-72D6FAEF985C}"/>
              </a:ext>
            </a:extLst>
          </p:cNvPr>
          <p:cNvSpPr/>
          <p:nvPr/>
        </p:nvSpPr>
        <p:spPr>
          <a:xfrm>
            <a:off x="4165237" y="3315394"/>
            <a:ext cx="2534490" cy="2235013"/>
          </a:xfrm>
          <a:prstGeom prst="cloud">
            <a:avLst/>
          </a:prstGeom>
          <a:solidFill>
            <a:srgbClr val="FFFFFF">
              <a:alpha val="73725"/>
            </a:srgbClr>
          </a:solidFill>
          <a:ln>
            <a:solidFill>
              <a:schemeClr val="bg2">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1600" dirty="0">
                <a:solidFill>
                  <a:schemeClr val="bg2">
                    <a:lumMod val="75000"/>
                  </a:schemeClr>
                </a:solidFill>
              </a:rPr>
              <a:t>Mobility Provider South</a:t>
            </a:r>
          </a:p>
        </p:txBody>
      </p:sp>
      <p:grpSp>
        <p:nvGrpSpPr>
          <p:cNvPr id="72" name="Group 71">
            <a:extLst>
              <a:ext uri="{FF2B5EF4-FFF2-40B4-BE49-F238E27FC236}">
                <a16:creationId xmlns:a16="http://schemas.microsoft.com/office/drawing/2014/main" id="{805134E7-79C0-AE4C-9B95-19643C7E3F63}"/>
              </a:ext>
            </a:extLst>
          </p:cNvPr>
          <p:cNvGrpSpPr/>
          <p:nvPr/>
        </p:nvGrpSpPr>
        <p:grpSpPr>
          <a:xfrm>
            <a:off x="6479793" y="4187852"/>
            <a:ext cx="426078" cy="420152"/>
            <a:chOff x="4381601" y="3173124"/>
            <a:chExt cx="473632" cy="473632"/>
          </a:xfrm>
        </p:grpSpPr>
        <p:sp>
          <p:nvSpPr>
            <p:cNvPr id="73" name="Oval 72">
              <a:extLst>
                <a:ext uri="{FF2B5EF4-FFF2-40B4-BE49-F238E27FC236}">
                  <a16:creationId xmlns:a16="http://schemas.microsoft.com/office/drawing/2014/main" id="{7FBB1157-CDF3-E14D-99CC-0BF29E3E4EA7}"/>
                </a:ext>
              </a:extLst>
            </p:cNvPr>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85" name="Picture 84" descr="router arrows.emf">
              <a:extLst>
                <a:ext uri="{FF2B5EF4-FFF2-40B4-BE49-F238E27FC236}">
                  <a16:creationId xmlns:a16="http://schemas.microsoft.com/office/drawing/2014/main" id="{6F6EC819-C1FF-BC4E-BC22-4612B2168D9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grpSp>
        <p:nvGrpSpPr>
          <p:cNvPr id="86" name="Group 85">
            <a:extLst>
              <a:ext uri="{FF2B5EF4-FFF2-40B4-BE49-F238E27FC236}">
                <a16:creationId xmlns:a16="http://schemas.microsoft.com/office/drawing/2014/main" id="{5F8C13B3-F693-B74F-8F76-ACDD75B35AB2}"/>
              </a:ext>
            </a:extLst>
          </p:cNvPr>
          <p:cNvGrpSpPr/>
          <p:nvPr/>
        </p:nvGrpSpPr>
        <p:grpSpPr>
          <a:xfrm>
            <a:off x="6244340" y="4840884"/>
            <a:ext cx="426078" cy="420152"/>
            <a:chOff x="4381601" y="3173124"/>
            <a:chExt cx="473632" cy="473632"/>
          </a:xfrm>
        </p:grpSpPr>
        <p:sp>
          <p:nvSpPr>
            <p:cNvPr id="90" name="Oval 89">
              <a:extLst>
                <a:ext uri="{FF2B5EF4-FFF2-40B4-BE49-F238E27FC236}">
                  <a16:creationId xmlns:a16="http://schemas.microsoft.com/office/drawing/2014/main" id="{BD1A6E74-6D5E-9042-8723-42065723309A}"/>
                </a:ext>
              </a:extLst>
            </p:cNvPr>
            <p:cNvSpPr/>
            <p:nvPr/>
          </p:nvSpPr>
          <p:spPr>
            <a:xfrm>
              <a:off x="4381601" y="3173124"/>
              <a:ext cx="473632" cy="473632"/>
            </a:xfrm>
            <a:prstGeom prst="ellipse">
              <a:avLst/>
            </a:prstGeom>
            <a:solidFill>
              <a:srgbClr val="214794"/>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91" name="Picture 90" descr="router arrows.emf">
              <a:extLst>
                <a:ext uri="{FF2B5EF4-FFF2-40B4-BE49-F238E27FC236}">
                  <a16:creationId xmlns:a16="http://schemas.microsoft.com/office/drawing/2014/main" id="{3D1711E3-C292-704C-B995-DC2B0DA8F9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ln>
              <a:noFill/>
            </a:ln>
            <a:effectLst/>
          </p:spPr>
        </p:pic>
      </p:grpSp>
      <p:grpSp>
        <p:nvGrpSpPr>
          <p:cNvPr id="92" name="Group 91">
            <a:extLst>
              <a:ext uri="{FF2B5EF4-FFF2-40B4-BE49-F238E27FC236}">
                <a16:creationId xmlns:a16="http://schemas.microsoft.com/office/drawing/2014/main" id="{DF184454-C4D3-D942-965D-64BCEF1B3C3C}"/>
              </a:ext>
            </a:extLst>
          </p:cNvPr>
          <p:cNvGrpSpPr/>
          <p:nvPr/>
        </p:nvGrpSpPr>
        <p:grpSpPr>
          <a:xfrm>
            <a:off x="5709192" y="3923568"/>
            <a:ext cx="426078" cy="420152"/>
            <a:chOff x="4381601" y="3173124"/>
            <a:chExt cx="473632" cy="473632"/>
          </a:xfrm>
          <a:solidFill>
            <a:srgbClr val="92D050"/>
          </a:solidFill>
        </p:grpSpPr>
        <p:sp>
          <p:nvSpPr>
            <p:cNvPr id="93" name="Oval 92">
              <a:extLst>
                <a:ext uri="{FF2B5EF4-FFF2-40B4-BE49-F238E27FC236}">
                  <a16:creationId xmlns:a16="http://schemas.microsoft.com/office/drawing/2014/main" id="{4894A8C1-8741-A549-B53E-7089EA7E7A11}"/>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94" name="Picture 93" descr="router arrows.emf">
              <a:extLst>
                <a:ext uri="{FF2B5EF4-FFF2-40B4-BE49-F238E27FC236}">
                  <a16:creationId xmlns:a16="http://schemas.microsoft.com/office/drawing/2014/main" id="{C24A5E40-F3E8-7342-A2EB-E1DD2072EEF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99" name="Rounded Rectangle 98">
            <a:extLst>
              <a:ext uri="{FF2B5EF4-FFF2-40B4-BE49-F238E27FC236}">
                <a16:creationId xmlns:a16="http://schemas.microsoft.com/office/drawing/2014/main" id="{792ABF05-6190-2D4B-8A1B-78FC992A3772}"/>
              </a:ext>
            </a:extLst>
          </p:cNvPr>
          <p:cNvSpPr/>
          <p:nvPr/>
        </p:nvSpPr>
        <p:spPr>
          <a:xfrm>
            <a:off x="6702240" y="4030637"/>
            <a:ext cx="536538"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a:solidFill>
                  <a:srgbClr val="0070C0"/>
                </a:solidFill>
              </a:rPr>
              <a:t>A/G-R</a:t>
            </a:r>
            <a:endParaRPr lang="en-US" sz="1000" dirty="0">
              <a:solidFill>
                <a:srgbClr val="0070C0"/>
              </a:solidFill>
            </a:endParaRPr>
          </a:p>
        </p:txBody>
      </p:sp>
      <p:sp>
        <p:nvSpPr>
          <p:cNvPr id="101" name="Rounded Rectangle 100">
            <a:extLst>
              <a:ext uri="{FF2B5EF4-FFF2-40B4-BE49-F238E27FC236}">
                <a16:creationId xmlns:a16="http://schemas.microsoft.com/office/drawing/2014/main" id="{4B081EB7-C0EA-BE4F-AE17-12A5D56E1AB1}"/>
              </a:ext>
            </a:extLst>
          </p:cNvPr>
          <p:cNvSpPr/>
          <p:nvPr/>
        </p:nvSpPr>
        <p:spPr>
          <a:xfrm>
            <a:off x="6536724" y="4782559"/>
            <a:ext cx="536538" cy="206015"/>
          </a:xfrm>
          <a:prstGeom prst="roundRect">
            <a:avLst/>
          </a:prstGeom>
          <a:solidFill>
            <a:srgbClr val="FFFFFF"/>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a:solidFill>
                  <a:srgbClr val="0070C0"/>
                </a:solidFill>
              </a:rPr>
              <a:t>G/G-R</a:t>
            </a:r>
            <a:endParaRPr lang="en-US" sz="1000" dirty="0">
              <a:solidFill>
                <a:srgbClr val="0070C0"/>
              </a:solidFill>
            </a:endParaRPr>
          </a:p>
        </p:txBody>
      </p:sp>
      <p:sp>
        <p:nvSpPr>
          <p:cNvPr id="102" name="TextBox 101">
            <a:extLst>
              <a:ext uri="{FF2B5EF4-FFF2-40B4-BE49-F238E27FC236}">
                <a16:creationId xmlns:a16="http://schemas.microsoft.com/office/drawing/2014/main" id="{DCF42699-6C97-C34E-830F-A6D59A9E68A1}"/>
              </a:ext>
            </a:extLst>
          </p:cNvPr>
          <p:cNvSpPr txBox="1"/>
          <p:nvPr/>
        </p:nvSpPr>
        <p:spPr>
          <a:xfrm>
            <a:off x="6437736" y="5211715"/>
            <a:ext cx="811441" cy="261610"/>
          </a:xfrm>
          <a:prstGeom prst="rect">
            <a:avLst/>
          </a:prstGeom>
          <a:noFill/>
        </p:spPr>
        <p:txBody>
          <a:bodyPr wrap="none" rtlCol="0">
            <a:spAutoFit/>
          </a:bodyPr>
          <a:lstStyle/>
          <a:p>
            <a:r>
              <a:rPr lang="en-US" sz="1050">
                <a:latin typeface="+mn-lt"/>
              </a:rPr>
              <a:t>AOC/ATC</a:t>
            </a:r>
            <a:endParaRPr lang="en-US" sz="1050" dirty="0">
              <a:latin typeface="+mn-lt"/>
            </a:endParaRPr>
          </a:p>
        </p:txBody>
      </p:sp>
      <p:cxnSp>
        <p:nvCxnSpPr>
          <p:cNvPr id="103" name="Straight Arrow Connector 102">
            <a:extLst>
              <a:ext uri="{FF2B5EF4-FFF2-40B4-BE49-F238E27FC236}">
                <a16:creationId xmlns:a16="http://schemas.microsoft.com/office/drawing/2014/main" id="{DD843A65-75E1-F545-B48E-912C8754DA86}"/>
              </a:ext>
            </a:extLst>
          </p:cNvPr>
          <p:cNvCxnSpPr>
            <a:stCxn id="73" idx="2"/>
            <a:endCxn id="93" idx="6"/>
          </p:cNvCxnSpPr>
          <p:nvPr/>
        </p:nvCxnSpPr>
        <p:spPr>
          <a:xfrm flipH="1" flipV="1">
            <a:off x="6135270" y="4133644"/>
            <a:ext cx="344523" cy="264284"/>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F131695D-3371-5442-999D-BA7E2FC99A62}"/>
              </a:ext>
            </a:extLst>
          </p:cNvPr>
          <p:cNvCxnSpPr>
            <a:stCxn id="90" idx="1"/>
            <a:endCxn id="93" idx="5"/>
          </p:cNvCxnSpPr>
          <p:nvPr/>
        </p:nvCxnSpPr>
        <p:spPr>
          <a:xfrm flipH="1" flipV="1">
            <a:off x="6072872" y="4282190"/>
            <a:ext cx="233866" cy="620224"/>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396FE3E7-442A-5D4F-B478-D8249C13C1C9}"/>
              </a:ext>
            </a:extLst>
          </p:cNvPr>
          <p:cNvCxnSpPr>
            <a:cxnSpLocks/>
            <a:stCxn id="93" idx="1"/>
            <a:endCxn id="96" idx="6"/>
          </p:cNvCxnSpPr>
          <p:nvPr/>
        </p:nvCxnSpPr>
        <p:spPr>
          <a:xfrm flipH="1" flipV="1">
            <a:off x="5307871" y="3822689"/>
            <a:ext cx="463719" cy="162409"/>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108" name="Rounded Rectangle 107">
            <a:extLst>
              <a:ext uri="{FF2B5EF4-FFF2-40B4-BE49-F238E27FC236}">
                <a16:creationId xmlns:a16="http://schemas.microsoft.com/office/drawing/2014/main" id="{124A9578-45F7-8F44-8D62-5CE594863BC4}"/>
              </a:ext>
            </a:extLst>
          </p:cNvPr>
          <p:cNvSpPr/>
          <p:nvPr/>
        </p:nvSpPr>
        <p:spPr>
          <a:xfrm>
            <a:off x="4808782" y="4003481"/>
            <a:ext cx="536538" cy="206015"/>
          </a:xfrm>
          <a:prstGeom prst="roundRect">
            <a:avLst/>
          </a:prstGeom>
          <a:solidFill>
            <a:srgbClr val="FFFFFF"/>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00" dirty="0">
                <a:solidFill>
                  <a:srgbClr val="FF0000"/>
                </a:solidFill>
              </a:rPr>
              <a:t>BR-S</a:t>
            </a:r>
          </a:p>
        </p:txBody>
      </p:sp>
      <p:grpSp>
        <p:nvGrpSpPr>
          <p:cNvPr id="442" name="Group 441"/>
          <p:cNvGrpSpPr/>
          <p:nvPr/>
        </p:nvGrpSpPr>
        <p:grpSpPr>
          <a:xfrm>
            <a:off x="5820785" y="2127891"/>
            <a:ext cx="426078" cy="420152"/>
            <a:chOff x="4381601" y="3173124"/>
            <a:chExt cx="473632" cy="473632"/>
          </a:xfrm>
          <a:solidFill>
            <a:srgbClr val="92D050"/>
          </a:solidFill>
        </p:grpSpPr>
        <p:sp>
          <p:nvSpPr>
            <p:cNvPr id="443" name="Oval 442"/>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44" name="Picture 443"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cxnSp>
        <p:nvCxnSpPr>
          <p:cNvPr id="78" name="Curved Connector 77"/>
          <p:cNvCxnSpPr>
            <a:stCxn id="436" idx="0"/>
            <a:endCxn id="443" idx="7"/>
          </p:cNvCxnSpPr>
          <p:nvPr/>
        </p:nvCxnSpPr>
        <p:spPr>
          <a:xfrm rot="16200000" flipH="1" flipV="1">
            <a:off x="6281605" y="1961861"/>
            <a:ext cx="130420" cy="324700"/>
          </a:xfrm>
          <a:prstGeom prst="curvedConnector3">
            <a:avLst>
              <a:gd name="adj1" fmla="val -175280"/>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Curved Connector 67"/>
          <p:cNvCxnSpPr>
            <a:cxnSpLocks/>
            <a:stCxn id="37" idx="0"/>
            <a:endCxn id="130" idx="1"/>
          </p:cNvCxnSpPr>
          <p:nvPr/>
        </p:nvCxnSpPr>
        <p:spPr>
          <a:xfrm rot="5400000" flipH="1" flipV="1">
            <a:off x="2864693" y="1883405"/>
            <a:ext cx="467529" cy="574635"/>
          </a:xfrm>
          <a:prstGeom prst="curvedConnector3">
            <a:avLst>
              <a:gd name="adj1" fmla="val 162056"/>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grpSp>
        <p:nvGrpSpPr>
          <p:cNvPr id="129" name="Group 128">
            <a:extLst>
              <a:ext uri="{FF2B5EF4-FFF2-40B4-BE49-F238E27FC236}">
                <a16:creationId xmlns:a16="http://schemas.microsoft.com/office/drawing/2014/main" id="{EA7668F4-E339-934F-947B-0DFBA4D80438}"/>
              </a:ext>
            </a:extLst>
          </p:cNvPr>
          <p:cNvGrpSpPr/>
          <p:nvPr/>
        </p:nvGrpSpPr>
        <p:grpSpPr>
          <a:xfrm>
            <a:off x="3323377" y="1875427"/>
            <a:ext cx="426078" cy="420152"/>
            <a:chOff x="4381601" y="3173124"/>
            <a:chExt cx="473632" cy="473632"/>
          </a:xfrm>
          <a:solidFill>
            <a:srgbClr val="92D050"/>
          </a:solidFill>
        </p:grpSpPr>
        <p:sp>
          <p:nvSpPr>
            <p:cNvPr id="130" name="Oval 129">
              <a:extLst>
                <a:ext uri="{FF2B5EF4-FFF2-40B4-BE49-F238E27FC236}">
                  <a16:creationId xmlns:a16="http://schemas.microsoft.com/office/drawing/2014/main" id="{1C6A69E6-E99A-1845-A3A4-8B1CA89D6B29}"/>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1" name="Picture 130" descr="router arrows.emf">
              <a:extLst>
                <a:ext uri="{FF2B5EF4-FFF2-40B4-BE49-F238E27FC236}">
                  <a16:creationId xmlns:a16="http://schemas.microsoft.com/office/drawing/2014/main" id="{DDFB3D23-3F17-DC44-A126-D257C85547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132" name="Group 131">
            <a:extLst>
              <a:ext uri="{FF2B5EF4-FFF2-40B4-BE49-F238E27FC236}">
                <a16:creationId xmlns:a16="http://schemas.microsoft.com/office/drawing/2014/main" id="{AFC99AEE-4BAF-D246-809D-668D5607B8C8}"/>
              </a:ext>
            </a:extLst>
          </p:cNvPr>
          <p:cNvGrpSpPr/>
          <p:nvPr/>
        </p:nvGrpSpPr>
        <p:grpSpPr>
          <a:xfrm>
            <a:off x="4472677" y="3200364"/>
            <a:ext cx="426078" cy="420152"/>
            <a:chOff x="4381601" y="3173124"/>
            <a:chExt cx="473632" cy="473632"/>
          </a:xfrm>
          <a:solidFill>
            <a:srgbClr val="92D050"/>
          </a:solidFill>
        </p:grpSpPr>
        <p:sp>
          <p:nvSpPr>
            <p:cNvPr id="133" name="Oval 132">
              <a:extLst>
                <a:ext uri="{FF2B5EF4-FFF2-40B4-BE49-F238E27FC236}">
                  <a16:creationId xmlns:a16="http://schemas.microsoft.com/office/drawing/2014/main" id="{6BF9B1A2-7A98-9E4F-8EA1-1503AD37DA7C}"/>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34" name="Picture 133" descr="router arrows.emf">
              <a:extLst>
                <a:ext uri="{FF2B5EF4-FFF2-40B4-BE49-F238E27FC236}">
                  <a16:creationId xmlns:a16="http://schemas.microsoft.com/office/drawing/2014/main" id="{37C53EA3-DBD5-384D-B7EE-2ED6232913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cxnSp>
        <p:nvCxnSpPr>
          <p:cNvPr id="135" name="Curved Connector 134">
            <a:extLst>
              <a:ext uri="{FF2B5EF4-FFF2-40B4-BE49-F238E27FC236}">
                <a16:creationId xmlns:a16="http://schemas.microsoft.com/office/drawing/2014/main" id="{948700D1-6888-3B48-B8BF-68D9771DC152}"/>
              </a:ext>
            </a:extLst>
          </p:cNvPr>
          <p:cNvCxnSpPr>
            <a:cxnSpLocks/>
            <a:stCxn id="96" idx="6"/>
            <a:endCxn id="133" idx="6"/>
          </p:cNvCxnSpPr>
          <p:nvPr/>
        </p:nvCxnSpPr>
        <p:spPr>
          <a:xfrm flipH="1" flipV="1">
            <a:off x="4898755" y="3410440"/>
            <a:ext cx="409116" cy="412249"/>
          </a:xfrm>
          <a:prstGeom prst="curvedConnector3">
            <a:avLst>
              <a:gd name="adj1" fmla="val -55877"/>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grpSp>
        <p:nvGrpSpPr>
          <p:cNvPr id="95" name="Group 94">
            <a:extLst>
              <a:ext uri="{FF2B5EF4-FFF2-40B4-BE49-F238E27FC236}">
                <a16:creationId xmlns:a16="http://schemas.microsoft.com/office/drawing/2014/main" id="{BECB515B-B6A2-4944-A5D3-00CD0C54C60C}"/>
              </a:ext>
            </a:extLst>
          </p:cNvPr>
          <p:cNvGrpSpPr/>
          <p:nvPr/>
        </p:nvGrpSpPr>
        <p:grpSpPr>
          <a:xfrm>
            <a:off x="4881793" y="3612613"/>
            <a:ext cx="426078" cy="420152"/>
            <a:chOff x="4381601" y="3173124"/>
            <a:chExt cx="473632" cy="473632"/>
          </a:xfrm>
          <a:solidFill>
            <a:srgbClr val="FF0000"/>
          </a:solidFill>
        </p:grpSpPr>
        <p:sp>
          <p:nvSpPr>
            <p:cNvPr id="96" name="Oval 95">
              <a:extLst>
                <a:ext uri="{FF2B5EF4-FFF2-40B4-BE49-F238E27FC236}">
                  <a16:creationId xmlns:a16="http://schemas.microsoft.com/office/drawing/2014/main" id="{9CF18B92-95BD-3443-AAF3-D11555443FCC}"/>
                </a:ext>
              </a:extLst>
            </p:cNvPr>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98" name="Picture 97" descr="router arrows.emf">
              <a:extLst>
                <a:ext uri="{FF2B5EF4-FFF2-40B4-BE49-F238E27FC236}">
                  <a16:creationId xmlns:a16="http://schemas.microsoft.com/office/drawing/2014/main" id="{8F460261-A0D4-2D4B-8EE5-992501381C0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grpSp>
        <p:nvGrpSpPr>
          <p:cNvPr id="36" name="Group 35"/>
          <p:cNvGrpSpPr/>
          <p:nvPr/>
        </p:nvGrpSpPr>
        <p:grpSpPr>
          <a:xfrm>
            <a:off x="2598101" y="2404486"/>
            <a:ext cx="426078" cy="420152"/>
            <a:chOff x="4381601" y="3173124"/>
            <a:chExt cx="473632" cy="473632"/>
          </a:xfrm>
          <a:solidFill>
            <a:srgbClr val="FF0000"/>
          </a:solidFill>
        </p:grpSpPr>
        <p:sp>
          <p:nvSpPr>
            <p:cNvPr id="37" name="Oval 36"/>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38" name="Picture 37"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sp>
        <p:nvSpPr>
          <p:cNvPr id="22" name="TextBox 21">
            <a:extLst>
              <a:ext uri="{FF2B5EF4-FFF2-40B4-BE49-F238E27FC236}">
                <a16:creationId xmlns:a16="http://schemas.microsoft.com/office/drawing/2014/main" id="{FD6491AF-ECC9-D146-A17B-22EED11A9CCB}"/>
              </a:ext>
            </a:extLst>
          </p:cNvPr>
          <p:cNvSpPr txBox="1"/>
          <p:nvPr/>
        </p:nvSpPr>
        <p:spPr>
          <a:xfrm>
            <a:off x="4437208" y="1588369"/>
            <a:ext cx="963320" cy="577081"/>
          </a:xfrm>
          <a:prstGeom prst="rect">
            <a:avLst/>
          </a:prstGeom>
          <a:noFill/>
        </p:spPr>
        <p:txBody>
          <a:bodyPr wrap="square" rtlCol="0">
            <a:spAutoFit/>
          </a:bodyPr>
          <a:lstStyle/>
          <a:p>
            <a:pPr algn="ctr"/>
            <a:r>
              <a:rPr lang="en-US" sz="1050" dirty="0">
                <a:solidFill>
                  <a:srgbClr val="00B050"/>
                </a:solidFill>
                <a:latin typeface="+mn-lt"/>
              </a:rPr>
              <a:t>Mapping System Federation</a:t>
            </a:r>
          </a:p>
        </p:txBody>
      </p:sp>
      <p:grpSp>
        <p:nvGrpSpPr>
          <p:cNvPr id="435" name="Group 434"/>
          <p:cNvGrpSpPr/>
          <p:nvPr/>
        </p:nvGrpSpPr>
        <p:grpSpPr>
          <a:xfrm>
            <a:off x="6296126" y="2059001"/>
            <a:ext cx="426078" cy="420152"/>
            <a:chOff x="4381601" y="3173124"/>
            <a:chExt cx="473632" cy="473632"/>
          </a:xfrm>
          <a:solidFill>
            <a:srgbClr val="FF0000"/>
          </a:solidFill>
        </p:grpSpPr>
        <p:sp>
          <p:nvSpPr>
            <p:cNvPr id="436" name="Oval 435"/>
            <p:cNvSpPr/>
            <p:nvPr/>
          </p:nvSpPr>
          <p:spPr>
            <a:xfrm>
              <a:off x="4381601" y="3173124"/>
              <a:ext cx="473632" cy="473632"/>
            </a:xfrm>
            <a:prstGeom prst="ellipse">
              <a:avLst/>
            </a:prstGeom>
            <a:grp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437" name="Picture 436" descr="router arrows.em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grpFill/>
            <a:ln>
              <a:noFill/>
            </a:ln>
            <a:effectLst/>
          </p:spPr>
        </p:pic>
      </p:grpSp>
      <p:cxnSp>
        <p:nvCxnSpPr>
          <p:cNvPr id="35" name="Straight Arrow Connector 34">
            <a:extLst>
              <a:ext uri="{FF2B5EF4-FFF2-40B4-BE49-F238E27FC236}">
                <a16:creationId xmlns:a16="http://schemas.microsoft.com/office/drawing/2014/main" id="{91DCC803-7E61-F64F-8893-4B5A8FA574E3}"/>
              </a:ext>
            </a:extLst>
          </p:cNvPr>
          <p:cNvCxnSpPr>
            <a:cxnSpLocks/>
          </p:cNvCxnSpPr>
          <p:nvPr/>
        </p:nvCxnSpPr>
        <p:spPr>
          <a:xfrm>
            <a:off x="3471466" y="2945015"/>
            <a:ext cx="947704" cy="905734"/>
          </a:xfrm>
          <a:prstGeom prst="straightConnector1">
            <a:avLst/>
          </a:prstGeom>
          <a:ln w="38100">
            <a:solidFill>
              <a:schemeClr val="accent6">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8" name="Straight Arrow Connector 137">
            <a:extLst>
              <a:ext uri="{FF2B5EF4-FFF2-40B4-BE49-F238E27FC236}">
                <a16:creationId xmlns:a16="http://schemas.microsoft.com/office/drawing/2014/main" id="{133E4DE9-27D4-FC44-89A7-4B41EFF66CC7}"/>
              </a:ext>
            </a:extLst>
          </p:cNvPr>
          <p:cNvCxnSpPr>
            <a:cxnSpLocks/>
          </p:cNvCxnSpPr>
          <p:nvPr/>
        </p:nvCxnSpPr>
        <p:spPr>
          <a:xfrm>
            <a:off x="4025340" y="2301628"/>
            <a:ext cx="1548260" cy="231905"/>
          </a:xfrm>
          <a:prstGeom prst="straightConnector1">
            <a:avLst/>
          </a:prstGeom>
          <a:ln w="38100">
            <a:solidFill>
              <a:schemeClr val="accent6">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9" name="Straight Arrow Connector 138">
            <a:extLst>
              <a:ext uri="{FF2B5EF4-FFF2-40B4-BE49-F238E27FC236}">
                <a16:creationId xmlns:a16="http://schemas.microsoft.com/office/drawing/2014/main" id="{E3D91033-2B8D-CA4D-9C14-F5E095878CB8}"/>
              </a:ext>
            </a:extLst>
          </p:cNvPr>
          <p:cNvCxnSpPr>
            <a:cxnSpLocks/>
          </p:cNvCxnSpPr>
          <p:nvPr/>
        </p:nvCxnSpPr>
        <p:spPr>
          <a:xfrm flipV="1">
            <a:off x="5452242" y="3021958"/>
            <a:ext cx="221193" cy="235392"/>
          </a:xfrm>
          <a:prstGeom prst="straightConnector1">
            <a:avLst/>
          </a:prstGeom>
          <a:ln w="38100">
            <a:solidFill>
              <a:schemeClr val="accent6">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0" name="Straight Arrow Connector 139">
            <a:extLst>
              <a:ext uri="{FF2B5EF4-FFF2-40B4-BE49-F238E27FC236}">
                <a16:creationId xmlns:a16="http://schemas.microsoft.com/office/drawing/2014/main" id="{50DEDEB1-023C-724C-B72B-5E3794A259CB}"/>
              </a:ext>
            </a:extLst>
          </p:cNvPr>
          <p:cNvCxnSpPr>
            <a:cxnSpLocks/>
          </p:cNvCxnSpPr>
          <p:nvPr/>
        </p:nvCxnSpPr>
        <p:spPr>
          <a:xfrm>
            <a:off x="423741" y="4281159"/>
            <a:ext cx="468977" cy="0"/>
          </a:xfrm>
          <a:prstGeom prst="straightConnector1">
            <a:avLst/>
          </a:prstGeom>
          <a:ln w="38100">
            <a:solidFill>
              <a:schemeClr val="accent6">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E3371432-1123-6C4E-8CCE-27A1943E7E83}"/>
              </a:ext>
            </a:extLst>
          </p:cNvPr>
          <p:cNvSpPr txBox="1"/>
          <p:nvPr/>
        </p:nvSpPr>
        <p:spPr>
          <a:xfrm>
            <a:off x="998983" y="4084453"/>
            <a:ext cx="2661306" cy="369332"/>
          </a:xfrm>
          <a:prstGeom prst="rect">
            <a:avLst/>
          </a:prstGeom>
          <a:noFill/>
        </p:spPr>
        <p:txBody>
          <a:bodyPr wrap="none" rtlCol="0">
            <a:spAutoFit/>
          </a:bodyPr>
          <a:lstStyle/>
          <a:p>
            <a:r>
              <a:rPr lang="en-US" b="1" dirty="0">
                <a:latin typeface="+mn-lt"/>
              </a:rPr>
              <a:t>Underlay</a:t>
            </a:r>
            <a:r>
              <a:rPr lang="en-US" dirty="0">
                <a:latin typeface="+mn-lt"/>
              </a:rPr>
              <a:t> Inter AS EBGP</a:t>
            </a:r>
          </a:p>
        </p:txBody>
      </p:sp>
      <p:cxnSp>
        <p:nvCxnSpPr>
          <p:cNvPr id="141" name="Straight Connector 140">
            <a:extLst>
              <a:ext uri="{FF2B5EF4-FFF2-40B4-BE49-F238E27FC236}">
                <a16:creationId xmlns:a16="http://schemas.microsoft.com/office/drawing/2014/main" id="{8CCA32A0-1F9B-384D-A47E-B436966CA0CC}"/>
              </a:ext>
            </a:extLst>
          </p:cNvPr>
          <p:cNvCxnSpPr>
            <a:cxnSpLocks/>
          </p:cNvCxnSpPr>
          <p:nvPr/>
        </p:nvCxnSpPr>
        <p:spPr>
          <a:xfrm flipV="1">
            <a:off x="394455" y="4586290"/>
            <a:ext cx="498263" cy="147117"/>
          </a:xfrm>
          <a:prstGeom prst="line">
            <a:avLst/>
          </a:prstGeom>
          <a:ln w="1905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D5A787FB-DBF9-3C4E-BCAD-430D2B41DB3E}"/>
              </a:ext>
            </a:extLst>
          </p:cNvPr>
          <p:cNvSpPr txBox="1"/>
          <p:nvPr/>
        </p:nvSpPr>
        <p:spPr>
          <a:xfrm>
            <a:off x="1026406" y="4489936"/>
            <a:ext cx="3102131" cy="369332"/>
          </a:xfrm>
          <a:prstGeom prst="rect">
            <a:avLst/>
          </a:prstGeom>
          <a:noFill/>
        </p:spPr>
        <p:txBody>
          <a:bodyPr wrap="none" rtlCol="0">
            <a:spAutoFit/>
          </a:bodyPr>
          <a:lstStyle/>
          <a:p>
            <a:r>
              <a:rPr lang="en-US" b="1" dirty="0" err="1">
                <a:latin typeface="+mn-lt"/>
              </a:rPr>
              <a:t>Uberlay</a:t>
            </a:r>
            <a:r>
              <a:rPr lang="en-US" dirty="0">
                <a:latin typeface="+mn-lt"/>
              </a:rPr>
              <a:t> LISP MS Federation</a:t>
            </a:r>
          </a:p>
        </p:txBody>
      </p:sp>
      <p:sp>
        <p:nvSpPr>
          <p:cNvPr id="54" name="TextBox 53">
            <a:extLst>
              <a:ext uri="{FF2B5EF4-FFF2-40B4-BE49-F238E27FC236}">
                <a16:creationId xmlns:a16="http://schemas.microsoft.com/office/drawing/2014/main" id="{AFB3D7C5-BCEB-9C46-8469-F49B0D3D18FA}"/>
              </a:ext>
            </a:extLst>
          </p:cNvPr>
          <p:cNvSpPr txBox="1"/>
          <p:nvPr/>
        </p:nvSpPr>
        <p:spPr>
          <a:xfrm>
            <a:off x="3299573" y="3283421"/>
            <a:ext cx="545342" cy="261610"/>
          </a:xfrm>
          <a:prstGeom prst="rect">
            <a:avLst/>
          </a:prstGeom>
          <a:noFill/>
        </p:spPr>
        <p:txBody>
          <a:bodyPr wrap="none" rtlCol="0">
            <a:spAutoFit/>
          </a:bodyPr>
          <a:lstStyle/>
          <a:p>
            <a:r>
              <a:rPr lang="en-US" sz="1100" dirty="0">
                <a:solidFill>
                  <a:srgbClr val="C00000"/>
                </a:solidFill>
                <a:latin typeface="+mn-lt"/>
              </a:rPr>
              <a:t>EBGP</a:t>
            </a:r>
          </a:p>
        </p:txBody>
      </p:sp>
      <p:sp>
        <p:nvSpPr>
          <p:cNvPr id="142" name="TextBox 141">
            <a:extLst>
              <a:ext uri="{FF2B5EF4-FFF2-40B4-BE49-F238E27FC236}">
                <a16:creationId xmlns:a16="http://schemas.microsoft.com/office/drawing/2014/main" id="{E5C61AB3-069D-F84A-A55F-76A653059C3B}"/>
              </a:ext>
            </a:extLst>
          </p:cNvPr>
          <p:cNvSpPr txBox="1"/>
          <p:nvPr/>
        </p:nvSpPr>
        <p:spPr>
          <a:xfrm>
            <a:off x="5547544" y="3141802"/>
            <a:ext cx="545342" cy="261610"/>
          </a:xfrm>
          <a:prstGeom prst="rect">
            <a:avLst/>
          </a:prstGeom>
          <a:noFill/>
        </p:spPr>
        <p:txBody>
          <a:bodyPr wrap="none" rtlCol="0">
            <a:spAutoFit/>
          </a:bodyPr>
          <a:lstStyle/>
          <a:p>
            <a:r>
              <a:rPr lang="en-US" sz="1100" dirty="0">
                <a:solidFill>
                  <a:srgbClr val="C00000"/>
                </a:solidFill>
                <a:latin typeface="+mn-lt"/>
              </a:rPr>
              <a:t>EBGP</a:t>
            </a:r>
          </a:p>
        </p:txBody>
      </p:sp>
      <p:sp>
        <p:nvSpPr>
          <p:cNvPr id="127" name="TextBox 126">
            <a:extLst>
              <a:ext uri="{FF2B5EF4-FFF2-40B4-BE49-F238E27FC236}">
                <a16:creationId xmlns:a16="http://schemas.microsoft.com/office/drawing/2014/main" id="{8C71FE1E-FE68-3D4F-9F61-8203854C2370}"/>
              </a:ext>
            </a:extLst>
          </p:cNvPr>
          <p:cNvSpPr txBox="1"/>
          <p:nvPr/>
        </p:nvSpPr>
        <p:spPr>
          <a:xfrm>
            <a:off x="4485721" y="2448042"/>
            <a:ext cx="545342" cy="261610"/>
          </a:xfrm>
          <a:prstGeom prst="rect">
            <a:avLst/>
          </a:prstGeom>
          <a:noFill/>
        </p:spPr>
        <p:txBody>
          <a:bodyPr wrap="none" rtlCol="0">
            <a:spAutoFit/>
          </a:bodyPr>
          <a:lstStyle/>
          <a:p>
            <a:r>
              <a:rPr lang="en-US" sz="1100" dirty="0">
                <a:solidFill>
                  <a:srgbClr val="C00000"/>
                </a:solidFill>
                <a:latin typeface="+mn-lt"/>
              </a:rPr>
              <a:t>EBGP</a:t>
            </a:r>
          </a:p>
        </p:txBody>
      </p:sp>
      <p:grpSp>
        <p:nvGrpSpPr>
          <p:cNvPr id="143" name="Group 142">
            <a:extLst>
              <a:ext uri="{FF2B5EF4-FFF2-40B4-BE49-F238E27FC236}">
                <a16:creationId xmlns:a16="http://schemas.microsoft.com/office/drawing/2014/main" id="{78511709-796E-F445-9BB8-D5F7AD865722}"/>
              </a:ext>
            </a:extLst>
          </p:cNvPr>
          <p:cNvGrpSpPr/>
          <p:nvPr/>
        </p:nvGrpSpPr>
        <p:grpSpPr>
          <a:xfrm>
            <a:off x="5546326" y="2447761"/>
            <a:ext cx="251410" cy="247913"/>
            <a:chOff x="4381601" y="3173124"/>
            <a:chExt cx="473632" cy="473632"/>
          </a:xfrm>
          <a:solidFill>
            <a:srgbClr val="92D050"/>
          </a:solidFill>
        </p:grpSpPr>
        <p:sp>
          <p:nvSpPr>
            <p:cNvPr id="144" name="Oval 143">
              <a:extLst>
                <a:ext uri="{FF2B5EF4-FFF2-40B4-BE49-F238E27FC236}">
                  <a16:creationId xmlns:a16="http://schemas.microsoft.com/office/drawing/2014/main" id="{94144E3C-7579-A74A-BDFE-C6D3B2D51FC9}"/>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45" name="Picture 144" descr="router arrows.emf">
              <a:extLst>
                <a:ext uri="{FF2B5EF4-FFF2-40B4-BE49-F238E27FC236}">
                  <a16:creationId xmlns:a16="http://schemas.microsoft.com/office/drawing/2014/main" id="{0146244E-03DA-C947-B3C1-57D64E6A405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grpSp>
        <p:nvGrpSpPr>
          <p:cNvPr id="146" name="Group 145">
            <a:extLst>
              <a:ext uri="{FF2B5EF4-FFF2-40B4-BE49-F238E27FC236}">
                <a16:creationId xmlns:a16="http://schemas.microsoft.com/office/drawing/2014/main" id="{36CDFC15-66F0-4340-A612-C22C03976C5B}"/>
              </a:ext>
            </a:extLst>
          </p:cNvPr>
          <p:cNvGrpSpPr/>
          <p:nvPr/>
        </p:nvGrpSpPr>
        <p:grpSpPr>
          <a:xfrm>
            <a:off x="3823868" y="2161469"/>
            <a:ext cx="251410" cy="247913"/>
            <a:chOff x="4381601" y="3173124"/>
            <a:chExt cx="473632" cy="473632"/>
          </a:xfrm>
          <a:solidFill>
            <a:srgbClr val="92D050"/>
          </a:solidFill>
        </p:grpSpPr>
        <p:sp>
          <p:nvSpPr>
            <p:cNvPr id="147" name="Oval 146">
              <a:extLst>
                <a:ext uri="{FF2B5EF4-FFF2-40B4-BE49-F238E27FC236}">
                  <a16:creationId xmlns:a16="http://schemas.microsoft.com/office/drawing/2014/main" id="{9929FF62-F42D-A84E-B3D2-F5BE1D86469A}"/>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48" name="Picture 147" descr="router arrows.emf">
              <a:extLst>
                <a:ext uri="{FF2B5EF4-FFF2-40B4-BE49-F238E27FC236}">
                  <a16:creationId xmlns:a16="http://schemas.microsoft.com/office/drawing/2014/main" id="{3C7CD606-32B9-F240-8927-93949E16A0A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grpSp>
        <p:nvGrpSpPr>
          <p:cNvPr id="149" name="Group 148">
            <a:extLst>
              <a:ext uri="{FF2B5EF4-FFF2-40B4-BE49-F238E27FC236}">
                <a16:creationId xmlns:a16="http://schemas.microsoft.com/office/drawing/2014/main" id="{E4D8CC20-F2BE-1E4F-BFF6-35F15AF743E2}"/>
              </a:ext>
            </a:extLst>
          </p:cNvPr>
          <p:cNvGrpSpPr/>
          <p:nvPr/>
        </p:nvGrpSpPr>
        <p:grpSpPr>
          <a:xfrm>
            <a:off x="5617669" y="2841921"/>
            <a:ext cx="251410" cy="247913"/>
            <a:chOff x="4381601" y="3173124"/>
            <a:chExt cx="473632" cy="473632"/>
          </a:xfrm>
          <a:solidFill>
            <a:srgbClr val="92D050"/>
          </a:solidFill>
        </p:grpSpPr>
        <p:sp>
          <p:nvSpPr>
            <p:cNvPr id="150" name="Oval 149">
              <a:extLst>
                <a:ext uri="{FF2B5EF4-FFF2-40B4-BE49-F238E27FC236}">
                  <a16:creationId xmlns:a16="http://schemas.microsoft.com/office/drawing/2014/main" id="{9809FE28-9331-7749-8499-6F94E633CF8D}"/>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51" name="Picture 150" descr="router arrows.emf">
              <a:extLst>
                <a:ext uri="{FF2B5EF4-FFF2-40B4-BE49-F238E27FC236}">
                  <a16:creationId xmlns:a16="http://schemas.microsoft.com/office/drawing/2014/main" id="{E2202F72-916D-634A-A89F-33A9FB24F08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grpSp>
        <p:nvGrpSpPr>
          <p:cNvPr id="152" name="Group 151">
            <a:extLst>
              <a:ext uri="{FF2B5EF4-FFF2-40B4-BE49-F238E27FC236}">
                <a16:creationId xmlns:a16="http://schemas.microsoft.com/office/drawing/2014/main" id="{A993D861-B595-7D45-9CC4-14E19E310EFD}"/>
              </a:ext>
            </a:extLst>
          </p:cNvPr>
          <p:cNvGrpSpPr/>
          <p:nvPr/>
        </p:nvGrpSpPr>
        <p:grpSpPr>
          <a:xfrm>
            <a:off x="5276383" y="3222437"/>
            <a:ext cx="251410" cy="247913"/>
            <a:chOff x="4381601" y="3173124"/>
            <a:chExt cx="473632" cy="473632"/>
          </a:xfrm>
          <a:solidFill>
            <a:srgbClr val="92D050"/>
          </a:solidFill>
        </p:grpSpPr>
        <p:sp>
          <p:nvSpPr>
            <p:cNvPr id="153" name="Oval 152">
              <a:extLst>
                <a:ext uri="{FF2B5EF4-FFF2-40B4-BE49-F238E27FC236}">
                  <a16:creationId xmlns:a16="http://schemas.microsoft.com/office/drawing/2014/main" id="{94C79BDB-2073-B34B-94BF-29FA5BF4329B}"/>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54" name="Picture 153" descr="router arrows.emf">
              <a:extLst>
                <a:ext uri="{FF2B5EF4-FFF2-40B4-BE49-F238E27FC236}">
                  <a16:creationId xmlns:a16="http://schemas.microsoft.com/office/drawing/2014/main" id="{2B267C3F-3704-2441-A9D9-C827AC399BE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grpSp>
        <p:nvGrpSpPr>
          <p:cNvPr id="155" name="Group 154">
            <a:extLst>
              <a:ext uri="{FF2B5EF4-FFF2-40B4-BE49-F238E27FC236}">
                <a16:creationId xmlns:a16="http://schemas.microsoft.com/office/drawing/2014/main" id="{D2B59859-170C-8242-A3DD-EAA3CD0513CA}"/>
              </a:ext>
            </a:extLst>
          </p:cNvPr>
          <p:cNvGrpSpPr/>
          <p:nvPr/>
        </p:nvGrpSpPr>
        <p:grpSpPr>
          <a:xfrm>
            <a:off x="4368558" y="3802463"/>
            <a:ext cx="251410" cy="247913"/>
            <a:chOff x="4381601" y="3173124"/>
            <a:chExt cx="473632" cy="473632"/>
          </a:xfrm>
          <a:solidFill>
            <a:srgbClr val="92D050"/>
          </a:solidFill>
        </p:grpSpPr>
        <p:sp>
          <p:nvSpPr>
            <p:cNvPr id="156" name="Oval 155">
              <a:extLst>
                <a:ext uri="{FF2B5EF4-FFF2-40B4-BE49-F238E27FC236}">
                  <a16:creationId xmlns:a16="http://schemas.microsoft.com/office/drawing/2014/main" id="{FD72E89C-4390-C24A-9DED-2BBB43FE8334}"/>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57" name="Picture 156" descr="router arrows.emf">
              <a:extLst>
                <a:ext uri="{FF2B5EF4-FFF2-40B4-BE49-F238E27FC236}">
                  <a16:creationId xmlns:a16="http://schemas.microsoft.com/office/drawing/2014/main" id="{AAC3BC14-B805-6A43-AB81-23147F8A66E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grpSp>
        <p:nvGrpSpPr>
          <p:cNvPr id="158" name="Group 157">
            <a:extLst>
              <a:ext uri="{FF2B5EF4-FFF2-40B4-BE49-F238E27FC236}">
                <a16:creationId xmlns:a16="http://schemas.microsoft.com/office/drawing/2014/main" id="{8AA8004C-537D-9E47-A9BC-8E0C4EB072BF}"/>
              </a:ext>
            </a:extLst>
          </p:cNvPr>
          <p:cNvGrpSpPr/>
          <p:nvPr/>
        </p:nvGrpSpPr>
        <p:grpSpPr>
          <a:xfrm>
            <a:off x="3293218" y="2757295"/>
            <a:ext cx="251410" cy="247913"/>
            <a:chOff x="4381601" y="3173124"/>
            <a:chExt cx="473632" cy="473632"/>
          </a:xfrm>
          <a:solidFill>
            <a:srgbClr val="92D050"/>
          </a:solidFill>
        </p:grpSpPr>
        <p:sp>
          <p:nvSpPr>
            <p:cNvPr id="159" name="Oval 158">
              <a:extLst>
                <a:ext uri="{FF2B5EF4-FFF2-40B4-BE49-F238E27FC236}">
                  <a16:creationId xmlns:a16="http://schemas.microsoft.com/office/drawing/2014/main" id="{480122B0-25E2-BE46-8387-80053D6A36BB}"/>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0" name="Picture 159" descr="router arrows.emf">
              <a:extLst>
                <a:ext uri="{FF2B5EF4-FFF2-40B4-BE49-F238E27FC236}">
                  <a16:creationId xmlns:a16="http://schemas.microsoft.com/office/drawing/2014/main" id="{C71F5E77-235E-7F4F-84BB-ECFFD8E2EDB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grpSp>
        <p:nvGrpSpPr>
          <p:cNvPr id="161" name="Group 160">
            <a:extLst>
              <a:ext uri="{FF2B5EF4-FFF2-40B4-BE49-F238E27FC236}">
                <a16:creationId xmlns:a16="http://schemas.microsoft.com/office/drawing/2014/main" id="{33C25E02-AF68-2D47-98A4-05BD1F0F8CB8}"/>
              </a:ext>
            </a:extLst>
          </p:cNvPr>
          <p:cNvGrpSpPr/>
          <p:nvPr/>
        </p:nvGrpSpPr>
        <p:grpSpPr>
          <a:xfrm>
            <a:off x="8040093" y="727436"/>
            <a:ext cx="283681" cy="279735"/>
            <a:chOff x="4381601" y="3173124"/>
            <a:chExt cx="473632" cy="473632"/>
          </a:xfrm>
          <a:solidFill>
            <a:srgbClr val="92D050"/>
          </a:solidFill>
        </p:grpSpPr>
        <p:sp>
          <p:nvSpPr>
            <p:cNvPr id="162" name="Oval 161">
              <a:extLst>
                <a:ext uri="{FF2B5EF4-FFF2-40B4-BE49-F238E27FC236}">
                  <a16:creationId xmlns:a16="http://schemas.microsoft.com/office/drawing/2014/main" id="{ED3BAC22-3A09-8B45-A732-246F667AC8C9}"/>
                </a:ext>
              </a:extLst>
            </p:cNvPr>
            <p:cNvSpPr/>
            <p:nvPr/>
          </p:nvSpPr>
          <p:spPr>
            <a:xfrm>
              <a:off x="4381601" y="3173124"/>
              <a:ext cx="473632" cy="473632"/>
            </a:xfrm>
            <a:prstGeom prst="ellipse">
              <a:avLst/>
            </a:prstGeom>
            <a:solidFill>
              <a:schemeClr val="accent4">
                <a:lumMod val="60000"/>
                <a:lumOff val="40000"/>
              </a:schemeClr>
            </a:solidFill>
            <a:ln w="9525" cap="flat" cmpd="sng" algn="ctr">
              <a:noFill/>
              <a:prstDash val="solid"/>
            </a:ln>
            <a:effectLst/>
          </p:spPr>
          <p:txBody>
            <a:bodyPr lIns="91432" tIns="45716" rIns="91432" bIns="45716" rtlCol="0" anchor="ctr"/>
            <a:lstStyle/>
            <a:p>
              <a:pPr algn="ctr" defTabSz="913769"/>
              <a:endParaRPr lang="en-US" sz="1800" kern="0" dirty="0">
                <a:solidFill>
                  <a:schemeClr val="tx2">
                    <a:lumMod val="50000"/>
                  </a:schemeClr>
                </a:solidFill>
                <a:latin typeface="Arial"/>
              </a:endParaRPr>
            </a:p>
          </p:txBody>
        </p:sp>
        <p:pic>
          <p:nvPicPr>
            <p:cNvPr id="163" name="Picture 162" descr="router arrows.emf">
              <a:extLst>
                <a:ext uri="{FF2B5EF4-FFF2-40B4-BE49-F238E27FC236}">
                  <a16:creationId xmlns:a16="http://schemas.microsoft.com/office/drawing/2014/main" id="{8932311C-7FD1-CF47-8525-A78BEF9ABB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33" y="3234232"/>
              <a:ext cx="371969" cy="351417"/>
            </a:xfrm>
            <a:prstGeom prst="rect">
              <a:avLst/>
            </a:prstGeom>
            <a:solidFill>
              <a:schemeClr val="accent4">
                <a:lumMod val="60000"/>
                <a:lumOff val="40000"/>
              </a:schemeClr>
            </a:solidFill>
            <a:ln>
              <a:noFill/>
            </a:ln>
            <a:effectLst/>
          </p:spPr>
        </p:pic>
      </p:grpSp>
      <p:sp>
        <p:nvSpPr>
          <p:cNvPr id="164" name="Rounded Rectangle 163">
            <a:extLst>
              <a:ext uri="{FF2B5EF4-FFF2-40B4-BE49-F238E27FC236}">
                <a16:creationId xmlns:a16="http://schemas.microsoft.com/office/drawing/2014/main" id="{77166DD5-88A9-C647-969A-11487117652A}"/>
              </a:ext>
            </a:extLst>
          </p:cNvPr>
          <p:cNvSpPr/>
          <p:nvPr/>
        </p:nvSpPr>
        <p:spPr>
          <a:xfrm>
            <a:off x="8393296" y="787372"/>
            <a:ext cx="666420" cy="158905"/>
          </a:xfrm>
          <a:prstGeom prst="roundRect">
            <a:avLst/>
          </a:prstGeom>
          <a:solidFill>
            <a:srgbClr val="FFFFFF"/>
          </a:solidFill>
          <a:ln>
            <a:solidFill>
              <a:schemeClr val="accent4">
                <a:lumMod val="40000"/>
                <a:lumOff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00" dirty="0">
                <a:solidFill>
                  <a:schemeClr val="tx1"/>
                </a:solidFill>
              </a:rPr>
              <a:t>Underlay ASBR</a:t>
            </a:r>
          </a:p>
        </p:txBody>
      </p:sp>
      <p:cxnSp>
        <p:nvCxnSpPr>
          <p:cNvPr id="14" name="Straight Connector 13">
            <a:extLst>
              <a:ext uri="{FF2B5EF4-FFF2-40B4-BE49-F238E27FC236}">
                <a16:creationId xmlns:a16="http://schemas.microsoft.com/office/drawing/2014/main" id="{717E176E-2E2E-0147-BF1F-5EE075888F80}"/>
              </a:ext>
            </a:extLst>
          </p:cNvPr>
          <p:cNvCxnSpPr>
            <a:stCxn id="130" idx="6"/>
            <a:endCxn id="443" idx="2"/>
          </p:cNvCxnSpPr>
          <p:nvPr/>
        </p:nvCxnSpPr>
        <p:spPr>
          <a:xfrm>
            <a:off x="3749455" y="2085503"/>
            <a:ext cx="2071330" cy="252464"/>
          </a:xfrm>
          <a:prstGeom prst="line">
            <a:avLst/>
          </a:prstGeom>
          <a:ln w="190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2CEC14CD-B32F-3D4A-84FC-D6D6C10C59FF}"/>
              </a:ext>
            </a:extLst>
          </p:cNvPr>
          <p:cNvCxnSpPr>
            <a:cxnSpLocks/>
            <a:stCxn id="130" idx="5"/>
            <a:endCxn id="133" idx="1"/>
          </p:cNvCxnSpPr>
          <p:nvPr/>
        </p:nvCxnSpPr>
        <p:spPr>
          <a:xfrm>
            <a:off x="3687057" y="2234049"/>
            <a:ext cx="848018" cy="1027845"/>
          </a:xfrm>
          <a:prstGeom prst="line">
            <a:avLst/>
          </a:prstGeom>
          <a:ln w="190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2116B311-61BA-8847-AE97-5693E9F8C72F}"/>
              </a:ext>
            </a:extLst>
          </p:cNvPr>
          <p:cNvCxnSpPr>
            <a:cxnSpLocks/>
            <a:stCxn id="133" idx="7"/>
            <a:endCxn id="443" idx="4"/>
          </p:cNvCxnSpPr>
          <p:nvPr/>
        </p:nvCxnSpPr>
        <p:spPr>
          <a:xfrm flipV="1">
            <a:off x="4836357" y="2548043"/>
            <a:ext cx="1197467" cy="713851"/>
          </a:xfrm>
          <a:prstGeom prst="line">
            <a:avLst/>
          </a:prstGeom>
          <a:ln w="19050">
            <a:solidFill>
              <a:srgbClr val="00B050"/>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4322093"/>
      </p:ext>
    </p:extLst>
  </p:cSld>
  <p:clrMapOvr>
    <a:masterClrMapping/>
  </p:clrMapOvr>
</p:sld>
</file>

<file path=ppt/theme/theme1.xml><?xml version="1.0" encoding="utf-8"?>
<a:theme xmlns:a="http://schemas.openxmlformats.org/drawingml/2006/main" name="Cisco Corporate Template 2017">
  <a:themeElements>
    <a:clrScheme name="Cisco White Template Colors_FINAL">
      <a:dk1>
        <a:srgbClr val="282828"/>
      </a:dk1>
      <a:lt1>
        <a:srgbClr val="005073"/>
      </a:lt1>
      <a:dk2>
        <a:srgbClr val="005073"/>
      </a:dk2>
      <a:lt2>
        <a:srgbClr val="FFFFFF"/>
      </a:lt2>
      <a:accent1>
        <a:srgbClr val="00BCEB"/>
      </a:accent1>
      <a:accent2>
        <a:srgbClr val="6EBE4A"/>
      </a:accent2>
      <a:accent3>
        <a:srgbClr val="005073"/>
      </a:accent3>
      <a:accent4>
        <a:srgbClr val="676767"/>
      </a:accent4>
      <a:accent5>
        <a:srgbClr val="FBAB18"/>
      </a:accent5>
      <a:accent6>
        <a:srgbClr val="E3241B"/>
      </a:accent6>
      <a:hlink>
        <a:srgbClr val="00BCEB"/>
      </a:hlink>
      <a:folHlink>
        <a:srgbClr val="005073"/>
      </a:folHlink>
    </a:clrScheme>
    <a:fontScheme name="CiscoSans True Type">
      <a:majorFont>
        <a:latin typeface="CiscoSansTT ExtraLight"/>
        <a:ea typeface=""/>
        <a:cs typeface=""/>
      </a:majorFont>
      <a:minorFont>
        <a:latin typeface="CiscoSansTT Extra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dirty="0" smtClean="0">
            <a:latin typeface="+mn-lt"/>
          </a:defRPr>
        </a:defPPr>
      </a:lstStyle>
    </a:txDef>
  </a:objectDefaults>
  <a:extraClrSchemeLst/>
  <a:extLst>
    <a:ext uri="{05A4C25C-085E-4340-85A3-A5531E510DB2}">
      <thm15:themeFamily xmlns:thm15="http://schemas.microsoft.com/office/thememl/2012/main" name="Cisco Corporate Template 2017" id="{FFC0580F-7D98-6041-A33C-C73C34996C57}" vid="{BDA9C892-18A3-E24F-ACAE-C4FC49ECE8E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35421</TotalTime>
  <Words>4840</Words>
  <Application>Microsoft Macintosh PowerPoint</Application>
  <PresentationFormat>On-screen Show (16:9)</PresentationFormat>
  <Paragraphs>674</Paragraphs>
  <Slides>30</Slides>
  <Notes>16</Notes>
  <HiddenSlides>2</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Calibri</vt:lpstr>
      <vt:lpstr>CiscoSansTT ExtraLight</vt:lpstr>
      <vt:lpstr>Cisco Corporate Template 2017</vt:lpstr>
      <vt:lpstr>LISP MS Federation</vt:lpstr>
      <vt:lpstr>Agenda</vt:lpstr>
      <vt:lpstr>Ground Based LISP (GBL) - Reference Topology</vt:lpstr>
      <vt:lpstr>Ground Based LISP (GBL) – Behavior (1)</vt:lpstr>
      <vt:lpstr>Ground Based LISP (GBL) – Behavior (2)</vt:lpstr>
      <vt:lpstr>ICAO Federated Network</vt:lpstr>
      <vt:lpstr>ICAO – Existing peering agreements</vt:lpstr>
      <vt:lpstr>ICAO – Uberlay Structure</vt:lpstr>
      <vt:lpstr>ICAO – Uberlay Mapping System Federation</vt:lpstr>
      <vt:lpstr>Generalized Mapping System Federation</vt:lpstr>
      <vt:lpstr>Requirements for a Federated Mapping System</vt:lpstr>
      <vt:lpstr>Options to Consider</vt:lpstr>
      <vt:lpstr>Concerns</vt:lpstr>
      <vt:lpstr>Cache Referral System</vt:lpstr>
      <vt:lpstr>MS Federation: Referral Cache – Map-Register - 0</vt:lpstr>
      <vt:lpstr>MS Federation: Referral Cache – Map-Request - 1</vt:lpstr>
      <vt:lpstr>MS Federation: Referral Cache – Map-Reply - 2</vt:lpstr>
      <vt:lpstr>MS Federation: Referral Cache – Registrations/EID Moves - 3</vt:lpstr>
      <vt:lpstr>Notes for Discussion</vt:lpstr>
      <vt:lpstr>Uberlay extensions proposal</vt:lpstr>
      <vt:lpstr>MS Federation – Map-Request - 1</vt:lpstr>
      <vt:lpstr>MS Federation – Map-Reply - 2</vt:lpstr>
      <vt:lpstr>MS Federation – Registrations/EID Moves - 3</vt:lpstr>
      <vt:lpstr>MS Federation – Unknown Destinations – 1a</vt:lpstr>
      <vt:lpstr>MS Federation – Unknown Destinations – 2a</vt:lpstr>
      <vt:lpstr>MS Federation Resiliency – Map-Request – 1b</vt:lpstr>
      <vt:lpstr>MS Federation Resiliency – Map-Reply – 2b</vt:lpstr>
      <vt:lpstr>MS Federation Resiliency – Registrations/EID Moves – 3b</vt:lpstr>
      <vt:lpstr>LISP-SEC</vt:lpstr>
      <vt:lpstr>Federated LISP-SEC</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Victor Moreno (vimoreno)</cp:lastModifiedBy>
  <cp:revision>400</cp:revision>
  <dcterms:created xsi:type="dcterms:W3CDTF">2017-09-14T00:15:27Z</dcterms:created>
  <dcterms:modified xsi:type="dcterms:W3CDTF">2020-05-14T14:48:59Z</dcterms:modified>
</cp:coreProperties>
</file>