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0.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1.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2.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 id="2147483683" r:id="rId3"/>
    <p:sldMasterId id="2147483687" r:id="rId4"/>
    <p:sldMasterId id="2147483691" r:id="rId5"/>
    <p:sldMasterId id="2147483695" r:id="rId6"/>
    <p:sldMasterId id="2147483699" r:id="rId7"/>
    <p:sldMasterId id="2147483703" r:id="rId8"/>
    <p:sldMasterId id="2147483707" r:id="rId9"/>
    <p:sldMasterId id="2147483711" r:id="rId10"/>
    <p:sldMasterId id="2147483715" r:id="rId11"/>
    <p:sldMasterId id="2147483719" r:id="rId12"/>
    <p:sldMasterId id="2147483731" r:id="rId13"/>
  </p:sldMasterIdLst>
  <p:notesMasterIdLst>
    <p:notesMasterId r:id="rId49"/>
  </p:notesMasterIdLst>
  <p:handoutMasterIdLst>
    <p:handoutMasterId r:id="rId50"/>
  </p:handoutMasterIdLst>
  <p:sldIdLst>
    <p:sldId id="504" r:id="rId14"/>
    <p:sldId id="596" r:id="rId15"/>
    <p:sldId id="506" r:id="rId16"/>
    <p:sldId id="559" r:id="rId17"/>
    <p:sldId id="646" r:id="rId18"/>
    <p:sldId id="668" r:id="rId19"/>
    <p:sldId id="663" r:id="rId20"/>
    <p:sldId id="667" r:id="rId21"/>
    <p:sldId id="678" r:id="rId22"/>
    <p:sldId id="679" r:id="rId23"/>
    <p:sldId id="256" r:id="rId24"/>
    <p:sldId id="259" r:id="rId25"/>
    <p:sldId id="262" r:id="rId26"/>
    <p:sldId id="269" r:id="rId27"/>
    <p:sldId id="270" r:id="rId28"/>
    <p:sldId id="271" r:id="rId29"/>
    <p:sldId id="553" r:id="rId30"/>
    <p:sldId id="604" r:id="rId31"/>
    <p:sldId id="586" r:id="rId32"/>
    <p:sldId id="591" r:id="rId33"/>
    <p:sldId id="602" r:id="rId34"/>
    <p:sldId id="603" r:id="rId35"/>
    <p:sldId id="594" r:id="rId36"/>
    <p:sldId id="593" r:id="rId37"/>
    <p:sldId id="680" r:id="rId38"/>
    <p:sldId id="589" r:id="rId39"/>
    <p:sldId id="599" r:id="rId40"/>
    <p:sldId id="598" r:id="rId41"/>
    <p:sldId id="600" r:id="rId42"/>
    <p:sldId id="597" r:id="rId43"/>
    <p:sldId id="588" r:id="rId44"/>
    <p:sldId id="601" r:id="rId45"/>
    <p:sldId id="587" r:id="rId46"/>
    <p:sldId id="525" r:id="rId47"/>
    <p:sldId id="652" r:id="rId48"/>
  </p:sldIdLst>
  <p:sldSz cx="9144000" cy="5143500" type="screen16x9"/>
  <p:notesSz cx="6858000" cy="9144000"/>
  <p:defaultText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E26"/>
    <a:srgbClr val="C01D23"/>
    <a:srgbClr val="C12022"/>
    <a:srgbClr val="E96870"/>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55" autoAdjust="0"/>
    <p:restoredTop sz="81734" autoAdjust="0"/>
  </p:normalViewPr>
  <p:slideViewPr>
    <p:cSldViewPr snapToGrid="0" snapToObjects="1">
      <p:cViewPr varScale="1">
        <p:scale>
          <a:sx n="132" d="100"/>
          <a:sy n="132" d="100"/>
        </p:scale>
        <p:origin x="1200" y="48"/>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5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handoutMaster" Target="handoutMasters/handout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04/03/2020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04/03/2020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6941" rtl="0" eaLnBrk="1" latinLnBrk="0" hangingPunct="1">
      <a:defRPr sz="1200" kern="1200">
        <a:solidFill>
          <a:schemeClr val="tx1"/>
        </a:solidFill>
        <a:latin typeface="+mn-lt"/>
        <a:ea typeface="+mn-ea"/>
        <a:cs typeface="+mn-cs"/>
      </a:defRPr>
    </a:lvl1pPr>
    <a:lvl2pPr marL="456941" algn="l" defTabSz="456941" rtl="0" eaLnBrk="1" latinLnBrk="0" hangingPunct="1">
      <a:defRPr sz="1200" kern="1200">
        <a:solidFill>
          <a:schemeClr val="tx1"/>
        </a:solidFill>
        <a:latin typeface="+mn-lt"/>
        <a:ea typeface="+mn-ea"/>
        <a:cs typeface="+mn-cs"/>
      </a:defRPr>
    </a:lvl2pPr>
    <a:lvl3pPr marL="913896" algn="l" defTabSz="456941" rtl="0" eaLnBrk="1" latinLnBrk="0" hangingPunct="1">
      <a:defRPr sz="1200" kern="1200">
        <a:solidFill>
          <a:schemeClr val="tx1"/>
        </a:solidFill>
        <a:latin typeface="+mn-lt"/>
        <a:ea typeface="+mn-ea"/>
        <a:cs typeface="+mn-cs"/>
      </a:defRPr>
    </a:lvl3pPr>
    <a:lvl4pPr marL="1370843" algn="l" defTabSz="456941" rtl="0" eaLnBrk="1" latinLnBrk="0" hangingPunct="1">
      <a:defRPr sz="1200" kern="1200">
        <a:solidFill>
          <a:schemeClr val="tx1"/>
        </a:solidFill>
        <a:latin typeface="+mn-lt"/>
        <a:ea typeface="+mn-ea"/>
        <a:cs typeface="+mn-cs"/>
      </a:defRPr>
    </a:lvl4pPr>
    <a:lvl5pPr marL="1827791" algn="l" defTabSz="456941" rtl="0" eaLnBrk="1" latinLnBrk="0" hangingPunct="1">
      <a:defRPr sz="1200" kern="1200">
        <a:solidFill>
          <a:schemeClr val="tx1"/>
        </a:solidFill>
        <a:latin typeface="+mn-lt"/>
        <a:ea typeface="+mn-ea"/>
        <a:cs typeface="+mn-cs"/>
      </a:defRPr>
    </a:lvl5pPr>
    <a:lvl6pPr marL="2284733" algn="l" defTabSz="456941" rtl="0" eaLnBrk="1" latinLnBrk="0" hangingPunct="1">
      <a:defRPr sz="1200" kern="1200">
        <a:solidFill>
          <a:schemeClr val="tx1"/>
        </a:solidFill>
        <a:latin typeface="+mn-lt"/>
        <a:ea typeface="+mn-ea"/>
        <a:cs typeface="+mn-cs"/>
      </a:defRPr>
    </a:lvl6pPr>
    <a:lvl7pPr marL="2741675" algn="l" defTabSz="456941" rtl="0" eaLnBrk="1" latinLnBrk="0" hangingPunct="1">
      <a:defRPr sz="1200" kern="1200">
        <a:solidFill>
          <a:schemeClr val="tx1"/>
        </a:solidFill>
        <a:latin typeface="+mn-lt"/>
        <a:ea typeface="+mn-ea"/>
        <a:cs typeface="+mn-cs"/>
      </a:defRPr>
    </a:lvl7pPr>
    <a:lvl8pPr marL="3198624" algn="l" defTabSz="456941" rtl="0" eaLnBrk="1" latinLnBrk="0" hangingPunct="1">
      <a:defRPr sz="1200" kern="1200">
        <a:solidFill>
          <a:schemeClr val="tx1"/>
        </a:solidFill>
        <a:latin typeface="+mn-lt"/>
        <a:ea typeface="+mn-ea"/>
        <a:cs typeface="+mn-cs"/>
      </a:defRPr>
    </a:lvl8pPr>
    <a:lvl9pPr marL="3655570" algn="l" defTabSz="45694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9889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latin typeface="Times New Roman" panose="02020603050405020304" pitchFamily="18" charset="0"/>
            </a:endParaRPr>
          </a:p>
        </p:txBody>
      </p:sp>
    </p:spTree>
    <p:extLst>
      <p:ext uri="{BB962C8B-B14F-4D97-AF65-F5344CB8AC3E}">
        <p14:creationId xmlns:p14="http://schemas.microsoft.com/office/powerpoint/2010/main" val="3883152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1041339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05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0" y="204787"/>
            <a:ext cx="3008435"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538" y="204798"/>
            <a:ext cx="5111262"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0" y="1076328"/>
            <a:ext cx="3008435" cy="351829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1239659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3600451"/>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812" indent="0">
              <a:buNone/>
              <a:defRPr sz="2100"/>
            </a:lvl2pPr>
            <a:lvl3pPr marL="685630" indent="0">
              <a:buNone/>
              <a:defRPr sz="1800"/>
            </a:lvl3pPr>
            <a:lvl4pPr marL="1028445" indent="0">
              <a:buNone/>
              <a:defRPr sz="1500"/>
            </a:lvl4pPr>
            <a:lvl5pPr marL="1371260" indent="0">
              <a:buNone/>
              <a:defRPr sz="1500"/>
            </a:lvl5pPr>
            <a:lvl6pPr marL="1714079" indent="0">
              <a:buNone/>
              <a:defRPr sz="1500"/>
            </a:lvl6pPr>
            <a:lvl7pPr marL="2056889" indent="0">
              <a:buNone/>
              <a:defRPr sz="1500"/>
            </a:lvl7pPr>
            <a:lvl8pPr marL="2399700" indent="0">
              <a:buNone/>
              <a:defRPr sz="1500"/>
            </a:lvl8pPr>
            <a:lvl9pPr marL="2742512" indent="0">
              <a:buNone/>
              <a:defRPr sz="1500"/>
            </a:lvl9pPr>
          </a:lstStyle>
          <a:p>
            <a:pPr lvl="0"/>
            <a:endParaRPr lang="en-US" noProof="0"/>
          </a:p>
        </p:txBody>
      </p:sp>
      <p:sp>
        <p:nvSpPr>
          <p:cNvPr id="4" name="Text Placeholder 3"/>
          <p:cNvSpPr>
            <a:spLocks noGrp="1"/>
          </p:cNvSpPr>
          <p:nvPr>
            <p:ph type="body" sz="half" idx="2"/>
          </p:nvPr>
        </p:nvSpPr>
        <p:spPr>
          <a:xfrm>
            <a:off x="1792166" y="4025513"/>
            <a:ext cx="5486400" cy="603647"/>
          </a:xfrm>
        </p:spPr>
        <p:txBody>
          <a:bodyPr/>
          <a:lstStyle>
            <a:lvl1pPr marL="0" indent="0">
              <a:buNone/>
              <a:defRPr sz="1100"/>
            </a:lvl1pPr>
            <a:lvl2pPr marL="342812" indent="0">
              <a:buNone/>
              <a:defRPr sz="900"/>
            </a:lvl2pPr>
            <a:lvl3pPr marL="685630" indent="0">
              <a:buNone/>
              <a:defRPr sz="800"/>
            </a:lvl3pPr>
            <a:lvl4pPr marL="1028445" indent="0">
              <a:buNone/>
              <a:defRPr sz="700"/>
            </a:lvl4pPr>
            <a:lvl5pPr marL="1371260" indent="0">
              <a:buNone/>
              <a:defRPr sz="700"/>
            </a:lvl5pPr>
            <a:lvl6pPr marL="1714079" indent="0">
              <a:buNone/>
              <a:defRPr sz="700"/>
            </a:lvl6pPr>
            <a:lvl7pPr marL="2056889" indent="0">
              <a:buNone/>
              <a:defRPr sz="700"/>
            </a:lvl7pPr>
            <a:lvl8pPr marL="2399700" indent="0">
              <a:buNone/>
              <a:defRPr sz="700"/>
            </a:lvl8pPr>
            <a:lvl9pPr marL="2742512" indent="0">
              <a:buNone/>
              <a:defRPr sz="700"/>
            </a:lvl9pPr>
          </a:lstStyle>
          <a:p>
            <a:pPr lvl="0"/>
            <a:r>
              <a:rPr lang="en-US"/>
              <a:t>Click to edit Master text styles</a:t>
            </a:r>
          </a:p>
        </p:txBody>
      </p:sp>
    </p:spTree>
    <p:extLst>
      <p:ext uri="{BB962C8B-B14F-4D97-AF65-F5344CB8AC3E}">
        <p14:creationId xmlns:p14="http://schemas.microsoft.com/office/powerpoint/2010/main" val="99151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484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457200"/>
            <a:ext cx="1790700" cy="4114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11" y="457200"/>
            <a:ext cx="5231423" cy="4114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3220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793620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
        <p:nvSpPr>
          <p:cNvPr id="5" name="TextBox 4"/>
          <p:cNvSpPr txBox="1"/>
          <p:nvPr userDrawn="1"/>
        </p:nvSpPr>
        <p:spPr>
          <a:xfrm>
            <a:off x="3619499" y="4784272"/>
            <a:ext cx="3603171" cy="265454"/>
          </a:xfrm>
          <a:prstGeom prst="rect">
            <a:avLst/>
          </a:prstGeom>
          <a:noFill/>
        </p:spPr>
        <p:txBody>
          <a:bodyPr wrap="square" lIns="91420" tIns="45710" rIns="91420" bIns="45710" rtlCol="0">
            <a:spAutoFit/>
          </a:bodyPr>
          <a:lstStyle/>
          <a:p>
            <a:r>
              <a:rPr lang="fr-FR" sz="1100" dirty="0"/>
              <a:t>draft-ietf-lpwan-ipv6-static-context-hc-11</a:t>
            </a:r>
          </a:p>
        </p:txBody>
      </p:sp>
    </p:spTree>
    <p:extLst>
      <p:ext uri="{BB962C8B-B14F-4D97-AF65-F5344CB8AC3E}">
        <p14:creationId xmlns:p14="http://schemas.microsoft.com/office/powerpoint/2010/main" val="3316505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62887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659915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
        <p:nvSpPr>
          <p:cNvPr id="5" name="TextBox 4"/>
          <p:cNvSpPr txBox="1"/>
          <p:nvPr userDrawn="1"/>
        </p:nvSpPr>
        <p:spPr>
          <a:xfrm>
            <a:off x="3619499" y="4784272"/>
            <a:ext cx="3603171" cy="265454"/>
          </a:xfrm>
          <a:prstGeom prst="rect">
            <a:avLst/>
          </a:prstGeom>
          <a:noFill/>
        </p:spPr>
        <p:txBody>
          <a:bodyPr wrap="square" lIns="91420" tIns="45710" rIns="91420" bIns="45710" rtlCol="0">
            <a:spAutoFit/>
          </a:bodyPr>
          <a:lstStyle/>
          <a:p>
            <a:r>
              <a:rPr lang="fr-FR" sz="1100" dirty="0">
                <a:solidFill>
                  <a:prstClr val="black"/>
                </a:solidFill>
                <a:latin typeface="Garamond"/>
              </a:rPr>
              <a:t>draft-ietf-lpwan-ipv6-static-context-hc-11</a:t>
            </a:r>
          </a:p>
        </p:txBody>
      </p:sp>
    </p:spTree>
    <p:extLst>
      <p:ext uri="{BB962C8B-B14F-4D97-AF65-F5344CB8AC3E}">
        <p14:creationId xmlns:p14="http://schemas.microsoft.com/office/powerpoint/2010/main" val="528964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2076195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204738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
        <p:nvSpPr>
          <p:cNvPr id="5" name="TextBox 4"/>
          <p:cNvSpPr txBox="1"/>
          <p:nvPr userDrawn="1"/>
        </p:nvSpPr>
        <p:spPr>
          <a:xfrm>
            <a:off x="3619499" y="4784272"/>
            <a:ext cx="3603171" cy="438578"/>
          </a:xfrm>
          <a:prstGeom prst="rect">
            <a:avLst/>
          </a:prstGeom>
          <a:noFill/>
        </p:spPr>
        <p:txBody>
          <a:bodyPr wrap="square" lIns="91420" tIns="45710" rIns="91420" bIns="45710" rtlCol="0">
            <a:spAutoFit/>
          </a:bodyPr>
          <a:lstStyle/>
          <a:p>
            <a:r>
              <a:rPr lang="fr-FR" sz="1100" dirty="0">
                <a:solidFill>
                  <a:prstClr val="black"/>
                </a:solidFill>
                <a:latin typeface="Garamond"/>
              </a:rPr>
              <a:t>draft-ietf-lpwan-ipv6-static-context-hc-13</a:t>
            </a:r>
          </a:p>
          <a:p>
            <a:endParaRPr lang="fr-FR" sz="1100" dirty="0">
              <a:solidFill>
                <a:prstClr val="black"/>
              </a:solidFill>
              <a:latin typeface="Garamond"/>
            </a:endParaRPr>
          </a:p>
        </p:txBody>
      </p:sp>
    </p:spTree>
    <p:extLst>
      <p:ext uri="{BB962C8B-B14F-4D97-AF65-F5344CB8AC3E}">
        <p14:creationId xmlns:p14="http://schemas.microsoft.com/office/powerpoint/2010/main" val="17889798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spTree>
    <p:extLst>
      <p:ext uri="{BB962C8B-B14F-4D97-AF65-F5344CB8AC3E}">
        <p14:creationId xmlns:p14="http://schemas.microsoft.com/office/powerpoint/2010/main" val="17902524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385634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97493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0405021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21200648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1774148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47388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4676278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a:solidFill>
                <a:prstClr val="black"/>
              </a:solidFill>
            </a:endParaRPr>
          </a:p>
        </p:txBody>
      </p:sp>
      <p:sp>
        <p:nvSpPr>
          <p:cNvPr id="5" name="TextBox 4"/>
          <p:cNvSpPr txBox="1"/>
          <p:nvPr userDrawn="1"/>
        </p:nvSpPr>
        <p:spPr>
          <a:xfrm>
            <a:off x="3619499" y="4784272"/>
            <a:ext cx="3603171" cy="265454"/>
          </a:xfrm>
          <a:prstGeom prst="rect">
            <a:avLst/>
          </a:prstGeom>
          <a:noFill/>
        </p:spPr>
        <p:txBody>
          <a:bodyPr wrap="square" lIns="91420" tIns="45710" rIns="91420" bIns="45710" rtlCol="0">
            <a:spAutoFit/>
          </a:bodyPr>
          <a:lstStyle/>
          <a:p>
            <a:r>
              <a:rPr lang="fr-FR" sz="1100" dirty="0">
                <a:solidFill>
                  <a:prstClr val="black"/>
                </a:solidFill>
                <a:latin typeface="Gill Sans MT"/>
                <a:cs typeface="Gill Sans MT"/>
              </a:rPr>
              <a:t>draft-ietf-lpwan-ipv6-static-context-hc</a:t>
            </a:r>
          </a:p>
        </p:txBody>
      </p:sp>
    </p:spTree>
    <p:extLst>
      <p:ext uri="{BB962C8B-B14F-4D97-AF65-F5344CB8AC3E}">
        <p14:creationId xmlns:p14="http://schemas.microsoft.com/office/powerpoint/2010/main" val="42758144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5639429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3408873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rPr>
              <a:pPr/>
              <a:t>‹#›</a:t>
            </a:fld>
            <a:endParaRPr lang="fr-FR">
              <a:solidFill>
                <a:prstClr val="black"/>
              </a:solidFill>
            </a:endParaRPr>
          </a:p>
        </p:txBody>
      </p:sp>
      <p:sp>
        <p:nvSpPr>
          <p:cNvPr id="5" name="TextBox 4"/>
          <p:cNvSpPr txBox="1"/>
          <p:nvPr userDrawn="1"/>
        </p:nvSpPr>
        <p:spPr>
          <a:xfrm>
            <a:off x="3619499" y="4784272"/>
            <a:ext cx="3603171" cy="265454"/>
          </a:xfrm>
          <a:prstGeom prst="rect">
            <a:avLst/>
          </a:prstGeom>
          <a:noFill/>
        </p:spPr>
        <p:txBody>
          <a:bodyPr wrap="square" lIns="91420" tIns="45710" rIns="91420" bIns="45710" rtlCol="0">
            <a:spAutoFit/>
          </a:bodyPr>
          <a:lstStyle/>
          <a:p>
            <a:r>
              <a:rPr lang="fr-FR" sz="1100" dirty="0">
                <a:solidFill>
                  <a:prstClr val="black"/>
                </a:solidFill>
                <a:latin typeface="Gill Sans MT"/>
                <a:cs typeface="Gill Sans MT"/>
              </a:rPr>
              <a:t>draft-ietf-lpwan-ipv6-static-context-hc</a:t>
            </a:r>
          </a:p>
        </p:txBody>
      </p:sp>
    </p:spTree>
    <p:extLst>
      <p:ext uri="{BB962C8B-B14F-4D97-AF65-F5344CB8AC3E}">
        <p14:creationId xmlns:p14="http://schemas.microsoft.com/office/powerpoint/2010/main" val="30069742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rPr>
              <a:pPr/>
              <a:t>‹#›</a:t>
            </a:fld>
            <a:endParaRPr lang="fr-FR" dirty="0">
              <a:solidFill>
                <a:prstClr val="black"/>
              </a:solidFill>
            </a:endParaRPr>
          </a:p>
        </p:txBody>
      </p:sp>
    </p:spTree>
    <p:extLst>
      <p:ext uri="{BB962C8B-B14F-4D97-AF65-F5344CB8AC3E}">
        <p14:creationId xmlns:p14="http://schemas.microsoft.com/office/powerpoint/2010/main" val="20860725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4364087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16630208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10535036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3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6941" indent="0" algn="ctr">
              <a:buNone/>
              <a:defRPr>
                <a:solidFill>
                  <a:schemeClr val="tx1">
                    <a:tint val="75000"/>
                  </a:schemeClr>
                </a:solidFill>
              </a:defRPr>
            </a:lvl2pPr>
            <a:lvl3pPr marL="913896" indent="0" algn="ctr">
              <a:buNone/>
              <a:defRPr>
                <a:solidFill>
                  <a:schemeClr val="tx1">
                    <a:tint val="75000"/>
                  </a:schemeClr>
                </a:solidFill>
              </a:defRPr>
            </a:lvl3pPr>
            <a:lvl4pPr marL="1370843" indent="0" algn="ctr">
              <a:buNone/>
              <a:defRPr>
                <a:solidFill>
                  <a:schemeClr val="tx1">
                    <a:tint val="75000"/>
                  </a:schemeClr>
                </a:solidFill>
              </a:defRPr>
            </a:lvl4pPr>
            <a:lvl5pPr marL="1827791" indent="0" algn="ctr">
              <a:buNone/>
              <a:defRPr>
                <a:solidFill>
                  <a:schemeClr val="tx1">
                    <a:tint val="75000"/>
                  </a:schemeClr>
                </a:solidFill>
              </a:defRPr>
            </a:lvl5pPr>
            <a:lvl6pPr marL="2284733" indent="0" algn="ctr">
              <a:buNone/>
              <a:defRPr>
                <a:solidFill>
                  <a:schemeClr val="tx1">
                    <a:tint val="75000"/>
                  </a:schemeClr>
                </a:solidFill>
              </a:defRPr>
            </a:lvl6pPr>
            <a:lvl7pPr marL="2741675" indent="0" algn="ctr">
              <a:buNone/>
              <a:defRPr>
                <a:solidFill>
                  <a:schemeClr val="tx1">
                    <a:tint val="75000"/>
                  </a:schemeClr>
                </a:solidFill>
              </a:defRPr>
            </a:lvl7pPr>
            <a:lvl8pPr marL="3198624" indent="0" algn="ctr">
              <a:buNone/>
              <a:defRPr>
                <a:solidFill>
                  <a:schemeClr val="tx1">
                    <a:tint val="75000"/>
                  </a:schemeClr>
                </a:solidFill>
              </a:defRPr>
            </a:lvl8pPr>
            <a:lvl9pPr marL="3655570"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869071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812" indent="0" algn="ctr">
              <a:buNone/>
              <a:defRPr/>
            </a:lvl2pPr>
            <a:lvl3pPr marL="685630" indent="0" algn="ctr">
              <a:buNone/>
              <a:defRPr/>
            </a:lvl3pPr>
            <a:lvl4pPr marL="1028445" indent="0" algn="ctr">
              <a:buNone/>
              <a:defRPr/>
            </a:lvl4pPr>
            <a:lvl5pPr marL="1371260" indent="0" algn="ctr">
              <a:buNone/>
              <a:defRPr/>
            </a:lvl5pPr>
            <a:lvl6pPr marL="1714079" indent="0" algn="ctr">
              <a:buNone/>
              <a:defRPr/>
            </a:lvl6pPr>
            <a:lvl7pPr marL="2056889" indent="0" algn="ctr">
              <a:buNone/>
              <a:defRPr/>
            </a:lvl7pPr>
            <a:lvl8pPr marL="2399700" indent="0" algn="ctr">
              <a:buNone/>
              <a:defRPr/>
            </a:lvl8pPr>
            <a:lvl9pPr marL="2742512" indent="0" algn="ctr">
              <a:buNone/>
              <a:defRPr/>
            </a:lvl9pPr>
          </a:lstStyle>
          <a:p>
            <a:r>
              <a:rPr lang="en-US"/>
              <a:t>Click to edit Master subtitle style</a:t>
            </a:r>
          </a:p>
        </p:txBody>
      </p:sp>
    </p:spTree>
    <p:extLst>
      <p:ext uri="{BB962C8B-B14F-4D97-AF65-F5344CB8AC3E}">
        <p14:creationId xmlns:p14="http://schemas.microsoft.com/office/powerpoint/2010/main" val="284920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39314858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spTree>
    <p:extLst>
      <p:ext uri="{BB962C8B-B14F-4D97-AF65-F5344CB8AC3E}">
        <p14:creationId xmlns:p14="http://schemas.microsoft.com/office/powerpoint/2010/main" val="2256915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1186755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lvl1pPr>
              <a:defRPr sz="1100"/>
            </a:lvl1pPr>
          </a:lstStyle>
          <a:p>
            <a:endParaRPr lang="fr-FR" dirty="0"/>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70101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8991987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5667021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138065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447730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3904488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678967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2580583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6629962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5279001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dirty="0"/>
          </a:p>
        </p:txBody>
      </p:sp>
    </p:spTree>
    <p:extLst>
      <p:ext uri="{BB962C8B-B14F-4D97-AF65-F5344CB8AC3E}">
        <p14:creationId xmlns:p14="http://schemas.microsoft.com/office/powerpoint/2010/main" val="24810302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
        <p:nvSpPr>
          <p:cNvPr id="5" name="TextBox 4"/>
          <p:cNvSpPr txBox="1"/>
          <p:nvPr userDrawn="1"/>
        </p:nvSpPr>
        <p:spPr>
          <a:xfrm>
            <a:off x="3619499" y="4784271"/>
            <a:ext cx="3603171" cy="261610"/>
          </a:xfrm>
          <a:prstGeom prst="rect">
            <a:avLst/>
          </a:prstGeom>
          <a:noFill/>
        </p:spPr>
        <p:txBody>
          <a:bodyPr wrap="square" rtlCol="0">
            <a:spAutoFit/>
          </a:bodyPr>
          <a:lstStyle/>
          <a:p>
            <a:r>
              <a:rPr lang="fr-FR" sz="1100" dirty="0">
                <a:latin typeface="Gill Sans MT"/>
                <a:cs typeface="Gill Sans MT"/>
              </a:rPr>
              <a:t>draft-ietf-lpwan-ipv6-static-context-hc</a:t>
            </a:r>
          </a:p>
        </p:txBody>
      </p:sp>
    </p:spTree>
    <p:extLst>
      <p:ext uri="{BB962C8B-B14F-4D97-AF65-F5344CB8AC3E}">
        <p14:creationId xmlns:p14="http://schemas.microsoft.com/office/powerpoint/2010/main" val="30291977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dirty="0"/>
          </a:p>
        </p:txBody>
      </p:sp>
    </p:spTree>
    <p:extLst>
      <p:ext uri="{BB962C8B-B14F-4D97-AF65-F5344CB8AC3E}">
        <p14:creationId xmlns:p14="http://schemas.microsoft.com/office/powerpoint/2010/main" val="3405757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812" indent="0">
              <a:buNone/>
              <a:defRPr sz="1400"/>
            </a:lvl2pPr>
            <a:lvl3pPr marL="685630" indent="0">
              <a:buNone/>
              <a:defRPr sz="1200"/>
            </a:lvl3pPr>
            <a:lvl4pPr marL="1028445" indent="0">
              <a:buNone/>
              <a:defRPr sz="1100"/>
            </a:lvl4pPr>
            <a:lvl5pPr marL="1371260" indent="0">
              <a:buNone/>
              <a:defRPr sz="1100"/>
            </a:lvl5pPr>
            <a:lvl6pPr marL="1714079" indent="0">
              <a:buNone/>
              <a:defRPr sz="1100"/>
            </a:lvl6pPr>
            <a:lvl7pPr marL="2056889" indent="0">
              <a:buNone/>
              <a:defRPr sz="1100"/>
            </a:lvl7pPr>
            <a:lvl8pPr marL="2399700" indent="0">
              <a:buNone/>
              <a:defRPr sz="1100"/>
            </a:lvl8pPr>
            <a:lvl9pPr marL="2742512" indent="0">
              <a:buNone/>
              <a:defRPr sz="1100"/>
            </a:lvl9pPr>
          </a:lstStyle>
          <a:p>
            <a:pPr lvl="0"/>
            <a:r>
              <a:rPr lang="en-US"/>
              <a:t>Click to edit Master text styles</a:t>
            </a:r>
          </a:p>
        </p:txBody>
      </p:sp>
    </p:spTree>
    <p:extLst>
      <p:ext uri="{BB962C8B-B14F-4D97-AF65-F5344CB8AC3E}">
        <p14:creationId xmlns:p14="http://schemas.microsoft.com/office/powerpoint/2010/main" val="252842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485900"/>
            <a:ext cx="3511062" cy="3086100"/>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014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151335"/>
            <a:ext cx="4040066"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1" y="1631156"/>
            <a:ext cx="4040066"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1" y="1151335"/>
            <a:ext cx="4041531" cy="479822"/>
          </a:xfrm>
        </p:spPr>
        <p:txBody>
          <a:bodyPr anchor="b"/>
          <a:lstStyle>
            <a:lvl1pPr marL="0" indent="0">
              <a:buNone/>
              <a:defRPr sz="1800" b="1"/>
            </a:lvl1pPr>
            <a:lvl2pPr marL="342812" indent="0">
              <a:buNone/>
              <a:defRPr sz="1500" b="1"/>
            </a:lvl2pPr>
            <a:lvl3pPr marL="685630" indent="0">
              <a:buNone/>
              <a:defRPr sz="1400" b="1"/>
            </a:lvl3pPr>
            <a:lvl4pPr marL="1028445" indent="0">
              <a:buNone/>
              <a:defRPr sz="1200" b="1"/>
            </a:lvl4pPr>
            <a:lvl5pPr marL="1371260" indent="0">
              <a:buNone/>
              <a:defRPr sz="1200" b="1"/>
            </a:lvl5pPr>
            <a:lvl6pPr marL="1714079" indent="0">
              <a:buNone/>
              <a:defRPr sz="1200" b="1"/>
            </a:lvl6pPr>
            <a:lvl7pPr marL="2056889" indent="0">
              <a:buNone/>
              <a:defRPr sz="1200" b="1"/>
            </a:lvl7pPr>
            <a:lvl8pPr marL="2399700" indent="0">
              <a:buNone/>
              <a:defRPr sz="1200" b="1"/>
            </a:lvl8pPr>
            <a:lvl9pPr marL="274251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271" y="1631156"/>
            <a:ext cx="404153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2963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44291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5" Type="http://schemas.openxmlformats.org/officeDocument/2006/relationships/image" Target="../media/image1.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5" Type="http://schemas.openxmlformats.org/officeDocument/2006/relationships/image" Target="../media/image1.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image" Target="../media/image1.png"/><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12.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5" Type="http://schemas.openxmlformats.org/officeDocument/2006/relationships/image" Target="../media/image1.png"/><Relationship Id="rId4"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2.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image" Target="../media/image1.pn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62" y="4790287"/>
            <a:ext cx="2074567" cy="307756"/>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March 4</a:t>
            </a:r>
            <a:r>
              <a:rPr lang="en-US" altLang="en-US" sz="1400" baseline="30000" dirty="0">
                <a:cs typeface="Arial" panose="020B0604020202020204" pitchFamily="34" charset="0"/>
              </a:rPr>
              <a:t>th</a:t>
            </a:r>
            <a:r>
              <a:rPr lang="en-US" altLang="en-US" sz="1400" baseline="0" dirty="0">
                <a:cs typeface="Arial" panose="020B0604020202020204" pitchFamily="34" charset="0"/>
              </a:rPr>
              <a:t>, 2020</a:t>
            </a:r>
            <a:endParaRPr lang="en-US" altLang="en-US" sz="1400" dirty="0">
              <a:cs typeface="Arial" panose="020B0604020202020204" pitchFamily="34" charset="0"/>
            </a:endParaRP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4" y="4790287"/>
            <a:ext cx="1714058"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LPWAN@IETF103</a:t>
            </a:r>
          </a:p>
        </p:txBody>
      </p:sp>
    </p:spTree>
    <p:extLst>
      <p:ext uri="{BB962C8B-B14F-4D97-AF65-F5344CB8AC3E}">
        <p14:creationId xmlns:p14="http://schemas.microsoft.com/office/powerpoint/2010/main" val="35287202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4" y="4790287"/>
            <a:ext cx="1714058"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cs typeface="Arial" panose="020B0604020202020204" pitchFamily="34" charset="0"/>
              </a:rPr>
              <a:t>LPWAN@IETF103</a:t>
            </a:r>
          </a:p>
        </p:txBody>
      </p:sp>
    </p:spTree>
    <p:extLst>
      <p:ext uri="{BB962C8B-B14F-4D97-AF65-F5344CB8AC3E}">
        <p14:creationId xmlns:p14="http://schemas.microsoft.com/office/powerpoint/2010/main" val="262405742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3/4/2020</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1400">
                <a:solidFill>
                  <a:schemeClr val="tx1">
                    <a:tint val="75000"/>
                  </a:schemeClr>
                </a:solidFill>
              </a:defRPr>
            </a:lvl1pPr>
          </a:lstStyle>
          <a:p>
            <a:r>
              <a:rPr lang="en-US" sz="1600" dirty="0"/>
              <a:t>22/01/2020 Interim</a:t>
            </a:r>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899203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Gill Sans MT"/>
                <a:cs typeface="Gill Sans MT"/>
              </a:defRPr>
            </a:lvl1pPr>
          </a:lstStyle>
          <a:p>
            <a:fld id="{22D2E28D-3C84-FA4F-AA95-DF0FC25EB245}" type="slidenum">
              <a:rPr lang="fr-FR" smtClean="0"/>
              <a:pPr/>
              <a:t>‹#›</a:t>
            </a:fld>
            <a:endParaRPr lang="fr-FR" dirty="0"/>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2517236"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latin typeface="Gill Sans MT"/>
                <a:cs typeface="Gill Sans MT"/>
              </a:rPr>
              <a:t>LPWAN@interim_2020_03_04</a:t>
            </a:r>
          </a:p>
        </p:txBody>
      </p:sp>
    </p:spTree>
    <p:extLst>
      <p:ext uri="{BB962C8B-B14F-4D97-AF65-F5344CB8AC3E}">
        <p14:creationId xmlns:p14="http://schemas.microsoft.com/office/powerpoint/2010/main" val="247468923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Lst>
  <p:hf hdr="0" ftr="0" dt="0"/>
  <p:txStyles>
    <p:titleStyle>
      <a:lvl1pPr algn="ctr" defTabSz="457061" rtl="0" eaLnBrk="1" latinLnBrk="0" hangingPunct="1">
        <a:spcBef>
          <a:spcPct val="0"/>
        </a:spcBef>
        <a:buNone/>
        <a:defRPr sz="4400" kern="1200">
          <a:solidFill>
            <a:schemeClr val="tx1"/>
          </a:solidFill>
          <a:latin typeface="Gill Sans MT"/>
          <a:ea typeface="+mj-ea"/>
          <a:cs typeface="Gill Sans MT"/>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Gill Sans MT"/>
          <a:ea typeface="+mn-ea"/>
          <a:cs typeface="Gill Sans MT"/>
        </a:defRPr>
      </a:lvl1pPr>
      <a:lvl2pPr marL="742724" indent="-285662" algn="l" defTabSz="457061" rtl="0" eaLnBrk="1" latinLnBrk="0" hangingPunct="1">
        <a:spcBef>
          <a:spcPct val="20000"/>
        </a:spcBef>
        <a:buFont typeface="Arial"/>
        <a:buChar char="–"/>
        <a:defRPr sz="2800" kern="1200">
          <a:solidFill>
            <a:schemeClr val="tx1"/>
          </a:solidFill>
          <a:latin typeface="Gill Sans MT"/>
          <a:ea typeface="+mn-ea"/>
          <a:cs typeface="Gill Sans MT"/>
        </a:defRPr>
      </a:lvl2pPr>
      <a:lvl3pPr marL="1142652" indent="-228531" algn="l" defTabSz="457061" rtl="0" eaLnBrk="1" latinLnBrk="0" hangingPunct="1">
        <a:spcBef>
          <a:spcPct val="20000"/>
        </a:spcBef>
        <a:buFont typeface="Arial"/>
        <a:buChar char="•"/>
        <a:defRPr sz="2400" kern="1200">
          <a:solidFill>
            <a:schemeClr val="tx1"/>
          </a:solidFill>
          <a:latin typeface="Gill Sans MT"/>
          <a:ea typeface="+mn-ea"/>
          <a:cs typeface="Gill Sans MT"/>
        </a:defRPr>
      </a:lvl3pPr>
      <a:lvl4pPr marL="1599712"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4pPr>
      <a:lvl5pPr marL="2056773"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4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70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68" tIns="44440" rIns="90468" bIns="4444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0330" y="427435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812" algn="ctr" rtl="0" eaLnBrk="0" fontAlgn="base" hangingPunct="0">
        <a:lnSpc>
          <a:spcPct val="90000"/>
        </a:lnSpc>
        <a:spcBef>
          <a:spcPct val="0"/>
        </a:spcBef>
        <a:spcAft>
          <a:spcPct val="0"/>
        </a:spcAft>
        <a:defRPr sz="2700" b="1">
          <a:solidFill>
            <a:schemeClr val="tx2"/>
          </a:solidFill>
          <a:latin typeface="Times New Roman" charset="0"/>
        </a:defRPr>
      </a:lvl6pPr>
      <a:lvl7pPr marL="685630" algn="ctr" rtl="0" eaLnBrk="0" fontAlgn="base" hangingPunct="0">
        <a:lnSpc>
          <a:spcPct val="90000"/>
        </a:lnSpc>
        <a:spcBef>
          <a:spcPct val="0"/>
        </a:spcBef>
        <a:spcAft>
          <a:spcPct val="0"/>
        </a:spcAft>
        <a:defRPr sz="2700" b="1">
          <a:solidFill>
            <a:schemeClr val="tx2"/>
          </a:solidFill>
          <a:latin typeface="Times New Roman" charset="0"/>
        </a:defRPr>
      </a:lvl7pPr>
      <a:lvl8pPr marL="1028445" algn="ctr" rtl="0" eaLnBrk="0" fontAlgn="base" hangingPunct="0">
        <a:lnSpc>
          <a:spcPct val="90000"/>
        </a:lnSpc>
        <a:spcBef>
          <a:spcPct val="0"/>
        </a:spcBef>
        <a:spcAft>
          <a:spcPct val="0"/>
        </a:spcAft>
        <a:defRPr sz="2700" b="1">
          <a:solidFill>
            <a:schemeClr val="tx2"/>
          </a:solidFill>
          <a:latin typeface="Times New Roman" charset="0"/>
        </a:defRPr>
      </a:lvl8pPr>
      <a:lvl9pPr marL="137126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263" indent="-21426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22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039" indent="-17141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699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4pPr>
      <a:lvl5pPr marL="1499813"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5pPr>
      <a:lvl6pPr marL="184262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6pPr>
      <a:lvl7pPr marL="218544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7pPr>
      <a:lvl8pPr marL="252825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8pPr>
      <a:lvl9pPr marL="2871068" indent="-128558" algn="l" rtl="0" eaLnBrk="0" fontAlgn="base" hangingPunct="0">
        <a:lnSpc>
          <a:spcPct val="90000"/>
        </a:lnSpc>
        <a:spcBef>
          <a:spcPct val="30000"/>
        </a:spcBef>
        <a:spcAft>
          <a:spcPct val="0"/>
        </a:spcAft>
        <a:defRPr sz="1100" b="1">
          <a:solidFill>
            <a:schemeClr val="tx1"/>
          </a:solidFill>
          <a:latin typeface="+mn-lt"/>
          <a:ea typeface="ＭＳ Ｐゴシック" charset="-128"/>
        </a:defRPr>
      </a:lvl9pPr>
    </p:bodyStyle>
    <p:otherStyle>
      <a:defPPr>
        <a:defRPr lang="en-US"/>
      </a:defPPr>
      <a:lvl1pPr marL="0" algn="l" defTabSz="342812" rtl="0" eaLnBrk="1" latinLnBrk="0" hangingPunct="1">
        <a:defRPr sz="1400" kern="1200">
          <a:solidFill>
            <a:schemeClr val="tx1"/>
          </a:solidFill>
          <a:latin typeface="+mn-lt"/>
          <a:ea typeface="+mn-ea"/>
          <a:cs typeface="+mn-cs"/>
        </a:defRPr>
      </a:lvl1pPr>
      <a:lvl2pPr marL="342812" algn="l" defTabSz="342812" rtl="0" eaLnBrk="1" latinLnBrk="0" hangingPunct="1">
        <a:defRPr sz="1400" kern="1200">
          <a:solidFill>
            <a:schemeClr val="tx1"/>
          </a:solidFill>
          <a:latin typeface="+mn-lt"/>
          <a:ea typeface="+mn-ea"/>
          <a:cs typeface="+mn-cs"/>
        </a:defRPr>
      </a:lvl2pPr>
      <a:lvl3pPr marL="685630" algn="l" defTabSz="342812" rtl="0" eaLnBrk="1" latinLnBrk="0" hangingPunct="1">
        <a:defRPr sz="1400" kern="1200">
          <a:solidFill>
            <a:schemeClr val="tx1"/>
          </a:solidFill>
          <a:latin typeface="+mn-lt"/>
          <a:ea typeface="+mn-ea"/>
          <a:cs typeface="+mn-cs"/>
        </a:defRPr>
      </a:lvl3pPr>
      <a:lvl4pPr marL="1028445" algn="l" defTabSz="342812" rtl="0" eaLnBrk="1" latinLnBrk="0" hangingPunct="1">
        <a:defRPr sz="1400" kern="1200">
          <a:solidFill>
            <a:schemeClr val="tx1"/>
          </a:solidFill>
          <a:latin typeface="+mn-lt"/>
          <a:ea typeface="+mn-ea"/>
          <a:cs typeface="+mn-cs"/>
        </a:defRPr>
      </a:lvl4pPr>
      <a:lvl5pPr marL="1371260" algn="l" defTabSz="342812" rtl="0" eaLnBrk="1" latinLnBrk="0" hangingPunct="1">
        <a:defRPr sz="1400" kern="1200">
          <a:solidFill>
            <a:schemeClr val="tx1"/>
          </a:solidFill>
          <a:latin typeface="+mn-lt"/>
          <a:ea typeface="+mn-ea"/>
          <a:cs typeface="+mn-cs"/>
        </a:defRPr>
      </a:lvl5pPr>
      <a:lvl6pPr marL="1714079" algn="l" defTabSz="342812" rtl="0" eaLnBrk="1" latinLnBrk="0" hangingPunct="1">
        <a:defRPr sz="1400" kern="1200">
          <a:solidFill>
            <a:schemeClr val="tx1"/>
          </a:solidFill>
          <a:latin typeface="+mn-lt"/>
          <a:ea typeface="+mn-ea"/>
          <a:cs typeface="+mn-cs"/>
        </a:defRPr>
      </a:lvl6pPr>
      <a:lvl7pPr marL="2056889" algn="l" defTabSz="342812" rtl="0" eaLnBrk="1" latinLnBrk="0" hangingPunct="1">
        <a:defRPr sz="1400" kern="1200">
          <a:solidFill>
            <a:schemeClr val="tx1"/>
          </a:solidFill>
          <a:latin typeface="+mn-lt"/>
          <a:ea typeface="+mn-ea"/>
          <a:cs typeface="+mn-cs"/>
        </a:defRPr>
      </a:lvl7pPr>
      <a:lvl8pPr marL="2399700" algn="l" defTabSz="342812" rtl="0" eaLnBrk="1" latinLnBrk="0" hangingPunct="1">
        <a:defRPr sz="1400" kern="1200">
          <a:solidFill>
            <a:schemeClr val="tx1"/>
          </a:solidFill>
          <a:latin typeface="+mn-lt"/>
          <a:ea typeface="+mn-ea"/>
          <a:cs typeface="+mn-cs"/>
        </a:defRPr>
      </a:lvl8pPr>
      <a:lvl9pPr marL="2742512" algn="l" defTabSz="342812"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2" y="4790287"/>
            <a:ext cx="2104676"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412049074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2" y="4790287"/>
            <a:ext cx="2104676"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34762780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aramond"/>
              </a:rPr>
              <a:pPr/>
              <a:t>‹#›</a:t>
            </a:fld>
            <a:endParaRPr lang="fr-FR">
              <a:solidFill>
                <a:prstClr val="black"/>
              </a:solidFill>
              <a:latin typeface="Garamond"/>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2" y="4790287"/>
            <a:ext cx="2104676"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Interim,</a:t>
            </a:r>
            <a:r>
              <a:rPr lang="en-US" altLang="en-US" sz="1400" baseline="0" dirty="0">
                <a:cs typeface="Arial" panose="020B0604020202020204" pitchFamily="34" charset="0"/>
              </a:rPr>
              <a:t> June 13</a:t>
            </a:r>
            <a:r>
              <a:rPr lang="en-US" altLang="en-US" sz="1400" baseline="30000" dirty="0">
                <a:cs typeface="Arial" panose="020B0604020202020204" pitchFamily="34" charset="0"/>
              </a:rPr>
              <a:t>th</a:t>
            </a:r>
            <a:r>
              <a:rPr lang="en-US" altLang="en-US" sz="1400" baseline="0" dirty="0">
                <a:cs typeface="Arial" panose="020B0604020202020204" pitchFamily="34" charset="0"/>
              </a:rPr>
              <a:t>, 2018</a:t>
            </a:r>
            <a:endParaRPr lang="en-US" altLang="en-US" sz="1400" dirty="0">
              <a:cs typeface="Arial" panose="020B0604020202020204" pitchFamily="34" charset="0"/>
            </a:endParaRPr>
          </a:p>
        </p:txBody>
      </p:sp>
    </p:spTree>
    <p:extLst>
      <p:ext uri="{BB962C8B-B14F-4D97-AF65-F5344CB8AC3E}">
        <p14:creationId xmlns:p14="http://schemas.microsoft.com/office/powerpoint/2010/main" val="219888545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982341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mn-lt"/>
              </a:defRPr>
            </a:lvl1pPr>
          </a:lstStyle>
          <a:p>
            <a:fld id="{22D2E28D-3C84-FA4F-AA95-DF0FC25EB245}" type="slidenum">
              <a:rPr lang="fr-FR" smtClean="0">
                <a:solidFill>
                  <a:prstClr val="black"/>
                </a:solidFill>
                <a:latin typeface="Gill Sans MT"/>
              </a:rPr>
              <a:pPr/>
              <a:t>‹#›</a:t>
            </a:fld>
            <a:endParaRPr lang="fr-FR">
              <a:solidFill>
                <a:prstClr val="black"/>
              </a:solidFill>
              <a:latin typeface="Gill Sans MT"/>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158122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hf hdr="0" ftr="0" dt="0"/>
  <p:txStyles>
    <p:titleStyle>
      <a:lvl1pPr algn="ctr" defTabSz="456941" rtl="0" eaLnBrk="1" latinLnBrk="0" hangingPunct="1">
        <a:spcBef>
          <a:spcPct val="0"/>
        </a:spcBef>
        <a:buNone/>
        <a:defRPr sz="4400" kern="1200">
          <a:solidFill>
            <a:schemeClr val="tx1"/>
          </a:solidFill>
          <a:latin typeface="+mj-lt"/>
          <a:ea typeface="+mj-ea"/>
          <a:cs typeface="+mj-cs"/>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mn-lt"/>
          <a:ea typeface="+mn-ea"/>
          <a:cs typeface="+mn-cs"/>
        </a:defRPr>
      </a:lvl1pPr>
      <a:lvl2pPr marL="742544" indent="-285592" algn="l" defTabSz="456941" rtl="0" eaLnBrk="1" latinLnBrk="0" hangingPunct="1">
        <a:spcBef>
          <a:spcPct val="20000"/>
        </a:spcBef>
        <a:buFont typeface="Arial"/>
        <a:buChar char="–"/>
        <a:defRPr sz="2800" kern="1200">
          <a:solidFill>
            <a:schemeClr val="tx1"/>
          </a:solidFill>
          <a:latin typeface="+mn-lt"/>
          <a:ea typeface="+mn-ea"/>
          <a:cs typeface="+mn-cs"/>
        </a:defRPr>
      </a:lvl2pPr>
      <a:lvl3pPr marL="1142368" indent="-228471" algn="l" defTabSz="456941" rtl="0" eaLnBrk="1" latinLnBrk="0" hangingPunct="1">
        <a:spcBef>
          <a:spcPct val="20000"/>
        </a:spcBef>
        <a:buFont typeface="Arial"/>
        <a:buChar char="•"/>
        <a:defRPr sz="2400" kern="1200">
          <a:solidFill>
            <a:schemeClr val="tx1"/>
          </a:solidFill>
          <a:latin typeface="+mn-lt"/>
          <a:ea typeface="+mn-ea"/>
          <a:cs typeface="+mn-cs"/>
        </a:defRPr>
      </a:lvl3pPr>
      <a:lvl4pPr marL="1599312" indent="-228471" algn="l" defTabSz="456941" rtl="0" eaLnBrk="1" latinLnBrk="0" hangingPunct="1">
        <a:spcBef>
          <a:spcPct val="20000"/>
        </a:spcBef>
        <a:buFont typeface="Arial"/>
        <a:buChar char="–"/>
        <a:defRPr sz="2000" kern="1200">
          <a:solidFill>
            <a:schemeClr val="tx1"/>
          </a:solidFill>
          <a:latin typeface="+mn-lt"/>
          <a:ea typeface="+mn-ea"/>
          <a:cs typeface="+mn-cs"/>
        </a:defRPr>
      </a:lvl4pPr>
      <a:lvl5pPr marL="2056262" indent="-228471" algn="l" defTabSz="456941" rtl="0" eaLnBrk="1" latinLnBrk="0" hangingPunct="1">
        <a:spcBef>
          <a:spcPct val="20000"/>
        </a:spcBef>
        <a:buFont typeface="Arial"/>
        <a:buChar char="»"/>
        <a:defRPr sz="2000" kern="1200">
          <a:solidFill>
            <a:schemeClr val="tx1"/>
          </a:solidFill>
          <a:latin typeface="+mn-lt"/>
          <a:ea typeface="+mn-ea"/>
          <a:cs typeface="+mn-cs"/>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Gill Sans MT"/>
                <a:cs typeface="Gill Sans MT"/>
              </a:defRPr>
            </a:lvl1pPr>
          </a:lstStyle>
          <a:p>
            <a:fld id="{22D2E28D-3C84-FA4F-AA95-DF0FC25EB245}" type="slidenum">
              <a:rPr lang="fr-FR" smtClean="0">
                <a:solidFill>
                  <a:prstClr val="black"/>
                </a:solidFill>
              </a:rPr>
              <a:pPr/>
              <a:t>‹#›</a:t>
            </a:fld>
            <a:endParaRPr lang="fr-FR" dirty="0">
              <a:solidFill>
                <a:prstClr val="black"/>
              </a:solidFill>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3" y="4790287"/>
            <a:ext cx="2558884"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latin typeface="Gill Sans MT"/>
                <a:cs typeface="Gill Sans MT"/>
              </a:rPr>
              <a:t>LPWAN@interim_2018_11_28</a:t>
            </a:r>
          </a:p>
        </p:txBody>
      </p:sp>
    </p:spTree>
    <p:extLst>
      <p:ext uri="{BB962C8B-B14F-4D97-AF65-F5344CB8AC3E}">
        <p14:creationId xmlns:p14="http://schemas.microsoft.com/office/powerpoint/2010/main" val="218765354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hf hdr="0" ftr="0" dt="0"/>
  <p:txStyles>
    <p:titleStyle>
      <a:lvl1pPr algn="ctr" defTabSz="456941" rtl="0" eaLnBrk="1" latinLnBrk="0" hangingPunct="1">
        <a:spcBef>
          <a:spcPct val="0"/>
        </a:spcBef>
        <a:buNone/>
        <a:defRPr sz="4400" kern="1200">
          <a:solidFill>
            <a:schemeClr val="tx1"/>
          </a:solidFill>
          <a:latin typeface="Gill Sans MT"/>
          <a:ea typeface="+mj-ea"/>
          <a:cs typeface="Gill Sans MT"/>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Gill Sans MT"/>
          <a:ea typeface="+mn-ea"/>
          <a:cs typeface="Gill Sans MT"/>
        </a:defRPr>
      </a:lvl1pPr>
      <a:lvl2pPr marL="742544" indent="-285592" algn="l" defTabSz="456941" rtl="0" eaLnBrk="1" latinLnBrk="0" hangingPunct="1">
        <a:spcBef>
          <a:spcPct val="20000"/>
        </a:spcBef>
        <a:buFont typeface="Arial"/>
        <a:buChar char="–"/>
        <a:defRPr sz="2800" kern="1200">
          <a:solidFill>
            <a:schemeClr val="tx1"/>
          </a:solidFill>
          <a:latin typeface="Gill Sans MT"/>
          <a:ea typeface="+mn-ea"/>
          <a:cs typeface="Gill Sans MT"/>
        </a:defRPr>
      </a:lvl2pPr>
      <a:lvl3pPr marL="1142368" indent="-228471" algn="l" defTabSz="456941" rtl="0" eaLnBrk="1" latinLnBrk="0" hangingPunct="1">
        <a:spcBef>
          <a:spcPct val="20000"/>
        </a:spcBef>
        <a:buFont typeface="Arial"/>
        <a:buChar char="•"/>
        <a:defRPr sz="2400" kern="1200">
          <a:solidFill>
            <a:schemeClr val="tx1"/>
          </a:solidFill>
          <a:latin typeface="Gill Sans MT"/>
          <a:ea typeface="+mn-ea"/>
          <a:cs typeface="Gill Sans MT"/>
        </a:defRPr>
      </a:lvl3pPr>
      <a:lvl4pPr marL="1599312" indent="-228471" algn="l" defTabSz="456941" rtl="0" eaLnBrk="1" latinLnBrk="0" hangingPunct="1">
        <a:spcBef>
          <a:spcPct val="20000"/>
        </a:spcBef>
        <a:buFont typeface="Arial"/>
        <a:buChar char="–"/>
        <a:defRPr sz="2000" kern="1200">
          <a:solidFill>
            <a:schemeClr val="tx1"/>
          </a:solidFill>
          <a:latin typeface="Gill Sans MT"/>
          <a:ea typeface="+mn-ea"/>
          <a:cs typeface="Gill Sans MT"/>
        </a:defRPr>
      </a:lvl4pPr>
      <a:lvl5pPr marL="2056262" indent="-228471" algn="l" defTabSz="456941" rtl="0" eaLnBrk="1" latinLnBrk="0" hangingPunct="1">
        <a:spcBef>
          <a:spcPct val="20000"/>
        </a:spcBef>
        <a:buFont typeface="Arial"/>
        <a:buChar char="»"/>
        <a:defRPr sz="2000" kern="1200">
          <a:solidFill>
            <a:schemeClr val="tx1"/>
          </a:solidFill>
          <a:latin typeface="Gill Sans MT"/>
          <a:ea typeface="+mn-ea"/>
          <a:cs typeface="Gill Sans MT"/>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90"/>
            <a:ext cx="8229600" cy="637043"/>
          </a:xfrm>
          <a:prstGeom prst="rect">
            <a:avLst/>
          </a:prstGeom>
        </p:spPr>
        <p:txBody>
          <a:bodyPr vert="horz" lIns="91391" tIns="45697" rIns="91391" bIns="4569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391" tIns="45697" rIns="91391" bIns="4569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91" y="4824411"/>
            <a:ext cx="489445" cy="273844"/>
          </a:xfrm>
          <a:prstGeom prst="rect">
            <a:avLst/>
          </a:prstGeom>
        </p:spPr>
        <p:txBody>
          <a:bodyPr vert="horz" lIns="91391" tIns="45697" rIns="91391" bIns="45697" rtlCol="0" anchor="ctr"/>
          <a:lstStyle>
            <a:lvl1pPr algn="r">
              <a:defRPr sz="1200">
                <a:solidFill>
                  <a:schemeClr val="tx1"/>
                </a:solidFill>
                <a:latin typeface="Gill Sans MT"/>
                <a:cs typeface="Gill Sans MT"/>
              </a:defRPr>
            </a:lvl1pPr>
          </a:lstStyle>
          <a:p>
            <a:fld id="{22D2E28D-3C84-FA4F-AA95-DF0FC25EB245}" type="slidenum">
              <a:rPr lang="fr-FR" smtClean="0">
                <a:solidFill>
                  <a:prstClr val="black"/>
                </a:solidFill>
              </a:rPr>
              <a:pPr/>
              <a:t>‹#›</a:t>
            </a:fld>
            <a:endParaRPr lang="fr-FR" dirty="0">
              <a:solidFill>
                <a:prstClr val="black"/>
              </a:solidFill>
            </a:endParaRP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1"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3" y="4790287"/>
            <a:ext cx="2558884" cy="311621"/>
          </a:xfrm>
          <a:prstGeom prst="rect">
            <a:avLst/>
          </a:prstGeom>
          <a:noFill/>
          <a:ln w="9525">
            <a:noFill/>
            <a:miter lim="800000"/>
            <a:headEnd/>
            <a:tailEnd/>
          </a:ln>
        </p:spPr>
        <p:txBody>
          <a:bodyPr wrap="none" lIns="91420" tIns="45710" rIns="91420" bIns="4571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solidFill>
                  <a:prstClr val="black"/>
                </a:solidFill>
                <a:latin typeface="Gill Sans MT"/>
                <a:cs typeface="Gill Sans MT"/>
              </a:rPr>
              <a:t>LPWAN@interim_2018_12_12</a:t>
            </a:r>
          </a:p>
        </p:txBody>
      </p:sp>
    </p:spTree>
    <p:extLst>
      <p:ext uri="{BB962C8B-B14F-4D97-AF65-F5344CB8AC3E}">
        <p14:creationId xmlns:p14="http://schemas.microsoft.com/office/powerpoint/2010/main" val="242769240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Lst>
  <p:hf hdr="0" ftr="0" dt="0"/>
  <p:txStyles>
    <p:titleStyle>
      <a:lvl1pPr algn="ctr" defTabSz="456941" rtl="0" eaLnBrk="1" latinLnBrk="0" hangingPunct="1">
        <a:spcBef>
          <a:spcPct val="0"/>
        </a:spcBef>
        <a:buNone/>
        <a:defRPr sz="4400" kern="1200">
          <a:solidFill>
            <a:schemeClr val="tx1"/>
          </a:solidFill>
          <a:latin typeface="Gill Sans MT"/>
          <a:ea typeface="+mj-ea"/>
          <a:cs typeface="Gill Sans MT"/>
        </a:defRPr>
      </a:lvl1pPr>
    </p:titleStyle>
    <p:bodyStyle>
      <a:lvl1pPr marL="342707" indent="-342707" algn="l" defTabSz="456941" rtl="0" eaLnBrk="1" latinLnBrk="0" hangingPunct="1">
        <a:spcBef>
          <a:spcPct val="20000"/>
        </a:spcBef>
        <a:buFont typeface="Arial"/>
        <a:buChar char="•"/>
        <a:defRPr sz="3200" kern="1200">
          <a:solidFill>
            <a:schemeClr val="tx1"/>
          </a:solidFill>
          <a:latin typeface="Gill Sans MT"/>
          <a:ea typeface="+mn-ea"/>
          <a:cs typeface="Gill Sans MT"/>
        </a:defRPr>
      </a:lvl1pPr>
      <a:lvl2pPr marL="742544" indent="-285592" algn="l" defTabSz="456941" rtl="0" eaLnBrk="1" latinLnBrk="0" hangingPunct="1">
        <a:spcBef>
          <a:spcPct val="20000"/>
        </a:spcBef>
        <a:buFont typeface="Arial"/>
        <a:buChar char="–"/>
        <a:defRPr sz="2800" kern="1200">
          <a:solidFill>
            <a:schemeClr val="tx1"/>
          </a:solidFill>
          <a:latin typeface="Gill Sans MT"/>
          <a:ea typeface="+mn-ea"/>
          <a:cs typeface="Gill Sans MT"/>
        </a:defRPr>
      </a:lvl2pPr>
      <a:lvl3pPr marL="1142368" indent="-228471" algn="l" defTabSz="456941" rtl="0" eaLnBrk="1" latinLnBrk="0" hangingPunct="1">
        <a:spcBef>
          <a:spcPct val="20000"/>
        </a:spcBef>
        <a:buFont typeface="Arial"/>
        <a:buChar char="•"/>
        <a:defRPr sz="2400" kern="1200">
          <a:solidFill>
            <a:schemeClr val="tx1"/>
          </a:solidFill>
          <a:latin typeface="Gill Sans MT"/>
          <a:ea typeface="+mn-ea"/>
          <a:cs typeface="Gill Sans MT"/>
        </a:defRPr>
      </a:lvl3pPr>
      <a:lvl4pPr marL="1599312" indent="-228471" algn="l" defTabSz="456941" rtl="0" eaLnBrk="1" latinLnBrk="0" hangingPunct="1">
        <a:spcBef>
          <a:spcPct val="20000"/>
        </a:spcBef>
        <a:buFont typeface="Arial"/>
        <a:buChar char="–"/>
        <a:defRPr sz="2000" kern="1200">
          <a:solidFill>
            <a:schemeClr val="tx1"/>
          </a:solidFill>
          <a:latin typeface="Gill Sans MT"/>
          <a:ea typeface="+mn-ea"/>
          <a:cs typeface="Gill Sans MT"/>
        </a:defRPr>
      </a:lvl4pPr>
      <a:lvl5pPr marL="2056262" indent="-228471" algn="l" defTabSz="456941" rtl="0" eaLnBrk="1" latinLnBrk="0" hangingPunct="1">
        <a:spcBef>
          <a:spcPct val="20000"/>
        </a:spcBef>
        <a:buFont typeface="Arial"/>
        <a:buChar char="»"/>
        <a:defRPr sz="2000" kern="1200">
          <a:solidFill>
            <a:schemeClr val="tx1"/>
          </a:solidFill>
          <a:latin typeface="Gill Sans MT"/>
          <a:ea typeface="+mn-ea"/>
          <a:cs typeface="Gill Sans MT"/>
        </a:defRPr>
      </a:lvl5pPr>
      <a:lvl6pPr marL="2513204" indent="-228471" algn="l" defTabSz="456941" rtl="0" eaLnBrk="1" latinLnBrk="0" hangingPunct="1">
        <a:spcBef>
          <a:spcPct val="20000"/>
        </a:spcBef>
        <a:buFont typeface="Arial"/>
        <a:buChar char="•"/>
        <a:defRPr sz="2000" kern="1200">
          <a:solidFill>
            <a:schemeClr val="tx1"/>
          </a:solidFill>
          <a:latin typeface="+mn-lt"/>
          <a:ea typeface="+mn-ea"/>
          <a:cs typeface="+mn-cs"/>
        </a:defRPr>
      </a:lvl6pPr>
      <a:lvl7pPr marL="2970155" indent="-228471" algn="l" defTabSz="456941" rtl="0" eaLnBrk="1" latinLnBrk="0" hangingPunct="1">
        <a:spcBef>
          <a:spcPct val="20000"/>
        </a:spcBef>
        <a:buFont typeface="Arial"/>
        <a:buChar char="•"/>
        <a:defRPr sz="2000" kern="1200">
          <a:solidFill>
            <a:schemeClr val="tx1"/>
          </a:solidFill>
          <a:latin typeface="+mn-lt"/>
          <a:ea typeface="+mn-ea"/>
          <a:cs typeface="+mn-cs"/>
        </a:defRPr>
      </a:lvl7pPr>
      <a:lvl8pPr marL="3427100" indent="-228471" algn="l" defTabSz="456941" rtl="0" eaLnBrk="1" latinLnBrk="0" hangingPunct="1">
        <a:spcBef>
          <a:spcPct val="20000"/>
        </a:spcBef>
        <a:buFont typeface="Arial"/>
        <a:buChar char="•"/>
        <a:defRPr sz="2000" kern="1200">
          <a:solidFill>
            <a:schemeClr val="tx1"/>
          </a:solidFill>
          <a:latin typeface="+mn-lt"/>
          <a:ea typeface="+mn-ea"/>
          <a:cs typeface="+mn-cs"/>
        </a:defRPr>
      </a:lvl8pPr>
      <a:lvl9pPr marL="3884045" indent="-228471" algn="l" defTabSz="4569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6941" rtl="0" eaLnBrk="1" latinLnBrk="0" hangingPunct="1">
        <a:defRPr sz="1800" kern="1200">
          <a:solidFill>
            <a:schemeClr val="tx1"/>
          </a:solidFill>
          <a:latin typeface="+mn-lt"/>
          <a:ea typeface="+mn-ea"/>
          <a:cs typeface="+mn-cs"/>
        </a:defRPr>
      </a:lvl1pPr>
      <a:lvl2pPr marL="456941" algn="l" defTabSz="456941" rtl="0" eaLnBrk="1" latinLnBrk="0" hangingPunct="1">
        <a:defRPr sz="1800" kern="1200">
          <a:solidFill>
            <a:schemeClr val="tx1"/>
          </a:solidFill>
          <a:latin typeface="+mn-lt"/>
          <a:ea typeface="+mn-ea"/>
          <a:cs typeface="+mn-cs"/>
        </a:defRPr>
      </a:lvl2pPr>
      <a:lvl3pPr marL="913896" algn="l" defTabSz="456941" rtl="0" eaLnBrk="1" latinLnBrk="0" hangingPunct="1">
        <a:defRPr sz="1800" kern="1200">
          <a:solidFill>
            <a:schemeClr val="tx1"/>
          </a:solidFill>
          <a:latin typeface="+mn-lt"/>
          <a:ea typeface="+mn-ea"/>
          <a:cs typeface="+mn-cs"/>
        </a:defRPr>
      </a:lvl3pPr>
      <a:lvl4pPr marL="1370843" algn="l" defTabSz="456941" rtl="0" eaLnBrk="1" latinLnBrk="0" hangingPunct="1">
        <a:defRPr sz="1800" kern="1200">
          <a:solidFill>
            <a:schemeClr val="tx1"/>
          </a:solidFill>
          <a:latin typeface="+mn-lt"/>
          <a:ea typeface="+mn-ea"/>
          <a:cs typeface="+mn-cs"/>
        </a:defRPr>
      </a:lvl4pPr>
      <a:lvl5pPr marL="1827791" algn="l" defTabSz="456941" rtl="0" eaLnBrk="1" latinLnBrk="0" hangingPunct="1">
        <a:defRPr sz="1800" kern="1200">
          <a:solidFill>
            <a:schemeClr val="tx1"/>
          </a:solidFill>
          <a:latin typeface="+mn-lt"/>
          <a:ea typeface="+mn-ea"/>
          <a:cs typeface="+mn-cs"/>
        </a:defRPr>
      </a:lvl5pPr>
      <a:lvl6pPr marL="2284733" algn="l" defTabSz="456941" rtl="0" eaLnBrk="1" latinLnBrk="0" hangingPunct="1">
        <a:defRPr sz="1800" kern="1200">
          <a:solidFill>
            <a:schemeClr val="tx1"/>
          </a:solidFill>
          <a:latin typeface="+mn-lt"/>
          <a:ea typeface="+mn-ea"/>
          <a:cs typeface="+mn-cs"/>
        </a:defRPr>
      </a:lvl6pPr>
      <a:lvl7pPr marL="2741675" algn="l" defTabSz="456941" rtl="0" eaLnBrk="1" latinLnBrk="0" hangingPunct="1">
        <a:defRPr sz="1800" kern="1200">
          <a:solidFill>
            <a:schemeClr val="tx1"/>
          </a:solidFill>
          <a:latin typeface="+mn-lt"/>
          <a:ea typeface="+mn-ea"/>
          <a:cs typeface="+mn-cs"/>
        </a:defRPr>
      </a:lvl7pPr>
      <a:lvl8pPr marL="3198624" algn="l" defTabSz="456941" rtl="0" eaLnBrk="1" latinLnBrk="0" hangingPunct="1">
        <a:defRPr sz="1800" kern="1200">
          <a:solidFill>
            <a:schemeClr val="tx1"/>
          </a:solidFill>
          <a:latin typeface="+mn-lt"/>
          <a:ea typeface="+mn-ea"/>
          <a:cs typeface="+mn-cs"/>
        </a:defRPr>
      </a:lvl8pPr>
      <a:lvl9pPr marL="3655570" algn="l" defTabSz="4569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datatracker.ietf.org/doc/charter-ietf-lpwa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9.xml.rels><?xml version="1.0" encoding="UTF-8" standalone="yes"?>
<Relationships xmlns="http://schemas.openxmlformats.org/package/2006/relationships"><Relationship Id="rId2" Type="http://schemas.openxmlformats.org/officeDocument/2006/relationships/hyperlink" Target="https://www.rfc-editor.org/authors/rfc8724-diff.html" TargetMode="External"/><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github.com/lp-wan/ip-compression/compare/AUTH48_initial...AUTH48_back_to_RFC_Editor" TargetMode="External"/><Relationship Id="rId2" Type="http://schemas.openxmlformats.org/officeDocument/2006/relationships/hyperlink" Target="https://www.rfc-editor.org/authors/rfc8724-diff.html" TargetMode="External"/><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rfc-editor.org/search" TargetMode="External"/><Relationship Id="rId1" Type="http://schemas.openxmlformats.org/officeDocument/2006/relationships/slideLayout" Target="../slideLayouts/slideLayout5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5.xml.rels><?xml version="1.0" encoding="UTF-8" standalone="yes"?>
<Relationships xmlns="http://schemas.openxmlformats.org/package/2006/relationships"><Relationship Id="rId2" Type="http://schemas.openxmlformats.org/officeDocument/2006/relationships/hyperlink" Target="https://github.com/lp-wan/ip-compression/compare/work_AUTH48...reduced_drawing_width" TargetMode="External"/><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meeting/107/materials" TargetMode="External"/><Relationship Id="rId2" Type="http://schemas.openxmlformats.org/officeDocument/2006/relationships/hyperlink" Target="https://datatracker.ietf.org/submi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ietf-registrar@ietf.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809"/>
            <a:ext cx="9144000" cy="1586089"/>
          </a:xfrm>
          <a:prstGeom prst="rect">
            <a:avLst/>
          </a:prstGeom>
        </p:spPr>
        <p:txBody>
          <a:bodyPr vert="horz" lIns="91391" tIns="45697" rIns="91391" bIns="4569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&lt;</a:t>
            </a:r>
            <a:r>
              <a:rPr lang="en-US" sz="2000" dirty="0" err="1">
                <a:latin typeface="+mn-lt"/>
                <a:cs typeface="Trebuchet MS"/>
              </a:rPr>
              <a:t>a@ackl.io</a:t>
            </a:r>
            <a:r>
              <a:rPr lang="en-US" sz="2000" dirty="0">
                <a:latin typeface="+mn-lt"/>
                <a:cs typeface="Trebuchet MS"/>
              </a:rPr>
              <a:t>&gt;</a:t>
            </a:r>
          </a:p>
          <a:p>
            <a:r>
              <a:rPr lang="en-US" sz="2000" dirty="0">
                <a:latin typeface="+mn-lt"/>
                <a:cs typeface="Trebuchet MS"/>
              </a:rPr>
              <a:t>Pascal </a:t>
            </a:r>
            <a:r>
              <a:rPr lang="en-US" sz="2000" dirty="0" err="1">
                <a:latin typeface="+mn-lt"/>
                <a:cs typeface="Trebuchet MS"/>
              </a:rPr>
              <a:t>Thubert</a:t>
            </a:r>
            <a:r>
              <a:rPr lang="en-US" sz="2000" dirty="0">
                <a:latin typeface="+mn-lt"/>
                <a:cs typeface="Trebuchet MS"/>
              </a:rPr>
              <a:t> &lt;</a:t>
            </a:r>
            <a:r>
              <a:rPr lang="en-US" sz="2000" dirty="0" err="1">
                <a:latin typeface="+mn-lt"/>
                <a:cs typeface="Trebuchet MS"/>
              </a:rPr>
              <a:t>pthubert@cisco.com</a:t>
            </a:r>
            <a:r>
              <a:rPr lang="en-US" sz="2000" dirty="0">
                <a:latin typeface="+mn-lt"/>
                <a:cs typeface="Trebuchet MS"/>
              </a:rPr>
              <a:t>&gt;</a:t>
            </a:r>
          </a:p>
          <a:p>
            <a:endParaRPr lang="en-US" sz="2000" dirty="0">
              <a:latin typeface="+mn-lt"/>
              <a:cs typeface="Trebuchet MS"/>
            </a:endParaRPr>
          </a:p>
          <a:p>
            <a:r>
              <a:rPr lang="en-US" sz="2000" dirty="0">
                <a:latin typeface="+mn-lt"/>
                <a:cs typeface="Trebuchet MS"/>
              </a:rPr>
              <a:t>AD: Suresh Krishnan </a:t>
            </a:r>
          </a:p>
          <a:p>
            <a:r>
              <a:rPr lang="en-US" sz="2000" dirty="0">
                <a:latin typeface="+mn-lt"/>
                <a:cs typeface="Trebuchet MS"/>
              </a:rPr>
              <a:t>&lt;</a:t>
            </a:r>
            <a:r>
              <a:rPr lang="en-US" sz="2000" dirty="0" err="1">
                <a:latin typeface="+mn-lt"/>
                <a:cs typeface="Trebuchet MS"/>
              </a:rPr>
              <a:t>suresh@kaloom.com</a:t>
            </a:r>
            <a:r>
              <a:rPr lang="en-US" sz="2000" dirty="0">
                <a:latin typeface="+mn-lt"/>
                <a:cs typeface="Trebuchet MS"/>
              </a:rPr>
              <a:t>&gt;</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endParaRPr lang="en-US" dirty="0"/>
          </a:p>
        </p:txBody>
      </p:sp>
      <p:sp>
        <p:nvSpPr>
          <p:cNvPr id="8" name="ZoneTexte 1"/>
          <p:cNvSpPr txBox="1"/>
          <p:nvPr/>
        </p:nvSpPr>
        <p:spPr>
          <a:xfrm>
            <a:off x="4101789" y="4738501"/>
            <a:ext cx="856453" cy="369332"/>
          </a:xfrm>
          <a:prstGeom prst="rect">
            <a:avLst/>
          </a:prstGeom>
          <a:noFill/>
        </p:spPr>
        <p:txBody>
          <a:bodyPr wrap="none" lIns="91420" tIns="45710" rIns="91420" bIns="45710" rtlCol="0">
            <a:spAutoFit/>
          </a:bodyPr>
          <a:lstStyle/>
          <a:p>
            <a:r>
              <a:rPr lang="en-US" dirty="0" err="1">
                <a:cs typeface="Trebuchet MS"/>
              </a:rPr>
              <a:t>Webex</a:t>
            </a:r>
            <a:endParaRPr lang="en-US" dirty="0">
              <a:cs typeface="Trebuchet MS"/>
            </a:endParaRP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62BD1-27E4-4ACE-A7CD-AFD270196370}"/>
              </a:ext>
            </a:extLst>
          </p:cNvPr>
          <p:cNvSpPr>
            <a:spLocks noGrp="1"/>
          </p:cNvSpPr>
          <p:nvPr>
            <p:ph type="title"/>
          </p:nvPr>
        </p:nvSpPr>
        <p:spPr/>
        <p:txBody>
          <a:bodyPr>
            <a:normAutofit fontScale="90000"/>
          </a:bodyPr>
          <a:lstStyle/>
          <a:p>
            <a:r>
              <a:rPr lang="fr-FR" dirty="0"/>
              <a:t>Charter 2.0</a:t>
            </a:r>
            <a:endParaRPr lang="en-US" dirty="0"/>
          </a:p>
        </p:txBody>
      </p:sp>
      <p:sp>
        <p:nvSpPr>
          <p:cNvPr id="3" name="Content Placeholder 2">
            <a:extLst>
              <a:ext uri="{FF2B5EF4-FFF2-40B4-BE49-F238E27FC236}">
                <a16:creationId xmlns:a16="http://schemas.microsoft.com/office/drawing/2014/main" id="{DC713C24-81DA-454D-934C-E53863820FE3}"/>
              </a:ext>
            </a:extLst>
          </p:cNvPr>
          <p:cNvSpPr>
            <a:spLocks noGrp="1"/>
          </p:cNvSpPr>
          <p:nvPr>
            <p:ph idx="1"/>
          </p:nvPr>
        </p:nvSpPr>
        <p:spPr>
          <a:xfrm>
            <a:off x="271067" y="1022827"/>
            <a:ext cx="8619937" cy="3801583"/>
          </a:xfrm>
        </p:spPr>
        <p:txBody>
          <a:bodyPr>
            <a:normAutofit fontScale="62500" lnSpcReduction="20000"/>
          </a:bodyPr>
          <a:lstStyle/>
          <a:p>
            <a:pPr marL="0" indent="0">
              <a:buNone/>
            </a:pPr>
            <a:r>
              <a:rPr lang="en-US" dirty="0">
                <a:hlinkClick r:id="rId2"/>
              </a:rPr>
              <a:t>https://datatracker.ietf.org/doc/charter-ietf-lpwan/</a:t>
            </a:r>
            <a:endParaRPr lang="en-US" dirty="0"/>
          </a:p>
          <a:p>
            <a:pPr marL="0" indent="0">
              <a:buNone/>
            </a:pPr>
            <a:r>
              <a:rPr lang="en-US" dirty="0"/>
              <a:t>On agenda of IESG </a:t>
            </a:r>
            <a:r>
              <a:rPr lang="en-US" dirty="0" err="1"/>
              <a:t>telechat</a:t>
            </a:r>
            <a:r>
              <a:rPr lang="en-US" dirty="0"/>
              <a:t> tomorrow with enough positions to pass</a:t>
            </a:r>
          </a:p>
          <a:p>
            <a:endParaRPr lang="en-US" dirty="0"/>
          </a:p>
          <a:p>
            <a:pPr marL="971302" lvl="1" indent="-514350">
              <a:buFont typeface="+mj-lt"/>
              <a:buAutoNum type="arabicPeriod"/>
            </a:pPr>
            <a:r>
              <a:rPr lang="en-US" dirty="0"/>
              <a:t>Perform SCHC Maintenance, including enabling SCHC mechanisms for Upper layer Protocols.</a:t>
            </a:r>
          </a:p>
          <a:p>
            <a:pPr marL="971302" lvl="1" indent="-514350">
              <a:buFont typeface="+mj-lt"/>
              <a:buAutoNum type="arabicPeriod"/>
            </a:pPr>
            <a:r>
              <a:rPr lang="en-US" dirty="0"/>
              <a:t>Produce Standard Track documents to apply SCHC IPv6/UDP over the baseline technologies.</a:t>
            </a:r>
          </a:p>
          <a:p>
            <a:pPr marL="971302" lvl="1" indent="-514350">
              <a:buFont typeface="+mj-lt"/>
              <a:buAutoNum type="arabicPeriod"/>
            </a:pPr>
            <a:r>
              <a:rPr lang="en-US" dirty="0"/>
              <a:t>Produce a Standards Track document to provide a mechanism to improve the reliability of delivering fragmented multicast packets.</a:t>
            </a:r>
          </a:p>
          <a:p>
            <a:pPr marL="971302" lvl="1" indent="-514350">
              <a:buFont typeface="+mj-lt"/>
              <a:buAutoNum type="arabicPeriod"/>
            </a:pPr>
            <a:r>
              <a:rPr lang="en-US" dirty="0"/>
              <a:t>Produce a Standards Track document to define the generic data models to formalize the compression and fragmentation contexts.</a:t>
            </a:r>
          </a:p>
          <a:p>
            <a:pPr marL="971302" lvl="1" indent="-514350">
              <a:buFont typeface="+mj-lt"/>
              <a:buAutoNum type="arabicPeriod"/>
            </a:pPr>
            <a:r>
              <a:rPr lang="en-US" dirty="0"/>
              <a:t>Produce a Standards Track document to enable  operations, administration and maintenance (OAM) to the LPWAN device, including support for delayed or proxied liveness verification (Ping).</a:t>
            </a:r>
          </a:p>
        </p:txBody>
      </p:sp>
      <p:sp>
        <p:nvSpPr>
          <p:cNvPr id="4" name="Slide Number Placeholder 3">
            <a:extLst>
              <a:ext uri="{FF2B5EF4-FFF2-40B4-BE49-F238E27FC236}">
                <a16:creationId xmlns:a16="http://schemas.microsoft.com/office/drawing/2014/main" id="{754D0066-0346-4113-8992-7CCD2219813E}"/>
              </a:ext>
            </a:extLst>
          </p:cNvPr>
          <p:cNvSpPr>
            <a:spLocks noGrp="1"/>
          </p:cNvSpPr>
          <p:nvPr>
            <p:ph type="sldNum" sz="quarter" idx="12"/>
          </p:nvPr>
        </p:nvSpPr>
        <p:spPr/>
        <p:txBody>
          <a:bodyPr/>
          <a:lstStyle/>
          <a:p>
            <a:fld id="{22D2E28D-3C84-FA4F-AA95-DF0FC25EB245}" type="slidenum">
              <a:rPr lang="fr-FR" smtClean="0"/>
              <a:t>10</a:t>
            </a:fld>
            <a:endParaRPr lang="fr-FR"/>
          </a:p>
        </p:txBody>
      </p:sp>
    </p:spTree>
    <p:extLst>
      <p:ext uri="{BB962C8B-B14F-4D97-AF65-F5344CB8AC3E}">
        <p14:creationId xmlns:p14="http://schemas.microsoft.com/office/powerpoint/2010/main" val="3192195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p:txBody>
          <a:bodyPr>
            <a:normAutofit/>
          </a:bodyPr>
          <a:lstStyle/>
          <a:p>
            <a:r>
              <a:rPr lang="fr-FR" sz="3000" b="1" dirty="0" err="1"/>
              <a:t>draft</a:t>
            </a:r>
            <a:r>
              <a:rPr lang="fr-FR" sz="3000" b="1" dirty="0"/>
              <a:t>-</a:t>
            </a:r>
            <a:r>
              <a:rPr lang="fr-FR" sz="3000" b="1" dirty="0" err="1"/>
              <a:t>ietf</a:t>
            </a:r>
            <a:r>
              <a:rPr lang="fr-FR" sz="3000" b="1" dirty="0"/>
              <a:t>-</a:t>
            </a:r>
            <a:r>
              <a:rPr lang="fr-FR" sz="3000" b="1" dirty="0" err="1"/>
              <a:t>lpwan</a:t>
            </a:r>
            <a:r>
              <a:rPr lang="fr-FR" sz="3000" b="1" dirty="0"/>
              <a:t>-</a:t>
            </a:r>
            <a:r>
              <a:rPr lang="fr-FR" sz="3000" b="1" dirty="0" err="1"/>
              <a:t>schc</a:t>
            </a:r>
            <a:r>
              <a:rPr lang="fr-FR" sz="3000" b="1" dirty="0"/>
              <a:t>-over-</a:t>
            </a:r>
            <a:r>
              <a:rPr lang="fr-FR" sz="3000" b="1" dirty="0" err="1"/>
              <a:t>lorawan</a:t>
            </a:r>
            <a:br>
              <a:rPr lang="fr-FR" sz="3000" b="1" dirty="0"/>
            </a:br>
            <a:r>
              <a:rPr lang="fr-FR" sz="3000" b="1" dirty="0"/>
              <a:t>IID Computation</a:t>
            </a:r>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p:txBody>
          <a:bodyPr>
            <a:normAutofit fontScale="85000" lnSpcReduction="20000"/>
          </a:bodyPr>
          <a:lstStyle/>
          <a:p>
            <a:r>
              <a:rPr lang="es-ES" dirty="0" err="1"/>
              <a:t>Editors</a:t>
            </a:r>
            <a:r>
              <a:rPr lang="es-ES" dirty="0"/>
              <a:t>:</a:t>
            </a:r>
          </a:p>
          <a:p>
            <a:r>
              <a:rPr lang="es-ES" dirty="0"/>
              <a:t>Ivaylo Petrov (ivaylo@ackl.io)</a:t>
            </a:r>
          </a:p>
          <a:p>
            <a:r>
              <a:rPr lang="es-ES" dirty="0"/>
              <a:t>Olivier Gimenez (ogimenez@semtech.com)</a:t>
            </a:r>
            <a:endParaRPr lang="en-US" dirty="0"/>
          </a:p>
        </p:txBody>
      </p:sp>
      <p:sp>
        <p:nvSpPr>
          <p:cNvPr id="4" name="Rectangle 3"/>
          <p:cNvSpPr/>
          <p:nvPr/>
        </p:nvSpPr>
        <p:spPr>
          <a:xfrm>
            <a:off x="2996889" y="4624614"/>
            <a:ext cx="2720617" cy="307777"/>
          </a:xfrm>
          <a:prstGeom prst="rect">
            <a:avLst/>
          </a:prstGeom>
        </p:spPr>
        <p:txBody>
          <a:bodyPr wrap="none">
            <a:spAutoFit/>
          </a:bodyPr>
          <a:lstStyle/>
          <a:p>
            <a:r>
              <a:rPr lang="en-US" dirty="0">
                <a:solidFill>
                  <a:srgbClr val="000000"/>
                </a:solidFill>
                <a:latin typeface="Cabin"/>
              </a:rPr>
              <a:t>Interim meeting, Feb 19</a:t>
            </a:r>
            <a:r>
              <a:rPr lang="en-US" baseline="30000" dirty="0">
                <a:solidFill>
                  <a:srgbClr val="000000"/>
                </a:solidFill>
                <a:latin typeface="Cabin"/>
              </a:rPr>
              <a:t>th</a:t>
            </a:r>
            <a:r>
              <a:rPr lang="en-US" dirty="0">
                <a:solidFill>
                  <a:srgbClr val="000000"/>
                </a:solidFill>
                <a:latin typeface="Cabin"/>
              </a:rPr>
              <a:t>,  2020</a:t>
            </a:r>
            <a:endParaRPr lang="en-US" dirty="0">
              <a:effectLst/>
            </a:endParaRPr>
          </a:p>
        </p:txBody>
      </p:sp>
    </p:spTree>
    <p:extLst>
      <p:ext uri="{BB962C8B-B14F-4D97-AF65-F5344CB8AC3E}">
        <p14:creationId xmlns:p14="http://schemas.microsoft.com/office/powerpoint/2010/main" val="2642903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New IID proposition</a:t>
            </a:r>
            <a:endParaRPr lang="en-GB" dirty="0">
              <a:effectLst/>
            </a:endParaRPr>
          </a:p>
        </p:txBody>
      </p:sp>
      <p:sp>
        <p:nvSpPr>
          <p:cNvPr id="4" name="Content Placeholder 3"/>
          <p:cNvSpPr>
            <a:spLocks noGrp="1"/>
          </p:cNvSpPr>
          <p:nvPr>
            <p:ph idx="1"/>
          </p:nvPr>
        </p:nvSpPr>
        <p:spPr>
          <a:xfrm>
            <a:off x="628650" y="1369219"/>
            <a:ext cx="2680888" cy="3263504"/>
          </a:xfrm>
        </p:spPr>
        <p:txBody>
          <a:bodyPr/>
          <a:lstStyle/>
          <a:p>
            <a:r>
              <a:rPr lang="fr-FR" dirty="0" err="1"/>
              <a:t>Device</a:t>
            </a:r>
            <a:r>
              <a:rPr lang="fr-FR" dirty="0"/>
              <a:t> </a:t>
            </a:r>
            <a:r>
              <a:rPr lang="fr-FR" dirty="0" err="1"/>
              <a:t>only</a:t>
            </a:r>
            <a:r>
              <a:rPr lang="fr-FR" dirty="0"/>
              <a:t> know a « local » IP</a:t>
            </a:r>
          </a:p>
          <a:p>
            <a:r>
              <a:rPr lang="fr-FR" dirty="0"/>
              <a:t>SCHC </a:t>
            </a:r>
            <a:r>
              <a:rPr lang="fr-FR" dirty="0" err="1"/>
              <a:t>gateway</a:t>
            </a:r>
            <a:r>
              <a:rPr lang="fr-FR" dirty="0"/>
              <a:t> </a:t>
            </a:r>
            <a:r>
              <a:rPr lang="fr-FR" dirty="0" err="1"/>
              <a:t>can</a:t>
            </a:r>
            <a:r>
              <a:rPr lang="fr-FR" dirty="0"/>
              <a:t> </a:t>
            </a:r>
            <a:r>
              <a:rPr lang="fr-FR" dirty="0" err="1"/>
              <a:t>solve</a:t>
            </a:r>
            <a:r>
              <a:rPr lang="fr-FR" dirty="0"/>
              <a:t> </a:t>
            </a:r>
            <a:r>
              <a:rPr lang="fr-FR" dirty="0" err="1"/>
              <a:t>conflicts</a:t>
            </a:r>
            <a:endParaRPr lang="fr-FR" dirty="0"/>
          </a:p>
          <a:p>
            <a:r>
              <a:rPr lang="fr-FR" dirty="0"/>
              <a:t>No </a:t>
            </a:r>
            <a:r>
              <a:rPr lang="fr-FR" dirty="0" err="1"/>
              <a:t>need</a:t>
            </a:r>
            <a:r>
              <a:rPr lang="fr-FR" dirty="0"/>
              <a:t> of out of band sharing of data</a:t>
            </a:r>
          </a:p>
          <a:p>
            <a:r>
              <a:rPr lang="fr-FR" dirty="0"/>
              <a:t>« </a:t>
            </a:r>
            <a:r>
              <a:rPr lang="fr-FR" dirty="0" err="1"/>
              <a:t>Outside</a:t>
            </a:r>
            <a:r>
              <a:rPr lang="fr-FR" dirty="0"/>
              <a:t> » </a:t>
            </a:r>
            <a:r>
              <a:rPr lang="fr-FR" dirty="0" err="1"/>
              <a:t>adress</a:t>
            </a:r>
            <a:r>
              <a:rPr lang="fr-FR" dirty="0"/>
              <a:t> </a:t>
            </a:r>
            <a:r>
              <a:rPr lang="fr-FR" dirty="0" err="1"/>
              <a:t>can</a:t>
            </a:r>
            <a:r>
              <a:rPr lang="fr-FR" dirty="0"/>
              <a:t> respect RFC7217</a:t>
            </a:r>
          </a:p>
        </p:txBody>
      </p:sp>
      <p:pic>
        <p:nvPicPr>
          <p:cNvPr id="1026" name="Picture 3"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053" y="672526"/>
            <a:ext cx="4811154" cy="438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0731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Other IID Proposition</a:t>
            </a:r>
            <a:endParaRPr lang="en-GB" dirty="0">
              <a:effectLst/>
            </a:endParaRPr>
          </a:p>
        </p:txBody>
      </p:sp>
      <p:sp>
        <p:nvSpPr>
          <p:cNvPr id="3" name="Espace réservé du contenu 2"/>
          <p:cNvSpPr>
            <a:spLocks noGrp="1"/>
          </p:cNvSpPr>
          <p:nvPr>
            <p:ph idx="1"/>
          </p:nvPr>
        </p:nvSpPr>
        <p:spPr/>
        <p:txBody>
          <a:bodyPr>
            <a:normAutofit/>
          </a:bodyPr>
          <a:lstStyle/>
          <a:p>
            <a:pPr marL="514350" indent="-514350">
              <a:buFont typeface="+mj-lt"/>
              <a:buAutoNum type="arabicPeriod"/>
            </a:pPr>
            <a:r>
              <a:rPr lang="en-GB" sz="2800" dirty="0"/>
              <a:t>key = </a:t>
            </a:r>
            <a:r>
              <a:rPr lang="en-GB" sz="2800" dirty="0" err="1"/>
              <a:t>LoRaWAN</a:t>
            </a:r>
            <a:r>
              <a:rPr lang="en-GB" sz="2800" dirty="0"/>
              <a:t> </a:t>
            </a:r>
            <a:r>
              <a:rPr lang="en-GB" sz="2800" dirty="0" err="1"/>
              <a:t>AppSKey</a:t>
            </a:r>
            <a:endParaRPr lang="en-GB" sz="2800" dirty="0"/>
          </a:p>
          <a:p>
            <a:pPr marL="514350" indent="-514350">
              <a:buFont typeface="+mj-lt"/>
              <a:buAutoNum type="arabicPeriod"/>
            </a:pPr>
            <a:r>
              <a:rPr lang="en-GB" sz="2800" dirty="0" err="1"/>
              <a:t>cmac</a:t>
            </a:r>
            <a:r>
              <a:rPr lang="en-GB" sz="2800" dirty="0"/>
              <a:t> = aes128_cmac(key, </a:t>
            </a:r>
            <a:r>
              <a:rPr lang="en-GB" sz="2800" dirty="0" err="1"/>
              <a:t>devEui</a:t>
            </a:r>
            <a:r>
              <a:rPr lang="en-GB" sz="2800" dirty="0"/>
              <a:t>)</a:t>
            </a:r>
          </a:p>
          <a:p>
            <a:pPr marL="514350" indent="-514350">
              <a:buFont typeface="+mj-lt"/>
              <a:buAutoNum type="arabicPeriod"/>
            </a:pPr>
            <a:r>
              <a:rPr lang="en-GB" sz="2800" dirty="0"/>
              <a:t>IID = </a:t>
            </a:r>
            <a:r>
              <a:rPr lang="en-GB" sz="2800" dirty="0" err="1"/>
              <a:t>cmac</a:t>
            </a:r>
            <a:r>
              <a:rPr lang="en-GB" sz="2800" dirty="0"/>
              <a:t>[0..7]</a:t>
            </a:r>
          </a:p>
          <a:p>
            <a:pPr marL="514350" indent="-514350">
              <a:buFont typeface="+mj-lt"/>
              <a:buAutoNum type="arabicPeriod"/>
            </a:pPr>
            <a:endParaRPr lang="en-GB" sz="2800" dirty="0"/>
          </a:p>
          <a:p>
            <a:pPr marL="0" indent="0">
              <a:buNone/>
            </a:pPr>
            <a:r>
              <a:rPr lang="en-GB" sz="2800" dirty="0" err="1"/>
              <a:t>LoRa</a:t>
            </a:r>
            <a:r>
              <a:rPr lang="en-GB" sz="2800" dirty="0"/>
              <a:t> Alliance should accept to reuse </a:t>
            </a:r>
            <a:r>
              <a:rPr lang="en-GB" sz="2800" dirty="0" err="1"/>
              <a:t>AppSKey</a:t>
            </a:r>
            <a:r>
              <a:rPr lang="en-GB" sz="2800" dirty="0"/>
              <a:t>, then </a:t>
            </a:r>
            <a:r>
              <a:rPr lang="en-GB" sz="2800" dirty="0" err="1"/>
              <a:t>indroduce</a:t>
            </a:r>
            <a:r>
              <a:rPr lang="en-GB" sz="2800" dirty="0"/>
              <a:t> another key for this purpose later</a:t>
            </a:r>
          </a:p>
        </p:txBody>
      </p:sp>
    </p:spTree>
    <p:extLst>
      <p:ext uri="{BB962C8B-B14F-4D97-AF65-F5344CB8AC3E}">
        <p14:creationId xmlns:p14="http://schemas.microsoft.com/office/powerpoint/2010/main" val="1386373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NAT like - Devices does not know its public IP address</a:t>
            </a:r>
            <a:br>
              <a:rPr lang="en-GB" dirty="0"/>
            </a:br>
            <a:endParaRPr lang="en-GB" dirty="0"/>
          </a:p>
        </p:txBody>
      </p:sp>
      <p:sp>
        <p:nvSpPr>
          <p:cNvPr id="3" name="Content Placeholder 2"/>
          <p:cNvSpPr>
            <a:spLocks noGrp="1"/>
          </p:cNvSpPr>
          <p:nvPr>
            <p:ph idx="1"/>
          </p:nvPr>
        </p:nvSpPr>
        <p:spPr/>
        <p:txBody>
          <a:bodyPr>
            <a:normAutofit/>
          </a:bodyPr>
          <a:lstStyle/>
          <a:p>
            <a:r>
              <a:rPr lang="en-GB" dirty="0"/>
              <a:t>Pros:</a:t>
            </a:r>
          </a:p>
          <a:p>
            <a:pPr lvl="1"/>
            <a:r>
              <a:rPr lang="en-GB" dirty="0"/>
              <a:t>Easy to implement</a:t>
            </a:r>
          </a:p>
          <a:p>
            <a:pPr lvl="1"/>
            <a:r>
              <a:rPr lang="en-GB" dirty="0"/>
              <a:t>Conflicts are resolved by the gateway itself</a:t>
            </a:r>
          </a:p>
          <a:p>
            <a:pPr lvl="1"/>
            <a:r>
              <a:rPr lang="en-GB" dirty="0"/>
              <a:t>No need to share the network 64 bits prefix beforehand</a:t>
            </a:r>
          </a:p>
          <a:p>
            <a:pPr lvl="1"/>
            <a:endParaRPr lang="en-GB" dirty="0"/>
          </a:p>
          <a:p>
            <a:r>
              <a:rPr lang="en-GB" dirty="0"/>
              <a:t>Cons:</a:t>
            </a:r>
          </a:p>
          <a:p>
            <a:pPr lvl="1"/>
            <a:r>
              <a:rPr lang="en-GB" dirty="0"/>
              <a:t>Some upper layer might require to know their public address. FTP and Skype might not be a real concern for LPWAN but it is an issue for DLMS, so it is a no go for me.</a:t>
            </a:r>
          </a:p>
        </p:txBody>
      </p:sp>
    </p:spTree>
    <p:extLst>
      <p:ext uri="{BB962C8B-B14F-4D97-AF65-F5344CB8AC3E}">
        <p14:creationId xmlns:p14="http://schemas.microsoft.com/office/powerpoint/2010/main" val="2068153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Derive IID from </a:t>
            </a:r>
            <a:r>
              <a:rPr lang="en-GB" dirty="0" err="1"/>
              <a:t>AppSKey</a:t>
            </a:r>
            <a:r>
              <a:rPr lang="en-GB" dirty="0"/>
              <a:t> and </a:t>
            </a:r>
            <a:r>
              <a:rPr lang="en-GB" dirty="0" err="1"/>
              <a:t>DevEUI</a:t>
            </a:r>
            <a:endParaRPr lang="en-GB" dirty="0"/>
          </a:p>
        </p:txBody>
      </p:sp>
      <p:sp>
        <p:nvSpPr>
          <p:cNvPr id="3" name="Content Placeholder 2"/>
          <p:cNvSpPr>
            <a:spLocks noGrp="1"/>
          </p:cNvSpPr>
          <p:nvPr>
            <p:ph idx="1"/>
          </p:nvPr>
        </p:nvSpPr>
        <p:spPr/>
        <p:txBody>
          <a:bodyPr>
            <a:normAutofit/>
          </a:bodyPr>
          <a:lstStyle/>
          <a:p>
            <a:r>
              <a:rPr lang="en-GB" dirty="0"/>
              <a:t>Pros:</a:t>
            </a:r>
          </a:p>
          <a:p>
            <a:pPr lvl="1"/>
            <a:r>
              <a:rPr lang="en-GB" dirty="0"/>
              <a:t>Device has access to its public IP, no "NAT"</a:t>
            </a:r>
          </a:p>
          <a:p>
            <a:pPr lvl="1"/>
            <a:r>
              <a:rPr lang="en-GB" dirty="0"/>
              <a:t>Conflicts can be resolved by changing </a:t>
            </a:r>
            <a:r>
              <a:rPr lang="en-GB" dirty="0" err="1"/>
              <a:t>AppSKey</a:t>
            </a:r>
            <a:r>
              <a:rPr lang="en-GB" dirty="0"/>
              <a:t> with new join</a:t>
            </a:r>
          </a:p>
          <a:p>
            <a:pPr lvl="1"/>
            <a:endParaRPr lang="en-GB" dirty="0"/>
          </a:p>
          <a:p>
            <a:r>
              <a:rPr lang="en-GB" dirty="0"/>
              <a:t>Cons:</a:t>
            </a:r>
          </a:p>
          <a:p>
            <a:pPr lvl="1"/>
            <a:r>
              <a:rPr lang="en-GB" dirty="0"/>
              <a:t>Need to share network 64bits prefix beforehand. Mitigated as the rules also need to be shared so it can be part of the same mechanism</a:t>
            </a:r>
          </a:p>
          <a:p>
            <a:pPr lvl="1"/>
            <a:r>
              <a:rPr lang="en-GB" dirty="0"/>
              <a:t>Application need to define a way to create a new join</a:t>
            </a:r>
          </a:p>
        </p:txBody>
      </p:sp>
    </p:spTree>
    <p:extLst>
      <p:ext uri="{BB962C8B-B14F-4D97-AF65-F5344CB8AC3E}">
        <p14:creationId xmlns:p14="http://schemas.microsoft.com/office/powerpoint/2010/main" val="2244557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Proposition</a:t>
            </a:r>
          </a:p>
        </p:txBody>
      </p:sp>
      <p:sp>
        <p:nvSpPr>
          <p:cNvPr id="3" name="Content Placeholder 2"/>
          <p:cNvSpPr>
            <a:spLocks noGrp="1"/>
          </p:cNvSpPr>
          <p:nvPr>
            <p:ph idx="1"/>
          </p:nvPr>
        </p:nvSpPr>
        <p:spPr/>
        <p:txBody>
          <a:bodyPr>
            <a:normAutofit fontScale="92500" lnSpcReduction="20000"/>
          </a:bodyPr>
          <a:lstStyle/>
          <a:p>
            <a:pPr marL="0" indent="0">
              <a:buNone/>
            </a:pPr>
            <a:r>
              <a:rPr lang="en-GB" i="1" dirty="0"/>
              <a:t>There is a small probability of IID collision in a network, if such event occur the IID can be changed by rekeying the device (</a:t>
            </a:r>
            <a:r>
              <a:rPr lang="en-GB" i="1" dirty="0" err="1"/>
              <a:t>ie</a:t>
            </a:r>
            <a:r>
              <a:rPr lang="en-GB" i="1" dirty="0"/>
              <a:t>: </a:t>
            </a:r>
            <a:r>
              <a:rPr lang="en-GB" i="1" dirty="0" err="1"/>
              <a:t>rejoin</a:t>
            </a:r>
            <a:r>
              <a:rPr lang="en-GB" i="1" dirty="0"/>
              <a:t>). The way the device is rekeyed is out of scope of this document and left to the implementation.</a:t>
            </a:r>
          </a:p>
          <a:p>
            <a:pPr marL="0" indent="0">
              <a:buNone/>
            </a:pPr>
            <a:endParaRPr lang="fr-FR" dirty="0"/>
          </a:p>
          <a:p>
            <a:pPr marL="0" indent="0">
              <a:buNone/>
            </a:pPr>
            <a:r>
              <a:rPr lang="fr-FR" dirty="0" err="1"/>
              <a:t>Idea</a:t>
            </a:r>
            <a:r>
              <a:rPr lang="fr-FR" dirty="0"/>
              <a:t>: Can </a:t>
            </a:r>
            <a:r>
              <a:rPr lang="fr-FR" dirty="0" err="1"/>
              <a:t>we</a:t>
            </a:r>
            <a:r>
              <a:rPr lang="fr-FR" dirty="0"/>
              <a:t> </a:t>
            </a:r>
            <a:r>
              <a:rPr lang="fr-FR" dirty="0" err="1"/>
              <a:t>allow</a:t>
            </a:r>
            <a:r>
              <a:rPr lang="fr-FR" dirty="0"/>
              <a:t> a « </a:t>
            </a:r>
            <a:r>
              <a:rPr lang="fr-FR" dirty="0" err="1"/>
              <a:t>special</a:t>
            </a:r>
            <a:r>
              <a:rPr lang="fr-FR" dirty="0"/>
              <a:t> » </a:t>
            </a:r>
            <a:r>
              <a:rPr lang="fr-FR" dirty="0" err="1"/>
              <a:t>ruleId</a:t>
            </a:r>
            <a:r>
              <a:rPr lang="fr-FR" dirty="0"/>
              <a:t> for </a:t>
            </a:r>
            <a:r>
              <a:rPr lang="fr-FR" dirty="0" err="1"/>
              <a:t>that</a:t>
            </a:r>
            <a:r>
              <a:rPr lang="fr-FR" dirty="0"/>
              <a:t> ? Ex:</a:t>
            </a:r>
          </a:p>
          <a:p>
            <a:pPr marL="0" indent="0">
              <a:buNone/>
            </a:pPr>
            <a:r>
              <a:rPr lang="fr-FR" i="1" dirty="0"/>
              <a:t>If a message </a:t>
            </a:r>
            <a:r>
              <a:rPr lang="fr-FR" i="1" dirty="0" err="1"/>
              <a:t>is</a:t>
            </a:r>
            <a:r>
              <a:rPr lang="fr-FR" i="1" dirty="0"/>
              <a:t> </a:t>
            </a:r>
            <a:r>
              <a:rPr lang="fr-FR" i="1" dirty="0" err="1"/>
              <a:t>delivered</a:t>
            </a:r>
            <a:r>
              <a:rPr lang="fr-FR" i="1" dirty="0"/>
              <a:t> </a:t>
            </a:r>
            <a:r>
              <a:rPr lang="fr-FR" i="1" dirty="0" err="1"/>
              <a:t>with</a:t>
            </a:r>
            <a:r>
              <a:rPr lang="fr-FR" i="1" dirty="0"/>
              <a:t> </a:t>
            </a:r>
            <a:r>
              <a:rPr lang="fr-FR" i="1" dirty="0" err="1"/>
              <a:t>ruleId</a:t>
            </a:r>
            <a:r>
              <a:rPr lang="fr-FR" i="1" dirty="0"/>
              <a:t> XXX, </a:t>
            </a:r>
            <a:r>
              <a:rPr lang="fr-FR" i="1" dirty="0" err="1"/>
              <a:t>device</a:t>
            </a:r>
            <a:r>
              <a:rPr lang="fr-FR" i="1" dirty="0"/>
              <a:t> must </a:t>
            </a:r>
            <a:r>
              <a:rPr lang="fr-FR" i="1" dirty="0" err="1"/>
              <a:t>rejoin</a:t>
            </a:r>
            <a:r>
              <a:rPr lang="fr-FR" i="1" dirty="0"/>
              <a:t>.</a:t>
            </a:r>
          </a:p>
          <a:p>
            <a:pPr marL="0" indent="0">
              <a:buNone/>
            </a:pPr>
            <a:endParaRPr lang="en-GB" dirty="0"/>
          </a:p>
          <a:p>
            <a:pPr marL="0" indent="0">
              <a:buNone/>
            </a:pPr>
            <a:r>
              <a:rPr lang="en-GB" dirty="0"/>
              <a:t>We might even go a step further and use this port for configuration:</a:t>
            </a:r>
          </a:p>
          <a:p>
            <a:pPr lvl="0"/>
            <a:r>
              <a:rPr lang="en-GB" dirty="0" err="1"/>
              <a:t>Rejoin</a:t>
            </a:r>
            <a:r>
              <a:rPr lang="en-GB" dirty="0"/>
              <a:t> command</a:t>
            </a:r>
          </a:p>
          <a:p>
            <a:pPr lvl="0"/>
            <a:r>
              <a:rPr lang="en-GB" dirty="0"/>
              <a:t>Network prefix</a:t>
            </a:r>
          </a:p>
          <a:p>
            <a:pPr lvl="0"/>
            <a:r>
              <a:rPr lang="en-GB" dirty="0"/>
              <a:t>Rules, in few </a:t>
            </a:r>
            <a:r>
              <a:rPr lang="en-GB"/>
              <a:t>years </a:t>
            </a:r>
            <a:r>
              <a:rPr lang="en-GB">
                <a:sym typeface="Wingdings" panose="05000000000000000000" pitchFamily="2" charset="2"/>
              </a:rPr>
              <a:t></a:t>
            </a:r>
            <a:endParaRPr lang="en-GB" dirty="0"/>
          </a:p>
          <a:p>
            <a:pPr marL="0" indent="0">
              <a:buNone/>
            </a:pPr>
            <a:endParaRPr lang="fr-FR" i="1" dirty="0"/>
          </a:p>
          <a:p>
            <a:pPr marL="0" indent="0">
              <a:buNone/>
            </a:pPr>
            <a:endParaRPr lang="en-GB" dirty="0"/>
          </a:p>
        </p:txBody>
      </p:sp>
    </p:spTree>
    <p:extLst>
      <p:ext uri="{BB962C8B-B14F-4D97-AF65-F5344CB8AC3E}">
        <p14:creationId xmlns:p14="http://schemas.microsoft.com/office/powerpoint/2010/main" val="737565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4" name="Titre 1"/>
          <p:cNvSpPr txBox="1">
            <a:spLocks/>
          </p:cNvSpPr>
          <p:nvPr/>
        </p:nvSpPr>
        <p:spPr>
          <a:xfrm>
            <a:off x="0" y="1133922"/>
            <a:ext cx="9144000" cy="1428656"/>
          </a:xfrm>
          <a:prstGeom prst="rect">
            <a:avLst/>
          </a:prstGeom>
        </p:spPr>
        <p:txBody>
          <a:bodyPr vert="horz" lIns="91411" tIns="45707" rIns="91411" bIns="45707" rtlCol="0" anchor="ctr">
            <a:normAutofit lnSpcReduction="1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fr-FR" sz="4400" b="0" i="0" u="none" strike="noStrike" kern="1200" cap="none" spc="0" normalizeH="0" baseline="0" noProof="0" dirty="0">
                <a:ln>
                  <a:noFill/>
                </a:ln>
                <a:solidFill>
                  <a:prstClr val="black"/>
                </a:solidFill>
                <a:effectLst/>
                <a:uLnTx/>
                <a:uFillTx/>
                <a:latin typeface="Gill Sans MT"/>
                <a:ea typeface="+mj-ea"/>
                <a:cs typeface="Gill Sans MT"/>
              </a:rPr>
              <a:t>draft-ietf-lpwan-ipv6-static-context-hc</a:t>
            </a:r>
            <a:br>
              <a:rPr kumimoji="0" lang="fr-FR" sz="4400" b="0" i="0" u="none" strike="noStrike" kern="1200" cap="none" spc="0" normalizeH="0" baseline="0" noProof="0" dirty="0">
                <a:ln>
                  <a:noFill/>
                </a:ln>
                <a:solidFill>
                  <a:prstClr val="black"/>
                </a:solidFill>
                <a:effectLst/>
                <a:uLnTx/>
                <a:uFillTx/>
                <a:latin typeface="Gill Sans MT"/>
                <a:ea typeface="+mj-ea"/>
                <a:cs typeface="Gill Sans MT"/>
              </a:rPr>
            </a:br>
            <a:r>
              <a:rPr kumimoji="0" lang="fr-FR" sz="4400" b="0" i="0" u="none" strike="noStrike" kern="1200" cap="none" spc="0" normalizeH="0" baseline="0" noProof="0" dirty="0" err="1">
                <a:ln>
                  <a:noFill/>
                </a:ln>
                <a:solidFill>
                  <a:prstClr val="black"/>
                </a:solidFill>
                <a:effectLst/>
                <a:uLnTx/>
                <a:uFillTx/>
                <a:latin typeface="Gill Sans MT"/>
                <a:ea typeface="+mj-ea"/>
                <a:cs typeface="Gill Sans MT"/>
              </a:rPr>
              <a:t>status</a:t>
            </a:r>
            <a:endParaRPr kumimoji="0" lang="en-US" sz="4400" b="1" i="0" u="none" strike="noStrike" kern="1200" cap="none" spc="0" normalizeH="0" baseline="0" noProof="0" dirty="0">
              <a:ln>
                <a:noFill/>
              </a:ln>
              <a:solidFill>
                <a:prstClr val="black"/>
              </a:solidFill>
              <a:effectLst/>
              <a:uLnTx/>
              <a:uFillTx/>
              <a:latin typeface="Gill Sans MT"/>
              <a:ea typeface="+mj-ea"/>
              <a:cs typeface="Gill Sans MT"/>
            </a:endParaRP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Authors:</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Laurent </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Toutain</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Laurent.Toutain@imt-atlantique.fr</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Carles</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 Gomez &lt;</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carlesgo@entel.upc.edu</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Ana </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Minaburo</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 &lt;</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ana@acklio.io</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Dominique Barthel &lt;</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dominique.barthel@orange.com</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&gt;</a:t>
            </a:r>
          </a:p>
          <a:p>
            <a:pPr marL="0" marR="0" lvl="0" indent="0" algn="ctr" defTabSz="457061"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Juan Carlos Zuniga &lt;</a:t>
            </a:r>
            <a:r>
              <a:rPr kumimoji="0" lang="en-US" sz="2000" b="0" i="0" u="none" strike="noStrike" kern="1200" cap="none" spc="0" normalizeH="0" baseline="0" noProof="0" dirty="0" err="1">
                <a:ln>
                  <a:noFill/>
                </a:ln>
                <a:solidFill>
                  <a:prstClr val="black"/>
                </a:solidFill>
                <a:effectLst/>
                <a:uLnTx/>
                <a:uFillTx/>
                <a:latin typeface="Gill Sans MT"/>
                <a:ea typeface="+mj-ea"/>
                <a:cs typeface="Gill Sans MT"/>
              </a:rPr>
              <a:t>juancarlos.zuniga@sigfox.com</a:t>
            </a:r>
            <a:r>
              <a:rPr kumimoji="0" lang="en-US" sz="2000" b="0" i="0" u="none" strike="noStrike" kern="1200" cap="none" spc="0" normalizeH="0" baseline="0" noProof="0" dirty="0">
                <a:ln>
                  <a:noFill/>
                </a:ln>
                <a:solidFill>
                  <a:prstClr val="black"/>
                </a:solidFill>
                <a:effectLst/>
                <a:uLnTx/>
                <a:uFillTx/>
                <a:latin typeface="Gill Sans MT"/>
                <a:ea typeface="+mj-ea"/>
                <a:cs typeface="Gill Sans MT"/>
              </a:rPr>
              <a:t>&gt;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marL="0" marR="0" lvl="0" indent="0" algn="ctr" defTabSz="457061" rtl="0" eaLnBrk="1" fontAlgn="auto" latinLnBrk="0" hangingPunct="1">
              <a:lnSpc>
                <a:spcPct val="100000"/>
              </a:lnSpc>
              <a:spcBef>
                <a:spcPct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Trebuchet MS"/>
              <a:ea typeface="+mj-ea"/>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pPr marL="0" marR="0" lvl="0" indent="0" algn="l" defTabSz="457061"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aramond"/>
              <a:ea typeface="+mn-ea"/>
              <a:cs typeface="+mn-cs"/>
            </a:endParaRPr>
          </a:p>
        </p:txBody>
      </p:sp>
    </p:spTree>
    <p:extLst>
      <p:ext uri="{BB962C8B-B14F-4D97-AF65-F5344CB8AC3E}">
        <p14:creationId xmlns:p14="http://schemas.microsoft.com/office/powerpoint/2010/main" val="3084321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AUTH48 status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102600" cy="3573519"/>
          </a:xfrm>
        </p:spPr>
        <p:txBody>
          <a:bodyPr>
            <a:normAutofit/>
          </a:bodyPr>
          <a:lstStyle/>
          <a:p>
            <a:r>
              <a:rPr lang="en-US" sz="2400" dirty="0"/>
              <a:t>draft-ietf-lpwan-ipv6-static-context-hc-24</a:t>
            </a:r>
            <a:br>
              <a:rPr lang="en-US" sz="2400" dirty="0"/>
            </a:br>
            <a:r>
              <a:rPr lang="en-US" sz="2400" dirty="0"/>
              <a:t>was sent off to RFC Editor on Dec 11</a:t>
            </a:r>
            <a:r>
              <a:rPr lang="en-US" sz="2400" baseline="30000" dirty="0"/>
              <a:t>th</a:t>
            </a:r>
            <a:endParaRPr lang="en-US" sz="2400" dirty="0"/>
          </a:p>
          <a:p>
            <a:r>
              <a:rPr lang="en-US" sz="2400" dirty="0"/>
              <a:t>Entered AUTH48 status on Jan 30</a:t>
            </a:r>
            <a:r>
              <a:rPr lang="en-US" sz="2400" baseline="30000" dirty="0"/>
              <a:t>th</a:t>
            </a:r>
            <a:endParaRPr lang="en-US" sz="2400" dirty="0"/>
          </a:p>
          <a:p>
            <a:pPr lvl="1"/>
            <a:r>
              <a:rPr lang="en-US" sz="2000" dirty="0"/>
              <a:t>RFC number 8724 was assigned</a:t>
            </a:r>
          </a:p>
        </p:txBody>
      </p:sp>
    </p:spTree>
    <p:extLst>
      <p:ext uri="{BB962C8B-B14F-4D97-AF65-F5344CB8AC3E}">
        <p14:creationId xmlns:p14="http://schemas.microsoft.com/office/powerpoint/2010/main" val="1776625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What did RFC Editor do?</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458200" cy="3573519"/>
          </a:xfrm>
        </p:spPr>
        <p:txBody>
          <a:bodyPr>
            <a:normAutofit fontScale="92500" lnSpcReduction="20000"/>
          </a:bodyPr>
          <a:lstStyle/>
          <a:p>
            <a:r>
              <a:rPr lang="en-US" sz="2000" dirty="0"/>
              <a:t>Conversion from authors-provided xml v2 to xml v3</a:t>
            </a:r>
          </a:p>
          <a:p>
            <a:r>
              <a:rPr lang="en-US" sz="2000" dirty="0"/>
              <a:t>General editing work (punctuation, capitalization, spelling …)</a:t>
            </a:r>
          </a:p>
          <a:p>
            <a:pPr lvl="1"/>
            <a:r>
              <a:rPr lang="en-US" sz="1600" dirty="0"/>
              <a:t>Changes can be seen at </a:t>
            </a:r>
            <a:r>
              <a:rPr lang="en-US" sz="1600" dirty="0">
                <a:hlinkClick r:id="rId2"/>
              </a:rPr>
              <a:t>https://www.rfc-editor.org/authors/rfc8724-diff.html</a:t>
            </a:r>
            <a:r>
              <a:rPr lang="en-US" sz="1600" dirty="0"/>
              <a:t> </a:t>
            </a:r>
          </a:p>
          <a:p>
            <a:r>
              <a:rPr lang="en-US" sz="2000" dirty="0"/>
              <a:t>Addressed the co-authors with 15 questions</a:t>
            </a:r>
          </a:p>
          <a:p>
            <a:pPr lvl="1"/>
            <a:r>
              <a:rPr lang="en-US" sz="1600" dirty="0"/>
              <a:t>Some extremely easy to answer</a:t>
            </a:r>
          </a:p>
          <a:p>
            <a:pPr lvl="1"/>
            <a:r>
              <a:rPr lang="en-US" sz="1600" dirty="0"/>
              <a:t>Some open-ended</a:t>
            </a:r>
          </a:p>
          <a:p>
            <a:r>
              <a:rPr lang="en-US" sz="2000" dirty="0"/>
              <a:t>Responded to </a:t>
            </a:r>
            <a:r>
              <a:rPr lang="en-US" sz="2000" dirty="0" err="1"/>
              <a:t>authors’question</a:t>
            </a:r>
            <a:r>
              <a:rPr lang="en-US" sz="2000" dirty="0"/>
              <a:t> about the title</a:t>
            </a:r>
          </a:p>
          <a:p>
            <a:pPr marL="457062" lvl="1" indent="0">
              <a:buNone/>
            </a:pPr>
            <a:r>
              <a:rPr lang="en-US" sz="1600" i="1" dirty="0"/>
              <a:t>Is SCHC an </a:t>
            </a:r>
            <a:r>
              <a:rPr lang="en-US" sz="1600" i="1" dirty="0" err="1"/>
              <a:t>initialism</a:t>
            </a:r>
            <a:r>
              <a:rPr lang="en-US" sz="1600" i="1" dirty="0"/>
              <a:t> standing for "Static Context Header Compression" in that you would want to expand it as such in other places in the document or in future specifications (forgetting about its use in the title)?  Or is it the case that SCHC is being used to represent a whole concept and should not really be expanded as “Static Context Header Compression” in this document or later specifications?</a:t>
            </a:r>
          </a:p>
          <a:p>
            <a:pPr marL="457062" lvl="1" indent="0">
              <a:buNone/>
            </a:pPr>
            <a:r>
              <a:rPr lang="en-US" sz="1600" i="1" dirty="0"/>
              <a:t>If we just want a prettier title, we can just not expand it there and expand it in the Abstract etc….But if we are going for moving away from the 1:1 relationship, we would probably prefer to do that whenever it appears.</a:t>
            </a:r>
          </a:p>
        </p:txBody>
      </p:sp>
    </p:spTree>
    <p:extLst>
      <p:ext uri="{BB962C8B-B14F-4D97-AF65-F5344CB8AC3E}">
        <p14:creationId xmlns:p14="http://schemas.microsoft.com/office/powerpoint/2010/main" val="3901207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5"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24" y="464048"/>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3793019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What did the co-authors do?</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458200" cy="3573519"/>
          </a:xfrm>
        </p:spPr>
        <p:txBody>
          <a:bodyPr>
            <a:normAutofit fontScale="92500" lnSpcReduction="10000"/>
          </a:bodyPr>
          <a:lstStyle/>
          <a:p>
            <a:r>
              <a:rPr lang="en-US" sz="2000" dirty="0"/>
              <a:t>Checked RFC Editor’s general editing work</a:t>
            </a:r>
          </a:p>
          <a:p>
            <a:pPr lvl="1"/>
            <a:r>
              <a:rPr lang="en-US" sz="1600" dirty="0">
                <a:hlinkClick r:id="rId2"/>
              </a:rPr>
              <a:t>https://www.rfc-editor.org/authors/rfc8724-diff.html</a:t>
            </a:r>
            <a:r>
              <a:rPr lang="en-US" sz="1600" dirty="0"/>
              <a:t> </a:t>
            </a:r>
          </a:p>
          <a:p>
            <a:pPr lvl="1"/>
            <a:r>
              <a:rPr lang="en-US" sz="1600" dirty="0"/>
              <a:t>Thanks to </a:t>
            </a:r>
            <a:r>
              <a:rPr lang="en-US" sz="1600" dirty="0" err="1"/>
              <a:t>Carles</a:t>
            </a:r>
            <a:r>
              <a:rPr lang="en-US" sz="1600" dirty="0"/>
              <a:t> and Juan Carlos for thorough review!</a:t>
            </a:r>
          </a:p>
          <a:p>
            <a:pPr lvl="1"/>
            <a:r>
              <a:rPr lang="en-US" sz="1600" dirty="0"/>
              <a:t>Reported</a:t>
            </a:r>
            <a:br>
              <a:rPr lang="en-US" sz="1600" dirty="0"/>
            </a:br>
            <a:r>
              <a:rPr lang="en-US" sz="1600" dirty="0"/>
              <a:t>“no mistake spotted, no disagreement with changes made (pending on-going discussions)”</a:t>
            </a:r>
          </a:p>
          <a:p>
            <a:r>
              <a:rPr lang="en-US" sz="2000" dirty="0"/>
              <a:t>Engaged dialog with RFC Editor on RFC title</a:t>
            </a:r>
          </a:p>
          <a:p>
            <a:r>
              <a:rPr lang="en-US" sz="2000" dirty="0"/>
              <a:t>Asked WG to vote about title and use/meaning of SCHC</a:t>
            </a:r>
          </a:p>
          <a:p>
            <a:r>
              <a:rPr lang="en-US" sz="2000" dirty="0"/>
              <a:t>Addressed the 15 questions</a:t>
            </a:r>
          </a:p>
          <a:p>
            <a:r>
              <a:rPr lang="en-US" sz="2000" dirty="0"/>
              <a:t>Threw in a few extra text improvements as a bonus</a:t>
            </a:r>
          </a:p>
          <a:p>
            <a:r>
              <a:rPr lang="en-US" sz="2000" dirty="0"/>
              <a:t>Submitted resulting xml file to RFC Editor Feb 25</a:t>
            </a:r>
            <a:r>
              <a:rPr lang="en-US" sz="2000" baseline="30000" dirty="0"/>
              <a:t>th</a:t>
            </a:r>
            <a:r>
              <a:rPr lang="en-US" sz="2000" dirty="0"/>
              <a:t> </a:t>
            </a:r>
          </a:p>
          <a:p>
            <a:r>
              <a:rPr lang="en-US" sz="2000" dirty="0"/>
              <a:t>Changes visible at </a:t>
            </a:r>
            <a:r>
              <a:rPr lang="en-US" sz="1500" dirty="0">
                <a:hlinkClick r:id="rId3"/>
              </a:rPr>
              <a:t>https://github.com/lp-wan/ip-compression/compare/AUTH48_initial...AUTH48_back_to_RFC_Editor</a:t>
            </a:r>
            <a:endParaRPr lang="en-US" sz="1500" dirty="0"/>
          </a:p>
        </p:txBody>
      </p:sp>
    </p:spTree>
    <p:extLst>
      <p:ext uri="{BB962C8B-B14F-4D97-AF65-F5344CB8AC3E}">
        <p14:creationId xmlns:p14="http://schemas.microsoft.com/office/powerpoint/2010/main" val="4175692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Conclusions, next steps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102600" cy="3573519"/>
          </a:xfrm>
        </p:spPr>
        <p:txBody>
          <a:bodyPr>
            <a:normAutofit/>
          </a:bodyPr>
          <a:lstStyle/>
          <a:p>
            <a:r>
              <a:rPr lang="en-US" sz="2400" dirty="0"/>
              <a:t>Expecting feedback from RFC Editors anytime</a:t>
            </a:r>
            <a:endParaRPr lang="en-US" sz="2000" dirty="0"/>
          </a:p>
          <a:p>
            <a:pPr lvl="1"/>
            <a:r>
              <a:rPr lang="en-US" sz="2000" dirty="0"/>
              <a:t>Another round of validation by co-authors?</a:t>
            </a:r>
          </a:p>
          <a:p>
            <a:pPr marL="457062" lvl="1" indent="0">
              <a:buNone/>
            </a:pPr>
            <a:endParaRPr lang="en-US" sz="2000" dirty="0"/>
          </a:p>
          <a:p>
            <a:r>
              <a:rPr lang="en-US" sz="2400" dirty="0"/>
              <a:t>RFC8724 officially published in a few days/weeks?</a:t>
            </a:r>
          </a:p>
        </p:txBody>
      </p:sp>
    </p:spTree>
    <p:extLst>
      <p:ext uri="{BB962C8B-B14F-4D97-AF65-F5344CB8AC3E}">
        <p14:creationId xmlns:p14="http://schemas.microsoft.com/office/powerpoint/2010/main" val="1303677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Questions addressed</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22</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102600" cy="3573519"/>
          </a:xfrm>
        </p:spPr>
        <p:txBody>
          <a:bodyPr>
            <a:normAutofit/>
          </a:bodyPr>
          <a:lstStyle/>
          <a:p>
            <a:endParaRPr lang="en-US" sz="2400" dirty="0"/>
          </a:p>
        </p:txBody>
      </p:sp>
    </p:spTree>
    <p:extLst>
      <p:ext uri="{BB962C8B-B14F-4D97-AF65-F5344CB8AC3E}">
        <p14:creationId xmlns:p14="http://schemas.microsoft.com/office/powerpoint/2010/main" val="2243481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 2: keywords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For use on </a:t>
            </a:r>
            <a:r>
              <a:rPr lang="en-US" sz="2000" dirty="0">
                <a:hlinkClick r:id="rId2"/>
              </a:rPr>
              <a:t>https://www.rfc-editor.org/search</a:t>
            </a:r>
            <a:r>
              <a:rPr lang="en-US" sz="2000" dirty="0"/>
              <a:t> </a:t>
            </a:r>
          </a:p>
        </p:txBody>
      </p:sp>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35019"/>
            <a:ext cx="8950714" cy="2092531"/>
          </a:xfrm>
          <a:prstGeom prst="rect">
            <a:avLst/>
          </a:prstGeom>
        </p:spPr>
      </p:pic>
    </p:spTree>
    <p:extLst>
      <p:ext uri="{BB962C8B-B14F-4D97-AF65-F5344CB8AC3E}">
        <p14:creationId xmlns:p14="http://schemas.microsoft.com/office/powerpoint/2010/main" val="2793309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 2: proposed keywords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24</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4038600" cy="3573519"/>
          </a:xfrm>
        </p:spPr>
        <p:txBody>
          <a:bodyPr>
            <a:noAutofit/>
          </a:bodyPr>
          <a:lstStyle/>
          <a:p>
            <a:pPr marL="0" indent="0">
              <a:buNone/>
            </a:pPr>
            <a:r>
              <a:rPr lang="en-US" sz="1400" dirty="0"/>
              <a:t>&lt;keyword&gt;header compression&lt;/keyword&gt;</a:t>
            </a:r>
          </a:p>
          <a:p>
            <a:pPr marL="0" indent="0">
              <a:buNone/>
            </a:pPr>
            <a:r>
              <a:rPr lang="en-US" sz="1400" dirty="0"/>
              <a:t>&lt;keyword&gt;compression&lt;/keyword&gt;</a:t>
            </a:r>
          </a:p>
          <a:p>
            <a:pPr marL="0" indent="0">
              <a:buNone/>
            </a:pPr>
            <a:r>
              <a:rPr lang="en-US" sz="1400" dirty="0"/>
              <a:t>&lt;keyword&gt;fragmentation&lt;/keyword&gt;</a:t>
            </a:r>
          </a:p>
          <a:p>
            <a:pPr marL="0" indent="0">
              <a:buNone/>
            </a:pPr>
            <a:r>
              <a:rPr lang="en-US" sz="1400" dirty="0"/>
              <a:t>&lt;keyword&gt;static context&lt;/keyword&gt;</a:t>
            </a:r>
          </a:p>
          <a:p>
            <a:pPr marL="0" indent="0">
              <a:buNone/>
            </a:pPr>
            <a:r>
              <a:rPr lang="en-US" sz="1400" dirty="0"/>
              <a:t>&lt;keyword&gt;rule-based&lt;/keyword&gt;</a:t>
            </a:r>
          </a:p>
          <a:p>
            <a:pPr marL="0" indent="0">
              <a:buNone/>
            </a:pPr>
            <a:r>
              <a:rPr lang="en-US" sz="1400" dirty="0"/>
              <a:t>&lt;keyword&gt;LPWAN&lt;/keyword&gt;</a:t>
            </a:r>
          </a:p>
          <a:p>
            <a:pPr marL="0" indent="0">
              <a:buNone/>
            </a:pPr>
            <a:r>
              <a:rPr lang="en-US" sz="1400" dirty="0"/>
              <a:t>&lt;keyword&gt;LPWANs&lt;/keyword&gt;</a:t>
            </a:r>
          </a:p>
          <a:p>
            <a:pPr marL="0" indent="0">
              <a:buNone/>
            </a:pPr>
            <a:r>
              <a:rPr lang="en-US" sz="1400" dirty="0"/>
              <a:t>&lt;keyword&gt;low power&lt;/keyword&gt;</a:t>
            </a:r>
          </a:p>
          <a:p>
            <a:pPr marL="0" indent="0">
              <a:buNone/>
            </a:pPr>
            <a:r>
              <a:rPr lang="en-US" sz="1400" dirty="0"/>
              <a:t>&lt;keyword&gt;low-power&lt;/keyword&gt;</a:t>
            </a:r>
          </a:p>
          <a:p>
            <a:pPr marL="0" indent="0">
              <a:buNone/>
            </a:pPr>
            <a:r>
              <a:rPr lang="en-US" sz="1400" dirty="0"/>
              <a:t>&lt;keyword&gt;</a:t>
            </a:r>
            <a:r>
              <a:rPr lang="en-US" sz="1400" dirty="0" err="1"/>
              <a:t>LoWPAN</a:t>
            </a:r>
            <a:r>
              <a:rPr lang="en-US" sz="1400" dirty="0"/>
              <a:t>&lt;/keyword&gt;</a:t>
            </a:r>
          </a:p>
          <a:p>
            <a:pPr marL="0" indent="0">
              <a:buNone/>
            </a:pPr>
            <a:r>
              <a:rPr lang="en-US" sz="1400" dirty="0"/>
              <a:t>&lt;keyword&gt;</a:t>
            </a:r>
            <a:r>
              <a:rPr lang="en-US" sz="1400" dirty="0" err="1"/>
              <a:t>LoWPANs</a:t>
            </a:r>
            <a:r>
              <a:rPr lang="en-US" sz="1400" dirty="0"/>
              <a:t>&lt;/keyword&gt;</a:t>
            </a:r>
          </a:p>
          <a:p>
            <a:pPr marL="0" indent="0">
              <a:buNone/>
            </a:pPr>
            <a:r>
              <a:rPr lang="en-US" sz="1400" dirty="0"/>
              <a:t>&lt;keyword&gt;LLN&lt;/keyword&gt;</a:t>
            </a:r>
          </a:p>
          <a:p>
            <a:pPr marL="0" indent="0">
              <a:buNone/>
            </a:pPr>
            <a:r>
              <a:rPr lang="en-US" sz="1400" dirty="0"/>
              <a:t>&lt;keyword&gt;LLNs&lt;/keyword&gt;</a:t>
            </a:r>
          </a:p>
        </p:txBody>
      </p:sp>
      <p:sp>
        <p:nvSpPr>
          <p:cNvPr id="6" name="Espace réservé du contenu 4"/>
          <p:cNvSpPr txBox="1">
            <a:spLocks/>
          </p:cNvSpPr>
          <p:nvPr/>
        </p:nvSpPr>
        <p:spPr>
          <a:xfrm>
            <a:off x="4495800" y="1200153"/>
            <a:ext cx="4191000" cy="3573519"/>
          </a:xfrm>
          <a:prstGeom prst="rect">
            <a:avLst/>
          </a:prstGeom>
        </p:spPr>
        <p:txBody>
          <a:bodyPr vert="horz" lIns="91411" tIns="45707" rIns="91411" bIns="45707" rtlCol="0">
            <a:noAutofit/>
          </a:bodyPr>
          <a:lstStyle>
            <a:lvl1pPr marL="342796" indent="-342796" algn="l" defTabSz="457061" rtl="0" eaLnBrk="1" latinLnBrk="0" hangingPunct="1">
              <a:spcBef>
                <a:spcPct val="20000"/>
              </a:spcBef>
              <a:buFont typeface="Arial"/>
              <a:buChar char="•"/>
              <a:defRPr sz="3200" kern="1200">
                <a:solidFill>
                  <a:schemeClr val="tx1"/>
                </a:solidFill>
                <a:latin typeface="Gill Sans MT"/>
                <a:ea typeface="+mn-ea"/>
                <a:cs typeface="Gill Sans MT"/>
              </a:defRPr>
            </a:lvl1pPr>
            <a:lvl2pPr marL="742724" indent="-285662" algn="l" defTabSz="457061" rtl="0" eaLnBrk="1" latinLnBrk="0" hangingPunct="1">
              <a:spcBef>
                <a:spcPct val="20000"/>
              </a:spcBef>
              <a:buFont typeface="Arial"/>
              <a:buChar char="–"/>
              <a:defRPr sz="2800" kern="1200">
                <a:solidFill>
                  <a:schemeClr val="tx1"/>
                </a:solidFill>
                <a:latin typeface="Gill Sans MT"/>
                <a:ea typeface="+mn-ea"/>
                <a:cs typeface="Gill Sans MT"/>
              </a:defRPr>
            </a:lvl2pPr>
            <a:lvl3pPr marL="1142652" indent="-228531" algn="l" defTabSz="457061" rtl="0" eaLnBrk="1" latinLnBrk="0" hangingPunct="1">
              <a:spcBef>
                <a:spcPct val="20000"/>
              </a:spcBef>
              <a:buFont typeface="Arial"/>
              <a:buChar char="•"/>
              <a:defRPr sz="2400" kern="1200">
                <a:solidFill>
                  <a:schemeClr val="tx1"/>
                </a:solidFill>
                <a:latin typeface="Gill Sans MT"/>
                <a:ea typeface="+mn-ea"/>
                <a:cs typeface="Gill Sans MT"/>
              </a:defRPr>
            </a:lvl3pPr>
            <a:lvl4pPr marL="1599712"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4pPr>
            <a:lvl5pPr marL="2056773" indent="-228531" algn="l" defTabSz="457061" rtl="0" eaLnBrk="1" latinLnBrk="0" hangingPunct="1">
              <a:spcBef>
                <a:spcPct val="20000"/>
              </a:spcBef>
              <a:buFont typeface="Arial"/>
              <a:buChar char="»"/>
              <a:defRPr sz="2000" kern="1200">
                <a:solidFill>
                  <a:schemeClr val="tx1"/>
                </a:solidFill>
                <a:latin typeface="Gill Sans MT"/>
                <a:ea typeface="+mn-ea"/>
                <a:cs typeface="Gill Sans MT"/>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&lt;keyword&gt;IoT&lt;/keyword&gt;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&lt;keyword&gt;Internet of Things&lt;/keyword&gt;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&lt;keyword&gt;adaptation layer&lt;/keyword&gt;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&lt;keyword&gt;WSN&lt;/keyword&gt;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&lt;keyword&gt;sensor network&lt;/keyword&gt;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&lt;keyword&gt;wireless sensor network&lt;/keyword&gt;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&lt;keyword&gt;802.15.4&lt;/keyword&gt;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&lt;keyword&gt;constrained network&lt;/keyword&gt;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&lt;keyword&gt;constrained node&lt;/keyword&gt;</a:t>
            </a:r>
          </a:p>
          <a:p>
            <a:pPr marL="0" marR="0" lvl="0" indent="0" algn="l" defTabSz="457061"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black"/>
                </a:solidFill>
                <a:effectLst/>
                <a:uLnTx/>
                <a:uFillTx/>
                <a:latin typeface="Gill Sans MT"/>
                <a:ea typeface="+mn-ea"/>
              </a:rPr>
              <a:t>&lt;keyword&gt;constrained-node network&lt;/keyword&gt;</a:t>
            </a:r>
          </a:p>
        </p:txBody>
      </p:sp>
    </p:spTree>
    <p:extLst>
      <p:ext uri="{BB962C8B-B14F-4D97-AF65-F5344CB8AC3E}">
        <p14:creationId xmlns:p14="http://schemas.microsoft.com/office/powerpoint/2010/main" val="2001465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 5: artwork on 72 characters</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25</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Separate branch in the repo, see</a:t>
            </a:r>
            <a:br>
              <a:rPr lang="en-US" sz="2000" dirty="0"/>
            </a:br>
            <a:r>
              <a:rPr lang="en-US" sz="1200" dirty="0">
                <a:hlinkClick r:id="rId2"/>
              </a:rPr>
              <a:t>https://github.com/lp-wan/ip-compression/compare/work_AUTH48...reduced_drawing_width</a:t>
            </a:r>
            <a:r>
              <a:rPr lang="en-US" sz="1200" dirty="0"/>
              <a:t> </a:t>
            </a:r>
          </a:p>
          <a:p>
            <a:r>
              <a:rPr lang="en-US" sz="2000" dirty="0"/>
              <a:t>Comments?</a:t>
            </a:r>
          </a:p>
          <a:p>
            <a:r>
              <a:rPr lang="en-US" sz="2000" dirty="0"/>
              <a:t>Strong motivation for “</a:t>
            </a:r>
            <a:r>
              <a:rPr lang="en-US" sz="2000" dirty="0" err="1"/>
              <a:t>RuleID</a:t>
            </a:r>
            <a:r>
              <a:rPr lang="en-US" sz="2000" dirty="0"/>
              <a:t>” spelling over “Rule ID”</a:t>
            </a:r>
          </a:p>
        </p:txBody>
      </p:sp>
    </p:spTree>
    <p:extLst>
      <p:ext uri="{BB962C8B-B14F-4D97-AF65-F5344CB8AC3E}">
        <p14:creationId xmlns:p14="http://schemas.microsoft.com/office/powerpoint/2010/main" val="1040728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Questions 15.x (terminology)</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26</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15.g: “fixed-sized”, “variable-sized” </a:t>
            </a:r>
            <a:r>
              <a:rPr lang="en-US" sz="2000" dirty="0">
                <a:sym typeface="Wingdings"/>
              </a:rPr>
              <a:t> “fixed-size”, “variable-size”</a:t>
            </a:r>
          </a:p>
          <a:p>
            <a:pPr lvl="1"/>
            <a:r>
              <a:rPr lang="en-US" sz="1600" dirty="0">
                <a:sym typeface="Wingdings"/>
              </a:rPr>
              <a:t>DONE</a:t>
            </a:r>
          </a:p>
          <a:p>
            <a:r>
              <a:rPr lang="en-US" sz="2000" dirty="0"/>
              <a:t>15.e: “Field Descriptor” (25%) vs. “Field Description” (75%)</a:t>
            </a:r>
          </a:p>
          <a:p>
            <a:pPr lvl="1"/>
            <a:r>
              <a:rPr lang="en-US" sz="1600" dirty="0"/>
              <a:t>“Field Descriptor” currently in minority, but I prefer it</a:t>
            </a:r>
          </a:p>
          <a:p>
            <a:pPr lvl="1"/>
            <a:r>
              <a:rPr lang="en-US" sz="1600" dirty="0"/>
              <a:t>Question to co-authors</a:t>
            </a:r>
          </a:p>
          <a:p>
            <a:r>
              <a:rPr lang="en-US" sz="2000" dirty="0"/>
              <a:t>15.c: LPWAN Application Server (App)</a:t>
            </a:r>
          </a:p>
          <a:p>
            <a:pPr lvl="1"/>
            <a:r>
              <a:rPr lang="en-US" sz="1600" dirty="0"/>
              <a:t>Still to be done</a:t>
            </a:r>
          </a:p>
        </p:txBody>
      </p:sp>
    </p:spTree>
    <p:extLst>
      <p:ext uri="{BB962C8B-B14F-4D97-AF65-F5344CB8AC3E}">
        <p14:creationId xmlns:p14="http://schemas.microsoft.com/office/powerpoint/2010/main" val="973388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Questions 15.x (terminology)</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27</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15.d:  terms in Terminology section redefined in Section 7.1 (compression).</a:t>
            </a:r>
            <a:endParaRPr lang="en-US" sz="1200" dirty="0"/>
          </a:p>
          <a:p>
            <a:pPr lvl="1"/>
            <a:r>
              <a:rPr lang="en-US" sz="1600" dirty="0"/>
              <a:t>Propose to remove as much as possible from Terminology section</a:t>
            </a:r>
            <a:endParaRPr lang="en-US" sz="1200" dirty="0"/>
          </a:p>
          <a:p>
            <a:pPr lvl="1"/>
            <a:r>
              <a:rPr lang="en-US" sz="1200" dirty="0"/>
              <a:t>Up, </a:t>
            </a:r>
            <a:r>
              <a:rPr lang="en-US" sz="1200" dirty="0" err="1"/>
              <a:t>Dwn</a:t>
            </a:r>
            <a:r>
              <a:rPr lang="en-US" sz="1200" dirty="0"/>
              <a:t>, Bi, </a:t>
            </a:r>
          </a:p>
          <a:p>
            <a:pPr lvl="1"/>
            <a:r>
              <a:rPr lang="en-US" sz="1200" dirty="0"/>
              <a:t>Still to be done</a:t>
            </a:r>
            <a:endParaRPr lang="en-US" sz="1600" dirty="0"/>
          </a:p>
        </p:txBody>
      </p:sp>
    </p:spTree>
    <p:extLst>
      <p:ext uri="{BB962C8B-B14F-4D97-AF65-F5344CB8AC3E}">
        <p14:creationId xmlns:p14="http://schemas.microsoft.com/office/powerpoint/2010/main" val="29065399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Questions 15.x (terminology)</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28</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15.a: use abbreviation after it has been introduced</a:t>
            </a:r>
          </a:p>
          <a:p>
            <a:pPr lvl="1"/>
            <a:r>
              <a:rPr lang="en-US" sz="1600" dirty="0"/>
              <a:t>Still to be done</a:t>
            </a:r>
          </a:p>
          <a:p>
            <a:pPr lvl="1"/>
            <a:r>
              <a:rPr lang="en-US" sz="1600" dirty="0"/>
              <a:t>Nearly open-ended</a:t>
            </a:r>
          </a:p>
          <a:p>
            <a:r>
              <a:rPr lang="en-US" sz="2000" dirty="0"/>
              <a:t>15.b: “SCHC compression”, “LPWAN network”</a:t>
            </a:r>
          </a:p>
          <a:p>
            <a:pPr lvl="1"/>
            <a:r>
              <a:rPr lang="en-US" sz="1600" dirty="0"/>
              <a:t>DONE for LPWAN network.</a:t>
            </a:r>
          </a:p>
          <a:p>
            <a:pPr lvl="1"/>
            <a:r>
              <a:rPr lang="en-US" sz="1600" dirty="0"/>
              <a:t>To be done for “SCHC compression”</a:t>
            </a:r>
          </a:p>
          <a:p>
            <a:pPr lvl="1"/>
            <a:r>
              <a:rPr lang="en-US" sz="1600" dirty="0"/>
              <a:t>See discussion on meaning of SCHC next.</a:t>
            </a:r>
          </a:p>
        </p:txBody>
      </p:sp>
    </p:spTree>
    <p:extLst>
      <p:ext uri="{BB962C8B-B14F-4D97-AF65-F5344CB8AC3E}">
        <p14:creationId xmlns:p14="http://schemas.microsoft.com/office/powerpoint/2010/main" val="3844326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Questions 15.x (terminology)</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fontScale="92500" lnSpcReduction="20000"/>
          </a:bodyPr>
          <a:lstStyle/>
          <a:p>
            <a:r>
              <a:rPr lang="en-US" sz="2000" dirty="0"/>
              <a:t>15.f: consistent use of terms</a:t>
            </a:r>
          </a:p>
          <a:p>
            <a:pPr lvl="1"/>
            <a:r>
              <a:rPr lang="en-US" sz="1600" dirty="0"/>
              <a:t>Network Infrastructure vs. Network infrastructure side</a:t>
            </a:r>
          </a:p>
          <a:p>
            <a:pPr lvl="2"/>
            <a:r>
              <a:rPr lang="en-US" sz="1200" dirty="0"/>
              <a:t>DONE: “Network Infrastructure side”</a:t>
            </a:r>
          </a:p>
          <a:p>
            <a:pPr lvl="1"/>
            <a:r>
              <a:rPr lang="en-US" sz="1600" dirty="0"/>
              <a:t>Rule ID vs. </a:t>
            </a:r>
            <a:r>
              <a:rPr lang="en-US" sz="1600" dirty="0" err="1"/>
              <a:t>RuleID</a:t>
            </a:r>
            <a:r>
              <a:rPr lang="en-US" sz="1600" dirty="0"/>
              <a:t> (no space in the latter)</a:t>
            </a:r>
          </a:p>
          <a:p>
            <a:pPr lvl="2"/>
            <a:r>
              <a:rPr lang="en-US" sz="1200" dirty="0"/>
              <a:t>Currently 102 </a:t>
            </a:r>
            <a:r>
              <a:rPr lang="en-US" sz="1200" dirty="0" err="1"/>
              <a:t>vs</a:t>
            </a:r>
            <a:r>
              <a:rPr lang="en-US" sz="1200" dirty="0"/>
              <a:t> 15, yet I propose </a:t>
            </a:r>
            <a:r>
              <a:rPr lang="en-US" sz="1200" dirty="0" err="1"/>
              <a:t>RuleID</a:t>
            </a:r>
            <a:r>
              <a:rPr lang="en-US" sz="1200" dirty="0"/>
              <a:t> (artwork on 72 characters, </a:t>
            </a:r>
            <a:r>
              <a:rPr lang="en-US" sz="1200" dirty="0" err="1"/>
              <a:t>openSCHC</a:t>
            </a:r>
            <a:r>
              <a:rPr lang="en-US" sz="1200" dirty="0"/>
              <a:t> code)</a:t>
            </a:r>
          </a:p>
          <a:p>
            <a:pPr lvl="1"/>
            <a:r>
              <a:rPr lang="en-US" sz="1600" dirty="0"/>
              <a:t>SCHC Compressor vs. SCHC compressor (&amp; compressor vs. Compressor generally)</a:t>
            </a:r>
          </a:p>
          <a:p>
            <a:pPr lvl="1"/>
            <a:r>
              <a:rPr lang="en-US" sz="1600" dirty="0" err="1"/>
              <a:t>Decompressor</a:t>
            </a:r>
            <a:r>
              <a:rPr lang="en-US" sz="1600" dirty="0"/>
              <a:t> vs. </a:t>
            </a:r>
            <a:r>
              <a:rPr lang="en-US" sz="1600" dirty="0" err="1"/>
              <a:t>decompressor</a:t>
            </a:r>
            <a:endParaRPr lang="en-US" sz="1600" dirty="0"/>
          </a:p>
          <a:p>
            <a:pPr lvl="2"/>
            <a:r>
              <a:rPr lang="en-US" sz="1200" dirty="0"/>
              <a:t>Either “compressor” or “SCHC C/D”</a:t>
            </a:r>
          </a:p>
          <a:p>
            <a:pPr lvl="1"/>
            <a:r>
              <a:rPr lang="en-US" sz="1600" dirty="0"/>
              <a:t>Compression Rule vs. compression Rule</a:t>
            </a:r>
          </a:p>
          <a:p>
            <a:pPr lvl="2"/>
            <a:r>
              <a:rPr lang="en-US" sz="1200" dirty="0"/>
              <a:t>“compression Rule”</a:t>
            </a:r>
          </a:p>
          <a:p>
            <a:pPr lvl="1"/>
            <a:r>
              <a:rPr lang="en-US" sz="1600" dirty="0"/>
              <a:t>Fragmentation/Reassembly vs. fragmentation/reassembly</a:t>
            </a:r>
          </a:p>
          <a:p>
            <a:pPr lvl="1"/>
            <a:r>
              <a:rPr lang="en-US" sz="1600" dirty="0"/>
              <a:t>SCHC </a:t>
            </a:r>
            <a:r>
              <a:rPr lang="en-US" sz="1600" dirty="0" err="1"/>
              <a:t>reassembler</a:t>
            </a:r>
            <a:r>
              <a:rPr lang="en-US" sz="1600" dirty="0"/>
              <a:t> vs. SCHC </a:t>
            </a:r>
            <a:r>
              <a:rPr lang="en-US" sz="1600" dirty="0" err="1"/>
              <a:t>Reassembler</a:t>
            </a:r>
            <a:r>
              <a:rPr lang="en-US" sz="1600" dirty="0"/>
              <a:t> (and SCHC </a:t>
            </a:r>
            <a:r>
              <a:rPr lang="en-US" sz="1600" dirty="0" err="1"/>
              <a:t>Reassmbly</a:t>
            </a:r>
            <a:r>
              <a:rPr lang="en-US" sz="1600" dirty="0"/>
              <a:t>)</a:t>
            </a:r>
          </a:p>
          <a:p>
            <a:pPr lvl="2"/>
            <a:r>
              <a:rPr lang="en-US" sz="1200" dirty="0"/>
              <a:t>Either “fragmentation/reassembly” or “SCHC F/R”</a:t>
            </a:r>
          </a:p>
          <a:p>
            <a:pPr lvl="1"/>
            <a:r>
              <a:rPr lang="en-US" sz="1600" dirty="0"/>
              <a:t>WINDOW_SIZE vs. window size</a:t>
            </a:r>
          </a:p>
          <a:p>
            <a:pPr lvl="2"/>
            <a:r>
              <a:rPr lang="en-US" sz="1200" dirty="0"/>
              <a:t>Still to be investigated</a:t>
            </a:r>
          </a:p>
        </p:txBody>
      </p:sp>
    </p:spTree>
    <p:extLst>
      <p:ext uri="{BB962C8B-B14F-4D97-AF65-F5344CB8AC3E}">
        <p14:creationId xmlns:p14="http://schemas.microsoft.com/office/powerpoint/2010/main" val="1213807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50" tIns="34283" rIns="68550"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might be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5" y="3813582"/>
            <a:ext cx="8832878" cy="72874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72" tIns="35083" rIns="67472" bIns="3508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Scribe; please contribute online to the minutes at: </a:t>
            </a:r>
            <a:r>
              <a:rPr lang="en-US" altLang="en-US" sz="1400" u="sng" dirty="0">
                <a:solidFill>
                  <a:srgbClr val="000000"/>
                </a:solidFill>
                <a:cs typeface="Droid Sans Fallback" charset="0"/>
                <a:hlinkClick r:id="rId3"/>
              </a:rPr>
              <a:t>https://etherpad.tools.ietf.org/p/lpwan</a:t>
            </a:r>
            <a:r>
              <a:rPr lang="en-US" altLang="en-US" sz="1400" u="sng" dirty="0">
                <a:solidFill>
                  <a:srgbClr val="000000"/>
                </a:solidFill>
                <a:cs typeface="Droid Sans Fallback" charset="0"/>
              </a:rPr>
              <a:t> </a:t>
            </a:r>
          </a:p>
          <a:p>
            <a:pPr eaLnBrk="1" hangingPunct="1">
              <a:spcBef>
                <a:spcPct val="0"/>
              </a:spcBef>
              <a:buFontTx/>
              <a:buNone/>
            </a:pPr>
            <a:r>
              <a:rPr lang="en-US" altLang="en-US" sz="14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1400" dirty="0">
                <a:solidFill>
                  <a:srgbClr val="000000"/>
                </a:solidFill>
                <a:cs typeface="Droid Sans Fallback" charset="0"/>
              </a:rPr>
              <a:t>***  </a:t>
            </a:r>
            <a:r>
              <a:rPr lang="fr-FR" altLang="en-US" sz="1400" dirty="0" err="1">
                <a:solidFill>
                  <a:srgbClr val="000000"/>
                </a:solidFill>
                <a:cs typeface="Droid Sans Fallback" charset="0"/>
              </a:rPr>
              <a:t>From</a:t>
            </a:r>
            <a:r>
              <a:rPr lang="fr-FR" altLang="en-US" sz="1400" dirty="0">
                <a:solidFill>
                  <a:srgbClr val="000000"/>
                </a:solidFill>
                <a:cs typeface="Droid Sans Fallback" charset="0"/>
              </a:rPr>
              <a:t> the </a:t>
            </a:r>
            <a:r>
              <a:rPr lang="fr-FR" altLang="en-US" sz="1400" dirty="0" err="1">
                <a:solidFill>
                  <a:srgbClr val="000000"/>
                </a:solidFill>
                <a:cs typeface="Droid Sans Fallback" charset="0"/>
              </a:rPr>
              <a:t>Webex</a:t>
            </a:r>
            <a:r>
              <a:rPr lang="fr-FR" altLang="en-US" sz="1400" dirty="0">
                <a:solidFill>
                  <a:srgbClr val="000000"/>
                </a:solidFill>
                <a:cs typeface="Droid Sans Fallback" charset="0"/>
              </a:rPr>
              <a:t> login</a:t>
            </a:r>
          </a:p>
        </p:txBody>
      </p:sp>
      <p:sp>
        <p:nvSpPr>
          <p:cNvPr id="8" name="Espace réservé du numéro de diapositive 2"/>
          <p:cNvSpPr>
            <a:spLocks noGrp="1"/>
          </p:cNvSpPr>
          <p:nvPr>
            <p:ph type="sldNum" sz="quarter" idx="12"/>
          </p:nvPr>
        </p:nvSpPr>
        <p:spPr>
          <a:xfrm>
            <a:off x="8279991" y="4824411"/>
            <a:ext cx="489445" cy="273844"/>
          </a:xfrm>
        </p:spPr>
        <p:txBody>
          <a:bodyPr/>
          <a:lstStyle/>
          <a:p>
            <a:fld id="{22D2E28D-3C84-FA4F-AA95-DF0FC25EB245}" type="slidenum">
              <a:rPr lang="fr-FR" smtClean="0"/>
              <a:t>3</a:t>
            </a:fld>
            <a:endParaRPr lang="fr-FR" dirty="0"/>
          </a:p>
        </p:txBody>
      </p:sp>
    </p:spTree>
    <p:extLst>
      <p:ext uri="{BB962C8B-B14F-4D97-AF65-F5344CB8AC3E}">
        <p14:creationId xmlns:p14="http://schemas.microsoft.com/office/powerpoint/2010/main" val="3291050132"/>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nature/meaning of SCHC</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pic>
        <p:nvPicPr>
          <p:cNvPr id="6" name="Image 5" descr="SCHC_meaning_de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890396"/>
            <a:ext cx="5151716" cy="868554"/>
          </a:xfrm>
          <a:prstGeom prst="rect">
            <a:avLst/>
          </a:prstGeom>
        </p:spPr>
      </p:pic>
      <p:sp>
        <p:nvSpPr>
          <p:cNvPr id="8" name="Espace réservé du contenu 4"/>
          <p:cNvSpPr>
            <a:spLocks noGrp="1"/>
          </p:cNvSpPr>
          <p:nvPr>
            <p:ph idx="1"/>
          </p:nvPr>
        </p:nvSpPr>
        <p:spPr>
          <a:xfrm>
            <a:off x="609600" y="2101850"/>
            <a:ext cx="7086600" cy="2671822"/>
          </a:xfrm>
        </p:spPr>
        <p:txBody>
          <a:bodyPr>
            <a:normAutofit/>
          </a:bodyPr>
          <a:lstStyle/>
          <a:p>
            <a:r>
              <a:rPr lang="en-US" sz="2000" dirty="0"/>
              <a:t>Majority vote?</a:t>
            </a:r>
          </a:p>
          <a:p>
            <a:r>
              <a:rPr lang="en-US" sz="2000" dirty="0"/>
              <a:t>SCHC is an acronym for “Static Context Header Compression and fragmentation”</a:t>
            </a:r>
          </a:p>
        </p:txBody>
      </p:sp>
    </p:spTree>
    <p:extLst>
      <p:ext uri="{BB962C8B-B14F-4D97-AF65-F5344CB8AC3E}">
        <p14:creationId xmlns:p14="http://schemas.microsoft.com/office/powerpoint/2010/main" val="26627042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 1: title of RFC</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31</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6902450" cy="3573519"/>
          </a:xfrm>
        </p:spPr>
        <p:txBody>
          <a:bodyPr>
            <a:normAutofit/>
          </a:bodyPr>
          <a:lstStyle/>
          <a:p>
            <a:r>
              <a:rPr lang="en-US" sz="2000" dirty="0"/>
              <a:t>Before</a:t>
            </a:r>
            <a:endParaRPr lang="en-US" sz="2000" baseline="30000" dirty="0"/>
          </a:p>
          <a:p>
            <a:pPr lvl="1"/>
            <a:r>
              <a:rPr lang="en-US" sz="1600" dirty="0"/>
              <a:t>Static Context Header Compression (SCHC) and fragmentation for LPWAN, application to UDP/IPv6</a:t>
            </a:r>
          </a:p>
          <a:p>
            <a:r>
              <a:rPr lang="en-US" sz="2000" dirty="0"/>
              <a:t>After?</a:t>
            </a:r>
          </a:p>
        </p:txBody>
      </p:sp>
    </p:spTree>
    <p:extLst>
      <p:ext uri="{BB962C8B-B14F-4D97-AF65-F5344CB8AC3E}">
        <p14:creationId xmlns:p14="http://schemas.microsoft.com/office/powerpoint/2010/main" val="4606304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Question 1: title of RFC</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32</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685801" y="2781299"/>
            <a:ext cx="8274050" cy="2043109"/>
          </a:xfrm>
        </p:spPr>
        <p:txBody>
          <a:bodyPr>
            <a:normAutofit fontScale="77500" lnSpcReduction="20000"/>
          </a:bodyPr>
          <a:lstStyle/>
          <a:p>
            <a:r>
              <a:rPr lang="en-US" sz="2000" dirty="0"/>
              <a:t>It seems LPWAN is out</a:t>
            </a:r>
          </a:p>
          <a:p>
            <a:pPr lvl="1"/>
            <a:r>
              <a:rPr lang="en-US" sz="1600" dirty="0"/>
              <a:t>(B2+B4+B6)=3</a:t>
            </a:r>
          </a:p>
          <a:p>
            <a:r>
              <a:rPr lang="en-US" sz="2000" dirty="0"/>
              <a:t>Spelling out the acronym?</a:t>
            </a:r>
          </a:p>
          <a:p>
            <a:pPr lvl="1"/>
            <a:r>
              <a:rPr lang="en-US" sz="1600" dirty="0"/>
              <a:t>(B3+B4)=6</a:t>
            </a:r>
          </a:p>
          <a:p>
            <a:r>
              <a:rPr lang="en-US" sz="2000" dirty="0"/>
              <a:t>Complementing the acronym?</a:t>
            </a:r>
          </a:p>
          <a:p>
            <a:pPr lvl="1"/>
            <a:r>
              <a:rPr lang="en-US" sz="1600" dirty="0"/>
              <a:t>(B1+B1rev)=5; </a:t>
            </a:r>
          </a:p>
          <a:p>
            <a:r>
              <a:rPr lang="en-US" sz="2000" dirty="0"/>
              <a:t>Title will be capitalized in any case</a:t>
            </a:r>
            <a:endParaRPr lang="en-US" sz="2000" baseline="30000" dirty="0"/>
          </a:p>
          <a:p>
            <a:r>
              <a:rPr lang="en-US" sz="2000" dirty="0"/>
              <a:t>“Generic Framework for Static Context Header Compression and Fragmentation (SCHC)”?</a:t>
            </a:r>
          </a:p>
        </p:txBody>
      </p:sp>
      <p:pic>
        <p:nvPicPr>
          <p:cNvPr id="3" name="Image 2" descr="SCHC_title_de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913615"/>
            <a:ext cx="7727950" cy="1806669"/>
          </a:xfrm>
          <a:prstGeom prst="rect">
            <a:avLst/>
          </a:prstGeom>
        </p:spPr>
      </p:pic>
    </p:spTree>
    <p:extLst>
      <p:ext uri="{BB962C8B-B14F-4D97-AF65-F5344CB8AC3E}">
        <p14:creationId xmlns:p14="http://schemas.microsoft.com/office/powerpoint/2010/main" val="1648102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3E978-6D1E-6D43-AB2A-F1516A715642}"/>
              </a:ext>
            </a:extLst>
          </p:cNvPr>
          <p:cNvSpPr>
            <a:spLocks noGrp="1"/>
          </p:cNvSpPr>
          <p:nvPr>
            <p:ph type="title"/>
          </p:nvPr>
        </p:nvSpPr>
        <p:spPr/>
        <p:txBody>
          <a:bodyPr>
            <a:normAutofit fontScale="90000"/>
          </a:bodyPr>
          <a:lstStyle/>
          <a:p>
            <a:r>
              <a:rPr lang="en-US" dirty="0"/>
              <a:t>ACK-on-Error, last tile</a:t>
            </a:r>
          </a:p>
        </p:txBody>
      </p:sp>
      <p:sp>
        <p:nvSpPr>
          <p:cNvPr id="4" name="Slide Number Placeholder 3">
            <a:extLst>
              <a:ext uri="{FF2B5EF4-FFF2-40B4-BE49-F238E27FC236}">
                <a16:creationId xmlns:a16="http://schemas.microsoft.com/office/drawing/2014/main" id="{64017502-84C2-9843-B57D-2FF8D084B391}"/>
              </a:ext>
            </a:extLst>
          </p:cNvPr>
          <p:cNvSpPr>
            <a:spLocks noGrp="1"/>
          </p:cNvSpPr>
          <p:nvPr>
            <p:ph type="sldNum" sz="quarter" idx="12"/>
          </p:nvPr>
        </p:nvSpPr>
        <p:spPr/>
        <p:txBody>
          <a:bodyPr/>
          <a:lstStyle/>
          <a:p>
            <a:pPr marL="0" marR="0" lvl="0" indent="0" algn="r" defTabSz="457061" rtl="0" eaLnBrk="1" fontAlgn="auto" latinLnBrk="0" hangingPunct="1">
              <a:lnSpc>
                <a:spcPct val="100000"/>
              </a:lnSpc>
              <a:spcBef>
                <a:spcPts val="0"/>
              </a:spcBef>
              <a:spcAft>
                <a:spcPts val="0"/>
              </a:spcAft>
              <a:buClrTx/>
              <a:buSzTx/>
              <a:buFontTx/>
              <a:buNone/>
              <a:tabLst/>
              <a:defRPr/>
            </a:pPr>
            <a:fld id="{22D2E28D-3C84-FA4F-AA95-DF0FC25EB245}" type="slidenum">
              <a:rPr kumimoji="0" lang="fr-FR" sz="1200" b="0" i="0" u="none" strike="noStrike" kern="1200" cap="none" spc="0" normalizeH="0" baseline="0" noProof="0" smtClean="0">
                <a:ln>
                  <a:noFill/>
                </a:ln>
                <a:solidFill>
                  <a:prstClr val="black"/>
                </a:solidFill>
                <a:effectLst/>
                <a:uLnTx/>
                <a:uFillTx/>
                <a:latin typeface="Gill Sans MT"/>
                <a:ea typeface="+mn-ea"/>
              </a:rPr>
              <a:pPr marL="0" marR="0" lvl="0" indent="0" algn="r" defTabSz="457061" rtl="0" eaLnBrk="1" fontAlgn="auto" latinLnBrk="0" hangingPunct="1">
                <a:lnSpc>
                  <a:spcPct val="100000"/>
                </a:lnSpc>
                <a:spcBef>
                  <a:spcPts val="0"/>
                </a:spcBef>
                <a:spcAft>
                  <a:spcPts val="0"/>
                </a:spcAft>
                <a:buClrTx/>
                <a:buSzTx/>
                <a:buFontTx/>
                <a:buNone/>
                <a:tabLst/>
                <a:defRPr/>
              </a:pPr>
              <a:t>33</a:t>
            </a:fld>
            <a:endParaRPr kumimoji="0" lang="fr-FR" sz="1200" b="0" i="0" u="none" strike="noStrike" kern="1200" cap="none" spc="0" normalizeH="0" baseline="0" noProof="0">
              <a:ln>
                <a:noFill/>
              </a:ln>
              <a:solidFill>
                <a:prstClr val="black"/>
              </a:solidFill>
              <a:effectLst/>
              <a:uLnTx/>
              <a:uFillTx/>
              <a:latin typeface="Gill Sans MT"/>
              <a:ea typeface="+mn-ea"/>
            </a:endParaRPr>
          </a:p>
        </p:txBody>
      </p:sp>
      <p:sp>
        <p:nvSpPr>
          <p:cNvPr id="5" name="Espace réservé du contenu 4"/>
          <p:cNvSpPr>
            <a:spLocks noGrp="1"/>
          </p:cNvSpPr>
          <p:nvPr>
            <p:ph idx="1"/>
          </p:nvPr>
        </p:nvSpPr>
        <p:spPr>
          <a:xfrm>
            <a:off x="457200" y="1200153"/>
            <a:ext cx="8102600" cy="3573519"/>
          </a:xfrm>
        </p:spPr>
        <p:txBody>
          <a:bodyPr>
            <a:normAutofit fontScale="92500" lnSpcReduction="10000"/>
          </a:bodyPr>
          <a:lstStyle/>
          <a:p>
            <a:r>
              <a:rPr lang="en-US" sz="2400" dirty="0"/>
              <a:t>Made it explicit in RFC8724 that Profile can allow last tile to be sent as part of the All-1Fragment or a Regular Fragment, with the selection happening </a:t>
            </a:r>
            <a:r>
              <a:rPr lang="en-US" sz="2400" i="1" dirty="0"/>
              <a:t>at runtime</a:t>
            </a:r>
            <a:r>
              <a:rPr lang="en-US" sz="2400" dirty="0"/>
              <a:t>.</a:t>
            </a:r>
          </a:p>
          <a:p>
            <a:r>
              <a:rPr lang="en-US" sz="2400" dirty="0" err="1"/>
              <a:t>Schc</a:t>
            </a:r>
            <a:r>
              <a:rPr lang="en-US" sz="2400" dirty="0"/>
              <a:t>-over-foo will assess if the benefit of dynamic selection is worth the computation cost, based on various parameters (header alignment, padding, out-of-order delivery, etc.). RFC8724 can’t reasonably list all potential cases and provide a mandate for each.</a:t>
            </a:r>
          </a:p>
          <a:p>
            <a:r>
              <a:rPr lang="en-US" sz="2400" i="1" dirty="0"/>
              <a:t>Added two MUSTs in RFC8724 </a:t>
            </a:r>
            <a:r>
              <a:rPr lang="en-US" sz="2400" dirty="0"/>
              <a:t>so that, even if the Profile allows dynamic selection, the sender will ensure that the last tile is never received </a:t>
            </a:r>
            <a:r>
              <a:rPr lang="en-US" sz="2400" i="1" dirty="0"/>
              <a:t>both</a:t>
            </a:r>
            <a:r>
              <a:rPr lang="en-US" sz="2400" dirty="0"/>
              <a:t> as part of an All-1 Fragment and as part of a Regular Fragment, which would be an straightforward cause for abort.</a:t>
            </a:r>
            <a:endParaRPr lang="en-US" sz="2000" dirty="0"/>
          </a:p>
        </p:txBody>
      </p:sp>
    </p:spTree>
    <p:extLst>
      <p:ext uri="{BB962C8B-B14F-4D97-AF65-F5344CB8AC3E}">
        <p14:creationId xmlns:p14="http://schemas.microsoft.com/office/powerpoint/2010/main" val="1450922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C9FB5-598F-7E48-A69C-90AC26B3FFC4}"/>
              </a:ext>
            </a:extLst>
          </p:cNvPr>
          <p:cNvSpPr>
            <a:spLocks noGrp="1"/>
          </p:cNvSpPr>
          <p:nvPr>
            <p:ph type="title"/>
          </p:nvPr>
        </p:nvSpPr>
        <p:spPr>
          <a:xfrm>
            <a:off x="457200" y="2225280"/>
            <a:ext cx="8229600" cy="637043"/>
          </a:xfrm>
        </p:spPr>
        <p:txBody>
          <a:bodyPr>
            <a:normAutofit fontScale="90000"/>
          </a:bodyPr>
          <a:lstStyle/>
          <a:p>
            <a:r>
              <a:rPr lang="en-US" dirty="0"/>
              <a:t>Thank you!</a:t>
            </a:r>
          </a:p>
        </p:txBody>
      </p:sp>
      <p:sp>
        <p:nvSpPr>
          <p:cNvPr id="4" name="Slide Number Placeholder 3">
            <a:extLst>
              <a:ext uri="{FF2B5EF4-FFF2-40B4-BE49-F238E27FC236}">
                <a16:creationId xmlns:a16="http://schemas.microsoft.com/office/drawing/2014/main" id="{D074C5C6-599D-DA4D-8071-55904487D3F7}"/>
              </a:ext>
            </a:extLst>
          </p:cNvPr>
          <p:cNvSpPr>
            <a:spLocks noGrp="1"/>
          </p:cNvSpPr>
          <p:nvPr>
            <p:ph type="sldNum" sz="quarter" idx="12"/>
          </p:nvPr>
        </p:nvSpPr>
        <p:spPr/>
        <p:txBody>
          <a:bodyPr/>
          <a:lstStyle/>
          <a:p>
            <a:fld id="{22D2E28D-3C84-FA4F-AA95-DF0FC25EB245}" type="slidenum">
              <a:rPr lang="fr-FR" smtClean="0"/>
              <a:t>34</a:t>
            </a:fld>
            <a:endParaRPr lang="fr-FR"/>
          </a:p>
        </p:txBody>
      </p:sp>
    </p:spTree>
    <p:extLst>
      <p:ext uri="{BB962C8B-B14F-4D97-AF65-F5344CB8AC3E}">
        <p14:creationId xmlns:p14="http://schemas.microsoft.com/office/powerpoint/2010/main" val="782084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pPr>
              <a:defRPr/>
            </a:pPr>
            <a:fld id="{22D2E28D-3C84-FA4F-AA95-DF0FC25EB245}" type="slidenum">
              <a:rPr lang="fr-FR">
                <a:solidFill>
                  <a:prstClr val="black"/>
                </a:solidFill>
                <a:latin typeface="Gill Sans MT"/>
              </a:rPr>
              <a:pPr>
                <a:defRPr/>
              </a:pPr>
              <a:t>35</a:t>
            </a:fld>
            <a:endParaRPr lang="fr-FR">
              <a:solidFill>
                <a:prstClr val="black"/>
              </a:solidFill>
              <a:latin typeface="Gill Sans MT"/>
            </a:endParaRPr>
          </a:p>
        </p:txBody>
      </p:sp>
      <p:sp>
        <p:nvSpPr>
          <p:cNvPr id="4" name="Titre 1"/>
          <p:cNvSpPr txBox="1">
            <a:spLocks/>
          </p:cNvSpPr>
          <p:nvPr/>
        </p:nvSpPr>
        <p:spPr>
          <a:xfrm>
            <a:off x="-232474" y="2034036"/>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r>
              <a:rPr lang="en-US" b="1" dirty="0">
                <a:solidFill>
                  <a:prstClr val="black"/>
                </a:solidFill>
                <a:latin typeface="Gill Sans MT"/>
                <a:cs typeface="Trebuchet MS"/>
              </a:rPr>
              <a:t>AOB ?</a:t>
            </a:r>
          </a:p>
        </p:txBody>
      </p:sp>
      <p:sp>
        <p:nvSpPr>
          <p:cNvPr id="6" name="Titre 1"/>
          <p:cNvSpPr txBox="1">
            <a:spLocks/>
          </p:cNvSpPr>
          <p:nvPr/>
        </p:nvSpPr>
        <p:spPr>
          <a:xfrm>
            <a:off x="0" y="4154769"/>
            <a:ext cx="9144000" cy="900112"/>
          </a:xfrm>
          <a:prstGeom prst="rect">
            <a:avLst/>
          </a:prstGeom>
        </p:spPr>
        <p:txBody>
          <a:bodyPr vert="horz" lIns="91391" tIns="45697" rIns="91391" bIns="4569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pPr defTabSz="456941">
              <a:defRPr/>
            </a:pPr>
            <a:endParaRPr lang="en-US" sz="2000" dirty="0">
              <a:solidFill>
                <a:prstClr val="black"/>
              </a:solidFill>
              <a:latin typeface="Trebuchet MS"/>
              <a:cs typeface="Trebuchet MS"/>
            </a:endParaRPr>
          </a:p>
        </p:txBody>
      </p:sp>
      <p:sp>
        <p:nvSpPr>
          <p:cNvPr id="7" name="ZoneTexte 6"/>
          <p:cNvSpPr txBox="1"/>
          <p:nvPr/>
        </p:nvSpPr>
        <p:spPr>
          <a:xfrm>
            <a:off x="6787446" y="4684891"/>
            <a:ext cx="184666" cy="369332"/>
          </a:xfrm>
          <a:prstGeom prst="rect">
            <a:avLst/>
          </a:prstGeom>
          <a:noFill/>
        </p:spPr>
        <p:txBody>
          <a:bodyPr wrap="none" lIns="91420" tIns="45710" rIns="91420" bIns="45710" rtlCol="0">
            <a:spAutoFit/>
          </a:bodyPr>
          <a:lstStyle/>
          <a:p>
            <a:pPr>
              <a:defRPr/>
            </a:pPr>
            <a:endParaRPr lang="en-US" dirty="0">
              <a:solidFill>
                <a:prstClr val="black"/>
              </a:solidFill>
              <a:latin typeface="Gill Sans MT"/>
            </a:endParaRPr>
          </a:p>
        </p:txBody>
      </p:sp>
    </p:spTree>
    <p:extLst>
      <p:ext uri="{BB962C8B-B14F-4D97-AF65-F5344CB8AC3E}">
        <p14:creationId xmlns:p14="http://schemas.microsoft.com/office/powerpoint/2010/main" val="60482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a:p>
        </p:txBody>
      </p:sp>
      <p:sp>
        <p:nvSpPr>
          <p:cNvPr id="4" name="Rectangle 3"/>
          <p:cNvSpPr/>
          <p:nvPr/>
        </p:nvSpPr>
        <p:spPr>
          <a:xfrm>
            <a:off x="550271" y="1215499"/>
            <a:ext cx="8043457" cy="2862302"/>
          </a:xfrm>
          <a:prstGeom prst="rect">
            <a:avLst/>
          </a:prstGeom>
        </p:spPr>
        <p:txBody>
          <a:bodyPr wrap="square" lIns="91420" tIns="45710" rIns="91420" bIns="45710">
            <a:spAutoFit/>
          </a:bodyPr>
          <a:lstStyle/>
          <a:p>
            <a:r>
              <a:rPr lang="en-US" dirty="0"/>
              <a:t>[16:05] Administrivia               	 								[ 5min]</a:t>
            </a:r>
          </a:p>
          <a:p>
            <a:r>
              <a:rPr lang="en-US" dirty="0"/>
              <a:t>    	o    Note-Well, Scribes, Agenda Bashing    </a:t>
            </a:r>
          </a:p>
          <a:p>
            <a:r>
              <a:rPr lang="en-US" dirty="0"/>
              <a:t>	o    Status of drafts</a:t>
            </a:r>
          </a:p>
          <a:p>
            <a:endParaRPr lang="en-US" dirty="0"/>
          </a:p>
          <a:p>
            <a:r>
              <a:rPr lang="en-US" dirty="0"/>
              <a:t>[16:10] IETF 107 attendance / Covid-19     							[10min]</a:t>
            </a:r>
          </a:p>
          <a:p>
            <a:r>
              <a:rPr lang="en-US" dirty="0"/>
              <a:t>[16:20] </a:t>
            </a:r>
            <a:r>
              <a:rPr lang="en-US" dirty="0" err="1"/>
              <a:t>Rechartering</a:t>
            </a:r>
            <a:r>
              <a:rPr lang="en-US" dirty="0"/>
              <a:t> in progress          		 						[10min]</a:t>
            </a:r>
          </a:p>
          <a:p>
            <a:r>
              <a:rPr lang="en-US" dirty="0"/>
              <a:t>[16:30] SCHC </a:t>
            </a:r>
            <a:r>
              <a:rPr lang="en-US" dirty="0" err="1"/>
              <a:t>CoAP</a:t>
            </a:r>
            <a:r>
              <a:rPr lang="en-US" dirty="0"/>
              <a:t> draft security section   						[15min]</a:t>
            </a:r>
          </a:p>
          <a:p>
            <a:r>
              <a:rPr lang="en-US" dirty="0"/>
              <a:t>[16:45] </a:t>
            </a:r>
            <a:r>
              <a:rPr lang="en-US" dirty="0" err="1"/>
              <a:t>LoRaWAN</a:t>
            </a:r>
            <a:r>
              <a:rPr lang="en-US" dirty="0"/>
              <a:t> IID                        								[15min]</a:t>
            </a:r>
          </a:p>
          <a:p>
            <a:r>
              <a:rPr lang="en-US" dirty="0"/>
              <a:t>[        ] AOB                                  			 					[   QS ]					</a:t>
            </a:r>
            <a:endParaRPr lang="fr-FR" dirty="0">
              <a:latin typeface="+mj-lt"/>
            </a:endParaRPr>
          </a:p>
        </p:txBody>
      </p:sp>
    </p:spTree>
    <p:extLst>
      <p:ext uri="{BB962C8B-B14F-4D97-AF65-F5344CB8AC3E}">
        <p14:creationId xmlns:p14="http://schemas.microsoft.com/office/powerpoint/2010/main" val="1344079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progress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5</a:t>
            </a:fld>
            <a:endParaRPr lang="fr-FR">
              <a:solidFill>
                <a:prstClr val="black"/>
              </a:solidFill>
            </a:endParaRPr>
          </a:p>
        </p:txBody>
      </p:sp>
      <p:pic>
        <p:nvPicPr>
          <p:cNvPr id="3" name="Image 2"/>
          <p:cNvPicPr>
            <a:picLocks noChangeAspect="1"/>
          </p:cNvPicPr>
          <p:nvPr/>
        </p:nvPicPr>
        <p:blipFill>
          <a:blip r:embed="rId2"/>
          <a:stretch>
            <a:fillRect/>
          </a:stretch>
        </p:blipFill>
        <p:spPr>
          <a:xfrm>
            <a:off x="1" y="1244303"/>
            <a:ext cx="9144000" cy="2831553"/>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F3D2A-E624-4841-9E82-D40866E3FB4F}"/>
              </a:ext>
            </a:extLst>
          </p:cNvPr>
          <p:cNvSpPr>
            <a:spLocks noGrp="1"/>
          </p:cNvSpPr>
          <p:nvPr>
            <p:ph type="title"/>
          </p:nvPr>
        </p:nvSpPr>
        <p:spPr/>
        <p:txBody>
          <a:bodyPr>
            <a:normAutofit fontScale="90000"/>
          </a:bodyPr>
          <a:lstStyle/>
          <a:p>
            <a:r>
              <a:rPr lang="fr-FR" dirty="0"/>
              <a:t>IETF 107 Dates</a:t>
            </a:r>
            <a:endParaRPr lang="en-US" dirty="0"/>
          </a:p>
        </p:txBody>
      </p:sp>
      <p:sp>
        <p:nvSpPr>
          <p:cNvPr id="3" name="Content Placeholder 2">
            <a:extLst>
              <a:ext uri="{FF2B5EF4-FFF2-40B4-BE49-F238E27FC236}">
                <a16:creationId xmlns:a16="http://schemas.microsoft.com/office/drawing/2014/main" id="{CEED75E1-BF19-49FA-B444-BA652F8B2C9B}"/>
              </a:ext>
            </a:extLst>
          </p:cNvPr>
          <p:cNvSpPr>
            <a:spLocks noGrp="1"/>
          </p:cNvSpPr>
          <p:nvPr>
            <p:ph idx="1"/>
          </p:nvPr>
        </p:nvSpPr>
        <p:spPr>
          <a:xfrm>
            <a:off x="206013" y="1550503"/>
            <a:ext cx="8441032" cy="3611069"/>
          </a:xfrm>
        </p:spPr>
        <p:txBody>
          <a:bodyPr>
            <a:normAutofit/>
          </a:bodyPr>
          <a:lstStyle/>
          <a:p>
            <a:r>
              <a:rPr lang="en-US" sz="1100" b="1" dirty="0">
                <a:highlight>
                  <a:srgbClr val="FFFF00"/>
                </a:highlight>
              </a:rPr>
              <a:t>2020-02-28 (Friday):</a:t>
            </a:r>
            <a:r>
              <a:rPr lang="en-US" sz="1100" dirty="0">
                <a:highlight>
                  <a:srgbClr val="FFFF00"/>
                </a:highlight>
              </a:rPr>
              <a:t> Final agenda to be published. </a:t>
            </a:r>
          </a:p>
          <a:p>
            <a:r>
              <a:rPr lang="en-US" sz="1100" b="1" dirty="0">
                <a:highlight>
                  <a:srgbClr val="00FF00"/>
                </a:highlight>
              </a:rPr>
              <a:t>2020-03-09 (Monday):</a:t>
            </a:r>
            <a:r>
              <a:rPr lang="en-US" sz="1100" dirty="0">
                <a:highlight>
                  <a:srgbClr val="00FF00"/>
                </a:highlight>
              </a:rPr>
              <a:t> Internet Draft submission cut-off (for all drafts, including -00) by UTC 23:59. Upload using the </a:t>
            </a:r>
            <a:r>
              <a:rPr lang="en-US" sz="1100" dirty="0">
                <a:highlight>
                  <a:srgbClr val="00FF00"/>
                </a:highlight>
                <a:hlinkClick r:id="rId2"/>
              </a:rPr>
              <a:t>ID Submission Tool</a:t>
            </a:r>
            <a:r>
              <a:rPr lang="en-US" sz="1100" dirty="0">
                <a:highlight>
                  <a:srgbClr val="00FF00"/>
                </a:highlight>
              </a:rPr>
              <a:t>. </a:t>
            </a:r>
          </a:p>
          <a:p>
            <a:r>
              <a:rPr lang="en-US" sz="1100" b="1" dirty="0"/>
              <a:t>2020-03-09 (Monday):</a:t>
            </a:r>
            <a:r>
              <a:rPr lang="en-US" sz="1100" dirty="0"/>
              <a:t> Standard rate registration and payment cut-off at UTC 23:59.. </a:t>
            </a:r>
          </a:p>
          <a:p>
            <a:r>
              <a:rPr lang="en-US" sz="1100" b="1" dirty="0">
                <a:highlight>
                  <a:srgbClr val="00FF00"/>
                </a:highlight>
              </a:rPr>
              <a:t>2020-03-11 (Wednesday):</a:t>
            </a:r>
            <a:r>
              <a:rPr lang="en-US" sz="1100" dirty="0">
                <a:highlight>
                  <a:srgbClr val="00FF00"/>
                </a:highlight>
              </a:rPr>
              <a:t> Draft Working Group agendas due by UTC 23:59. Upload using the </a:t>
            </a:r>
            <a:r>
              <a:rPr lang="en-US" sz="1100" dirty="0">
                <a:highlight>
                  <a:srgbClr val="00FF00"/>
                </a:highlight>
                <a:hlinkClick r:id="rId3"/>
              </a:rPr>
              <a:t>Meeting Materials Management Tool</a:t>
            </a:r>
            <a:r>
              <a:rPr lang="en-US" sz="1100" dirty="0">
                <a:highlight>
                  <a:srgbClr val="00FF00"/>
                </a:highlight>
              </a:rPr>
              <a:t>. </a:t>
            </a:r>
          </a:p>
          <a:p>
            <a:r>
              <a:rPr lang="en-US" sz="1100" b="1" dirty="0"/>
              <a:t>2020-03-16 (Monday):</a:t>
            </a:r>
            <a:r>
              <a:rPr lang="en-US" sz="1100" dirty="0"/>
              <a:t> Registration cancellation cut-off at UTC 23:59. </a:t>
            </a:r>
          </a:p>
          <a:p>
            <a:r>
              <a:rPr lang="en-US" sz="1100" b="1" dirty="0"/>
              <a:t>2020-03-16 (Monday):</a:t>
            </a:r>
            <a:r>
              <a:rPr lang="en-US" sz="1100" dirty="0"/>
              <a:t> Revised Working Group agendas due by UTC 23:59. Upload using the </a:t>
            </a:r>
            <a:r>
              <a:rPr lang="en-US" sz="1100" dirty="0">
                <a:hlinkClick r:id="rId3"/>
              </a:rPr>
              <a:t>Meeting Materials Management Tool</a:t>
            </a:r>
            <a:r>
              <a:rPr lang="en-US" sz="1100" dirty="0"/>
              <a:t>. </a:t>
            </a:r>
          </a:p>
          <a:p>
            <a:r>
              <a:rPr lang="en-US" sz="1100" b="1" dirty="0"/>
              <a:t>2020-04-17 (Friday):</a:t>
            </a:r>
            <a:r>
              <a:rPr lang="en-US" sz="1100" dirty="0"/>
              <a:t> Proceedings submission cutoff date by UTC 23:59. Upload using the </a:t>
            </a:r>
            <a:r>
              <a:rPr lang="en-US" sz="1100" dirty="0">
                <a:hlinkClick r:id="rId3"/>
              </a:rPr>
              <a:t>Meeting Materials Management Tool</a:t>
            </a:r>
            <a:r>
              <a:rPr lang="en-US" sz="1100" dirty="0"/>
              <a:t>. </a:t>
            </a:r>
          </a:p>
          <a:p>
            <a:r>
              <a:rPr lang="en-US" sz="1100" b="1" dirty="0"/>
              <a:t>2020-05-11 (Monday):</a:t>
            </a:r>
            <a:r>
              <a:rPr lang="en-US" sz="1100" dirty="0"/>
              <a:t> Proceedings submission corrections cutoff date by UTC 23:59. </a:t>
            </a:r>
          </a:p>
        </p:txBody>
      </p:sp>
      <p:sp>
        <p:nvSpPr>
          <p:cNvPr id="4" name="Slide Number Placeholder 3">
            <a:extLst>
              <a:ext uri="{FF2B5EF4-FFF2-40B4-BE49-F238E27FC236}">
                <a16:creationId xmlns:a16="http://schemas.microsoft.com/office/drawing/2014/main" id="{66C0AC1F-C707-435F-AD0A-BAF61E5D27C8}"/>
              </a:ext>
            </a:extLst>
          </p:cNvPr>
          <p:cNvSpPr>
            <a:spLocks noGrp="1"/>
          </p:cNvSpPr>
          <p:nvPr>
            <p:ph type="sldNum" sz="quarter" idx="12"/>
          </p:nvPr>
        </p:nvSpPr>
        <p:spPr/>
        <p:txBody>
          <a:bodyPr/>
          <a:lstStyle/>
          <a:p>
            <a:fld id="{22D2E28D-3C84-FA4F-AA95-DF0FC25EB245}" type="slidenum">
              <a:rPr lang="fr-FR" smtClean="0"/>
              <a:t>6</a:t>
            </a:fld>
            <a:endParaRPr lang="fr-FR"/>
          </a:p>
        </p:txBody>
      </p:sp>
    </p:spTree>
    <p:extLst>
      <p:ext uri="{BB962C8B-B14F-4D97-AF65-F5344CB8AC3E}">
        <p14:creationId xmlns:p14="http://schemas.microsoft.com/office/powerpoint/2010/main" val="451478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Document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7</a:t>
            </a:fld>
            <a:endParaRPr lang="fr-FR"/>
          </a:p>
        </p:txBody>
      </p:sp>
      <p:pic>
        <p:nvPicPr>
          <p:cNvPr id="3" name="Picture 2">
            <a:extLst>
              <a:ext uri="{FF2B5EF4-FFF2-40B4-BE49-F238E27FC236}">
                <a16:creationId xmlns:a16="http://schemas.microsoft.com/office/drawing/2014/main" id="{252BCF5A-EFBA-4C50-8366-7150E8FD6477}"/>
              </a:ext>
            </a:extLst>
          </p:cNvPr>
          <p:cNvPicPr>
            <a:picLocks noChangeAspect="1"/>
          </p:cNvPicPr>
          <p:nvPr/>
        </p:nvPicPr>
        <p:blipFill rotWithShape="1">
          <a:blip r:embed="rId2"/>
          <a:srcRect t="30779" r="1542" b="879"/>
          <a:stretch/>
        </p:blipFill>
        <p:spPr>
          <a:xfrm>
            <a:off x="50596" y="1124025"/>
            <a:ext cx="9003045" cy="3515223"/>
          </a:xfrm>
          <a:prstGeom prst="rect">
            <a:avLst/>
          </a:prstGeom>
        </p:spPr>
      </p:pic>
    </p:spTree>
    <p:extLst>
      <p:ext uri="{BB962C8B-B14F-4D97-AF65-F5344CB8AC3E}">
        <p14:creationId xmlns:p14="http://schemas.microsoft.com/office/powerpoint/2010/main" val="329042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F2349-4500-43DA-8ACF-9ACD1633ADC1}"/>
              </a:ext>
            </a:extLst>
          </p:cNvPr>
          <p:cNvSpPr>
            <a:spLocks noGrp="1"/>
          </p:cNvSpPr>
          <p:nvPr>
            <p:ph type="title"/>
          </p:nvPr>
        </p:nvSpPr>
        <p:spPr/>
        <p:txBody>
          <a:bodyPr>
            <a:normAutofit fontScale="90000"/>
          </a:bodyPr>
          <a:lstStyle/>
          <a:p>
            <a:r>
              <a:rPr lang="fr-FR" dirty="0"/>
              <a:t>IETF 107 LPWAN Meeting </a:t>
            </a:r>
            <a:endParaRPr lang="en-US" dirty="0"/>
          </a:p>
        </p:txBody>
      </p:sp>
      <p:sp>
        <p:nvSpPr>
          <p:cNvPr id="4" name="Slide Number Placeholder 3">
            <a:extLst>
              <a:ext uri="{FF2B5EF4-FFF2-40B4-BE49-F238E27FC236}">
                <a16:creationId xmlns:a16="http://schemas.microsoft.com/office/drawing/2014/main" id="{2791C6B8-C2CE-4A6F-BDB4-DC07E1F8680D}"/>
              </a:ext>
            </a:extLst>
          </p:cNvPr>
          <p:cNvSpPr>
            <a:spLocks noGrp="1"/>
          </p:cNvSpPr>
          <p:nvPr>
            <p:ph type="sldNum" sz="quarter" idx="12"/>
          </p:nvPr>
        </p:nvSpPr>
        <p:spPr/>
        <p:txBody>
          <a:bodyPr/>
          <a:lstStyle/>
          <a:p>
            <a:fld id="{22D2E28D-3C84-FA4F-AA95-DF0FC25EB245}" type="slidenum">
              <a:rPr lang="fr-FR" smtClean="0"/>
              <a:t>8</a:t>
            </a:fld>
            <a:endParaRPr lang="fr-FR"/>
          </a:p>
        </p:txBody>
      </p:sp>
      <p:pic>
        <p:nvPicPr>
          <p:cNvPr id="5" name="Picture 4">
            <a:extLst>
              <a:ext uri="{FF2B5EF4-FFF2-40B4-BE49-F238E27FC236}">
                <a16:creationId xmlns:a16="http://schemas.microsoft.com/office/drawing/2014/main" id="{B8FFA90D-0B03-4F57-8977-1CE0FCFF6487}"/>
              </a:ext>
            </a:extLst>
          </p:cNvPr>
          <p:cNvPicPr>
            <a:picLocks noChangeAspect="1"/>
          </p:cNvPicPr>
          <p:nvPr/>
        </p:nvPicPr>
        <p:blipFill rotWithShape="1">
          <a:blip r:embed="rId2"/>
          <a:srcRect l="21700" t="22487" r="22213" b="30274"/>
          <a:stretch/>
        </p:blipFill>
        <p:spPr>
          <a:xfrm>
            <a:off x="769832" y="1018695"/>
            <a:ext cx="7662165" cy="3630046"/>
          </a:xfrm>
          <a:prstGeom prst="rect">
            <a:avLst/>
          </a:prstGeom>
        </p:spPr>
      </p:pic>
      <p:pic>
        <p:nvPicPr>
          <p:cNvPr id="6" name="Picture 5" descr="A close up of a logo&#10;&#10;Description automatically generated">
            <a:extLst>
              <a:ext uri="{FF2B5EF4-FFF2-40B4-BE49-F238E27FC236}">
                <a16:creationId xmlns:a16="http://schemas.microsoft.com/office/drawing/2014/main" id="{E1AE518E-5625-4314-9A5A-1F9AAEA6F7EF}"/>
              </a:ext>
            </a:extLst>
          </p:cNvPr>
          <p:cNvPicPr>
            <a:picLocks noChangeAspect="1"/>
          </p:cNvPicPr>
          <p:nvPr/>
        </p:nvPicPr>
        <p:blipFill rotWithShape="1">
          <a:blip r:embed="rId3"/>
          <a:srcRect r="55662" b="63710"/>
          <a:stretch/>
        </p:blipFill>
        <p:spPr>
          <a:xfrm>
            <a:off x="1366178" y="627272"/>
            <a:ext cx="6469471" cy="3971330"/>
          </a:xfrm>
          <a:prstGeom prst="rect">
            <a:avLst/>
          </a:prstGeom>
        </p:spPr>
      </p:pic>
    </p:spTree>
    <p:extLst>
      <p:ext uri="{BB962C8B-B14F-4D97-AF65-F5344CB8AC3E}">
        <p14:creationId xmlns:p14="http://schemas.microsoft.com/office/powerpoint/2010/main" val="912175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C8ED1-B85B-4628-8310-9A2FCA0EF3D5}"/>
              </a:ext>
            </a:extLst>
          </p:cNvPr>
          <p:cNvSpPr>
            <a:spLocks noGrp="1"/>
          </p:cNvSpPr>
          <p:nvPr>
            <p:ph type="title"/>
          </p:nvPr>
        </p:nvSpPr>
        <p:spPr/>
        <p:txBody>
          <a:bodyPr>
            <a:normAutofit fontScale="90000"/>
          </a:bodyPr>
          <a:lstStyle/>
          <a:p>
            <a:r>
              <a:rPr lang="fr-FR" dirty="0"/>
              <a:t>COVID-19 vs IETF 107</a:t>
            </a:r>
            <a:endParaRPr lang="en-US" dirty="0"/>
          </a:p>
        </p:txBody>
      </p:sp>
      <p:sp>
        <p:nvSpPr>
          <p:cNvPr id="3" name="Content Placeholder 2">
            <a:extLst>
              <a:ext uri="{FF2B5EF4-FFF2-40B4-BE49-F238E27FC236}">
                <a16:creationId xmlns:a16="http://schemas.microsoft.com/office/drawing/2014/main" id="{57ED6CEA-84F6-48AB-BACE-718CC98F897B}"/>
              </a:ext>
            </a:extLst>
          </p:cNvPr>
          <p:cNvSpPr>
            <a:spLocks noGrp="1"/>
          </p:cNvSpPr>
          <p:nvPr>
            <p:ph idx="1"/>
          </p:nvPr>
        </p:nvSpPr>
        <p:spPr/>
        <p:txBody>
          <a:bodyPr/>
          <a:lstStyle/>
          <a:p>
            <a:r>
              <a:rPr lang="fr-FR" dirty="0" err="1"/>
              <a:t>Expect</a:t>
            </a:r>
            <a:r>
              <a:rPr lang="fr-FR" dirty="0"/>
              <a:t> a </a:t>
            </a:r>
            <a:r>
              <a:rPr lang="fr-FR" dirty="0" err="1"/>
              <a:t>low</a:t>
            </a:r>
            <a:r>
              <a:rPr lang="fr-FR" dirty="0"/>
              <a:t> </a:t>
            </a:r>
            <a:r>
              <a:rPr lang="fr-FR" dirty="0" err="1"/>
              <a:t>attendance</a:t>
            </a:r>
            <a:r>
              <a:rPr lang="fr-FR" dirty="0"/>
              <a:t> </a:t>
            </a:r>
          </a:p>
          <a:p>
            <a:r>
              <a:rPr lang="fr-FR" dirty="0" err="1"/>
              <a:t>Many</a:t>
            </a:r>
            <a:r>
              <a:rPr lang="fr-FR" dirty="0"/>
              <a:t> </a:t>
            </a:r>
            <a:r>
              <a:rPr lang="fr-FR" dirty="0" err="1"/>
              <a:t>companies</a:t>
            </a:r>
            <a:r>
              <a:rPr lang="fr-FR" dirty="0"/>
              <a:t> </a:t>
            </a:r>
            <a:r>
              <a:rPr lang="fr-FR" dirty="0" err="1"/>
              <a:t>withdrawing</a:t>
            </a:r>
            <a:endParaRPr lang="fr-FR" dirty="0"/>
          </a:p>
          <a:p>
            <a:r>
              <a:rPr lang="fr-FR" dirty="0"/>
              <a:t>IETF official position </a:t>
            </a:r>
            <a:r>
              <a:rPr lang="fr-FR" dirty="0" err="1"/>
              <a:t>unchanged</a:t>
            </a:r>
            <a:r>
              <a:rPr lang="fr-FR" dirty="0"/>
              <a:t> </a:t>
            </a:r>
            <a:r>
              <a:rPr lang="fr-FR" dirty="0" err="1"/>
              <a:t>so</a:t>
            </a:r>
            <a:r>
              <a:rPr lang="fr-FR" dirty="0"/>
              <a:t> far </a:t>
            </a:r>
          </a:p>
          <a:p>
            <a:r>
              <a:rPr lang="fr-FR" dirty="0" err="1"/>
              <a:t>Cancelling</a:t>
            </a:r>
            <a:r>
              <a:rPr lang="fr-FR" dirty="0"/>
              <a:t> </a:t>
            </a:r>
            <a:r>
              <a:rPr lang="fr-FR" dirty="0" err="1"/>
              <a:t>your</a:t>
            </a:r>
            <a:r>
              <a:rPr lang="fr-FR" dirty="0"/>
              <a:t> registration:</a:t>
            </a:r>
          </a:p>
          <a:p>
            <a:pPr lvl="1"/>
            <a:r>
              <a:rPr lang="fr-FR" dirty="0"/>
              <a:t>Email to </a:t>
            </a:r>
            <a:r>
              <a:rPr lang="fr-FR" dirty="0">
                <a:hlinkClick r:id="rId2"/>
              </a:rPr>
              <a:t>ietf-registrar@ietf.org</a:t>
            </a:r>
            <a:r>
              <a:rPr lang="fr-FR" dirty="0"/>
              <a:t> </a:t>
            </a:r>
          </a:p>
          <a:p>
            <a:pPr lvl="1"/>
            <a:r>
              <a:rPr lang="fr-FR" dirty="0" err="1"/>
              <a:t>You’ll</a:t>
            </a:r>
            <a:r>
              <a:rPr lang="fr-FR" dirty="0"/>
              <a:t> </a:t>
            </a:r>
            <a:r>
              <a:rPr lang="fr-FR" dirty="0" err="1"/>
              <a:t>get</a:t>
            </a:r>
            <a:r>
              <a:rPr lang="fr-FR" dirty="0"/>
              <a:t> a 90% </a:t>
            </a:r>
            <a:r>
              <a:rPr lang="fr-FR" dirty="0" err="1"/>
              <a:t>refund</a:t>
            </a:r>
            <a:r>
              <a:rPr lang="fr-FR" dirty="0"/>
              <a:t> till March 16th </a:t>
            </a:r>
          </a:p>
          <a:p>
            <a:pPr lvl="1"/>
            <a:endParaRPr lang="en-US" dirty="0"/>
          </a:p>
        </p:txBody>
      </p:sp>
      <p:sp>
        <p:nvSpPr>
          <p:cNvPr id="4" name="Slide Number Placeholder 3">
            <a:extLst>
              <a:ext uri="{FF2B5EF4-FFF2-40B4-BE49-F238E27FC236}">
                <a16:creationId xmlns:a16="http://schemas.microsoft.com/office/drawing/2014/main" id="{AD1210DA-4F03-4B05-B9F5-AE671B0E6388}"/>
              </a:ext>
            </a:extLst>
          </p:cNvPr>
          <p:cNvSpPr>
            <a:spLocks noGrp="1"/>
          </p:cNvSpPr>
          <p:nvPr>
            <p:ph type="sldNum" sz="quarter" idx="12"/>
          </p:nvPr>
        </p:nvSpPr>
        <p:spPr/>
        <p:txBody>
          <a:bodyPr/>
          <a:lstStyle/>
          <a:p>
            <a:fld id="{22D2E28D-3C84-FA4F-AA95-DF0FC25EB245}" type="slidenum">
              <a:rPr lang="fr-FR" smtClean="0"/>
              <a:t>9</a:t>
            </a:fld>
            <a:endParaRPr lang="fr-FR"/>
          </a:p>
        </p:txBody>
      </p:sp>
    </p:spTree>
    <p:extLst>
      <p:ext uri="{BB962C8B-B14F-4D97-AF65-F5344CB8AC3E}">
        <p14:creationId xmlns:p14="http://schemas.microsoft.com/office/powerpoint/2010/main" val="1021033803"/>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9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0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7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8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26654</TotalTime>
  <Words>1991</Words>
  <Application>Microsoft Office PowerPoint</Application>
  <PresentationFormat>On-screen Show (16:9)</PresentationFormat>
  <Paragraphs>268</Paragraphs>
  <Slides>35</Slides>
  <Notes>4</Notes>
  <HiddenSlides>0</HiddenSlides>
  <MMClips>0</MMClips>
  <ScaleCrop>false</ScaleCrop>
  <HeadingPairs>
    <vt:vector size="6" baseType="variant">
      <vt:variant>
        <vt:lpstr>Fonts Used</vt:lpstr>
      </vt:variant>
      <vt:variant>
        <vt:i4>9</vt:i4>
      </vt:variant>
      <vt:variant>
        <vt:lpstr>Theme</vt:lpstr>
      </vt:variant>
      <vt:variant>
        <vt:i4>13</vt:i4>
      </vt:variant>
      <vt:variant>
        <vt:lpstr>Slide Titles</vt:lpstr>
      </vt:variant>
      <vt:variant>
        <vt:i4>35</vt:i4>
      </vt:variant>
    </vt:vector>
  </HeadingPairs>
  <TitlesOfParts>
    <vt:vector size="57" baseType="lpstr">
      <vt:lpstr>Arial</vt:lpstr>
      <vt:lpstr>Cabin</vt:lpstr>
      <vt:lpstr>Calibri</vt:lpstr>
      <vt:lpstr>Calibri Light</vt:lpstr>
      <vt:lpstr>Garamond</vt:lpstr>
      <vt:lpstr>Gill Sans MT</vt:lpstr>
      <vt:lpstr>High Tower Text</vt:lpstr>
      <vt:lpstr>Times New Roman</vt:lpstr>
      <vt:lpstr>Trebuchet MS</vt:lpstr>
      <vt:lpstr>1_Thème Office</vt:lpstr>
      <vt:lpstr>iesg</vt:lpstr>
      <vt:lpstr>2_Thème Office</vt:lpstr>
      <vt:lpstr>3_Thème Office</vt:lpstr>
      <vt:lpstr>4_Thème Office</vt:lpstr>
      <vt:lpstr>5_Thème Office</vt:lpstr>
      <vt:lpstr>6_Thème Office</vt:lpstr>
      <vt:lpstr>7_Thème Office</vt:lpstr>
      <vt:lpstr>8_Thème Office</vt:lpstr>
      <vt:lpstr>9_Thème Office</vt:lpstr>
      <vt:lpstr>10_Thème Office</vt:lpstr>
      <vt:lpstr>Office Theme</vt:lpstr>
      <vt:lpstr>11_Thème Office</vt:lpstr>
      <vt:lpstr>PowerPoint Presentation</vt:lpstr>
      <vt:lpstr>Note Well</vt:lpstr>
      <vt:lpstr>PowerPoint Presentation</vt:lpstr>
      <vt:lpstr>Agenda bashing</vt:lpstr>
      <vt:lpstr>WG progress</vt:lpstr>
      <vt:lpstr>IETF 107 Dates</vt:lpstr>
      <vt:lpstr>Document advancement</vt:lpstr>
      <vt:lpstr>IETF 107 LPWAN Meeting </vt:lpstr>
      <vt:lpstr>COVID-19 vs IETF 107</vt:lpstr>
      <vt:lpstr>Charter 2.0</vt:lpstr>
      <vt:lpstr>draft-ietf-lpwan-schc-over-lorawan IID Computation</vt:lpstr>
      <vt:lpstr>New IID proposition</vt:lpstr>
      <vt:lpstr>Other IID Proposition</vt:lpstr>
      <vt:lpstr>NAT like - Devices does not know its public IP address </vt:lpstr>
      <vt:lpstr>Derive IID from AppSKey and DevEUI</vt:lpstr>
      <vt:lpstr>Proposition</vt:lpstr>
      <vt:lpstr>PowerPoint Presentation</vt:lpstr>
      <vt:lpstr>AUTH48 status</vt:lpstr>
      <vt:lpstr>What did RFC Editor do?</vt:lpstr>
      <vt:lpstr>What did the co-authors do?</vt:lpstr>
      <vt:lpstr>Conclusions, next steps</vt:lpstr>
      <vt:lpstr>Questions addressed</vt:lpstr>
      <vt:lpstr>Question 2: keywords</vt:lpstr>
      <vt:lpstr>Question 2: proposed keywords</vt:lpstr>
      <vt:lpstr>Question 5: artwork on 72 characters</vt:lpstr>
      <vt:lpstr>Questions 15.x (terminology)</vt:lpstr>
      <vt:lpstr>Questions 15.x (terminology)</vt:lpstr>
      <vt:lpstr>Questions 15.x (terminology)</vt:lpstr>
      <vt:lpstr>Questions 15.x (terminology)</vt:lpstr>
      <vt:lpstr>nature/meaning of SCHC</vt:lpstr>
      <vt:lpstr>Question 1: title of RFC</vt:lpstr>
      <vt:lpstr>Question 1: title of RFC</vt:lpstr>
      <vt:lpstr>ACK-on-Error, last tile</vt:lpstr>
      <vt:lpstr>Thank you!</vt:lpstr>
      <vt:lpstr>PowerPoint Presentation</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2817</cp:revision>
  <dcterms:created xsi:type="dcterms:W3CDTF">2015-06-28T21:58:26Z</dcterms:created>
  <dcterms:modified xsi:type="dcterms:W3CDTF">2020-03-04T15:02:54Z</dcterms:modified>
</cp:coreProperties>
</file>