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83" r:id="rId3"/>
  </p:sldMasterIdLst>
  <p:notesMasterIdLst>
    <p:notesMasterId r:id="rId16"/>
  </p:notesMasterIdLst>
  <p:handoutMasterIdLst>
    <p:handoutMasterId r:id="rId17"/>
  </p:handoutMasterIdLst>
  <p:sldIdLst>
    <p:sldId id="504" r:id="rId4"/>
    <p:sldId id="596" r:id="rId5"/>
    <p:sldId id="506" r:id="rId6"/>
    <p:sldId id="559" r:id="rId7"/>
    <p:sldId id="646" r:id="rId8"/>
    <p:sldId id="663" r:id="rId9"/>
    <p:sldId id="256" r:id="rId10"/>
    <p:sldId id="666" r:id="rId11"/>
    <p:sldId id="276" r:id="rId12"/>
    <p:sldId id="665" r:id="rId13"/>
    <p:sldId id="667" r:id="rId14"/>
    <p:sldId id="652" r:id="rId15"/>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65" autoAdjust="0"/>
    <p:restoredTop sz="81742" autoAdjust="0"/>
  </p:normalViewPr>
  <p:slideViewPr>
    <p:cSldViewPr snapToGrid="0" snapToObjects="1">
      <p:cViewPr varScale="1">
        <p:scale>
          <a:sx n="71" d="100"/>
          <a:sy n="71" d="100"/>
        </p:scale>
        <p:origin x="648" y="36"/>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22/09/2020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22/09/2020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05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04787"/>
            <a:ext cx="3008435"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538" y="204798"/>
            <a:ext cx="5111262"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0" y="1076328"/>
            <a:ext cx="3008435" cy="351829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1239659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3600451"/>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812" indent="0">
              <a:buNone/>
              <a:defRPr sz="2100"/>
            </a:lvl2pPr>
            <a:lvl3pPr marL="685630" indent="0">
              <a:buNone/>
              <a:defRPr sz="1800"/>
            </a:lvl3pPr>
            <a:lvl4pPr marL="1028445" indent="0">
              <a:buNone/>
              <a:defRPr sz="1500"/>
            </a:lvl4pPr>
            <a:lvl5pPr marL="1371260" indent="0">
              <a:buNone/>
              <a:defRPr sz="1500"/>
            </a:lvl5pPr>
            <a:lvl6pPr marL="1714079" indent="0">
              <a:buNone/>
              <a:defRPr sz="1500"/>
            </a:lvl6pPr>
            <a:lvl7pPr marL="2056889" indent="0">
              <a:buNone/>
              <a:defRPr sz="1500"/>
            </a:lvl7pPr>
            <a:lvl8pPr marL="2399700" indent="0">
              <a:buNone/>
              <a:defRPr sz="1500"/>
            </a:lvl8pPr>
            <a:lvl9pPr marL="2742512" indent="0">
              <a:buNone/>
              <a:defRPr sz="1500"/>
            </a:lvl9pPr>
          </a:lstStyle>
          <a:p>
            <a:pPr lvl="0"/>
            <a:endParaRPr lang="en-US" noProof="0"/>
          </a:p>
        </p:txBody>
      </p:sp>
      <p:sp>
        <p:nvSpPr>
          <p:cNvPr id="4" name="Text Placeholder 3"/>
          <p:cNvSpPr>
            <a:spLocks noGrp="1"/>
          </p:cNvSpPr>
          <p:nvPr>
            <p:ph type="body" sz="half" idx="2"/>
          </p:nvPr>
        </p:nvSpPr>
        <p:spPr>
          <a:xfrm>
            <a:off x="1792166" y="4025513"/>
            <a:ext cx="5486400" cy="60364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99151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484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457200"/>
            <a:ext cx="1790700" cy="4114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11" y="457200"/>
            <a:ext cx="5231423" cy="411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220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EDBA2D56-51E2-4D77-82C9-2165EC2F0278}" type="datetime1">
              <a:rPr lang="en-US" smtClean="0"/>
              <a:t>9/22/2020</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r>
              <a:rPr lang="en-US"/>
              <a:t>22/01/2020 Interim</a:t>
            </a:r>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285003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991331ED-D256-4B92-B063-D87C10F5DA69}" type="datetime1">
              <a:rPr lang="en-US" smtClean="0"/>
              <a:t>9/22/2020</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lvl1pPr>
              <a:defRPr sz="1100"/>
            </a:lvl1pPr>
          </a:lstStyle>
          <a:p>
            <a:r>
              <a:rPr lang="fr-FR"/>
              <a:t>22/01/2020 Interim</a:t>
            </a:r>
            <a:endParaRPr lang="fr-FR" dirty="0"/>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1353204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D27655BE-C1A8-452C-90BF-4C4F7B606781}" type="datetime1">
              <a:rPr lang="en-US" smtClean="0"/>
              <a:t>9/22/2020</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r>
              <a:rPr lang="en-US"/>
              <a:t>22/01/2020 Interim</a:t>
            </a:r>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79925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32216E57-A75C-444C-9729-22F376D7830F}" type="datetime1">
              <a:rPr lang="en-US" smtClean="0"/>
              <a:t>9/22/2020</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r>
              <a:rPr lang="en-US"/>
              <a:t>22/01/2020 Interim</a:t>
            </a:r>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81705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CCFDE48B-F414-4D37-82C6-2E7F4247B6BC}" type="datetime1">
              <a:rPr lang="en-US" smtClean="0"/>
              <a:t>9/22/2020</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r>
              <a:rPr lang="en-US"/>
              <a:t>22/01/2020 Interim</a:t>
            </a:r>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036527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F425F0BC-E4C5-4FB2-8621-B8C8233DD522}" type="datetime1">
              <a:rPr lang="en-US" smtClean="0"/>
              <a:t>9/22/2020</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r>
              <a:rPr lang="en-US"/>
              <a:t>22/01/2020 Interim</a:t>
            </a:r>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0996420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6DBDA92C-9039-42E3-AD72-F8B839131491}" type="datetime1">
              <a:rPr lang="en-US" smtClean="0"/>
              <a:t>9/22/2020</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r>
              <a:rPr lang="en-US"/>
              <a:t>22/01/2020 Interim</a:t>
            </a:r>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149201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222565D9-9294-49E7-9E9B-854248BBD7C7}" type="datetime1">
              <a:rPr lang="en-US" smtClean="0"/>
              <a:t>9/22/2020</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r>
              <a:rPr lang="en-US"/>
              <a:t>22/01/2020 Interim</a:t>
            </a:r>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167716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0DAEFBB1-9775-46A4-8AC5-F13AB97EED05}" type="datetime1">
              <a:rPr lang="en-US" smtClean="0"/>
              <a:t>9/22/2020</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r>
              <a:rPr lang="en-US"/>
              <a:t>22/01/2020 Interim</a:t>
            </a:r>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855060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EAFBE851-3623-425E-B895-5A60DE243C05}" type="datetime1">
              <a:rPr lang="en-US" smtClean="0"/>
              <a:t>9/22/2020</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r>
              <a:rPr lang="en-US"/>
              <a:t>22/01/2020 Interim</a:t>
            </a:r>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939496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8B088857-E49E-403A-963B-A318BB86C7E3}" type="datetime1">
              <a:rPr lang="en-US" smtClean="0"/>
              <a:t>9/22/2020</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r>
              <a:rPr lang="en-US"/>
              <a:t>22/01/2020 Interim</a:t>
            </a:r>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782112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812" indent="0" algn="ctr">
              <a:buNone/>
              <a:defRPr/>
            </a:lvl2pPr>
            <a:lvl3pPr marL="685630" indent="0" algn="ctr">
              <a:buNone/>
              <a:defRPr/>
            </a:lvl3pPr>
            <a:lvl4pPr marL="1028445" indent="0" algn="ctr">
              <a:buNone/>
              <a:defRPr/>
            </a:lvl4pPr>
            <a:lvl5pPr marL="1371260" indent="0" algn="ctr">
              <a:buNone/>
              <a:defRPr/>
            </a:lvl5pPr>
            <a:lvl6pPr marL="1714079" indent="0" algn="ctr">
              <a:buNone/>
              <a:defRPr/>
            </a:lvl6pPr>
            <a:lvl7pPr marL="2056889" indent="0" algn="ctr">
              <a:buNone/>
              <a:defRPr/>
            </a:lvl7pPr>
            <a:lvl8pPr marL="2399700" indent="0" algn="ctr">
              <a:buNone/>
              <a:defRPr/>
            </a:lvl8pPr>
            <a:lvl9pPr marL="2742512" indent="0" algn="ctr">
              <a:buNone/>
              <a:defRPr/>
            </a:lvl9pPr>
          </a:lstStyle>
          <a:p>
            <a:r>
              <a:rPr lang="en-US"/>
              <a:t>Click to edit Master subtitle style</a:t>
            </a:r>
          </a:p>
        </p:txBody>
      </p:sp>
    </p:spTree>
    <p:extLst>
      <p:ext uri="{BB962C8B-B14F-4D97-AF65-F5344CB8AC3E}">
        <p14:creationId xmlns:p14="http://schemas.microsoft.com/office/powerpoint/2010/main" val="284920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812" indent="0">
              <a:buNone/>
              <a:defRPr sz="1400"/>
            </a:lvl2pPr>
            <a:lvl3pPr marL="685630" indent="0">
              <a:buNone/>
              <a:defRPr sz="1200"/>
            </a:lvl3pPr>
            <a:lvl4pPr marL="1028445" indent="0">
              <a:buNone/>
              <a:defRPr sz="1100"/>
            </a:lvl4pPr>
            <a:lvl5pPr marL="1371260" indent="0">
              <a:buNone/>
              <a:defRPr sz="1100"/>
            </a:lvl5pPr>
            <a:lvl6pPr marL="1714079" indent="0">
              <a:buNone/>
              <a:defRPr sz="1100"/>
            </a:lvl6pPr>
            <a:lvl7pPr marL="2056889" indent="0">
              <a:buNone/>
              <a:defRPr sz="1100"/>
            </a:lvl7pPr>
            <a:lvl8pPr marL="2399700" indent="0">
              <a:buNone/>
              <a:defRPr sz="1100"/>
            </a:lvl8pPr>
            <a:lvl9pPr marL="2742512" indent="0">
              <a:buNone/>
              <a:defRPr sz="1100"/>
            </a:lvl9pPr>
          </a:lstStyle>
          <a:p>
            <a:pPr lvl="0"/>
            <a:r>
              <a:rPr lang="en-US"/>
              <a:t>Click to edit Master text styles</a:t>
            </a:r>
          </a:p>
        </p:txBody>
      </p:sp>
    </p:spTree>
    <p:extLst>
      <p:ext uri="{BB962C8B-B14F-4D97-AF65-F5344CB8AC3E}">
        <p14:creationId xmlns:p14="http://schemas.microsoft.com/office/powerpoint/2010/main" val="252842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014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151335"/>
            <a:ext cx="4040066"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1" y="1631156"/>
            <a:ext cx="4040066"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1" y="1151335"/>
            <a:ext cx="4041531"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271" y="1631156"/>
            <a:ext cx="404153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2963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44291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552261"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September 22</a:t>
            </a:r>
            <a:r>
              <a:rPr lang="en-US" altLang="en-US" sz="1400" baseline="30000" dirty="0">
                <a:cs typeface="Arial" panose="020B0604020202020204" pitchFamily="34" charset="0"/>
              </a:rPr>
              <a:t>th</a:t>
            </a:r>
            <a:r>
              <a:rPr lang="en-US" altLang="en-US" sz="1400" baseline="0" dirty="0">
                <a:cs typeface="Arial" panose="020B0604020202020204" pitchFamily="34" charset="0"/>
              </a:rPr>
              <a:t>, 2020</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F4A36196-9E09-485F-BE37-07BF988A3B1E}" type="datetime1">
              <a:rPr lang="en-US" smtClean="0"/>
              <a:t>9/22/2020</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1400">
                <a:solidFill>
                  <a:schemeClr val="tx1">
                    <a:tint val="75000"/>
                  </a:schemeClr>
                </a:solidFill>
              </a:defRPr>
            </a:lvl1pPr>
          </a:lstStyle>
          <a:p>
            <a:r>
              <a:rPr lang="en-US" sz="1600" dirty="0"/>
              <a:t>22/01/2020 Interim</a:t>
            </a:r>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718420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0-lpwan-13-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&lt;</a:t>
            </a:r>
            <a:r>
              <a:rPr lang="en-US" sz="2000" dirty="0" err="1">
                <a:latin typeface="+mn-lt"/>
                <a:cs typeface="Trebuchet MS"/>
              </a:rPr>
              <a:t>a@ackl.io</a:t>
            </a:r>
            <a:r>
              <a:rPr lang="en-US" sz="2000" dirty="0">
                <a:latin typeface="+mn-lt"/>
                <a:cs typeface="Trebuchet MS"/>
              </a:rPr>
              <a:t>&gt;</a:t>
            </a:r>
          </a:p>
          <a:p>
            <a:r>
              <a:rPr lang="en-US" sz="2000" dirty="0">
                <a:latin typeface="+mn-lt"/>
                <a:cs typeface="Trebuchet MS"/>
              </a:rPr>
              <a:t>Pascal </a:t>
            </a:r>
            <a:r>
              <a:rPr lang="en-US" sz="2000" dirty="0" err="1">
                <a:latin typeface="+mn-lt"/>
                <a:cs typeface="Trebuchet MS"/>
              </a:rPr>
              <a:t>Thubert</a:t>
            </a:r>
            <a:r>
              <a:rPr lang="en-US" sz="2000" dirty="0">
                <a:latin typeface="+mn-lt"/>
                <a:cs typeface="Trebuchet MS"/>
              </a:rPr>
              <a:t> &lt;</a:t>
            </a:r>
            <a:r>
              <a:rPr lang="en-US" sz="2000" dirty="0" err="1">
                <a:latin typeface="+mn-lt"/>
                <a:cs typeface="Trebuchet MS"/>
              </a:rPr>
              <a:t>pthubert@cisco.com</a:t>
            </a:r>
            <a:r>
              <a:rPr lang="en-US" sz="2000" dirty="0">
                <a:latin typeface="+mn-lt"/>
                <a:cs typeface="Trebuchet MS"/>
              </a:rPr>
              <a:t>&gt;</a:t>
            </a:r>
          </a:p>
          <a:p>
            <a:endParaRPr lang="en-US" sz="2000" dirty="0">
              <a:latin typeface="+mn-lt"/>
              <a:cs typeface="Trebuchet MS"/>
            </a:endParaRPr>
          </a:p>
          <a:p>
            <a:r>
              <a:rPr lang="en-US" sz="2000" dirty="0">
                <a:latin typeface="+mn-lt"/>
                <a:cs typeface="Trebuchet MS"/>
              </a:rPr>
              <a:t>AD: Eric Vyncke </a:t>
            </a:r>
          </a:p>
          <a:p>
            <a:r>
              <a:rPr lang="en-US" sz="2000" dirty="0">
                <a:latin typeface="+mn-lt"/>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endParaRPr lang="en-US" dirty="0"/>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r>
              <a:rPr lang="en-US" dirty="0" err="1">
                <a:cs typeface="Trebuchet MS"/>
              </a:rPr>
              <a:t>Webex</a:t>
            </a:r>
            <a:endParaRPr lang="en-US" dirty="0">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Draft status: Padding</a:t>
            </a:r>
          </a:p>
        </p:txBody>
      </p:sp>
      <p:sp>
        <p:nvSpPr>
          <p:cNvPr id="3" name="Content Placeholder 2"/>
          <p:cNvSpPr>
            <a:spLocks noGrp="1"/>
          </p:cNvSpPr>
          <p:nvPr>
            <p:ph idx="1"/>
          </p:nvPr>
        </p:nvSpPr>
        <p:spPr>
          <a:xfrm>
            <a:off x="460150" y="1380635"/>
            <a:ext cx="8055199" cy="3339548"/>
          </a:xfrm>
        </p:spPr>
        <p:txBody>
          <a:bodyPr>
            <a:normAutofit lnSpcReduction="10000"/>
          </a:bodyPr>
          <a:lstStyle/>
          <a:p>
            <a:r>
              <a:rPr lang="en-US" sz="2400" dirty="0"/>
              <a:t>The Compression Residue MUST be aligned to the L2 word.</a:t>
            </a:r>
          </a:p>
          <a:p>
            <a:r>
              <a:rPr lang="en-US" sz="2400" dirty="0"/>
              <a:t>For Ethernet, the L2 word is one byte, so padding is needed up to the next byte boundary.  </a:t>
            </a:r>
          </a:p>
          <a:p>
            <a:r>
              <a:rPr lang="en-US" sz="2400" dirty="0"/>
              <a:t>If a compression rule produces a residue that is not byte aligned, then it is implicitly terminated with a statement that indicates padding till the next byte boundary.  </a:t>
            </a:r>
          </a:p>
          <a:p>
            <a:r>
              <a:rPr lang="en-US" sz="2400" dirty="0"/>
              <a:t>The padding bit is 0</a:t>
            </a:r>
          </a:p>
          <a:p>
            <a:r>
              <a:rPr lang="en-US" sz="2400" dirty="0"/>
              <a:t>The residue + padding may be followed by uncompressed payload</a:t>
            </a:r>
            <a:endParaRPr lang="en-GB" sz="2400" dirty="0"/>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B4E61214-2DF0-4E55-8D99-3B1174B3C4EB}"/>
              </a:ext>
            </a:extLst>
          </p:cNvPr>
          <p:cNvSpPr txBox="1"/>
          <p:nvPr/>
        </p:nvSpPr>
        <p:spPr>
          <a:xfrm>
            <a:off x="2593209" y="4684990"/>
            <a:ext cx="4572000" cy="369332"/>
          </a:xfrm>
          <a:prstGeom prst="rect">
            <a:avLst/>
          </a:prstGeom>
          <a:noFill/>
        </p:spPr>
        <p:txBody>
          <a:bodyPr wrap="square">
            <a:spAutoFit/>
          </a:bodyPr>
          <a:lstStyle/>
          <a:p>
            <a:r>
              <a:rPr lang="en-US" dirty="0"/>
              <a:t>draft-</a:t>
            </a:r>
            <a:r>
              <a:rPr lang="en-US" dirty="0" err="1"/>
              <a:t>thubert</a:t>
            </a:r>
            <a:r>
              <a:rPr lang="en-US" dirty="0"/>
              <a:t>-intarea-</a:t>
            </a:r>
            <a:r>
              <a:rPr lang="en-US" dirty="0" err="1"/>
              <a:t>schc</a:t>
            </a:r>
            <a:r>
              <a:rPr lang="en-US" dirty="0"/>
              <a:t>-over-</a:t>
            </a:r>
            <a:r>
              <a:rPr lang="en-US" dirty="0" err="1"/>
              <a:t>ppp</a:t>
            </a:r>
            <a:endParaRPr lang="en-US" dirty="0"/>
          </a:p>
        </p:txBody>
      </p:sp>
    </p:spTree>
    <p:extLst>
      <p:ext uri="{BB962C8B-B14F-4D97-AF65-F5344CB8AC3E}">
        <p14:creationId xmlns:p14="http://schemas.microsoft.com/office/powerpoint/2010/main" val="2871465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73C8A-4100-4A87-ADBC-7956532EC4F6}"/>
              </a:ext>
            </a:extLst>
          </p:cNvPr>
          <p:cNvSpPr>
            <a:spLocks noGrp="1"/>
          </p:cNvSpPr>
          <p:nvPr>
            <p:ph type="title"/>
          </p:nvPr>
        </p:nvSpPr>
        <p:spPr/>
        <p:txBody>
          <a:bodyPr/>
          <a:lstStyle/>
          <a:p>
            <a:r>
              <a:rPr lang="fr-FR" dirty="0" err="1"/>
              <a:t>Resulting</a:t>
            </a:r>
            <a:r>
              <a:rPr lang="fr-FR" dirty="0"/>
              <a:t> </a:t>
            </a:r>
            <a:r>
              <a:rPr lang="fr-FR" dirty="0" err="1"/>
              <a:t>Packet</a:t>
            </a:r>
            <a:r>
              <a:rPr lang="fr-FR" dirty="0"/>
              <a:t> (no </a:t>
            </a:r>
            <a:r>
              <a:rPr lang="fr-FR" dirty="0" err="1"/>
              <a:t>Frag</a:t>
            </a:r>
            <a:r>
              <a:rPr lang="fr-FR" dirty="0"/>
              <a:t> </a:t>
            </a:r>
            <a:r>
              <a:rPr lang="fr-FR" dirty="0" err="1"/>
              <a:t>example</a:t>
            </a:r>
            <a:r>
              <a:rPr lang="fr-FR" dirty="0"/>
              <a:t>)</a:t>
            </a:r>
            <a:endParaRPr lang="en-US" dirty="0"/>
          </a:p>
        </p:txBody>
      </p:sp>
      <p:sp>
        <p:nvSpPr>
          <p:cNvPr id="3" name="Content Placeholder 2">
            <a:extLst>
              <a:ext uri="{FF2B5EF4-FFF2-40B4-BE49-F238E27FC236}">
                <a16:creationId xmlns:a16="http://schemas.microsoft.com/office/drawing/2014/main" id="{6A9297E8-97BB-4113-89AA-CB6D5F8005F9}"/>
              </a:ext>
            </a:extLst>
          </p:cNvPr>
          <p:cNvSpPr>
            <a:spLocks noGrp="1"/>
          </p:cNvSpPr>
          <p:nvPr>
            <p:ph idx="1"/>
          </p:nvPr>
        </p:nvSpPr>
        <p:spPr>
          <a:xfrm>
            <a:off x="711776" y="1179821"/>
            <a:ext cx="8244283" cy="3861286"/>
          </a:xfrm>
        </p:spPr>
        <p:txBody>
          <a:bodyPr>
            <a:normAutofit fontScale="47500" lnSpcReduction="20000"/>
          </a:bodyPr>
          <a:lstStyle/>
          <a:p>
            <a:pPr marL="0" indent="0">
              <a:spcBef>
                <a:spcPts val="0"/>
              </a:spcBef>
              <a:buNone/>
            </a:pPr>
            <a:r>
              <a:rPr lang="en-US" sz="2500" b="1" dirty="0">
                <a:latin typeface="Courier New" panose="02070309020205020404" pitchFamily="49" charset="0"/>
                <a:cs typeface="Courier New" panose="02070309020205020404" pitchFamily="49" charset="0"/>
              </a:rPr>
              <a:t>      0                   1                   2                   3</a:t>
            </a:r>
          </a:p>
          <a:p>
            <a:pPr marL="0" indent="0">
              <a:spcBef>
                <a:spcPts val="0"/>
              </a:spcBef>
              <a:buNone/>
            </a:pPr>
            <a:r>
              <a:rPr lang="en-US" sz="2500" b="1" dirty="0">
                <a:latin typeface="Courier New" panose="02070309020205020404" pitchFamily="49" charset="0"/>
                <a:cs typeface="Courier New" panose="02070309020205020404" pitchFamily="49" charset="0"/>
              </a:rPr>
              <a:t>      0 1 2 3 4 5 6 7 8 9 0 1 2 3 4 5 6 7 8 9 0 1 2 3 4 5 6 7 8 9 0 1</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     Source MAC Address        +-+-+-+-+-+-+-+-+-+-+-+-+-+-+-+-+</a:t>
            </a:r>
          </a:p>
          <a:p>
            <a:pPr marL="0" indent="0">
              <a:spcBef>
                <a:spcPts val="0"/>
              </a:spcBef>
              <a:buNone/>
            </a:pPr>
            <a:r>
              <a:rPr lang="en-US" sz="2500" b="1" dirty="0">
                <a:latin typeface="Courier New" panose="02070309020205020404" pitchFamily="49" charset="0"/>
                <a:cs typeface="Courier New" panose="02070309020205020404" pitchFamily="49" charset="0"/>
              </a:rPr>
              <a:t>     |                               |                               |</a:t>
            </a:r>
          </a:p>
          <a:p>
            <a:pPr marL="0" indent="0">
              <a:spcBef>
                <a:spcPts val="0"/>
              </a:spcBef>
              <a:buNone/>
            </a:pPr>
            <a:r>
              <a:rPr lang="en-US" sz="2500" b="1" dirty="0">
                <a:latin typeface="Courier New" panose="02070309020205020404" pitchFamily="49" charset="0"/>
                <a:cs typeface="Courier New" panose="02070309020205020404" pitchFamily="49" charset="0"/>
              </a:rPr>
              <a:t>     +-+-+-+-+-+-+-+-+-+-+-+-+-+-+-+-+   Destination MAC Address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Ethernet Frame Type(0x8864)   | Ver=1 | Type=1|   Code=0      |</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Session ID                |            Length             |</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PPP Protocol (IPv6) = 0x0057  |0|0|       SCHC </a:t>
            </a:r>
            <a:r>
              <a:rPr lang="en-US" sz="2500" b="1" dirty="0" err="1">
                <a:latin typeface="Courier New" panose="02070309020205020404" pitchFamily="49" charset="0"/>
                <a:cs typeface="Courier New" panose="02070309020205020404" pitchFamily="49" charset="0"/>
              </a:rPr>
              <a:t>RuleID</a:t>
            </a: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                        Compression                          ...</a:t>
            </a:r>
          </a:p>
          <a:p>
            <a:pPr marL="0" indent="0">
              <a:spcBef>
                <a:spcPts val="0"/>
              </a:spcBef>
              <a:buNone/>
            </a:pPr>
            <a:r>
              <a:rPr lang="en-US" sz="2500" b="1" dirty="0">
                <a:latin typeface="Courier New" panose="02070309020205020404" pitchFamily="49" charset="0"/>
                <a:cs typeface="Courier New" panose="02070309020205020404" pitchFamily="49" charset="0"/>
              </a:rPr>
              <a:t>     |                           Residue                       +-+-+-+</a:t>
            </a:r>
          </a:p>
          <a:p>
            <a:pPr marL="0" indent="0">
              <a:spcBef>
                <a:spcPts val="0"/>
              </a:spcBef>
              <a:buNone/>
            </a:pPr>
            <a:r>
              <a:rPr lang="en-US" sz="2500" b="1" dirty="0">
                <a:latin typeface="Courier New" panose="02070309020205020404" pitchFamily="49" charset="0"/>
                <a:cs typeface="Courier New" panose="02070309020205020404" pitchFamily="49" charset="0"/>
              </a:rPr>
              <a:t>     |                                                         | Pad |</a:t>
            </a:r>
          </a:p>
          <a:p>
            <a:pPr marL="0" indent="0">
              <a:spcBef>
                <a:spcPts val="0"/>
              </a:spcBef>
              <a:buNone/>
            </a:pPr>
            <a:r>
              <a:rPr lang="en-US" sz="2500" b="1" dirty="0">
                <a:latin typeface="Courier New" panose="02070309020205020404" pitchFamily="49" charset="0"/>
                <a:cs typeface="Courier New" panose="02070309020205020404" pitchFamily="49" charset="0"/>
              </a:rPr>
              <a:t>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                         Uncompressed                          |</a:t>
            </a:r>
          </a:p>
          <a:p>
            <a:pPr marL="0" indent="0">
              <a:spcBef>
                <a:spcPts val="0"/>
              </a:spcBef>
              <a:buNone/>
            </a:pPr>
            <a:r>
              <a:rPr lang="en-US" sz="2500" b="1" dirty="0">
                <a:latin typeface="Courier New" panose="02070309020205020404" pitchFamily="49" charset="0"/>
                <a:cs typeface="Courier New" panose="02070309020205020404" pitchFamily="49" charset="0"/>
              </a:rPr>
              <a:t>    ...                          Original                           ...</a:t>
            </a:r>
          </a:p>
          <a:p>
            <a:pPr marL="0" indent="0">
              <a:spcBef>
                <a:spcPts val="0"/>
              </a:spcBef>
              <a:buNone/>
            </a:pPr>
            <a:r>
              <a:rPr lang="en-US" sz="2500" b="1" dirty="0">
                <a:latin typeface="Courier New" panose="02070309020205020404" pitchFamily="49" charset="0"/>
                <a:cs typeface="Courier New" panose="02070309020205020404" pitchFamily="49" charset="0"/>
              </a:rPr>
              <a:t>     |                           Payload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sz="2500" b="1" dirty="0">
                <a:latin typeface="Courier New" panose="02070309020205020404" pitchFamily="49" charset="0"/>
                <a:cs typeface="Courier New" panose="02070309020205020404" pitchFamily="49" charset="0"/>
              </a:rPr>
              <a:t>     |                                                               |</a:t>
            </a:r>
          </a:p>
          <a:p>
            <a:pPr marL="0" indent="0">
              <a:spcBef>
                <a:spcPts val="0"/>
              </a:spcBef>
              <a:buNone/>
            </a:pPr>
            <a:r>
              <a:rPr lang="en-US" b="1" dirty="0">
                <a:latin typeface="Courier New" panose="02070309020205020404" pitchFamily="49" charset="0"/>
                <a:cs typeface="Courier New" panose="02070309020205020404" pitchFamily="49" charset="0"/>
              </a:rPr>
              <a:t>     +-+-+-+-+-+-+-+-+-+-+-+-+-+-+-+-+-+-+-+-+-+-+-+-+-+-+-+-+-+-+-+-+</a:t>
            </a:r>
          </a:p>
        </p:txBody>
      </p:sp>
      <p:sp>
        <p:nvSpPr>
          <p:cNvPr id="4" name="Slide Number Placeholder 3">
            <a:extLst>
              <a:ext uri="{FF2B5EF4-FFF2-40B4-BE49-F238E27FC236}">
                <a16:creationId xmlns:a16="http://schemas.microsoft.com/office/drawing/2014/main" id="{7E94BBC9-D56E-475F-AAA8-2F498F55FFAB}"/>
              </a:ext>
            </a:extLst>
          </p:cNvPr>
          <p:cNvSpPr>
            <a:spLocks noGrp="1"/>
          </p:cNvSpPr>
          <p:nvPr>
            <p:ph type="sldNum" sz="quarter" idx="12"/>
          </p:nvPr>
        </p:nvSpPr>
        <p:spPr/>
        <p:txBody>
          <a:bodyPr/>
          <a:lstStyle/>
          <a:p>
            <a:fld id="{43D7CE35-1867-2742-9862-5460C4103144}" type="slidenum">
              <a:rPr lang="en-US" smtClean="0"/>
              <a:t>11</a:t>
            </a:fld>
            <a:endParaRPr lang="en-US"/>
          </a:p>
        </p:txBody>
      </p:sp>
    </p:spTree>
    <p:extLst>
      <p:ext uri="{BB962C8B-B14F-4D97-AF65-F5344CB8AC3E}">
        <p14:creationId xmlns:p14="http://schemas.microsoft.com/office/powerpoint/2010/main" val="4214139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12</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u="sng" dirty="0">
                <a:solidFill>
                  <a:srgbClr val="000000"/>
                </a:solidFill>
                <a:cs typeface="Droid Sans Fallback" charset="0"/>
                <a:hlinkClick r:id="rId3"/>
              </a:rPr>
              <a:t>https://codimd.ietf.org/notes-ietf-interim-2020-lpwan-13-lpwan#</a:t>
            </a:r>
            <a:endParaRPr lang="en-US" altLang="en-US" sz="1400" u="sng"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643343" y="1916909"/>
            <a:ext cx="8043457" cy="2246749"/>
          </a:xfrm>
          <a:prstGeom prst="rect">
            <a:avLst/>
          </a:prstGeom>
        </p:spPr>
        <p:txBody>
          <a:bodyPr wrap="square" lIns="91420" tIns="45710" rIns="91420" bIns="45710">
            <a:spAutoFit/>
          </a:bodyPr>
          <a:lstStyle/>
          <a:p>
            <a:r>
              <a:rPr lang="en-US" sz="2000" dirty="0"/>
              <a:t>[16:05] Administrivia                								[10min]    	o    Note-Well, Scribes, Agenda Bashing    </a:t>
            </a:r>
          </a:p>
          <a:p>
            <a:r>
              <a:rPr lang="en-US" sz="2000" dirty="0"/>
              <a:t>	o    WG Status, IETF 109 Prep </a:t>
            </a:r>
          </a:p>
          <a:p>
            <a:r>
              <a:rPr lang="en-US" sz="2000" dirty="0"/>
              <a:t>[16:15] SCHC over </a:t>
            </a:r>
            <a:r>
              <a:rPr lang="en-US" sz="2000" dirty="0" err="1"/>
              <a:t>LoRaWAN</a:t>
            </a:r>
            <a:r>
              <a:rPr lang="en-US" sz="2000" dirty="0"/>
              <a:t> 								[10min]</a:t>
            </a:r>
          </a:p>
          <a:p>
            <a:r>
              <a:rPr lang="en-US" sz="2000" dirty="0"/>
              <a:t>[16:25] SCHC over PPP 										[15min]</a:t>
            </a:r>
          </a:p>
          <a:p>
            <a:r>
              <a:rPr lang="en-US" sz="2000"/>
              <a:t>[16:40] </a:t>
            </a:r>
            <a:r>
              <a:rPr lang="en-US" sz="2000" dirty="0"/>
              <a:t>Open </a:t>
            </a:r>
            <a:r>
              <a:rPr lang="en-US" sz="2000"/>
              <a:t>Bar  / AOB              </a:t>
            </a:r>
            <a:r>
              <a:rPr lang="en-US" sz="2000" dirty="0"/>
              <a:t>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7" name="Picture 6">
            <a:extLst>
              <a:ext uri="{FF2B5EF4-FFF2-40B4-BE49-F238E27FC236}">
                <a16:creationId xmlns:a16="http://schemas.microsoft.com/office/drawing/2014/main" id="{B140B3A3-FD1C-4D68-85A1-06C57E7CECA1}"/>
              </a:ext>
            </a:extLst>
          </p:cNvPr>
          <p:cNvPicPr>
            <a:picLocks noChangeAspect="1"/>
          </p:cNvPicPr>
          <p:nvPr/>
        </p:nvPicPr>
        <p:blipFill rotWithShape="1">
          <a:blip r:embed="rId2"/>
          <a:srcRect l="2133" t="40404" r="3190" b="2538"/>
          <a:stretch/>
        </p:blipFill>
        <p:spPr>
          <a:xfrm>
            <a:off x="206011" y="1438463"/>
            <a:ext cx="8413926" cy="2934754"/>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9" name="Picture 8">
            <a:extLst>
              <a:ext uri="{FF2B5EF4-FFF2-40B4-BE49-F238E27FC236}">
                <a16:creationId xmlns:a16="http://schemas.microsoft.com/office/drawing/2014/main" id="{4393AC6B-0570-4A08-B6E7-1E96830F468F}"/>
              </a:ext>
            </a:extLst>
          </p:cNvPr>
          <p:cNvPicPr>
            <a:picLocks noChangeAspect="1"/>
          </p:cNvPicPr>
          <p:nvPr/>
        </p:nvPicPr>
        <p:blipFill rotWithShape="1">
          <a:blip r:embed="rId3"/>
          <a:srcRect l="1221" t="30497" r="1984" b="15046"/>
          <a:stretch/>
        </p:blipFill>
        <p:spPr>
          <a:xfrm>
            <a:off x="334182" y="997528"/>
            <a:ext cx="8350809" cy="3639978"/>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a:t>draft-</a:t>
            </a:r>
            <a:r>
              <a:rPr lang="fr-FR" sz="3000" b="1" dirty="0" err="1"/>
              <a:t>thubert</a:t>
            </a:r>
            <a:r>
              <a:rPr lang="fr-FR" sz="3000" b="1" dirty="0"/>
              <a:t>-intarea-</a:t>
            </a:r>
            <a:r>
              <a:rPr lang="fr-FR" sz="3000" b="1" dirty="0" err="1"/>
              <a:t>schc</a:t>
            </a:r>
            <a:r>
              <a:rPr lang="fr-FR" sz="3000" b="1" dirty="0"/>
              <a:t>-over-ppp</a:t>
            </a:r>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43000" y="2894998"/>
            <a:ext cx="6858000" cy="1048352"/>
          </a:xfrm>
        </p:spPr>
        <p:txBody>
          <a:bodyPr>
            <a:normAutofit/>
          </a:bodyPr>
          <a:lstStyle/>
          <a:p>
            <a:r>
              <a:rPr lang="es-ES" dirty="0"/>
              <a:t>Editor:</a:t>
            </a:r>
          </a:p>
          <a:p>
            <a:r>
              <a:rPr lang="es-ES" dirty="0"/>
              <a:t>Pascal Thubert(pthubert@cisco.com)</a:t>
            </a:r>
            <a:endParaRPr lang="en-US" dirty="0"/>
          </a:p>
        </p:txBody>
      </p:sp>
      <p:sp>
        <p:nvSpPr>
          <p:cNvPr id="4" name="Rectangle 3"/>
          <p:cNvSpPr/>
          <p:nvPr/>
        </p:nvSpPr>
        <p:spPr>
          <a:xfrm>
            <a:off x="2996889" y="4624614"/>
            <a:ext cx="2834430" cy="307777"/>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bin"/>
                <a:ea typeface="+mn-ea"/>
                <a:cs typeface="+mn-cs"/>
              </a:rPr>
              <a:t>Interim meeting, June 30</a:t>
            </a:r>
            <a:r>
              <a:rPr kumimoji="0" lang="en-US" sz="1400" b="0" i="0" u="none" strike="noStrike" kern="1200" cap="none" spc="0" normalizeH="0" baseline="30000" noProof="0" dirty="0">
                <a:ln>
                  <a:noFill/>
                </a:ln>
                <a:solidFill>
                  <a:srgbClr val="000000"/>
                </a:solidFill>
                <a:effectLst/>
                <a:uLnTx/>
                <a:uFillTx/>
                <a:latin typeface="Cabin"/>
                <a:ea typeface="+mn-ea"/>
                <a:cs typeface="+mn-cs"/>
              </a:rPr>
              <a:t>nd</a:t>
            </a:r>
            <a:r>
              <a:rPr kumimoji="0" lang="en-US" sz="1400" b="0" i="0" u="none" strike="noStrike" kern="1200" cap="none" spc="0" normalizeH="0" baseline="0" noProof="0" dirty="0">
                <a:ln>
                  <a:noFill/>
                </a:ln>
                <a:solidFill>
                  <a:srgbClr val="000000"/>
                </a:solidFill>
                <a:effectLst/>
                <a:uLnTx/>
                <a:uFillTx/>
                <a:latin typeface="Cabin"/>
                <a:ea typeface="+mn-ea"/>
                <a:cs typeface="+mn-cs"/>
              </a:rPr>
              <a:t>,  2020</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02549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Draft status: </a:t>
            </a:r>
            <a:r>
              <a:rPr lang="en-GB" dirty="0" err="1"/>
              <a:t>RuleID</a:t>
            </a:r>
            <a:r>
              <a:rPr lang="en-GB" dirty="0"/>
              <a:t> Numbering Scheme</a:t>
            </a:r>
          </a:p>
        </p:txBody>
      </p:sp>
      <p:sp>
        <p:nvSpPr>
          <p:cNvPr id="3" name="Content Placeholder 2"/>
          <p:cNvSpPr>
            <a:spLocks noGrp="1"/>
          </p:cNvSpPr>
          <p:nvPr>
            <p:ph idx="1"/>
          </p:nvPr>
        </p:nvSpPr>
        <p:spPr>
          <a:xfrm>
            <a:off x="460150" y="1380635"/>
            <a:ext cx="8055199" cy="3252087"/>
          </a:xfrm>
        </p:spPr>
        <p:txBody>
          <a:bodyPr>
            <a:normAutofit fontScale="62500" lnSpcReduction="20000"/>
          </a:bodyPr>
          <a:lstStyle/>
          <a:p>
            <a:r>
              <a:rPr lang="en-US" sz="3800" dirty="0"/>
              <a:t>The </a:t>
            </a:r>
            <a:r>
              <a:rPr lang="en-US" sz="3800" dirty="0" err="1"/>
              <a:t>RuleID</a:t>
            </a:r>
            <a:r>
              <a:rPr lang="en-US" sz="3800" dirty="0"/>
              <a:t> for a compression rule is expressed as 2 bytes.  </a:t>
            </a:r>
          </a:p>
          <a:p>
            <a:r>
              <a:rPr lang="en-US" sz="3800" dirty="0"/>
              <a:t>The first (leftmost) 2 bits of that </a:t>
            </a:r>
            <a:r>
              <a:rPr lang="en-US" sz="3800" dirty="0" err="1"/>
              <a:t>RuleIdMUST</a:t>
            </a:r>
            <a:r>
              <a:rPr lang="en-US" sz="3800" dirty="0"/>
              <a:t> be set to 0 </a:t>
            </a:r>
          </a:p>
          <a:p>
            <a:r>
              <a:rPr lang="en-US" sz="3800" dirty="0"/>
              <a:t>This leaves 14 bits to index the rule.</a:t>
            </a:r>
            <a:endParaRPr lang="en-US" sz="3200" dirty="0"/>
          </a:p>
          <a:p>
            <a:pPr marL="342900" lvl="1" indent="0">
              <a:buNone/>
            </a:pPr>
            <a:endParaRPr lang="fr-FR" dirty="0"/>
          </a:p>
          <a:p>
            <a:pPr marL="0" indent="0">
              <a:buNone/>
            </a:pPr>
            <a:r>
              <a:rPr lang="fr-FR" b="1" dirty="0">
                <a:latin typeface="Courier New" panose="02070309020205020404" pitchFamily="49" charset="0"/>
                <a:cs typeface="Courier New" panose="02070309020205020404" pitchFamily="49" charset="0"/>
              </a:rPr>
              <a:t>       0                   1</a:t>
            </a:r>
          </a:p>
          <a:p>
            <a:pPr marL="0" indent="0">
              <a:buNone/>
            </a:pPr>
            <a:r>
              <a:rPr lang="fr-FR" b="1" dirty="0">
                <a:latin typeface="Courier New" panose="02070309020205020404" pitchFamily="49" charset="0"/>
                <a:cs typeface="Courier New" panose="02070309020205020404" pitchFamily="49" charset="0"/>
              </a:rPr>
              <a:t>       0 1 2 3 4 5 6 7 8 9 0 1 2 3 4 5</a:t>
            </a:r>
          </a:p>
          <a:p>
            <a:pPr marL="0" indent="0">
              <a:buNone/>
            </a:pPr>
            <a:r>
              <a:rPr lang="fr-FR" b="1" dirty="0">
                <a:latin typeface="Courier New" panose="02070309020205020404" pitchFamily="49" charset="0"/>
                <a:cs typeface="Courier New" panose="02070309020205020404" pitchFamily="49" charset="0"/>
              </a:rPr>
              <a:t>      +-+-+-+-+-+-+-+-+-+-+-+-+-+-+-+-+----------...--------+~~~~~~~~~~</a:t>
            </a:r>
          </a:p>
          <a:p>
            <a:pPr marL="0" indent="0">
              <a:buNone/>
            </a:pPr>
            <a:r>
              <a:rPr lang="fr-FR" b="1" dirty="0">
                <a:latin typeface="Courier New" panose="02070309020205020404" pitchFamily="49" charset="0"/>
                <a:cs typeface="Courier New" panose="02070309020205020404" pitchFamily="49" charset="0"/>
              </a:rPr>
              <a:t>      |0 0         </a:t>
            </a:r>
            <a:r>
              <a:rPr lang="fr-FR" b="1" dirty="0" err="1">
                <a:latin typeface="Courier New" panose="02070309020205020404" pitchFamily="49" charset="0"/>
                <a:cs typeface="Courier New" panose="02070309020205020404" pitchFamily="49" charset="0"/>
              </a:rPr>
              <a:t>RuleID</a:t>
            </a:r>
            <a:r>
              <a:rPr lang="fr-FR" b="1" dirty="0">
                <a:latin typeface="Courier New" panose="02070309020205020404" pitchFamily="49" charset="0"/>
                <a:cs typeface="Courier New" panose="02070309020205020404" pitchFamily="49" charset="0"/>
              </a:rPr>
              <a:t>             | Compression </a:t>
            </a:r>
            <a:r>
              <a:rPr lang="fr-FR" b="1" dirty="0" err="1">
                <a:latin typeface="Courier New" panose="02070309020205020404" pitchFamily="49" charset="0"/>
                <a:cs typeface="Courier New" panose="02070309020205020404" pitchFamily="49" charset="0"/>
              </a:rPr>
              <a:t>Residue</a:t>
            </a:r>
            <a:r>
              <a:rPr lang="fr-FR" b="1" dirty="0">
                <a:latin typeface="Courier New" panose="02070309020205020404" pitchFamily="49" charset="0"/>
                <a:cs typeface="Courier New" panose="02070309020205020404" pitchFamily="49" charset="0"/>
              </a:rPr>
              <a:t> | </a:t>
            </a:r>
            <a:r>
              <a:rPr lang="fr-FR" b="1" dirty="0" err="1">
                <a:latin typeface="Courier New" panose="02070309020205020404" pitchFamily="49" charset="0"/>
                <a:cs typeface="Courier New" panose="02070309020205020404" pitchFamily="49" charset="0"/>
              </a:rPr>
              <a:t>Payload</a:t>
            </a:r>
            <a:endParaRPr lang="fr-FR" b="1" dirty="0">
              <a:latin typeface="Courier New" panose="02070309020205020404" pitchFamily="49" charset="0"/>
              <a:cs typeface="Courier New" panose="02070309020205020404" pitchFamily="49" charset="0"/>
            </a:endParaRPr>
          </a:p>
          <a:p>
            <a:pPr marL="0" indent="0">
              <a:buNone/>
            </a:pPr>
            <a:r>
              <a:rPr lang="fr-FR" b="1" dirty="0">
                <a:latin typeface="Courier New" panose="02070309020205020404" pitchFamily="49" charset="0"/>
                <a:cs typeface="Courier New" panose="02070309020205020404" pitchFamily="49" charset="0"/>
              </a:rPr>
              <a:t>      +-+-+-+-+-+-+-+-+-+-+-+-+-+-+-+-+----------...--------+~~~~~~~~~~</a:t>
            </a:r>
          </a:p>
          <a:p>
            <a:pPr marL="0" indent="0">
              <a:buNone/>
            </a:pPr>
            <a:r>
              <a:rPr lang="fr-FR" b="1" dirty="0">
                <a:latin typeface="Courier New" panose="02070309020205020404" pitchFamily="49" charset="0"/>
                <a:cs typeface="Courier New" panose="02070309020205020404" pitchFamily="49" charset="0"/>
              </a:rPr>
              <a:t>      |------- Compressed Header (byte </a:t>
            </a:r>
            <a:r>
              <a:rPr lang="fr-FR" b="1" dirty="0" err="1">
                <a:latin typeface="Courier New" panose="02070309020205020404" pitchFamily="49" charset="0"/>
                <a:cs typeface="Courier New" panose="02070309020205020404" pitchFamily="49" charset="0"/>
              </a:rPr>
              <a:t>aligned</a:t>
            </a:r>
            <a:r>
              <a:rPr lang="fr-FR" b="1" dirty="0">
                <a:latin typeface="Courier New" panose="02070309020205020404" pitchFamily="49" charset="0"/>
                <a:cs typeface="Courier New" panose="02070309020205020404" pitchFamily="49" charset="0"/>
              </a:rPr>
              <a:t>) ------------|</a:t>
            </a:r>
            <a:endParaRPr lang="en-GB" b="1" dirty="0"/>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CF912E47-C1F5-4468-8F89-36E3DD502953}"/>
              </a:ext>
            </a:extLst>
          </p:cNvPr>
          <p:cNvSpPr txBox="1"/>
          <p:nvPr/>
        </p:nvSpPr>
        <p:spPr>
          <a:xfrm>
            <a:off x="2593209" y="4684990"/>
            <a:ext cx="4572000" cy="369332"/>
          </a:xfrm>
          <a:prstGeom prst="rect">
            <a:avLst/>
          </a:prstGeom>
          <a:noFill/>
        </p:spPr>
        <p:txBody>
          <a:bodyPr wrap="square">
            <a:spAutoFit/>
          </a:bodyPr>
          <a:lstStyle/>
          <a:p>
            <a:r>
              <a:rPr lang="en-US" dirty="0"/>
              <a:t>draft-</a:t>
            </a:r>
            <a:r>
              <a:rPr lang="en-US" dirty="0" err="1"/>
              <a:t>thubert</a:t>
            </a:r>
            <a:r>
              <a:rPr lang="en-US" dirty="0"/>
              <a:t>-intarea-</a:t>
            </a:r>
            <a:r>
              <a:rPr lang="en-US" dirty="0" err="1"/>
              <a:t>schc</a:t>
            </a:r>
            <a:r>
              <a:rPr lang="en-US" dirty="0"/>
              <a:t>-over-</a:t>
            </a:r>
            <a:r>
              <a:rPr lang="en-US" dirty="0" err="1"/>
              <a:t>ppp</a:t>
            </a:r>
            <a:endParaRPr lang="en-US" dirty="0"/>
          </a:p>
        </p:txBody>
      </p:sp>
    </p:spTree>
    <p:extLst>
      <p:ext uri="{BB962C8B-B14F-4D97-AF65-F5344CB8AC3E}">
        <p14:creationId xmlns:p14="http://schemas.microsoft.com/office/powerpoint/2010/main" val="1574796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Draft status: fragmentation</a:t>
            </a:r>
          </a:p>
        </p:txBody>
      </p:sp>
      <p:sp>
        <p:nvSpPr>
          <p:cNvPr id="3" name="Content Placeholder 2"/>
          <p:cNvSpPr>
            <a:spLocks noGrp="1"/>
          </p:cNvSpPr>
          <p:nvPr>
            <p:ph idx="1"/>
          </p:nvPr>
        </p:nvSpPr>
        <p:spPr>
          <a:xfrm>
            <a:off x="460150" y="1380635"/>
            <a:ext cx="8055199" cy="3252087"/>
          </a:xfrm>
        </p:spPr>
        <p:txBody>
          <a:bodyPr>
            <a:normAutofit fontScale="62500" lnSpcReduction="20000"/>
          </a:bodyPr>
          <a:lstStyle/>
          <a:p>
            <a:r>
              <a:rPr lang="fr-FR" sz="3800" dirty="0" err="1"/>
              <a:t>Only</a:t>
            </a:r>
            <a:r>
              <a:rPr lang="fr-FR" sz="3800" dirty="0"/>
              <a:t> No-</a:t>
            </a:r>
            <a:r>
              <a:rPr lang="fr-FR" sz="3800" dirty="0" err="1"/>
              <a:t>Ack</a:t>
            </a:r>
            <a:r>
              <a:rPr lang="fr-FR" sz="3800" dirty="0"/>
              <a:t> mode =&gt; </a:t>
            </a:r>
            <a:r>
              <a:rPr lang="fr-FR" sz="3800" dirty="0" err="1"/>
              <a:t>packet</a:t>
            </a:r>
            <a:r>
              <a:rPr lang="fr-FR" sz="3800" dirty="0"/>
              <a:t> </a:t>
            </a:r>
            <a:r>
              <a:rPr lang="fr-FR" sz="3800" dirty="0" err="1"/>
              <a:t>order</a:t>
            </a:r>
            <a:r>
              <a:rPr lang="fr-FR" sz="3800" dirty="0"/>
              <a:t> must </a:t>
            </a:r>
            <a:r>
              <a:rPr lang="fr-FR" sz="3800" dirty="0" err="1"/>
              <a:t>be</a:t>
            </a:r>
            <a:r>
              <a:rPr lang="fr-FR" sz="3800" dirty="0"/>
              <a:t> </a:t>
            </a:r>
            <a:r>
              <a:rPr lang="fr-FR" sz="3800" dirty="0" err="1"/>
              <a:t>respected</a:t>
            </a:r>
            <a:endParaRPr lang="fr-FR" sz="3800" dirty="0"/>
          </a:p>
          <a:p>
            <a:pPr lvl="1"/>
            <a:r>
              <a:rPr lang="en-US" sz="3200" dirty="0"/>
              <a:t>If used with DetNet =&gt; may require PREOF reordering</a:t>
            </a:r>
          </a:p>
          <a:p>
            <a:r>
              <a:rPr lang="en-US" sz="3800" dirty="0"/>
              <a:t>The </a:t>
            </a:r>
            <a:r>
              <a:rPr lang="en-US" sz="3800" dirty="0" err="1"/>
              <a:t>RuleID</a:t>
            </a:r>
            <a:r>
              <a:rPr lang="en-US" sz="3800" dirty="0"/>
              <a:t> for a fragmentation rule is expressed as 4 bits</a:t>
            </a:r>
          </a:p>
          <a:p>
            <a:pPr lvl="1"/>
            <a:r>
              <a:rPr lang="en-US" sz="3200" dirty="0"/>
              <a:t>Reserved 1111 for NO ACK</a:t>
            </a:r>
          </a:p>
          <a:p>
            <a:pPr marL="342900" lvl="1" indent="0">
              <a:buNone/>
            </a:pPr>
            <a:endParaRPr lang="fr-FR" dirty="0"/>
          </a:p>
          <a:p>
            <a:pPr marL="0" indent="0">
              <a:buNone/>
            </a:pPr>
            <a:r>
              <a:rPr lang="fr-FR" dirty="0">
                <a:latin typeface="Courier New" panose="02070309020205020404" pitchFamily="49" charset="0"/>
                <a:cs typeface="Courier New" panose="02070309020205020404" pitchFamily="49" charset="0"/>
              </a:rPr>
              <a:t>        </a:t>
            </a:r>
            <a:r>
              <a:rPr lang="fr-FR" b="1" dirty="0">
                <a:latin typeface="Courier New" panose="02070309020205020404" pitchFamily="49" charset="0"/>
                <a:cs typeface="Courier New" panose="02070309020205020404" pitchFamily="49" charset="0"/>
              </a:rPr>
              <a:t>0                   1</a:t>
            </a:r>
          </a:p>
          <a:p>
            <a:pPr marL="0" indent="0">
              <a:buNone/>
            </a:pPr>
            <a:r>
              <a:rPr lang="fr-FR" b="1" dirty="0">
                <a:latin typeface="Courier New" panose="02070309020205020404" pitchFamily="49" charset="0"/>
                <a:cs typeface="Courier New" panose="02070309020205020404" pitchFamily="49" charset="0"/>
              </a:rPr>
              <a:t>        0 1 2 3 4 5 6 7 8 9 0 1 2 3 4 5</a:t>
            </a:r>
          </a:p>
          <a:p>
            <a:pPr marL="0" indent="0">
              <a:buNone/>
            </a:pPr>
            <a:r>
              <a:rPr lang="fr-FR" b="1" dirty="0">
                <a:latin typeface="Courier New" panose="02070309020205020404" pitchFamily="49" charset="0"/>
                <a:cs typeface="Courier New" panose="02070309020205020404" pitchFamily="49" charset="0"/>
              </a:rPr>
              <a:t>       +-+-+-+-+-+-+-+-+-+-+-+-+-+-+-+-+--------...-------+~~~~~~~~~~~</a:t>
            </a:r>
          </a:p>
          <a:p>
            <a:pPr marL="0" indent="0">
              <a:buNone/>
            </a:pPr>
            <a:r>
              <a:rPr lang="fr-FR" b="1" dirty="0">
                <a:latin typeface="Courier New" panose="02070309020205020404" pitchFamily="49" charset="0"/>
                <a:cs typeface="Courier New" panose="02070309020205020404" pitchFamily="49" charset="0"/>
              </a:rPr>
              <a:t>       |1 1 1 1|        </a:t>
            </a:r>
            <a:r>
              <a:rPr lang="fr-FR" b="1" dirty="0" err="1">
                <a:latin typeface="Courier New" panose="02070309020205020404" pitchFamily="49" charset="0"/>
                <a:cs typeface="Courier New" panose="02070309020205020404" pitchFamily="49" charset="0"/>
              </a:rPr>
              <a:t>DTag</a:t>
            </a:r>
            <a:r>
              <a:rPr lang="fr-FR" b="1" dirty="0">
                <a:latin typeface="Courier New" panose="02070309020205020404" pitchFamily="49" charset="0"/>
                <a:cs typeface="Courier New" panose="02070309020205020404" pitchFamily="49" charset="0"/>
              </a:rPr>
              <a:t>         |F| Fragment </a:t>
            </a:r>
            <a:r>
              <a:rPr lang="fr-FR" b="1" dirty="0" err="1">
                <a:latin typeface="Courier New" panose="02070309020205020404" pitchFamily="49" charset="0"/>
                <a:cs typeface="Courier New" panose="02070309020205020404" pitchFamily="49" charset="0"/>
              </a:rPr>
              <a:t>Payload</a:t>
            </a:r>
            <a:r>
              <a:rPr lang="fr-FR" b="1" dirty="0">
                <a:latin typeface="Courier New" panose="02070309020205020404" pitchFamily="49" charset="0"/>
                <a:cs typeface="Courier New" panose="02070309020205020404" pitchFamily="49" charset="0"/>
              </a:rPr>
              <a:t> |  </a:t>
            </a:r>
            <a:r>
              <a:rPr lang="fr-FR" b="1" dirty="0" err="1">
                <a:latin typeface="Courier New" panose="02070309020205020404" pitchFamily="49" charset="0"/>
                <a:cs typeface="Courier New" panose="02070309020205020404" pitchFamily="49" charset="0"/>
              </a:rPr>
              <a:t>padding</a:t>
            </a:r>
            <a:endParaRPr lang="fr-FR" b="1" dirty="0">
              <a:latin typeface="Courier New" panose="02070309020205020404" pitchFamily="49" charset="0"/>
              <a:cs typeface="Courier New" panose="02070309020205020404" pitchFamily="49" charset="0"/>
            </a:endParaRPr>
          </a:p>
          <a:p>
            <a:pPr marL="0" indent="0">
              <a:buNone/>
            </a:pPr>
            <a:r>
              <a:rPr lang="fr-FR" b="1" dirty="0">
                <a:latin typeface="Courier New" panose="02070309020205020404" pitchFamily="49" charset="0"/>
                <a:cs typeface="Courier New" panose="02070309020205020404" pitchFamily="49" charset="0"/>
              </a:rPr>
              <a:t>       +-+-+-+-+-+-+-+-+-+-+-+-+-+-+-+-+--------...-------+~~~~~~~~~~~</a:t>
            </a:r>
          </a:p>
          <a:p>
            <a:pPr marL="0" indent="0">
              <a:buNone/>
            </a:pPr>
            <a:r>
              <a:rPr lang="fr-FR" b="1" dirty="0">
                <a:latin typeface="Courier New" panose="02070309020205020404" pitchFamily="49" charset="0"/>
                <a:cs typeface="Courier New" panose="02070309020205020404" pitchFamily="49" charset="0"/>
              </a:rPr>
              <a:t>               |--------- T ---------|N|</a:t>
            </a:r>
          </a:p>
          <a:p>
            <a:pPr marL="0" indent="0">
              <a:buNone/>
            </a:pPr>
            <a:r>
              <a:rPr lang="fr-FR" b="1" dirty="0">
                <a:latin typeface="Courier New" panose="02070309020205020404" pitchFamily="49" charset="0"/>
                <a:cs typeface="Courier New" panose="02070309020205020404" pitchFamily="49" charset="0"/>
              </a:rPr>
              <a:t>       |---- SCHC Fragment Header  ----|</a:t>
            </a:r>
            <a:endParaRPr lang="en-GB" b="1" dirty="0"/>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CF912E47-C1F5-4468-8F89-36E3DD502953}"/>
              </a:ext>
            </a:extLst>
          </p:cNvPr>
          <p:cNvSpPr txBox="1"/>
          <p:nvPr/>
        </p:nvSpPr>
        <p:spPr>
          <a:xfrm>
            <a:off x="2593209" y="4684990"/>
            <a:ext cx="4572000" cy="369332"/>
          </a:xfrm>
          <a:prstGeom prst="rect">
            <a:avLst/>
          </a:prstGeom>
          <a:noFill/>
        </p:spPr>
        <p:txBody>
          <a:bodyPr wrap="square">
            <a:spAutoFit/>
          </a:bodyPr>
          <a:lstStyle/>
          <a:p>
            <a:r>
              <a:rPr lang="en-US" dirty="0"/>
              <a:t>draft-</a:t>
            </a:r>
            <a:r>
              <a:rPr lang="en-US" dirty="0" err="1"/>
              <a:t>thubert</a:t>
            </a:r>
            <a:r>
              <a:rPr lang="en-US" dirty="0"/>
              <a:t>-intarea-</a:t>
            </a:r>
            <a:r>
              <a:rPr lang="en-US" dirty="0" err="1"/>
              <a:t>schc</a:t>
            </a:r>
            <a:r>
              <a:rPr lang="en-US" dirty="0"/>
              <a:t>-over-</a:t>
            </a:r>
            <a:r>
              <a:rPr lang="en-US" dirty="0" err="1"/>
              <a:t>ppp</a:t>
            </a:r>
            <a:endParaRPr lang="en-US" dirty="0"/>
          </a:p>
        </p:txBody>
      </p:sp>
    </p:spTree>
    <p:extLst>
      <p:ext uri="{BB962C8B-B14F-4D97-AF65-F5344CB8AC3E}">
        <p14:creationId xmlns:p14="http://schemas.microsoft.com/office/powerpoint/2010/main" val="2758690613"/>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26907</TotalTime>
  <Words>962</Words>
  <Application>Microsoft Office PowerPoint</Application>
  <PresentationFormat>On-screen Show (16:9)</PresentationFormat>
  <Paragraphs>120</Paragraphs>
  <Slides>12</Slides>
  <Notes>5</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Arial</vt:lpstr>
      <vt:lpstr>Cabin</vt:lpstr>
      <vt:lpstr>Calibri</vt:lpstr>
      <vt:lpstr>Calibri Light</vt:lpstr>
      <vt:lpstr>Courier New</vt:lpstr>
      <vt:lpstr>Gill Sans MT</vt:lpstr>
      <vt:lpstr>High Tower Text</vt:lpstr>
      <vt:lpstr>Times New Roman</vt:lpstr>
      <vt:lpstr>Trebuchet MS</vt:lpstr>
      <vt:lpstr>1_Thème Office</vt:lpstr>
      <vt:lpstr>iesg</vt:lpstr>
      <vt:lpstr>Office Theme</vt:lpstr>
      <vt:lpstr>PowerPoint Presentation</vt:lpstr>
      <vt:lpstr>Note Well</vt:lpstr>
      <vt:lpstr>PowerPoint Presentation</vt:lpstr>
      <vt:lpstr>Agenda bashing</vt:lpstr>
      <vt:lpstr>WG Status</vt:lpstr>
      <vt:lpstr>Documents advancement</vt:lpstr>
      <vt:lpstr>draft-thubert-intarea-schc-over-ppp</vt:lpstr>
      <vt:lpstr>Draft status: RuleID Numbering Scheme</vt:lpstr>
      <vt:lpstr>Draft status: fragmentation</vt:lpstr>
      <vt:lpstr>Draft status: Padding</vt:lpstr>
      <vt:lpstr>Resulting Packet (no Frag example)</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2884</cp:revision>
  <dcterms:created xsi:type="dcterms:W3CDTF">2015-06-28T21:58:26Z</dcterms:created>
  <dcterms:modified xsi:type="dcterms:W3CDTF">2020-09-22T13:54:02Z</dcterms:modified>
</cp:coreProperties>
</file>