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2"/>
  </p:notesMasterIdLst>
  <p:handoutMasterIdLst>
    <p:handoutMasterId r:id="rId13"/>
  </p:handoutMasterIdLst>
  <p:sldIdLst>
    <p:sldId id="504" r:id="rId3"/>
    <p:sldId id="596" r:id="rId4"/>
    <p:sldId id="506" r:id="rId5"/>
    <p:sldId id="559" r:id="rId6"/>
    <p:sldId id="646" r:id="rId7"/>
    <p:sldId id="663" r:id="rId8"/>
    <p:sldId id="664" r:id="rId9"/>
    <p:sldId id="665" r:id="rId10"/>
    <p:sldId id="652" r:id="rId11"/>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65" autoAdjust="0"/>
    <p:restoredTop sz="81742" autoAdjust="0"/>
  </p:normalViewPr>
  <p:slideViewPr>
    <p:cSldViewPr snapToGrid="0" snapToObjects="1">
      <p:cViewPr varScale="1">
        <p:scale>
          <a:sx n="132" d="100"/>
          <a:sy n="132" d="100"/>
        </p:scale>
        <p:origin x="1200" y="5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06/10/2020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06/10/2020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3168025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05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04787"/>
            <a:ext cx="3008435"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538" y="204798"/>
            <a:ext cx="5111262"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0" y="1076328"/>
            <a:ext cx="3008435" cy="351829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1239659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3600451"/>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812" indent="0">
              <a:buNone/>
              <a:defRPr sz="2100"/>
            </a:lvl2pPr>
            <a:lvl3pPr marL="685630" indent="0">
              <a:buNone/>
              <a:defRPr sz="1800"/>
            </a:lvl3pPr>
            <a:lvl4pPr marL="1028445" indent="0">
              <a:buNone/>
              <a:defRPr sz="1500"/>
            </a:lvl4pPr>
            <a:lvl5pPr marL="1371260" indent="0">
              <a:buNone/>
              <a:defRPr sz="1500"/>
            </a:lvl5pPr>
            <a:lvl6pPr marL="1714079" indent="0">
              <a:buNone/>
              <a:defRPr sz="1500"/>
            </a:lvl6pPr>
            <a:lvl7pPr marL="2056889" indent="0">
              <a:buNone/>
              <a:defRPr sz="1500"/>
            </a:lvl7pPr>
            <a:lvl8pPr marL="2399700" indent="0">
              <a:buNone/>
              <a:defRPr sz="1500"/>
            </a:lvl8pPr>
            <a:lvl9pPr marL="2742512" indent="0">
              <a:buNone/>
              <a:defRPr sz="1500"/>
            </a:lvl9pPr>
          </a:lstStyle>
          <a:p>
            <a:pPr lvl="0"/>
            <a:endParaRPr lang="en-US" noProof="0"/>
          </a:p>
        </p:txBody>
      </p:sp>
      <p:sp>
        <p:nvSpPr>
          <p:cNvPr id="4" name="Text Placeholder 3"/>
          <p:cNvSpPr>
            <a:spLocks noGrp="1"/>
          </p:cNvSpPr>
          <p:nvPr>
            <p:ph type="body" sz="half" idx="2"/>
          </p:nvPr>
        </p:nvSpPr>
        <p:spPr>
          <a:xfrm>
            <a:off x="1792166" y="4025513"/>
            <a:ext cx="5486400" cy="60364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99151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484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457200"/>
            <a:ext cx="1790700" cy="4114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11" y="457200"/>
            <a:ext cx="5231423" cy="411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220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812" indent="0" algn="ctr">
              <a:buNone/>
              <a:defRPr/>
            </a:lvl2pPr>
            <a:lvl3pPr marL="685630" indent="0" algn="ctr">
              <a:buNone/>
              <a:defRPr/>
            </a:lvl3pPr>
            <a:lvl4pPr marL="1028445" indent="0" algn="ctr">
              <a:buNone/>
              <a:defRPr/>
            </a:lvl4pPr>
            <a:lvl5pPr marL="1371260" indent="0" algn="ctr">
              <a:buNone/>
              <a:defRPr/>
            </a:lvl5pPr>
            <a:lvl6pPr marL="1714079" indent="0" algn="ctr">
              <a:buNone/>
              <a:defRPr/>
            </a:lvl6pPr>
            <a:lvl7pPr marL="2056889" indent="0" algn="ctr">
              <a:buNone/>
              <a:defRPr/>
            </a:lvl7pPr>
            <a:lvl8pPr marL="2399700" indent="0" algn="ctr">
              <a:buNone/>
              <a:defRPr/>
            </a:lvl8pPr>
            <a:lvl9pPr marL="2742512" indent="0" algn="ctr">
              <a:buNone/>
              <a:defRPr/>
            </a:lvl9pPr>
          </a:lstStyle>
          <a:p>
            <a:r>
              <a:rPr lang="en-US"/>
              <a:t>Click to edit Master subtitle style</a:t>
            </a:r>
          </a:p>
        </p:txBody>
      </p:sp>
    </p:spTree>
    <p:extLst>
      <p:ext uri="{BB962C8B-B14F-4D97-AF65-F5344CB8AC3E}">
        <p14:creationId xmlns:p14="http://schemas.microsoft.com/office/powerpoint/2010/main" val="284920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812" indent="0">
              <a:buNone/>
              <a:defRPr sz="1400"/>
            </a:lvl2pPr>
            <a:lvl3pPr marL="685630" indent="0">
              <a:buNone/>
              <a:defRPr sz="1200"/>
            </a:lvl3pPr>
            <a:lvl4pPr marL="1028445" indent="0">
              <a:buNone/>
              <a:defRPr sz="1100"/>
            </a:lvl4pPr>
            <a:lvl5pPr marL="1371260" indent="0">
              <a:buNone/>
              <a:defRPr sz="1100"/>
            </a:lvl5pPr>
            <a:lvl6pPr marL="1714079" indent="0">
              <a:buNone/>
              <a:defRPr sz="1100"/>
            </a:lvl6pPr>
            <a:lvl7pPr marL="2056889" indent="0">
              <a:buNone/>
              <a:defRPr sz="1100"/>
            </a:lvl7pPr>
            <a:lvl8pPr marL="2399700" indent="0">
              <a:buNone/>
              <a:defRPr sz="1100"/>
            </a:lvl8pPr>
            <a:lvl9pPr marL="2742512" indent="0">
              <a:buNone/>
              <a:defRPr sz="1100"/>
            </a:lvl9pPr>
          </a:lstStyle>
          <a:p>
            <a:pPr lvl="0"/>
            <a:r>
              <a:rPr lang="en-US"/>
              <a:t>Click to edit Master text styles</a:t>
            </a:r>
          </a:p>
        </p:txBody>
      </p:sp>
    </p:spTree>
    <p:extLst>
      <p:ext uri="{BB962C8B-B14F-4D97-AF65-F5344CB8AC3E}">
        <p14:creationId xmlns:p14="http://schemas.microsoft.com/office/powerpoint/2010/main" val="252842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014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151335"/>
            <a:ext cx="4040066"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1" y="1631156"/>
            <a:ext cx="4040066"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1" y="1151335"/>
            <a:ext cx="4041531"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271" y="1631156"/>
            <a:ext cx="404153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2963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44291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313413"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October 06</a:t>
            </a:r>
            <a:r>
              <a:rPr lang="en-US" altLang="en-US" sz="1400" baseline="30000" dirty="0">
                <a:cs typeface="Arial" panose="020B0604020202020204" pitchFamily="34" charset="0"/>
              </a:rPr>
              <a:t>th</a:t>
            </a:r>
            <a:r>
              <a:rPr lang="en-US" altLang="en-US" sz="1400" baseline="0" dirty="0">
                <a:cs typeface="Arial" panose="020B0604020202020204" pitchFamily="34" charset="0"/>
              </a:rPr>
              <a:t>, 2020</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0-lpwan-14-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&lt;</a:t>
            </a:r>
            <a:r>
              <a:rPr lang="en-US" sz="2000" dirty="0" err="1">
                <a:latin typeface="+mn-lt"/>
                <a:cs typeface="Trebuchet MS"/>
              </a:rPr>
              <a:t>a@ackl.io</a:t>
            </a:r>
            <a:r>
              <a:rPr lang="en-US" sz="2000" dirty="0">
                <a:latin typeface="+mn-lt"/>
                <a:cs typeface="Trebuchet MS"/>
              </a:rPr>
              <a:t>&gt;</a:t>
            </a:r>
          </a:p>
          <a:p>
            <a:r>
              <a:rPr lang="en-US" sz="2000" dirty="0">
                <a:latin typeface="+mn-lt"/>
                <a:cs typeface="Trebuchet MS"/>
              </a:rPr>
              <a:t>Pascal </a:t>
            </a:r>
            <a:r>
              <a:rPr lang="en-US" sz="2000" dirty="0" err="1">
                <a:latin typeface="+mn-lt"/>
                <a:cs typeface="Trebuchet MS"/>
              </a:rPr>
              <a:t>Thubert</a:t>
            </a:r>
            <a:r>
              <a:rPr lang="en-US" sz="2000" dirty="0">
                <a:latin typeface="+mn-lt"/>
                <a:cs typeface="Trebuchet MS"/>
              </a:rPr>
              <a:t> &lt;</a:t>
            </a:r>
            <a:r>
              <a:rPr lang="en-US" sz="2000" dirty="0" err="1">
                <a:latin typeface="+mn-lt"/>
                <a:cs typeface="Trebuchet MS"/>
              </a:rPr>
              <a:t>pthubert@cisco.com</a:t>
            </a:r>
            <a:r>
              <a:rPr lang="en-US" sz="2000" dirty="0">
                <a:latin typeface="+mn-lt"/>
                <a:cs typeface="Trebuchet MS"/>
              </a:rPr>
              <a:t>&gt;</a:t>
            </a:r>
          </a:p>
          <a:p>
            <a:endParaRPr lang="en-US" sz="2000" dirty="0">
              <a:latin typeface="+mn-lt"/>
              <a:cs typeface="Trebuchet MS"/>
            </a:endParaRPr>
          </a:p>
          <a:p>
            <a:r>
              <a:rPr lang="en-US" sz="2000" dirty="0">
                <a:latin typeface="+mn-lt"/>
                <a:cs typeface="Trebuchet MS"/>
              </a:rPr>
              <a:t>AD: Eric Vyncke </a:t>
            </a:r>
          </a:p>
          <a:p>
            <a:r>
              <a:rPr lang="en-US" sz="2000" dirty="0">
                <a:latin typeface="+mn-lt"/>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endParaRPr lang="en-US" dirty="0"/>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r>
              <a:rPr lang="en-US" dirty="0" err="1">
                <a:cs typeface="Trebuchet MS"/>
              </a:rPr>
              <a:t>Webex</a:t>
            </a:r>
            <a:endParaRPr lang="en-US" dirty="0">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u="sng" dirty="0">
                <a:solidFill>
                  <a:srgbClr val="000000"/>
                </a:solidFill>
                <a:cs typeface="Droid Sans Fallback" charset="0"/>
                <a:hlinkClick r:id="rId3"/>
              </a:rPr>
              <a:t>https://codimd.ietf.org/notes-ietf-interim-2020-lpwan-14-lpwan#</a:t>
            </a:r>
            <a:endParaRPr lang="en-US" altLang="en-US" sz="1400" u="sng"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643343" y="1916909"/>
            <a:ext cx="8043457" cy="1938972"/>
          </a:xfrm>
          <a:prstGeom prst="rect">
            <a:avLst/>
          </a:prstGeom>
        </p:spPr>
        <p:txBody>
          <a:bodyPr wrap="square" lIns="91420" tIns="45710" rIns="91420" bIns="45710">
            <a:spAutoFit/>
          </a:bodyPr>
          <a:lstStyle/>
          <a:p>
            <a:r>
              <a:rPr lang="en-US" sz="2000" dirty="0"/>
              <a:t>[16:05] Administrivia                								[10min]    	o    Note-Well, Scribes, Agenda Bashing    </a:t>
            </a:r>
          </a:p>
          <a:p>
            <a:r>
              <a:rPr lang="en-US" sz="2000" dirty="0"/>
              <a:t>	o    WG Status, IETF 109 News </a:t>
            </a:r>
          </a:p>
          <a:p>
            <a:r>
              <a:rPr lang="en-US" sz="2000" dirty="0"/>
              <a:t>[16:15] SCHC over </a:t>
            </a:r>
            <a:r>
              <a:rPr lang="en-US" sz="2000" dirty="0" err="1"/>
              <a:t>LoRaWAN</a:t>
            </a:r>
            <a:r>
              <a:rPr lang="en-US" sz="2000" dirty="0"/>
              <a:t> 								[25min] [16:40] Open Bar  / AOB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7" name="Picture 6">
            <a:extLst>
              <a:ext uri="{FF2B5EF4-FFF2-40B4-BE49-F238E27FC236}">
                <a16:creationId xmlns:a16="http://schemas.microsoft.com/office/drawing/2014/main" id="{B140B3A3-FD1C-4D68-85A1-06C57E7CECA1}"/>
              </a:ext>
            </a:extLst>
          </p:cNvPr>
          <p:cNvPicPr>
            <a:picLocks noChangeAspect="1"/>
          </p:cNvPicPr>
          <p:nvPr/>
        </p:nvPicPr>
        <p:blipFill rotWithShape="1">
          <a:blip r:embed="rId2"/>
          <a:srcRect l="2133" t="40404" r="3190" b="2538"/>
          <a:stretch/>
        </p:blipFill>
        <p:spPr>
          <a:xfrm>
            <a:off x="206011" y="1438463"/>
            <a:ext cx="8413926" cy="2934754"/>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5" name="Picture 4">
            <a:extLst>
              <a:ext uri="{FF2B5EF4-FFF2-40B4-BE49-F238E27FC236}">
                <a16:creationId xmlns:a16="http://schemas.microsoft.com/office/drawing/2014/main" id="{A6C7913D-741D-451F-B037-350202C07F44}"/>
              </a:ext>
            </a:extLst>
          </p:cNvPr>
          <p:cNvPicPr>
            <a:picLocks noChangeAspect="1"/>
          </p:cNvPicPr>
          <p:nvPr/>
        </p:nvPicPr>
        <p:blipFill rotWithShape="1">
          <a:blip r:embed="rId3"/>
          <a:srcRect l="1259" t="30918" r="1323" b="26359"/>
          <a:stretch/>
        </p:blipFill>
        <p:spPr>
          <a:xfrm>
            <a:off x="144969" y="1084269"/>
            <a:ext cx="8971924" cy="3581701"/>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IETF 109</a:t>
            </a:r>
          </a:p>
        </p:txBody>
      </p:sp>
      <p:sp>
        <p:nvSpPr>
          <p:cNvPr id="3" name="Content Placeholder 2">
            <a:extLst>
              <a:ext uri="{FF2B5EF4-FFF2-40B4-BE49-F238E27FC236}">
                <a16:creationId xmlns:a16="http://schemas.microsoft.com/office/drawing/2014/main" id="{C517A0E1-C367-4403-9CDF-70695E2AD50E}"/>
              </a:ext>
            </a:extLst>
          </p:cNvPr>
          <p:cNvSpPr>
            <a:spLocks noGrp="1"/>
          </p:cNvSpPr>
          <p:nvPr>
            <p:ph idx="1"/>
          </p:nvPr>
        </p:nvSpPr>
        <p:spPr/>
        <p:txBody>
          <a:bodyPr/>
          <a:lstStyle/>
          <a:p>
            <a:r>
              <a:rPr lang="fr-FR" dirty="0"/>
              <a:t>Following up last </a:t>
            </a:r>
            <a:r>
              <a:rPr lang="fr-FR" dirty="0" err="1"/>
              <a:t>interim</a:t>
            </a:r>
            <a:r>
              <a:rPr lang="fr-FR" dirty="0"/>
              <a:t> and </a:t>
            </a:r>
            <a:r>
              <a:rPr lang="fr-FR" dirty="0" err="1"/>
              <a:t>poll</a:t>
            </a:r>
            <a:r>
              <a:rPr lang="fr-FR" dirty="0"/>
              <a:t> on ML</a:t>
            </a:r>
          </a:p>
          <a:p>
            <a:r>
              <a:rPr lang="fr-FR" dirty="0"/>
              <a:t>No LPWAN official meeting at IETF 109</a:t>
            </a:r>
          </a:p>
          <a:p>
            <a:r>
              <a:rPr lang="fr-FR" dirty="0"/>
              <a:t>Will do </a:t>
            </a:r>
            <a:r>
              <a:rPr lang="fr-FR" dirty="0" err="1"/>
              <a:t>interims</a:t>
            </a:r>
            <a:r>
              <a:rPr lang="fr-FR" dirty="0"/>
              <a:t> 2-3 </a:t>
            </a:r>
            <a:r>
              <a:rPr lang="fr-FR" dirty="0" err="1"/>
              <a:t>weeks</a:t>
            </a:r>
            <a:r>
              <a:rPr lang="fr-FR" dirty="0"/>
              <a:t> </a:t>
            </a:r>
            <a:r>
              <a:rPr lang="fr-FR" dirty="0" err="1"/>
              <a:t>away</a:t>
            </a:r>
            <a:r>
              <a:rPr lang="fr-FR" dirty="0"/>
              <a:t> </a:t>
            </a:r>
            <a:r>
              <a:rPr lang="fr-FR" dirty="0" err="1"/>
              <a:t>from</a:t>
            </a:r>
            <a:r>
              <a:rPr lang="fr-FR" dirty="0"/>
              <a:t> IETF</a:t>
            </a:r>
          </a:p>
          <a:p>
            <a:r>
              <a:rPr lang="fr-FR" dirty="0"/>
              <a:t>Next </a:t>
            </a:r>
            <a:r>
              <a:rPr lang="fr-FR" dirty="0" err="1"/>
              <a:t>Interims</a:t>
            </a:r>
            <a:r>
              <a:rPr lang="fr-FR" dirty="0"/>
              <a:t> 10/20 and 11/03</a:t>
            </a:r>
          </a:p>
          <a:p>
            <a:r>
              <a:rPr lang="fr-FR" dirty="0" err="1"/>
              <a:t>Then</a:t>
            </a:r>
            <a:r>
              <a:rPr lang="fr-FR" dirty="0"/>
              <a:t> blackout</a:t>
            </a:r>
            <a:endParaRPr lang="en-US" dirty="0"/>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474878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C3BE2-883D-465D-9167-163033C69843}"/>
              </a:ext>
            </a:extLst>
          </p:cNvPr>
          <p:cNvSpPr>
            <a:spLocks noGrp="1"/>
          </p:cNvSpPr>
          <p:nvPr>
            <p:ph type="title"/>
          </p:nvPr>
        </p:nvSpPr>
        <p:spPr/>
        <p:txBody>
          <a:bodyPr>
            <a:normAutofit fontScale="90000"/>
          </a:bodyPr>
          <a:lstStyle/>
          <a:p>
            <a:r>
              <a:rPr lang="fr-FR" dirty="0" err="1"/>
              <a:t>IETf</a:t>
            </a:r>
            <a:r>
              <a:rPr lang="fr-FR" dirty="0"/>
              <a:t> 109 Next Important Dates</a:t>
            </a:r>
            <a:endParaRPr lang="en-US" dirty="0"/>
          </a:p>
        </p:txBody>
      </p:sp>
      <p:sp>
        <p:nvSpPr>
          <p:cNvPr id="4" name="Slide Number Placeholder 3">
            <a:extLst>
              <a:ext uri="{FF2B5EF4-FFF2-40B4-BE49-F238E27FC236}">
                <a16:creationId xmlns:a16="http://schemas.microsoft.com/office/drawing/2014/main" id="{F1C2244F-4AFF-46B8-B608-1934BD5C3749}"/>
              </a:ext>
            </a:extLst>
          </p:cNvPr>
          <p:cNvSpPr>
            <a:spLocks noGrp="1"/>
          </p:cNvSpPr>
          <p:nvPr>
            <p:ph type="sldNum" sz="quarter" idx="12"/>
          </p:nvPr>
        </p:nvSpPr>
        <p:spPr/>
        <p:txBody>
          <a:bodyPr/>
          <a:lstStyle/>
          <a:p>
            <a:fld id="{22D2E28D-3C84-FA4F-AA95-DF0FC25EB245}" type="slidenum">
              <a:rPr lang="fr-FR" smtClean="0"/>
              <a:t>8</a:t>
            </a:fld>
            <a:endParaRPr lang="fr-FR"/>
          </a:p>
        </p:txBody>
      </p:sp>
      <p:sp>
        <p:nvSpPr>
          <p:cNvPr id="5" name="Rectangle 1">
            <a:extLst>
              <a:ext uri="{FF2B5EF4-FFF2-40B4-BE49-F238E27FC236}">
                <a16:creationId xmlns:a16="http://schemas.microsoft.com/office/drawing/2014/main" id="{F85F1224-8ECB-43FA-BE40-8F200E944DF8}"/>
              </a:ext>
            </a:extLst>
          </p:cNvPr>
          <p:cNvSpPr>
            <a:spLocks noGrp="1" noChangeArrowheads="1"/>
          </p:cNvSpPr>
          <p:nvPr>
            <p:ph idx="1"/>
          </p:nvPr>
        </p:nvSpPr>
        <p:spPr bwMode="auto">
          <a:xfrm>
            <a:off x="457200" y="1774006"/>
            <a:ext cx="835722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2020-10-09 (Friday):</a:t>
            </a:r>
            <a:r>
              <a:rPr kumimoji="0" lang="en-US" altLang="en-US" sz="2000" b="0" i="0" u="none" strike="noStrike" cap="none" normalizeH="0" baseline="0" dirty="0">
                <a:ln>
                  <a:noFill/>
                </a:ln>
                <a:solidFill>
                  <a:schemeClr val="tx1"/>
                </a:solidFill>
                <a:effectLst/>
                <a:latin typeface="Arial" panose="020B0604020202020204" pitchFamily="34" charset="0"/>
              </a:rPr>
              <a:t> 	Cut-off date for Area Directors to approve BOFs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2020-10-16 (Friday):</a:t>
            </a:r>
            <a:r>
              <a:rPr kumimoji="0" lang="en-US" altLang="en-US" sz="2000" b="0" i="0" u="none" strike="noStrike" cap="none" normalizeH="0" baseline="0" dirty="0">
                <a:ln>
                  <a:noFill/>
                </a:ln>
                <a:solidFill>
                  <a:schemeClr val="tx1"/>
                </a:solidFill>
                <a:effectLst/>
                <a:latin typeface="Arial" panose="020B0604020202020204" pitchFamily="34" charset="0"/>
              </a:rPr>
              <a:t> 	Early Bird registration and payment cut-off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2020-10-16 (Friday):</a:t>
            </a:r>
            <a:r>
              <a:rPr kumimoji="0" lang="en-US" altLang="en-US" sz="2000" b="0" i="0" u="none" strike="noStrike" cap="none" normalizeH="0" baseline="0" dirty="0">
                <a:ln>
                  <a:noFill/>
                </a:ln>
                <a:solidFill>
                  <a:schemeClr val="tx1"/>
                </a:solidFill>
                <a:effectLst/>
                <a:latin typeface="Arial" panose="020B0604020202020204" pitchFamily="34" charset="0"/>
              </a:rPr>
              <a:t> 	Preliminary Agenda published for comment.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2020-10-21 (Wednesday):</a:t>
            </a:r>
            <a:r>
              <a:rPr kumimoji="0" lang="en-US" altLang="en-US" sz="2000" b="0" i="0" u="none" strike="noStrike" cap="none" normalizeH="0" baseline="0" dirty="0">
                <a:ln>
                  <a:noFill/>
                </a:ln>
                <a:solidFill>
                  <a:schemeClr val="tx1"/>
                </a:solidFill>
                <a:effectLst/>
                <a:latin typeface="Arial" panose="020B0604020202020204" pitchFamily="34" charset="0"/>
              </a:rPr>
              <a:t> Cut-off date for requests to reschedule WG</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2020-10-23 (Friday):</a:t>
            </a:r>
            <a:r>
              <a:rPr kumimoji="0" lang="en-US" altLang="en-US" sz="2000" b="0" i="0" u="none" strike="noStrike" cap="none" normalizeH="0" baseline="0" dirty="0">
                <a:ln>
                  <a:noFill/>
                </a:ln>
                <a:solidFill>
                  <a:schemeClr val="tx1"/>
                </a:solidFill>
                <a:effectLst/>
                <a:latin typeface="Arial" panose="020B0604020202020204" pitchFamily="34" charset="0"/>
              </a:rPr>
              <a:t> 	Final agenda to be published.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Arial" panose="020B0604020202020204" pitchFamily="34" charset="0"/>
              </a:rPr>
              <a:t>2020-11-02 (Monday):</a:t>
            </a:r>
            <a:r>
              <a:rPr kumimoji="0" lang="en-US" altLang="en-US" sz="2000" b="0" i="0" u="none" strike="noStrike" cap="none" normalizeH="0" baseline="0" dirty="0">
                <a:ln>
                  <a:noFill/>
                </a:ln>
                <a:solidFill>
                  <a:schemeClr val="tx1"/>
                </a:solidFill>
                <a:effectLst/>
                <a:latin typeface="Arial" panose="020B0604020202020204" pitchFamily="34" charset="0"/>
              </a:rPr>
              <a:t> 	Standard rate registration and payment cut-off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rgbClr val="FF0000"/>
                </a:solidFill>
                <a:effectLst/>
                <a:latin typeface="Arial" panose="020B0604020202020204" pitchFamily="34" charset="0"/>
              </a:rPr>
              <a:t>2020-11-02 (Monday</a:t>
            </a:r>
            <a:r>
              <a:rPr kumimoji="0" lang="en-US" altLang="en-US" sz="2000" b="1" i="0" u="none" strike="noStrike" cap="none" normalizeH="0" baseline="0" dirty="0">
                <a:ln>
                  <a:noFill/>
                </a:ln>
                <a:solidFill>
                  <a:schemeClr val="tx1"/>
                </a:solidFill>
                <a:effectLst/>
                <a:latin typeface="Arial" panose="020B0604020202020204" pitchFamily="34" charset="0"/>
              </a:rPr>
              <a:t>):</a:t>
            </a:r>
            <a:r>
              <a:rPr kumimoji="0" lang="en-US" altLang="en-US" sz="2000" b="0" i="0" u="none" strike="noStrike" cap="none" normalizeH="0" baseline="0" dirty="0">
                <a:ln>
                  <a:noFill/>
                </a:ln>
                <a:solidFill>
                  <a:schemeClr val="tx1"/>
                </a:solidFill>
                <a:effectLst/>
                <a:latin typeface="Arial" panose="020B0604020202020204" pitchFamily="34" charset="0"/>
              </a:rPr>
              <a:t> 	Internet Draft submission cut-off (for all drafts)</a:t>
            </a:r>
          </a:p>
        </p:txBody>
      </p:sp>
    </p:spTree>
    <p:extLst>
      <p:ext uri="{BB962C8B-B14F-4D97-AF65-F5344CB8AC3E}">
        <p14:creationId xmlns:p14="http://schemas.microsoft.com/office/powerpoint/2010/main" val="999505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9</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26943</TotalTime>
  <Words>620</Words>
  <Application>Microsoft Office PowerPoint</Application>
  <PresentationFormat>On-screen Show (16:9)</PresentationFormat>
  <Paragraphs>64</Paragraphs>
  <Slides>9</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Calibri</vt:lpstr>
      <vt:lpstr>Calibri Light</vt:lpstr>
      <vt:lpstr>Gill Sans MT</vt:lpstr>
      <vt:lpstr>High Tower Text</vt:lpstr>
      <vt:lpstr>Times New Roman</vt:lpstr>
      <vt:lpstr>Trebuchet MS</vt:lpstr>
      <vt:lpstr>1_Thème Office</vt:lpstr>
      <vt:lpstr>iesg</vt:lpstr>
      <vt:lpstr>PowerPoint Presentation</vt:lpstr>
      <vt:lpstr>Note Well</vt:lpstr>
      <vt:lpstr>PowerPoint Presentation</vt:lpstr>
      <vt:lpstr>Agenda bashing</vt:lpstr>
      <vt:lpstr>WG Status</vt:lpstr>
      <vt:lpstr>Documents advancement</vt:lpstr>
      <vt:lpstr>IETF 109</vt:lpstr>
      <vt:lpstr>IETf 109 Next Important Dates</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cp:lastModifiedBy>
  <cp:revision>2901</cp:revision>
  <dcterms:created xsi:type="dcterms:W3CDTF">2015-06-28T21:58:26Z</dcterms:created>
  <dcterms:modified xsi:type="dcterms:W3CDTF">2020-10-06T08:00:17Z</dcterms:modified>
</cp:coreProperties>
</file>