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Lst>
  <p:notesMasterIdLst>
    <p:notesMasterId r:id="rId20"/>
  </p:notesMasterIdLst>
  <p:handoutMasterIdLst>
    <p:handoutMasterId r:id="rId21"/>
  </p:handoutMasterIdLst>
  <p:sldIdLst>
    <p:sldId id="504" r:id="rId3"/>
    <p:sldId id="596" r:id="rId4"/>
    <p:sldId id="506" r:id="rId5"/>
    <p:sldId id="559" r:id="rId6"/>
    <p:sldId id="646" r:id="rId7"/>
    <p:sldId id="663" r:id="rId8"/>
    <p:sldId id="667" r:id="rId9"/>
    <p:sldId id="668" r:id="rId10"/>
    <p:sldId id="281" r:id="rId11"/>
    <p:sldId id="280" r:id="rId12"/>
    <p:sldId id="271" r:id="rId13"/>
    <p:sldId id="277" r:id="rId14"/>
    <p:sldId id="276" r:id="rId15"/>
    <p:sldId id="278" r:id="rId16"/>
    <p:sldId id="279" r:id="rId17"/>
    <p:sldId id="275" r:id="rId18"/>
    <p:sldId id="652" r:id="rId19"/>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D4D5"/>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65" autoAdjust="0"/>
    <p:restoredTop sz="81742" autoAdjust="0"/>
  </p:normalViewPr>
  <p:slideViewPr>
    <p:cSldViewPr snapToGrid="0" snapToObjects="1">
      <p:cViewPr varScale="1">
        <p:scale>
          <a:sx n="119" d="100"/>
          <a:sy n="119" d="100"/>
        </p:scale>
        <p:origin x="120" y="960"/>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24/11/2020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24/11/2020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68D6E558-E63E-1D45-BFE4-2383456AADF7}"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358698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2600351"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November 24</a:t>
            </a:r>
            <a:r>
              <a:rPr lang="en-US" altLang="en-US" sz="1400" baseline="30000" dirty="0">
                <a:cs typeface="Arial" panose="020B0604020202020204" pitchFamily="34" charset="0"/>
              </a:rPr>
              <a:t>th</a:t>
            </a:r>
            <a:r>
              <a:rPr lang="en-US" altLang="en-US" sz="1400" baseline="0" dirty="0">
                <a:cs typeface="Arial" panose="020B0604020202020204" pitchFamily="34" charset="0"/>
              </a:rPr>
              <a:t>, 2020</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interim-2020-lpwan-17-lpwan?both"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High Tower Text" panose="02040502050506030303" pitchFamily="18" charset="0"/>
                <a:ea typeface="+mj-ea"/>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WG Chairs: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Alexander Pelov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a@ackl.io</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Pascal </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Thubert</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pthubert@cisco.com</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a:ea typeface="+mj-ea"/>
              <a:cs typeface="Trebuchet MS"/>
            </a:endParaRP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AD: Eric Vyncke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8" name="ZoneTexte 1"/>
          <p:cNvSpPr txBox="1"/>
          <p:nvPr/>
        </p:nvSpPr>
        <p:spPr>
          <a:xfrm>
            <a:off x="4101789" y="4738501"/>
            <a:ext cx="856453"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Gill Sans MT"/>
                <a:ea typeface="+mn-ea"/>
                <a:cs typeface="Trebuchet MS"/>
              </a:rPr>
              <a:t>Webex</a:t>
            </a:r>
            <a:endParaRPr kumimoji="0" lang="en-US" sz="1800" b="0" i="0" u="none" strike="noStrike" kern="1200" cap="none" spc="0" normalizeH="0" baseline="0" noProof="0" dirty="0">
              <a:ln>
                <a:noFill/>
              </a:ln>
              <a:solidFill>
                <a:prstClr val="black"/>
              </a:solidFill>
              <a:effectLst/>
              <a:uLnTx/>
              <a:uFillTx/>
              <a:latin typeface="Gill Sans MT"/>
              <a:ea typeface="+mn-ea"/>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Version 16</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p:txBody>
          <a:bodyPr>
            <a:normAutofit/>
          </a:bodyPr>
          <a:lstStyle/>
          <a:p>
            <a:r>
              <a:rPr lang="en-US" dirty="0"/>
              <a:t>Thanks to all the reviewers</a:t>
            </a:r>
          </a:p>
          <a:p>
            <a:r>
              <a:rPr lang="en-GB" dirty="0"/>
              <a:t>Status: Has a DISCUSS. Has enough positions to pass once DISCUSS positions are resolved.</a:t>
            </a:r>
          </a:p>
          <a:p>
            <a:br>
              <a:rPr lang="en-GB" dirty="0"/>
            </a:br>
            <a:endParaRPr lang="en-US" dirty="0"/>
          </a:p>
          <a:p>
            <a:endParaRPr lang="en-US" dirty="0"/>
          </a:p>
          <a:p>
            <a:pPr lvl="2"/>
            <a:endParaRPr lang="en-US" dirty="0"/>
          </a:p>
          <a:p>
            <a:pPr lvl="1"/>
            <a:endParaRPr lang="en-US" dirty="0"/>
          </a:p>
          <a:p>
            <a:pPr lvl="1"/>
            <a:endParaRPr lang="en-US" dirty="0"/>
          </a:p>
        </p:txBody>
      </p:sp>
      <p:sp>
        <p:nvSpPr>
          <p:cNvPr id="4" name="TextBox 3">
            <a:extLst>
              <a:ext uri="{FF2B5EF4-FFF2-40B4-BE49-F238E27FC236}">
                <a16:creationId xmlns:a16="http://schemas.microsoft.com/office/drawing/2014/main" id="{400336C2-01BC-49B2-BD2F-5183A69F42B6}"/>
              </a:ext>
            </a:extLst>
          </p:cNvPr>
          <p:cNvSpPr txBox="1"/>
          <p:nvPr/>
        </p:nvSpPr>
        <p:spPr>
          <a:xfrm>
            <a:off x="2695074" y="4774168"/>
            <a:ext cx="4572000" cy="369332"/>
          </a:xfrm>
          <a:prstGeom prst="rect">
            <a:avLst/>
          </a:prstGeom>
          <a:noFill/>
        </p:spPr>
        <p:txBody>
          <a:bodyPr wrap="square">
            <a:spAutoFit/>
          </a:bodyPr>
          <a:lstStyle/>
          <a:p>
            <a:r>
              <a:rPr lang="fr-FR" sz="1800">
                <a:solidFill>
                  <a:schemeClr val="tx1">
                    <a:lumMod val="50000"/>
                    <a:lumOff val="50000"/>
                  </a:schemeClr>
                </a:solidFill>
              </a:rPr>
              <a:t>draft-ietf-lpwan-coap-static-context-hc</a:t>
            </a:r>
            <a:endParaRPr lang="en-US" dirty="0">
              <a:solidFill>
                <a:schemeClr val="tx1">
                  <a:lumMod val="50000"/>
                  <a:lumOff val="50000"/>
                </a:schemeClr>
              </a:solidFill>
            </a:endParaRPr>
          </a:p>
        </p:txBody>
      </p:sp>
    </p:spTree>
    <p:extLst>
      <p:ext uri="{BB962C8B-B14F-4D97-AF65-F5344CB8AC3E}">
        <p14:creationId xmlns:p14="http://schemas.microsoft.com/office/powerpoint/2010/main" val="1026062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Changes from v15 to v16</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335428" y="1142888"/>
            <a:ext cx="8487730" cy="3485258"/>
          </a:xfrm>
        </p:spPr>
        <p:txBody>
          <a:bodyPr>
            <a:normAutofit fontScale="85000" lnSpcReduction="20000"/>
          </a:bodyPr>
          <a:lstStyle/>
          <a:p>
            <a:pPr lvl="1"/>
            <a:r>
              <a:rPr lang="en-US" dirty="0"/>
              <a:t>Section 5.X not discuss </a:t>
            </a:r>
            <a:r>
              <a:rPr lang="en-US" dirty="0" err="1"/>
              <a:t>CoAP</a:t>
            </a:r>
            <a:r>
              <a:rPr lang="en-US" dirty="0"/>
              <a:t> Options but in-passing references to Section 3.1</a:t>
            </a:r>
          </a:p>
          <a:p>
            <a:pPr lvl="2"/>
            <a:r>
              <a:rPr lang="en-US" dirty="0"/>
              <a:t>The section has been verified with the corresponding refences to section 3.1</a:t>
            </a:r>
          </a:p>
          <a:p>
            <a:pPr lvl="3"/>
            <a:r>
              <a:rPr lang="fr-FR" dirty="0"/>
              <a:t>New </a:t>
            </a:r>
            <a:r>
              <a:rPr lang="fr-FR" dirty="0" err="1"/>
              <a:t>Text</a:t>
            </a:r>
            <a:r>
              <a:rPr lang="fr-FR" dirty="0"/>
              <a:t> : </a:t>
            </a:r>
            <a:r>
              <a:rPr lang="en-US" dirty="0"/>
              <a:t>the URI-Path option is mandatory in the request, and it </a:t>
            </a:r>
            <a:r>
              <a:rPr lang="en-US" u="sng" dirty="0"/>
              <a:t>may not be</a:t>
            </a:r>
            <a:r>
              <a:rPr lang="en-US" dirty="0"/>
              <a:t> present in the response. (instead of: it is not present)</a:t>
            </a:r>
          </a:p>
          <a:p>
            <a:pPr lvl="3"/>
            <a:r>
              <a:rPr lang="en-US" dirty="0"/>
              <a:t>Content-Format is allowed in both request and response. Has been changed</a:t>
            </a:r>
          </a:p>
          <a:p>
            <a:pPr lvl="3"/>
            <a:r>
              <a:rPr lang="en-US" dirty="0"/>
              <a:t>The Accept option examples has been split into two different examples</a:t>
            </a:r>
          </a:p>
          <a:p>
            <a:pPr lvl="4"/>
            <a:r>
              <a:rPr lang="fr-FR" dirty="0"/>
              <a:t>New </a:t>
            </a:r>
            <a:r>
              <a:rPr lang="fr-FR" dirty="0" err="1"/>
              <a:t>text</a:t>
            </a:r>
            <a:r>
              <a:rPr lang="fr-FR" dirty="0"/>
              <a:t> : </a:t>
            </a:r>
            <a:r>
              <a:rPr lang="en-US" dirty="0"/>
              <a:t>For example, the URI-Path option is mandatory in the request, and it may not be present in the response.  A request may contain an Accept option, and the response may include a Content-Format option.  In comparison, IPv6 and UDP returning path swap the value of some fields in the header.</a:t>
            </a:r>
          </a:p>
          <a:p>
            <a:pPr lvl="1"/>
            <a:endParaRPr lang="en-US" dirty="0"/>
          </a:p>
        </p:txBody>
      </p:sp>
      <p:sp>
        <p:nvSpPr>
          <p:cNvPr id="4" name="TextBox 3">
            <a:extLst>
              <a:ext uri="{FF2B5EF4-FFF2-40B4-BE49-F238E27FC236}">
                <a16:creationId xmlns:a16="http://schemas.microsoft.com/office/drawing/2014/main" id="{029C8B56-77AE-4553-8271-6388225C216E}"/>
              </a:ext>
            </a:extLst>
          </p:cNvPr>
          <p:cNvSpPr txBox="1"/>
          <p:nvPr/>
        </p:nvSpPr>
        <p:spPr>
          <a:xfrm>
            <a:off x="2695074" y="4774168"/>
            <a:ext cx="4572000" cy="369332"/>
          </a:xfrm>
          <a:prstGeom prst="rect">
            <a:avLst/>
          </a:prstGeom>
          <a:noFill/>
        </p:spPr>
        <p:txBody>
          <a:bodyPr wrap="square">
            <a:spAutoFit/>
          </a:bodyPr>
          <a:lstStyle/>
          <a:p>
            <a:r>
              <a:rPr lang="fr-FR" sz="1800">
                <a:solidFill>
                  <a:schemeClr val="tx1">
                    <a:lumMod val="50000"/>
                    <a:lumOff val="50000"/>
                  </a:schemeClr>
                </a:solidFill>
              </a:rPr>
              <a:t>draft-ietf-lpwan-coap-static-context-hc</a:t>
            </a:r>
            <a:endParaRPr lang="en-US" dirty="0">
              <a:solidFill>
                <a:schemeClr val="tx1">
                  <a:lumMod val="50000"/>
                  <a:lumOff val="50000"/>
                </a:schemeClr>
              </a:solidFill>
            </a:endParaRPr>
          </a:p>
        </p:txBody>
      </p:sp>
    </p:spTree>
    <p:extLst>
      <p:ext uri="{BB962C8B-B14F-4D97-AF65-F5344CB8AC3E}">
        <p14:creationId xmlns:p14="http://schemas.microsoft.com/office/powerpoint/2010/main" val="2801529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Changes from v15 to v16</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335428" y="935040"/>
            <a:ext cx="7886700" cy="3263504"/>
          </a:xfrm>
        </p:spPr>
        <p:txBody>
          <a:bodyPr>
            <a:normAutofit/>
          </a:bodyPr>
          <a:lstStyle/>
          <a:p>
            <a:pPr lvl="1"/>
            <a:r>
              <a:rPr lang="en-US" dirty="0"/>
              <a:t>Security considerations: separate in two usages a) with LPWAN and b) without LPWAN L2 security</a:t>
            </a:r>
          </a:p>
          <a:p>
            <a:pPr lvl="2"/>
            <a:r>
              <a:rPr lang="fr-FR" sz="1600" dirty="0"/>
              <a:t>New </a:t>
            </a:r>
            <a:r>
              <a:rPr lang="fr-FR" sz="1600" dirty="0" err="1"/>
              <a:t>Text</a:t>
            </a:r>
            <a:r>
              <a:rPr lang="fr-FR" sz="1600" dirty="0"/>
              <a:t>: </a:t>
            </a:r>
            <a:r>
              <a:rPr lang="fr-FR" sz="1600" dirty="0" err="1"/>
              <a:t>When</a:t>
            </a:r>
            <a:r>
              <a:rPr lang="fr-FR" sz="1600" dirty="0"/>
              <a:t> </a:t>
            </a:r>
            <a:r>
              <a:rPr lang="fr-FR" sz="1600" dirty="0" err="1"/>
              <a:t>applied</a:t>
            </a:r>
            <a:r>
              <a:rPr lang="fr-FR" sz="1600" dirty="0"/>
              <a:t> on top of LPWAN technologies, the Security </a:t>
            </a:r>
            <a:r>
              <a:rPr lang="fr-FR" sz="1600" dirty="0" err="1"/>
              <a:t>Considerations</a:t>
            </a:r>
            <a:r>
              <a:rPr lang="fr-FR" sz="1600" dirty="0"/>
              <a:t> of SCHC header compression [rfc8724] are </a:t>
            </a:r>
            <a:r>
              <a:rPr lang="fr-FR" sz="1600" dirty="0" err="1"/>
              <a:t>valid</a:t>
            </a:r>
            <a:r>
              <a:rPr lang="fr-FR" sz="1600" dirty="0"/>
              <a:t> for SCHC </a:t>
            </a:r>
            <a:r>
              <a:rPr lang="fr-FR" sz="1600" dirty="0" err="1"/>
              <a:t>CoAP</a:t>
            </a:r>
            <a:r>
              <a:rPr lang="fr-FR" sz="1600" dirty="0"/>
              <a:t> header compression. </a:t>
            </a:r>
            <a:r>
              <a:rPr lang="fr-FR" sz="1600" u="sng" dirty="0" err="1"/>
              <a:t>When</a:t>
            </a:r>
            <a:r>
              <a:rPr lang="fr-FR" sz="1600" u="sng" dirty="0"/>
              <a:t> </a:t>
            </a:r>
            <a:r>
              <a:rPr lang="fr-FR" sz="1600" u="sng" dirty="0" err="1"/>
              <a:t>other</a:t>
            </a:r>
            <a:r>
              <a:rPr lang="fr-FR" sz="1600" u="sng" dirty="0"/>
              <a:t> technologies are </a:t>
            </a:r>
            <a:r>
              <a:rPr lang="fr-FR" sz="1600" u="sng" dirty="0" err="1"/>
              <a:t>used</a:t>
            </a:r>
            <a:r>
              <a:rPr lang="fr-FR" sz="1600" u="sng" dirty="0"/>
              <a:t>, an </a:t>
            </a:r>
            <a:r>
              <a:rPr lang="fr-FR" sz="1600" u="sng" dirty="0" err="1"/>
              <a:t>integrity</a:t>
            </a:r>
            <a:r>
              <a:rPr lang="fr-FR" sz="1600" u="sng" dirty="0"/>
              <a:t> protection </a:t>
            </a:r>
            <a:r>
              <a:rPr lang="fr-FR" sz="1600" u="sng" dirty="0" err="1"/>
              <a:t>mechanism</a:t>
            </a:r>
            <a:r>
              <a:rPr lang="fr-FR" sz="1600" u="sng" dirty="0"/>
              <a:t> must </a:t>
            </a:r>
            <a:r>
              <a:rPr lang="fr-FR" sz="1600" u="sng" dirty="0" err="1"/>
              <a:t>be</a:t>
            </a:r>
            <a:r>
              <a:rPr lang="fr-FR" sz="1600" u="sng" dirty="0"/>
              <a:t> </a:t>
            </a:r>
            <a:r>
              <a:rPr lang="fr-FR" sz="1600" u="sng" dirty="0" err="1"/>
              <a:t>defined</a:t>
            </a:r>
            <a:r>
              <a:rPr lang="fr-FR" sz="1600" u="sng" dirty="0"/>
              <a:t> to carry SCHC </a:t>
            </a:r>
            <a:r>
              <a:rPr lang="fr-FR" sz="1600" u="sng" dirty="0" err="1"/>
              <a:t>compressed</a:t>
            </a:r>
            <a:r>
              <a:rPr lang="fr-FR" sz="1600" u="sng" dirty="0"/>
              <a:t> </a:t>
            </a:r>
            <a:r>
              <a:rPr lang="fr-FR" sz="1600" u="sng" dirty="0" err="1"/>
              <a:t>packets</a:t>
            </a:r>
            <a:r>
              <a:rPr lang="fr-FR" sz="1600" u="sng" dirty="0"/>
              <a:t>. </a:t>
            </a:r>
            <a:r>
              <a:rPr lang="fr-FR" sz="1600" dirty="0" err="1"/>
              <a:t>When</a:t>
            </a:r>
            <a:r>
              <a:rPr lang="fr-FR" sz="1600" dirty="0"/>
              <a:t> </a:t>
            </a:r>
            <a:r>
              <a:rPr lang="fr-FR" sz="1600" dirty="0" err="1"/>
              <a:t>CoAP</a:t>
            </a:r>
            <a:r>
              <a:rPr lang="fr-FR" sz="1600" dirty="0"/>
              <a:t> uses OSCORE, the </a:t>
            </a:r>
            <a:r>
              <a:rPr lang="fr-FR" sz="1600" dirty="0" err="1"/>
              <a:t>security</a:t>
            </a:r>
            <a:r>
              <a:rPr lang="fr-FR" sz="1600" dirty="0"/>
              <a:t> </a:t>
            </a:r>
            <a:r>
              <a:rPr lang="fr-FR" sz="1600" dirty="0" err="1"/>
              <a:t>considerations</a:t>
            </a:r>
            <a:r>
              <a:rPr lang="fr-FR" sz="1600" dirty="0"/>
              <a:t> </a:t>
            </a:r>
            <a:r>
              <a:rPr lang="fr-FR" sz="1600" dirty="0" err="1"/>
              <a:t>defined</a:t>
            </a:r>
            <a:r>
              <a:rPr lang="fr-FR" sz="1600" dirty="0"/>
              <a:t> in [rfc8613] </a:t>
            </a:r>
            <a:r>
              <a:rPr lang="fr-FR" sz="1600" dirty="0" err="1"/>
              <a:t>does</a:t>
            </a:r>
            <a:r>
              <a:rPr lang="fr-FR" sz="1600" dirty="0"/>
              <a:t> not change </a:t>
            </a:r>
            <a:r>
              <a:rPr lang="fr-FR" sz="1600" dirty="0" err="1"/>
              <a:t>when</a:t>
            </a:r>
            <a:r>
              <a:rPr lang="fr-FR" sz="1600" dirty="0"/>
              <a:t> SCHC header compression </a:t>
            </a:r>
            <a:r>
              <a:rPr lang="fr-FR" sz="1600" dirty="0" err="1"/>
              <a:t>is</a:t>
            </a:r>
            <a:r>
              <a:rPr lang="fr-FR" sz="1600" dirty="0"/>
              <a:t> </a:t>
            </a:r>
            <a:r>
              <a:rPr lang="fr-FR" sz="1600" dirty="0" err="1"/>
              <a:t>applied</a:t>
            </a:r>
            <a:r>
              <a:rPr lang="fr-FR" sz="1600" dirty="0"/>
              <a:t>.</a:t>
            </a:r>
          </a:p>
          <a:p>
            <a:pPr lvl="2"/>
            <a:endParaRPr lang="en-US" dirty="0"/>
          </a:p>
          <a:p>
            <a:pPr lvl="1"/>
            <a:endParaRPr lang="en-US" dirty="0"/>
          </a:p>
        </p:txBody>
      </p:sp>
      <p:sp>
        <p:nvSpPr>
          <p:cNvPr id="4" name="TextBox 3">
            <a:extLst>
              <a:ext uri="{FF2B5EF4-FFF2-40B4-BE49-F238E27FC236}">
                <a16:creationId xmlns:a16="http://schemas.microsoft.com/office/drawing/2014/main" id="{D18E4A03-5C96-42D6-9089-904F5546E023}"/>
              </a:ext>
            </a:extLst>
          </p:cNvPr>
          <p:cNvSpPr txBox="1"/>
          <p:nvPr/>
        </p:nvSpPr>
        <p:spPr>
          <a:xfrm>
            <a:off x="2695074" y="4774168"/>
            <a:ext cx="4572000" cy="369332"/>
          </a:xfrm>
          <a:prstGeom prst="rect">
            <a:avLst/>
          </a:prstGeom>
          <a:noFill/>
        </p:spPr>
        <p:txBody>
          <a:bodyPr wrap="square">
            <a:spAutoFit/>
          </a:bodyPr>
          <a:lstStyle/>
          <a:p>
            <a:r>
              <a:rPr lang="fr-FR" sz="1800">
                <a:solidFill>
                  <a:schemeClr val="tx1">
                    <a:lumMod val="50000"/>
                    <a:lumOff val="50000"/>
                  </a:schemeClr>
                </a:solidFill>
              </a:rPr>
              <a:t>draft-ietf-lpwan-coap-static-context-hc</a:t>
            </a:r>
            <a:endParaRPr lang="en-US" dirty="0">
              <a:solidFill>
                <a:schemeClr val="tx1">
                  <a:lumMod val="50000"/>
                  <a:lumOff val="50000"/>
                </a:schemeClr>
              </a:solidFill>
            </a:endParaRPr>
          </a:p>
        </p:txBody>
      </p:sp>
    </p:spTree>
    <p:extLst>
      <p:ext uri="{BB962C8B-B14F-4D97-AF65-F5344CB8AC3E}">
        <p14:creationId xmlns:p14="http://schemas.microsoft.com/office/powerpoint/2010/main" val="4077732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Changes from v15 to v16</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628650" y="1320051"/>
            <a:ext cx="7886700" cy="3263504"/>
          </a:xfrm>
        </p:spPr>
        <p:txBody>
          <a:bodyPr>
            <a:normAutofit fontScale="85000" lnSpcReduction="20000"/>
          </a:bodyPr>
          <a:lstStyle/>
          <a:p>
            <a:pPr lvl="1"/>
            <a:r>
              <a:rPr lang="en-US" dirty="0"/>
              <a:t>Francesca comment: New options are not included: provide indication how they might be handled, rules guidance for them, ex: always send them as full residuals; or some other behavior but give guidance to support them.</a:t>
            </a:r>
          </a:p>
          <a:p>
            <a:pPr lvl="2"/>
            <a:r>
              <a:rPr lang="en-US" dirty="0"/>
              <a:t>We have added the following new text, at the end of Section 5:</a:t>
            </a:r>
          </a:p>
          <a:p>
            <a:pPr marL="685800" lvl="2" indent="0">
              <a:buNone/>
            </a:pPr>
            <a:endParaRPr lang="en-US" dirty="0"/>
          </a:p>
          <a:p>
            <a:pPr marL="685800" lvl="2" indent="0">
              <a:buNone/>
            </a:pPr>
            <a:r>
              <a:rPr lang="en-US" dirty="0"/>
              <a:t>If a new option is introduced in </a:t>
            </a:r>
            <a:r>
              <a:rPr lang="en-US" dirty="0" err="1"/>
              <a:t>CoAP</a:t>
            </a:r>
            <a:r>
              <a:rPr lang="en-US" dirty="0"/>
              <a:t>, a new Field ID has to be assigned in the Rules to allow its compression. Otherwise, if no Rule describes this Option the SCHC compression is not possible and the </a:t>
            </a:r>
            <a:r>
              <a:rPr lang="en-US" dirty="0" err="1"/>
              <a:t>CoAP</a:t>
            </a:r>
            <a:r>
              <a:rPr lang="en-US" dirty="0"/>
              <a:t> header is sent without compression.</a:t>
            </a:r>
          </a:p>
          <a:p>
            <a:pPr lvl="1"/>
            <a:endParaRPr lang="en-US" dirty="0"/>
          </a:p>
        </p:txBody>
      </p:sp>
      <p:sp>
        <p:nvSpPr>
          <p:cNvPr id="4" name="TextBox 3">
            <a:extLst>
              <a:ext uri="{FF2B5EF4-FFF2-40B4-BE49-F238E27FC236}">
                <a16:creationId xmlns:a16="http://schemas.microsoft.com/office/drawing/2014/main" id="{C0814E32-41FC-4FEF-BB78-F20B0D10EAB2}"/>
              </a:ext>
            </a:extLst>
          </p:cNvPr>
          <p:cNvSpPr txBox="1"/>
          <p:nvPr/>
        </p:nvSpPr>
        <p:spPr>
          <a:xfrm>
            <a:off x="2695074" y="4774168"/>
            <a:ext cx="4572000" cy="369332"/>
          </a:xfrm>
          <a:prstGeom prst="rect">
            <a:avLst/>
          </a:prstGeom>
          <a:noFill/>
        </p:spPr>
        <p:txBody>
          <a:bodyPr wrap="square">
            <a:spAutoFit/>
          </a:bodyPr>
          <a:lstStyle/>
          <a:p>
            <a:r>
              <a:rPr lang="fr-FR" sz="1800">
                <a:solidFill>
                  <a:schemeClr val="tx1">
                    <a:lumMod val="50000"/>
                    <a:lumOff val="50000"/>
                  </a:schemeClr>
                </a:solidFill>
              </a:rPr>
              <a:t>draft-ietf-lpwan-coap-static-context-hc</a:t>
            </a:r>
            <a:endParaRPr lang="en-US" dirty="0">
              <a:solidFill>
                <a:schemeClr val="tx1">
                  <a:lumMod val="50000"/>
                  <a:lumOff val="50000"/>
                </a:schemeClr>
              </a:solidFill>
            </a:endParaRPr>
          </a:p>
        </p:txBody>
      </p:sp>
    </p:spTree>
    <p:extLst>
      <p:ext uri="{BB962C8B-B14F-4D97-AF65-F5344CB8AC3E}">
        <p14:creationId xmlns:p14="http://schemas.microsoft.com/office/powerpoint/2010/main" val="2247971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Changes from v15 to v16</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628650" y="1142888"/>
            <a:ext cx="7886700" cy="3263504"/>
          </a:xfrm>
        </p:spPr>
        <p:txBody>
          <a:bodyPr>
            <a:normAutofit fontScale="85000" lnSpcReduction="20000"/>
          </a:bodyPr>
          <a:lstStyle/>
          <a:p>
            <a:pPr lvl="1"/>
            <a:r>
              <a:rPr lang="en-US" dirty="0"/>
              <a:t>Introduction: “</a:t>
            </a:r>
            <a:r>
              <a:rPr lang="en-US" dirty="0" err="1"/>
              <a:t>CoAP</a:t>
            </a:r>
            <a:r>
              <a:rPr lang="en-US" dirty="0"/>
              <a:t> is an End-to-End protocol…” It's not entirely clear to me that this is true, given that </a:t>
            </a:r>
            <a:r>
              <a:rPr lang="en-US" dirty="0" err="1"/>
              <a:t>CoAP</a:t>
            </a:r>
            <a:r>
              <a:rPr lang="en-US" dirty="0"/>
              <a:t> proxies are a first-class protocol feature.  OSCORE is probably fair to describe as end-to-end, but </a:t>
            </a:r>
            <a:r>
              <a:rPr lang="en-US" dirty="0" err="1"/>
              <a:t>CoAP</a:t>
            </a:r>
            <a:r>
              <a:rPr lang="en-US" dirty="0"/>
              <a:t> itself may not be.</a:t>
            </a:r>
          </a:p>
          <a:p>
            <a:pPr lvl="1"/>
            <a:r>
              <a:rPr lang="en-US" dirty="0"/>
              <a:t>We have changed to this new text :</a:t>
            </a:r>
          </a:p>
          <a:p>
            <a:pPr lvl="1"/>
            <a:endParaRPr lang="en-US" dirty="0"/>
          </a:p>
          <a:p>
            <a:pPr marL="342900" lvl="1" indent="0">
              <a:buNone/>
            </a:pPr>
            <a:r>
              <a:rPr lang="en-US" dirty="0"/>
              <a:t>“</a:t>
            </a:r>
            <a:r>
              <a:rPr lang="en-US" dirty="0" err="1"/>
              <a:t>CoAP</a:t>
            </a:r>
            <a:r>
              <a:rPr lang="en-US" dirty="0"/>
              <a:t> is an application protocol, so </a:t>
            </a:r>
            <a:r>
              <a:rPr lang="en-US" dirty="0" err="1"/>
              <a:t>CoAP</a:t>
            </a:r>
            <a:r>
              <a:rPr lang="en-US" dirty="0"/>
              <a:t> compression requires to install common rules between the two SCHC instances."</a:t>
            </a:r>
          </a:p>
        </p:txBody>
      </p:sp>
    </p:spTree>
    <p:extLst>
      <p:ext uri="{BB962C8B-B14F-4D97-AF65-F5344CB8AC3E}">
        <p14:creationId xmlns:p14="http://schemas.microsoft.com/office/powerpoint/2010/main" val="1001064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Changes from v15 to v16</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415638" y="1142888"/>
            <a:ext cx="7886700" cy="3263504"/>
          </a:xfrm>
        </p:spPr>
        <p:txBody>
          <a:bodyPr>
            <a:normAutofit/>
          </a:bodyPr>
          <a:lstStyle/>
          <a:p>
            <a:pPr lvl="1"/>
            <a:r>
              <a:rPr lang="en-US" dirty="0"/>
              <a:t>Section 2 figures and description are not consistent</a:t>
            </a:r>
          </a:p>
          <a:p>
            <a:pPr lvl="1"/>
            <a:r>
              <a:rPr lang="en-US" dirty="0"/>
              <a:t>New section 2 has been written but figures has been kept</a:t>
            </a:r>
          </a:p>
          <a:p>
            <a:pPr lvl="1"/>
            <a:endParaRPr lang="en-US" dirty="0"/>
          </a:p>
          <a:p>
            <a:pPr lvl="1"/>
            <a:r>
              <a:rPr lang="en-US" dirty="0"/>
              <a:t>Nits: Has been corrected</a:t>
            </a:r>
          </a:p>
          <a:p>
            <a:pPr lvl="1"/>
            <a:endParaRPr lang="en-US" dirty="0"/>
          </a:p>
        </p:txBody>
      </p:sp>
      <p:sp>
        <p:nvSpPr>
          <p:cNvPr id="6" name="TextBox 5">
            <a:extLst>
              <a:ext uri="{FF2B5EF4-FFF2-40B4-BE49-F238E27FC236}">
                <a16:creationId xmlns:a16="http://schemas.microsoft.com/office/drawing/2014/main" id="{BA6D9161-1202-48A0-AFDE-B08FDD0976D6}"/>
              </a:ext>
            </a:extLst>
          </p:cNvPr>
          <p:cNvSpPr txBox="1"/>
          <p:nvPr/>
        </p:nvSpPr>
        <p:spPr>
          <a:xfrm>
            <a:off x="2695074" y="4774168"/>
            <a:ext cx="4572000" cy="369332"/>
          </a:xfrm>
          <a:prstGeom prst="rect">
            <a:avLst/>
          </a:prstGeom>
          <a:noFill/>
        </p:spPr>
        <p:txBody>
          <a:bodyPr wrap="square">
            <a:spAutoFit/>
          </a:bodyPr>
          <a:lstStyle/>
          <a:p>
            <a:r>
              <a:rPr lang="fr-FR" sz="1800">
                <a:solidFill>
                  <a:schemeClr val="tx1">
                    <a:lumMod val="50000"/>
                    <a:lumOff val="50000"/>
                  </a:schemeClr>
                </a:solidFill>
              </a:rPr>
              <a:t>draft-ietf-lpwan-coap-static-context-hc</a:t>
            </a:r>
            <a:endParaRPr lang="en-US" dirty="0">
              <a:solidFill>
                <a:schemeClr val="tx1">
                  <a:lumMod val="50000"/>
                  <a:lumOff val="50000"/>
                </a:schemeClr>
              </a:solidFill>
            </a:endParaRPr>
          </a:p>
        </p:txBody>
      </p:sp>
    </p:spTree>
    <p:extLst>
      <p:ext uri="{BB962C8B-B14F-4D97-AF65-F5344CB8AC3E}">
        <p14:creationId xmlns:p14="http://schemas.microsoft.com/office/powerpoint/2010/main" val="1963236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Thank you</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p:txBody>
          <a:bodyPr>
            <a:normAutofit/>
          </a:bodyPr>
          <a:lstStyle/>
          <a:p>
            <a:r>
              <a:rPr lang="en-US" dirty="0"/>
              <a:t>Questions?</a:t>
            </a:r>
          </a:p>
          <a:p>
            <a:endParaRPr lang="en-US" dirty="0"/>
          </a:p>
          <a:p>
            <a:pPr lvl="2"/>
            <a:endParaRPr lang="en-US" dirty="0"/>
          </a:p>
          <a:p>
            <a:pPr lvl="1"/>
            <a:endParaRPr lang="en-US" dirty="0"/>
          </a:p>
          <a:p>
            <a:pPr lvl="1"/>
            <a:endParaRPr lang="en-US" dirty="0"/>
          </a:p>
        </p:txBody>
      </p:sp>
      <p:sp>
        <p:nvSpPr>
          <p:cNvPr id="5" name="TextBox 4">
            <a:extLst>
              <a:ext uri="{FF2B5EF4-FFF2-40B4-BE49-F238E27FC236}">
                <a16:creationId xmlns:a16="http://schemas.microsoft.com/office/drawing/2014/main" id="{3A121D9B-0B48-442D-8128-B54F8636329C}"/>
              </a:ext>
            </a:extLst>
          </p:cNvPr>
          <p:cNvSpPr txBox="1"/>
          <p:nvPr/>
        </p:nvSpPr>
        <p:spPr>
          <a:xfrm>
            <a:off x="2695074" y="4774168"/>
            <a:ext cx="4572000" cy="369332"/>
          </a:xfrm>
          <a:prstGeom prst="rect">
            <a:avLst/>
          </a:prstGeom>
          <a:noFill/>
        </p:spPr>
        <p:txBody>
          <a:bodyPr wrap="square">
            <a:spAutoFit/>
          </a:bodyPr>
          <a:lstStyle/>
          <a:p>
            <a:r>
              <a:rPr lang="fr-FR" sz="1800">
                <a:solidFill>
                  <a:schemeClr val="tx1">
                    <a:lumMod val="50000"/>
                    <a:lumOff val="50000"/>
                  </a:schemeClr>
                </a:solidFill>
              </a:rPr>
              <a:t>draft-ietf-lpwan-coap-static-context-hc</a:t>
            </a:r>
            <a:endParaRPr lang="en-US" dirty="0">
              <a:solidFill>
                <a:schemeClr val="tx1">
                  <a:lumMod val="50000"/>
                  <a:lumOff val="50000"/>
                </a:schemeClr>
              </a:solidFill>
            </a:endParaRPr>
          </a:p>
        </p:txBody>
      </p:sp>
    </p:spTree>
    <p:extLst>
      <p:ext uri="{BB962C8B-B14F-4D97-AF65-F5344CB8AC3E}">
        <p14:creationId xmlns:p14="http://schemas.microsoft.com/office/powerpoint/2010/main" val="346664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17</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dirty="0">
                <a:solidFill>
                  <a:srgbClr val="000000"/>
                </a:solidFill>
                <a:cs typeface="Droid Sans Fallback" charset="0"/>
                <a:hlinkClick r:id="rId3"/>
              </a:rPr>
              <a:t>https://codimd.ietf.org/notes-ietf-interim-2020-lpwan-17-lpwan?both</a:t>
            </a:r>
            <a:endParaRPr lang="en-US" altLang="en-US" sz="1400" dirty="0">
              <a:solidFill>
                <a:srgbClr val="000000"/>
              </a:solidFill>
              <a:cs typeface="Droid Sans Fallback" charset="0"/>
            </a:endParaRP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a:spcBef>
                <a:spcPct val="0"/>
              </a:spcBef>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643343" y="1916909"/>
            <a:ext cx="8043457" cy="2246749"/>
          </a:xfrm>
          <a:prstGeom prst="rect">
            <a:avLst/>
          </a:prstGeom>
        </p:spPr>
        <p:txBody>
          <a:bodyPr wrap="square" lIns="91420" tIns="45710" rIns="91420" bIns="45710">
            <a:spAutoFit/>
          </a:bodyPr>
          <a:lstStyle/>
          <a:p>
            <a:r>
              <a:rPr lang="en-US" sz="2000" dirty="0"/>
              <a:t>[16:05] Administrivia                								[10min]    	o    Note-Well, Scribes, Agenda Bashing    </a:t>
            </a:r>
          </a:p>
          <a:p>
            <a:r>
              <a:rPr lang="en-US" sz="2000" dirty="0"/>
              <a:t>	o    WG Status, IETF 109 News </a:t>
            </a:r>
          </a:p>
          <a:p>
            <a:r>
              <a:rPr lang="en-US" sz="2000" dirty="0"/>
              <a:t>[16:15] SCHC over </a:t>
            </a:r>
            <a:r>
              <a:rPr lang="en-US" sz="2000" dirty="0" err="1"/>
              <a:t>LoRaWAN</a:t>
            </a:r>
            <a:r>
              <a:rPr lang="en-US" sz="2000" dirty="0"/>
              <a:t> 							       [15min]</a:t>
            </a:r>
          </a:p>
          <a:p>
            <a:r>
              <a:rPr lang="en-US" sz="2000" dirty="0"/>
              <a:t>[16:30] </a:t>
            </a:r>
            <a:r>
              <a:rPr lang="en-US" sz="2000" dirty="0" err="1"/>
              <a:t>CoAP</a:t>
            </a:r>
            <a:r>
              <a:rPr lang="en-US" sz="2000"/>
              <a:t> </a:t>
            </a:r>
            <a:r>
              <a:rPr lang="en-US" sz="2000" dirty="0"/>
              <a:t>over SCHC	</a:t>
            </a:r>
            <a:r>
              <a:rPr lang="en-US" sz="2000"/>
              <a:t>			</a:t>
            </a:r>
            <a:r>
              <a:rPr lang="en-US" sz="2000" dirty="0"/>
              <a:t>						[15min] [16:45] Open Bar  / AOB              								 [ QS ]					</a:t>
            </a:r>
            <a:endParaRPr lang="fr-FR" sz="2000" dirty="0">
              <a:latin typeface="+mj-lt"/>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7" name="Picture 6">
            <a:extLst>
              <a:ext uri="{FF2B5EF4-FFF2-40B4-BE49-F238E27FC236}">
                <a16:creationId xmlns:a16="http://schemas.microsoft.com/office/drawing/2014/main" id="{B140B3A3-FD1C-4D68-85A1-06C57E7CECA1}"/>
              </a:ext>
            </a:extLst>
          </p:cNvPr>
          <p:cNvPicPr>
            <a:picLocks noChangeAspect="1"/>
          </p:cNvPicPr>
          <p:nvPr/>
        </p:nvPicPr>
        <p:blipFill rotWithShape="1">
          <a:blip r:embed="rId2"/>
          <a:srcRect l="2133" t="40404" r="3190" b="2538"/>
          <a:stretch/>
        </p:blipFill>
        <p:spPr>
          <a:xfrm>
            <a:off x="206011" y="1438463"/>
            <a:ext cx="8413926" cy="2934754"/>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Documents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pic>
        <p:nvPicPr>
          <p:cNvPr id="5" name="Picture 4">
            <a:extLst>
              <a:ext uri="{FF2B5EF4-FFF2-40B4-BE49-F238E27FC236}">
                <a16:creationId xmlns:a16="http://schemas.microsoft.com/office/drawing/2014/main" id="{EAFD35C7-665D-45A8-A5E7-D7A3D60CC832}"/>
              </a:ext>
            </a:extLst>
          </p:cNvPr>
          <p:cNvPicPr>
            <a:picLocks noChangeAspect="1"/>
          </p:cNvPicPr>
          <p:nvPr/>
        </p:nvPicPr>
        <p:blipFill rotWithShape="1">
          <a:blip r:embed="rId3"/>
          <a:srcRect l="1477" t="22456" r="3916" b="880"/>
          <a:stretch/>
        </p:blipFill>
        <p:spPr>
          <a:xfrm>
            <a:off x="194811" y="835358"/>
            <a:ext cx="8617036" cy="3943223"/>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p:txBody>
          <a:bodyPr>
            <a:normAutofit/>
          </a:bodyPr>
          <a:lstStyle/>
          <a:p>
            <a:r>
              <a:rPr lang="fr-FR" sz="3000" b="1" dirty="0" err="1"/>
              <a:t>Status</a:t>
            </a:r>
            <a:r>
              <a:rPr lang="fr-FR" sz="3000" b="1" dirty="0"/>
              <a:t>: </a:t>
            </a:r>
            <a:r>
              <a:rPr lang="fr-FR" sz="3000" b="1" dirty="0" err="1"/>
              <a:t>draft</a:t>
            </a:r>
            <a:r>
              <a:rPr lang="fr-FR" sz="3000" b="1" dirty="0"/>
              <a:t>-</a:t>
            </a:r>
            <a:r>
              <a:rPr lang="fr-FR" sz="3000" b="1" dirty="0" err="1"/>
              <a:t>ietf</a:t>
            </a:r>
            <a:r>
              <a:rPr lang="fr-FR" sz="3000" b="1" dirty="0"/>
              <a:t>-</a:t>
            </a:r>
            <a:r>
              <a:rPr lang="fr-FR" sz="3000" b="1" dirty="0" err="1"/>
              <a:t>lpwan</a:t>
            </a:r>
            <a:r>
              <a:rPr lang="fr-FR" sz="3000" b="1" dirty="0"/>
              <a:t>-</a:t>
            </a:r>
            <a:r>
              <a:rPr lang="fr-FR" sz="3000" b="1" dirty="0" err="1"/>
              <a:t>schc</a:t>
            </a:r>
            <a:r>
              <a:rPr lang="fr-FR" sz="3000" b="1" dirty="0"/>
              <a:t>-over-</a:t>
            </a:r>
            <a:r>
              <a:rPr lang="fr-FR" sz="3000" b="1" dirty="0" err="1"/>
              <a:t>lorawan</a:t>
            </a:r>
            <a:endParaRPr lang="fr-FR" sz="3000" b="1"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p:txBody>
          <a:bodyPr>
            <a:normAutofit fontScale="85000" lnSpcReduction="20000"/>
          </a:bodyPr>
          <a:lstStyle/>
          <a:p>
            <a:r>
              <a:rPr lang="es-ES" dirty="0" err="1"/>
              <a:t>Editors</a:t>
            </a:r>
            <a:r>
              <a:rPr lang="es-ES" dirty="0"/>
              <a:t>:</a:t>
            </a:r>
          </a:p>
          <a:p>
            <a:r>
              <a:rPr lang="es-ES" dirty="0"/>
              <a:t>Ivaylo Petrov (ivaylo@ackl.io)</a:t>
            </a:r>
          </a:p>
          <a:p>
            <a:r>
              <a:rPr lang="es-ES" dirty="0"/>
              <a:t>Olivier Gimenez (ogimenez@semtech.com)</a:t>
            </a:r>
            <a:endParaRPr lang="en-US" dirty="0"/>
          </a:p>
        </p:txBody>
      </p:sp>
      <p:sp>
        <p:nvSpPr>
          <p:cNvPr id="5" name="Slide Number Placeholder 4"/>
          <p:cNvSpPr>
            <a:spLocks noGrp="1"/>
          </p:cNvSpPr>
          <p:nvPr>
            <p:ph type="sldNum" sz="quarter" idx="12"/>
          </p:nvPr>
        </p:nvSpPr>
        <p:spPr/>
        <p:txBody>
          <a:bodyPr/>
          <a:lstStyle/>
          <a:p>
            <a:fld id="{43D7CE35-1867-2742-9862-5460C4103144}" type="slidenum">
              <a:rPr lang="en-US" smtClean="0"/>
              <a:t>7</a:t>
            </a:fld>
            <a:endParaRPr lang="en-US"/>
          </a:p>
        </p:txBody>
      </p:sp>
    </p:spTree>
    <p:extLst>
      <p:ext uri="{BB962C8B-B14F-4D97-AF65-F5344CB8AC3E}">
        <p14:creationId xmlns:p14="http://schemas.microsoft.com/office/powerpoint/2010/main" val="2843039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a:xfrm>
            <a:off x="1075834" y="813491"/>
            <a:ext cx="7011186" cy="1790700"/>
          </a:xfrm>
        </p:spPr>
        <p:txBody>
          <a:bodyPr>
            <a:normAutofit/>
          </a:bodyPr>
          <a:lstStyle/>
          <a:p>
            <a:r>
              <a:rPr lang="fr-FR" sz="3000" b="1" dirty="0"/>
              <a:t>draft-ietf-lpwan-coap-static-context-hc-16</a:t>
            </a:r>
            <a:endParaRPr lang="fr-FR" sz="3000" b="1" i="1"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a:xfrm>
            <a:off x="1152427" y="2739235"/>
            <a:ext cx="6858000" cy="1241822"/>
          </a:xfrm>
        </p:spPr>
        <p:txBody>
          <a:bodyPr>
            <a:normAutofit fontScale="55000" lnSpcReduction="20000"/>
          </a:bodyPr>
          <a:lstStyle/>
          <a:p>
            <a:r>
              <a:rPr lang="en-US" dirty="0"/>
              <a:t>Authors:</a:t>
            </a:r>
          </a:p>
          <a:p>
            <a:pPr>
              <a:spcBef>
                <a:spcPts val="600"/>
              </a:spcBef>
            </a:pPr>
            <a:r>
              <a:rPr lang="en-US" u="sng" dirty="0"/>
              <a:t>Ana Minaburo</a:t>
            </a:r>
          </a:p>
          <a:p>
            <a:pPr>
              <a:spcBef>
                <a:spcPts val="600"/>
              </a:spcBef>
            </a:pPr>
            <a:r>
              <a:rPr lang="en-US" dirty="0"/>
              <a:t>Laurent Toutain</a:t>
            </a:r>
          </a:p>
          <a:p>
            <a:pPr>
              <a:spcBef>
                <a:spcPts val="600"/>
              </a:spcBef>
            </a:pPr>
            <a:r>
              <a:rPr lang="en-US" dirty="0"/>
              <a:t>Ricardo Andreasen</a:t>
            </a:r>
          </a:p>
        </p:txBody>
      </p:sp>
    </p:spTree>
    <p:extLst>
      <p:ext uri="{BB962C8B-B14F-4D97-AF65-F5344CB8AC3E}">
        <p14:creationId xmlns:p14="http://schemas.microsoft.com/office/powerpoint/2010/main" val="2642903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42022" y="148716"/>
            <a:ext cx="7886700" cy="994172"/>
          </a:xfrm>
        </p:spPr>
        <p:txBody>
          <a:bodyPr/>
          <a:lstStyle/>
          <a:p>
            <a:r>
              <a:rPr lang="en-US" dirty="0"/>
              <a:t>Next Steps</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p:txBody>
          <a:bodyPr>
            <a:normAutofit/>
          </a:bodyPr>
          <a:lstStyle/>
          <a:p>
            <a:r>
              <a:rPr lang="en-US" dirty="0"/>
              <a:t>V16 published 20/10/2020</a:t>
            </a:r>
          </a:p>
          <a:p>
            <a:pPr lvl="1"/>
            <a:r>
              <a:rPr lang="en-US" dirty="0"/>
              <a:t>Changes has been presented on the </a:t>
            </a:r>
            <a:r>
              <a:rPr lang="en-GB" dirty="0"/>
              <a:t>interim-2020-lpwan-15</a:t>
            </a:r>
          </a:p>
          <a:p>
            <a:pPr lvl="1"/>
            <a:r>
              <a:rPr lang="en-GB" dirty="0"/>
              <a:t>Waiting for the IESG Feedback </a:t>
            </a:r>
          </a:p>
          <a:p>
            <a:pPr lvl="1"/>
            <a:endParaRPr lang="en-GB" dirty="0"/>
          </a:p>
          <a:p>
            <a:pPr lvl="1"/>
            <a:endParaRPr lang="en-GB" dirty="0"/>
          </a:p>
          <a:p>
            <a:pPr lvl="1"/>
            <a:endParaRPr lang="en-US" dirty="0"/>
          </a:p>
          <a:p>
            <a:endParaRPr lang="en-US" dirty="0"/>
          </a:p>
          <a:p>
            <a:pPr lvl="2"/>
            <a:endParaRPr lang="en-US" dirty="0"/>
          </a:p>
          <a:p>
            <a:pPr lvl="1"/>
            <a:endParaRPr lang="en-US" dirty="0"/>
          </a:p>
          <a:p>
            <a:pPr lvl="1"/>
            <a:endParaRPr lang="en-US" dirty="0"/>
          </a:p>
        </p:txBody>
      </p:sp>
      <p:sp>
        <p:nvSpPr>
          <p:cNvPr id="4" name="TextBox 3">
            <a:extLst>
              <a:ext uri="{FF2B5EF4-FFF2-40B4-BE49-F238E27FC236}">
                <a16:creationId xmlns:a16="http://schemas.microsoft.com/office/drawing/2014/main" id="{02FC19CF-D85F-43CB-8080-CF0F8AC19E23}"/>
              </a:ext>
            </a:extLst>
          </p:cNvPr>
          <p:cNvSpPr txBox="1"/>
          <p:nvPr/>
        </p:nvSpPr>
        <p:spPr>
          <a:xfrm>
            <a:off x="2695074" y="4774168"/>
            <a:ext cx="4572000" cy="369332"/>
          </a:xfrm>
          <a:prstGeom prst="rect">
            <a:avLst/>
          </a:prstGeom>
          <a:noFill/>
        </p:spPr>
        <p:txBody>
          <a:bodyPr wrap="square">
            <a:spAutoFit/>
          </a:bodyPr>
          <a:lstStyle/>
          <a:p>
            <a:r>
              <a:rPr lang="fr-FR" sz="1800">
                <a:solidFill>
                  <a:schemeClr val="tx1">
                    <a:lumMod val="50000"/>
                    <a:lumOff val="50000"/>
                  </a:schemeClr>
                </a:solidFill>
              </a:rPr>
              <a:t>draft-ietf-lpwan-coap-static-context-hc</a:t>
            </a:r>
            <a:endParaRPr lang="en-US" dirty="0">
              <a:solidFill>
                <a:schemeClr val="tx1">
                  <a:lumMod val="50000"/>
                  <a:lumOff val="50000"/>
                </a:schemeClr>
              </a:solidFill>
            </a:endParaRPr>
          </a:p>
        </p:txBody>
      </p:sp>
    </p:spTree>
    <p:extLst>
      <p:ext uri="{BB962C8B-B14F-4D97-AF65-F5344CB8AC3E}">
        <p14:creationId xmlns:p14="http://schemas.microsoft.com/office/powerpoint/2010/main" val="1396095834"/>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27354</TotalTime>
  <Words>1062</Words>
  <Application>Microsoft Office PowerPoint</Application>
  <PresentationFormat>On-screen Show (16:9)</PresentationFormat>
  <Paragraphs>109</Paragraphs>
  <Slides>17</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Arial</vt:lpstr>
      <vt:lpstr>Calibri</vt:lpstr>
      <vt:lpstr>Calibri Light</vt:lpstr>
      <vt:lpstr>Gill Sans MT</vt:lpstr>
      <vt:lpstr>High Tower Text</vt:lpstr>
      <vt:lpstr>Times New Roman</vt:lpstr>
      <vt:lpstr>Trebuchet MS</vt:lpstr>
      <vt:lpstr>1_Thème Office</vt:lpstr>
      <vt:lpstr>iesg</vt:lpstr>
      <vt:lpstr>PowerPoint Presentation</vt:lpstr>
      <vt:lpstr>Note Well</vt:lpstr>
      <vt:lpstr>PowerPoint Presentation</vt:lpstr>
      <vt:lpstr>Agenda bashing</vt:lpstr>
      <vt:lpstr>WG Status</vt:lpstr>
      <vt:lpstr>Documents advancement</vt:lpstr>
      <vt:lpstr>Status: draft-ietf-lpwan-schc-over-lorawan</vt:lpstr>
      <vt:lpstr>draft-ietf-lpwan-coap-static-context-hc-16</vt:lpstr>
      <vt:lpstr>Next Steps</vt:lpstr>
      <vt:lpstr>Version 16</vt:lpstr>
      <vt:lpstr>Changes from v15 to v16</vt:lpstr>
      <vt:lpstr>Changes from v15 to v16</vt:lpstr>
      <vt:lpstr>Changes from v15 to v16</vt:lpstr>
      <vt:lpstr>Changes from v15 to v16</vt:lpstr>
      <vt:lpstr>Changes from v15 to v16</vt:lpstr>
      <vt:lpstr>Thank you</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2922</cp:revision>
  <dcterms:created xsi:type="dcterms:W3CDTF">2015-06-28T21:58:26Z</dcterms:created>
  <dcterms:modified xsi:type="dcterms:W3CDTF">2020-11-24T14:53:44Z</dcterms:modified>
</cp:coreProperties>
</file>