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840" r:id="rId3"/>
    <p:sldId id="791" r:id="rId4"/>
    <p:sldId id="259" r:id="rId5"/>
    <p:sldId id="835" r:id="rId6"/>
    <p:sldId id="800" r:id="rId7"/>
    <p:sldId id="811" r:id="rId8"/>
    <p:sldId id="837" r:id="rId9"/>
    <p:sldId id="814" r:id="rId10"/>
    <p:sldId id="816" r:id="rId11"/>
    <p:sldId id="815" r:id="rId12"/>
    <p:sldId id="831" r:id="rId13"/>
    <p:sldId id="832" r:id="rId14"/>
    <p:sldId id="836" r:id="rId15"/>
    <p:sldId id="289" r:id="rId16"/>
    <p:sldId id="801" r:id="rId17"/>
    <p:sldId id="802" r:id="rId18"/>
    <p:sldId id="803" r:id="rId19"/>
    <p:sldId id="804" r:id="rId20"/>
    <p:sldId id="805" r:id="rId21"/>
    <p:sldId id="806" r:id="rId22"/>
    <p:sldId id="807" r:id="rId23"/>
    <p:sldId id="808" r:id="rId24"/>
    <p:sldId id="809" r:id="rId25"/>
    <p:sldId id="810" r:id="rId26"/>
    <p:sldId id="817" r:id="rId27"/>
    <p:sldId id="838" r:id="rId28"/>
    <p:sldId id="839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94"/>
  </p:normalViewPr>
  <p:slideViewPr>
    <p:cSldViewPr snapToGrid="0" snapToObjects="1">
      <p:cViewPr varScale="1">
        <p:scale>
          <a:sx n="102" d="100"/>
          <a:sy n="102" d="100"/>
        </p:scale>
        <p:origin x="192" y="6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18E618-D190-E443-81BB-22D778C2B3C7}" type="datetimeFigureOut">
              <a:rPr lang="en-US" smtClean="0"/>
              <a:pPr/>
              <a:t>4/20/20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C72968-7CD7-2340-AE3B-4F4F14BA00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447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D3B3E-7E22-234A-9158-F50B444CF6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4A6E06-D242-AB40-B43E-68CEFF8036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F8E6E1-5A37-F34B-9C14-5D5E58F3C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4BAC-CF8E-0F47-878F-F019095E3856}" type="datetimeFigureOut">
              <a:rPr lang="en-US" smtClean="0"/>
              <a:pPr/>
              <a:t>4/20/20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3FDD91-3A15-EA41-B79D-0044CE4D8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F311D-583B-7A49-A622-2C6AD18BB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15324-1001-4243-B3C0-5A8A12C32D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071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5DBB4-8C5E-0849-AFA1-7B2FC9DC5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E68D03-1183-3D46-8978-5B088BE47F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C358B-C7D7-4649-B45C-5E604FDE7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4BAC-CF8E-0F47-878F-F019095E3856}" type="datetimeFigureOut">
              <a:rPr lang="en-US" smtClean="0"/>
              <a:pPr/>
              <a:t>4/20/20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CA7832-FDC6-7F42-8DF2-2F881540C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91F12-EF2E-F647-A170-E797F9B6D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15324-1001-4243-B3C0-5A8A12C32D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600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C0C22E-2BF0-DE47-A96F-3A8CCE0554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088D2C-769F-5C41-93F4-306E52119E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97B208-87C8-494F-A9A0-AE098490F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4BAC-CF8E-0F47-878F-F019095E3856}" type="datetimeFigureOut">
              <a:rPr lang="en-US" smtClean="0"/>
              <a:pPr/>
              <a:t>4/20/20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AA5CF4-25D1-5B4C-A28D-AB926F47B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74295E-27FF-A049-9399-D7701B044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15324-1001-4243-B3C0-5A8A12C32D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138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DC010-B455-9944-AC01-ADFB2FB5F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76E92-048A-704D-BB98-DEE069ED55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3D918B-66E7-0D42-9AEA-7F6A160C8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4BAC-CF8E-0F47-878F-F019095E3856}" type="datetimeFigureOut">
              <a:rPr lang="en-US" smtClean="0"/>
              <a:pPr/>
              <a:t>4/20/20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F85E32-A0EE-EC42-9916-03503AB29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59E71A-A137-DC40-989A-592B8F7FB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15324-1001-4243-B3C0-5A8A12C32D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757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AACCA-0CA4-9C4F-BA4C-62A758382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F8613B-CAD0-E84F-86E3-24B7984F64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3CA4D4-CE14-E548-993D-0B24DEE4D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4BAC-CF8E-0F47-878F-F019095E3856}" type="datetimeFigureOut">
              <a:rPr lang="en-US" smtClean="0"/>
              <a:pPr/>
              <a:t>4/20/20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7D00F8-9073-9949-81A5-9689EA058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A7AF5-922C-104E-A656-0BC8A1F83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15324-1001-4243-B3C0-5A8A12C32D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129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FFB76-AE60-E744-8BE9-9D562520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949456-CC2C-2048-ACCE-2DD263B797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490B85-7C59-C14B-90EC-E11BADE35F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4FF07D-E353-4649-B84D-605209C5D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4BAC-CF8E-0F47-878F-F019095E3856}" type="datetimeFigureOut">
              <a:rPr lang="en-US" smtClean="0"/>
              <a:pPr/>
              <a:t>4/20/20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53281A-883D-E646-9CA1-38BA61641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B8E872-59D5-6F49-91F0-CB06E13DF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15324-1001-4243-B3C0-5A8A12C32D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205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E116D-96FA-4E4F-A718-35CD7702A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D3FE5F-15B3-1949-B3FC-894422291B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1E2BEA-6901-914F-91E8-F79ED74287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07D977-40F1-1D45-9C90-E636A45C6F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28CBEC-3D3B-9947-8100-A518948AB5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16329D-879A-E947-838C-4F9F6D580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4BAC-CF8E-0F47-878F-F019095E3856}" type="datetimeFigureOut">
              <a:rPr lang="en-US" smtClean="0"/>
              <a:pPr/>
              <a:t>4/20/20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A0415D-6EF2-EC4B-95C0-86315CFD0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12BA50-FCD1-2345-91A6-CA94AA3F9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15324-1001-4243-B3C0-5A8A12C32D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16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F3D71-845F-A946-9963-7174D7777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A5B179-638B-514F-A0DA-858236C17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4BAC-CF8E-0F47-878F-F019095E3856}" type="datetimeFigureOut">
              <a:rPr lang="en-US" smtClean="0"/>
              <a:pPr/>
              <a:t>4/20/20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A07261-1423-AF44-B82A-8D59FA3D7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9C34EE-D830-4548-9A7F-44CA461E5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15324-1001-4243-B3C0-5A8A12C32D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05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6E7FC1-0864-A749-9854-5419BCA36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4BAC-CF8E-0F47-878F-F019095E3856}" type="datetimeFigureOut">
              <a:rPr lang="en-US" smtClean="0"/>
              <a:pPr/>
              <a:t>4/20/20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9D30C5-DF33-5A49-94F9-A7C54F5EB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33B1B4-C86C-3645-B0A8-029EB87D1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15324-1001-4243-B3C0-5A8A12C32D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80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B9458-FE83-0446-B7B5-3E85138CF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12DA37-70BF-D048-951F-30920AAB25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583F7C-4D27-9F42-B06B-A4260462BD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365E62-B55B-2046-9C36-7684BB95A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4BAC-CF8E-0F47-878F-F019095E3856}" type="datetimeFigureOut">
              <a:rPr lang="en-US" smtClean="0"/>
              <a:pPr/>
              <a:t>4/20/20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4092CE-685E-9B46-A28E-BEE9E57F6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D7A849-13E1-6C42-B2D1-25F6E5626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15324-1001-4243-B3C0-5A8A12C32D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998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FF0CA-649F-6F42-A7B4-B6346BB34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723860-7701-334E-BA83-45B621A5F9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9D4A39-4104-7644-96C9-CC357A7F69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4F57FF-4EF1-6348-AA98-FF3727354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4BAC-CF8E-0F47-878F-F019095E3856}" type="datetimeFigureOut">
              <a:rPr lang="en-US" smtClean="0"/>
              <a:pPr/>
              <a:t>4/20/20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F8D131-F8D5-7E4A-907D-B64FC84C5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9E2FAB-0802-FF47-A825-A0E560E5A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15324-1001-4243-B3C0-5A8A12C32D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716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B30677-0499-894C-A03B-D91029837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3FD4ED-9F6E-4F4A-BEF4-30D74D7C2C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D00C7F-5B13-1740-92DE-FE56EBFD9D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A4BAC-CF8E-0F47-878F-F019095E3856}" type="datetimeFigureOut">
              <a:rPr lang="en-US" smtClean="0"/>
              <a:pPr/>
              <a:t>4/20/20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44C493-F508-384F-ABE5-6D998AC0A5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6B5042-AFDA-B740-8E3A-178F512BC3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15324-1001-4243-B3C0-5A8A12C32D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261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Juniper/amt-vlc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multicastmenu.herokuapp.com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willzhang05/senior-research" TargetMode="External"/><Relationship Id="rId7" Type="http://schemas.openxmlformats.org/officeDocument/2006/relationships/image" Target="../media/image8.png"/><Relationship Id="rId2" Type="http://schemas.openxmlformats.org/officeDocument/2006/relationships/hyperlink" Target="https://github.com/Juniper/amt-vl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lenny@juniper.net" TargetMode="External"/><Relationship Id="rId5" Type="http://schemas.openxmlformats.org/officeDocument/2006/relationships/hyperlink" Target="https://github.com/Laur04/amt_site" TargetMode="External"/><Relationship Id="rId4" Type="http://schemas.openxmlformats.org/officeDocument/2006/relationships/hyperlink" Target="https://github.com/willzhang05/senior-research/blob/master/logs/results.txt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Juniper/amt-vlc" TargetMode="External"/><Relationship Id="rId2" Type="http://schemas.openxmlformats.org/officeDocument/2006/relationships/hyperlink" Target="https://nightlies.videolan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tracker.ietf.org/meeting/105/materials/slides-105-mops-mops-taxonomy-of-issue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meeting/105/materials/slides-105-mops-mops-taxonomy-of-issues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iative.com/2018-digital-trends-10-live-streaming-video/" TargetMode="External"/><Relationship Id="rId2" Type="http://schemas.openxmlformats.org/officeDocument/2006/relationships/hyperlink" Target="https://50wheel.com/the-top-video-live-streaming-statistics-to-know-in-2018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dmarketing.yahoo.net/rs/118-OEW-181/images/Yahoo_The%20Live%20Video%20Opportunity_2016.pd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C51EA-310D-494B-A638-EA392B5803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Multicast to the Grandma (MTTG)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0B925C-0CF7-7D43-A34E-293D0144AA2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Lenny Giuliano &lt;</a:t>
            </a:r>
            <a:r>
              <a:rPr lang="en-US" dirty="0" err="1"/>
              <a:t>lenny@juniper.net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1714407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35239-B46A-1E4C-9B36-E878766CC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Step 1: AMT Relay Deployment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E7030B-FC31-4E4F-8395-6C085BCF1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05009"/>
            <a:ext cx="12192000" cy="4713855"/>
          </a:xfrm>
        </p:spPr>
        <p:txBody>
          <a:bodyPr/>
          <a:lstStyle/>
          <a:p>
            <a:pPr marL="380990" indent="-380990"/>
            <a:r>
              <a:rPr lang="en-US" dirty="0"/>
              <a:t>3 public AMT relays deployed on the MBONED today </a:t>
            </a:r>
          </a:p>
          <a:p>
            <a:pPr marL="838190" lvl="1" indent="-380990"/>
            <a:r>
              <a:rPr lang="en-US" dirty="0"/>
              <a:t>Thomas Jefferson HS and George Washington Univ (2)</a:t>
            </a:r>
          </a:p>
          <a:p>
            <a:pPr marL="380990" indent="-380990"/>
            <a:r>
              <a:rPr lang="en-US" dirty="0"/>
              <a:t>Need more relays!</a:t>
            </a:r>
          </a:p>
          <a:p>
            <a:pPr marL="838190" lvl="1" indent="-380990"/>
            <a:r>
              <a:rPr lang="en-US" dirty="0"/>
              <a:t>Had several I2 institutions express interest in deploying relays</a:t>
            </a:r>
          </a:p>
          <a:p>
            <a:pPr marL="380990" indent="-380990"/>
            <a:r>
              <a:rPr lang="en-US" dirty="0"/>
              <a:t>Relay discovery done with DNS (amt-relay.m2icast.net)</a:t>
            </a:r>
          </a:p>
          <a:p>
            <a:pPr marL="838190" lvl="1" indent="-380990"/>
            <a:r>
              <a:rPr lang="en-US" dirty="0"/>
              <a:t>Relay Resilience: done by application layer- VLC picks one, and if no packets arrive, picks the next one in the list</a:t>
            </a:r>
          </a:p>
          <a:p>
            <a:pPr marL="838190" lvl="1" indent="-380990"/>
            <a:r>
              <a:rPr lang="en-US" dirty="0"/>
              <a:t>Relay Optimality: TBD </a:t>
            </a:r>
          </a:p>
          <a:p>
            <a:pPr marL="1295390" lvl="2" indent="-380990"/>
            <a:r>
              <a:rPr lang="en-US" dirty="0"/>
              <a:t>Hint: will probably use DNS</a:t>
            </a:r>
          </a:p>
          <a:p>
            <a:pPr marL="838190" lvl="1" indent="-380990"/>
            <a:endParaRPr lang="en-US" dirty="0"/>
          </a:p>
          <a:p>
            <a:pPr marL="838190" lvl="1" indent="-380990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041B59-D087-A34F-92B8-447489E52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5931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35239-B46A-1E4C-9B36-E878766CC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Step 2: AMT Gateway Implementation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E7030B-FC31-4E4F-8395-6C085BCF1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13" y="1825625"/>
            <a:ext cx="12016409" cy="4351338"/>
          </a:xfrm>
        </p:spPr>
        <p:txBody>
          <a:bodyPr/>
          <a:lstStyle/>
          <a:p>
            <a:pPr marL="380990" indent="-380990"/>
            <a:r>
              <a:rPr lang="en-US" sz="2400" dirty="0"/>
              <a:t>Goal- build a modern AMT GW implementation that’s easiest enough for any Internet user to use</a:t>
            </a:r>
          </a:p>
          <a:p>
            <a:pPr marL="840296" lvl="1" indent="-380990"/>
            <a:r>
              <a:rPr lang="en-US" dirty="0"/>
              <a:t>Short term: AMT GW patch available in VLC 4.0.0 today</a:t>
            </a:r>
          </a:p>
          <a:p>
            <a:pPr marL="838190" lvl="1" indent="-380990"/>
            <a:r>
              <a:rPr lang="en-US" dirty="0"/>
              <a:t>Download and use it now: </a:t>
            </a:r>
            <a:r>
              <a:rPr lang="en-US" dirty="0">
                <a:hlinkClick r:id="rId2"/>
              </a:rPr>
              <a:t>https://github.com/Juniper/amt-vlc</a:t>
            </a:r>
            <a:endParaRPr lang="en-US" dirty="0"/>
          </a:p>
          <a:p>
            <a:pPr marL="840296" lvl="1" indent="-380990"/>
            <a:r>
              <a:rPr lang="en-US" dirty="0"/>
              <a:t>Long term: MTTB</a:t>
            </a:r>
          </a:p>
          <a:p>
            <a:pPr marL="1295368" lvl="2" indent="-380990"/>
            <a:r>
              <a:rPr lang="en-US" sz="2400" dirty="0"/>
              <a:t>Jake’s work is critical!</a:t>
            </a:r>
          </a:p>
          <a:p>
            <a:pPr marL="840296" lvl="1" indent="-380990"/>
            <a:endParaRPr lang="en-US" dirty="0"/>
          </a:p>
          <a:p>
            <a:pPr marL="380990" indent="-380990"/>
            <a:endParaRPr lang="en-US" sz="2400" dirty="0"/>
          </a:p>
          <a:p>
            <a:pPr marL="380990" indent="-380990"/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041B59-D087-A34F-92B8-447489E52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0894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35239-B46A-1E4C-9B36-E878766CC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Step 3: Multicast Content Portal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E7030B-FC31-4E4F-8395-6C085BCF1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564" y="1345915"/>
            <a:ext cx="12058435" cy="4853273"/>
          </a:xfrm>
        </p:spPr>
        <p:txBody>
          <a:bodyPr/>
          <a:lstStyle/>
          <a:p>
            <a:pPr marL="380990" indent="-380990"/>
            <a:r>
              <a:rPr lang="en-US" sz="2400" dirty="0"/>
              <a:t>Webpage/Portal with a list of active multicast streams</a:t>
            </a:r>
          </a:p>
          <a:p>
            <a:pPr marL="840296" lvl="1" indent="-380990"/>
            <a:r>
              <a:rPr lang="en-US" dirty="0"/>
              <a:t>“Multicast Menu” being developed now @ </a:t>
            </a:r>
            <a:r>
              <a:rPr lang="en-US" dirty="0">
                <a:hlinkClick r:id="rId2"/>
              </a:rPr>
              <a:t>https://multicastmenu.herokuapp.com/</a:t>
            </a:r>
            <a:endParaRPr lang="en-US" dirty="0"/>
          </a:p>
          <a:p>
            <a:pPr marL="1297496" lvl="2" indent="-380990"/>
            <a:r>
              <a:rPr lang="en-US" dirty="0"/>
              <a:t>Lauren </a:t>
            </a:r>
            <a:r>
              <a:rPr lang="en-US" dirty="0" err="1"/>
              <a:t>Delwiche</a:t>
            </a:r>
            <a:r>
              <a:rPr lang="en-US" dirty="0"/>
              <a:t>/TJHS building on William Zhang’s MBONED curation script </a:t>
            </a:r>
          </a:p>
          <a:p>
            <a:pPr marL="1754696" lvl="3" indent="-380990"/>
            <a:r>
              <a:rPr lang="en-US" dirty="0"/>
              <a:t>Dynamically populate the list of available streams on the MBONED on a webpage, launch VLC to open</a:t>
            </a:r>
          </a:p>
          <a:p>
            <a:pPr marL="916506" lvl="2" indent="0">
              <a:buNone/>
            </a:pPr>
            <a:endParaRPr lang="en-US" dirty="0"/>
          </a:p>
          <a:p>
            <a:pPr marL="380990" indent="-380990"/>
            <a:endParaRPr lang="en-US" sz="2400" dirty="0"/>
          </a:p>
          <a:p>
            <a:pPr marL="380990" indent="-380990"/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041B59-D087-A34F-92B8-447489E52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3504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35239-B46A-1E4C-9B36-E878766CC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Step 4: Off-Net Sourcing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E7030B-FC31-4E4F-8395-6C085BCF1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843" y="1825624"/>
            <a:ext cx="11164957" cy="4530725"/>
          </a:xfrm>
        </p:spPr>
        <p:txBody>
          <a:bodyPr/>
          <a:lstStyle/>
          <a:p>
            <a:pPr marL="380990" indent="-380990"/>
            <a:r>
              <a:rPr lang="en-US" sz="2400" dirty="0"/>
              <a:t>Sourcing from </a:t>
            </a:r>
            <a:r>
              <a:rPr lang="en-US" sz="2400" dirty="0" err="1"/>
              <a:t>MBone</a:t>
            </a:r>
            <a:r>
              <a:rPr lang="en-US" sz="2400" dirty="0"/>
              <a:t> is available today (On-Net)</a:t>
            </a:r>
          </a:p>
          <a:p>
            <a:pPr marL="840296" lvl="1" indent="-380990"/>
            <a:r>
              <a:rPr lang="mr-IN" dirty="0"/>
              <a:t>…</a:t>
            </a:r>
            <a:r>
              <a:rPr lang="en-US" dirty="0"/>
              <a:t> but most sources will be on unicast-only networks (Off-Net)</a:t>
            </a:r>
          </a:p>
          <a:p>
            <a:pPr marL="380990" indent="-380990"/>
            <a:r>
              <a:rPr lang="en-US" sz="2400" dirty="0"/>
              <a:t>Off-Net sourcing- users on unicast-only nets can stream to some “server” on </a:t>
            </a:r>
            <a:r>
              <a:rPr lang="en-US" sz="2400" dirty="0" err="1"/>
              <a:t>MBone</a:t>
            </a:r>
            <a:r>
              <a:rPr lang="en-US" sz="2400" dirty="0"/>
              <a:t>, which converts stream to multicast</a:t>
            </a:r>
          </a:p>
          <a:p>
            <a:pPr marL="840296" lvl="1" indent="-380990"/>
            <a:r>
              <a:rPr lang="en-US" dirty="0"/>
              <a:t>Then accessible natively to on-net receivers and via AMT to off-net receivers</a:t>
            </a:r>
          </a:p>
          <a:p>
            <a:pPr marL="840296" lvl="1" indent="-380990"/>
            <a:r>
              <a:rPr lang="en-US" dirty="0"/>
              <a:t>Demonstrated successful off-net sourcing with iPhone at IETF Singapore using LISP  </a:t>
            </a:r>
          </a:p>
          <a:p>
            <a:pPr marL="840296" lvl="1" indent="-380990"/>
            <a:r>
              <a:rPr lang="en-US" dirty="0"/>
              <a:t>Progress being made to stream video from Android camera with multicast</a:t>
            </a:r>
          </a:p>
          <a:p>
            <a:pPr marL="1297496" lvl="2" indent="-380990"/>
            <a:r>
              <a:rPr lang="en-US" dirty="0"/>
              <a:t>Needs more work</a:t>
            </a:r>
          </a:p>
          <a:p>
            <a:pPr marL="380990" indent="-380990"/>
            <a:endParaRPr lang="en-US" sz="2400" dirty="0"/>
          </a:p>
          <a:p>
            <a:pPr marL="380990" indent="-380990"/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041B59-D087-A34F-92B8-447489E52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3221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DCA94-5FBA-BA4B-A39C-DE572A611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608" y="65915"/>
            <a:ext cx="10515600" cy="1325563"/>
          </a:xfrm>
        </p:spPr>
        <p:txBody>
          <a:bodyPr/>
          <a:lstStyle/>
          <a:p>
            <a:r>
              <a:rPr lang="en-US" b="1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A4E8B7-15D6-004B-BC3E-E50CB5B97C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99" y="1284270"/>
            <a:ext cx="6478969" cy="5325252"/>
          </a:xfrm>
        </p:spPr>
        <p:txBody>
          <a:bodyPr>
            <a:normAutofit/>
          </a:bodyPr>
          <a:lstStyle/>
          <a:p>
            <a:r>
              <a:rPr lang="en-US" sz="2000" dirty="0"/>
              <a:t>Natalie/Wayne’s VLC with AMT GW build (and usage notes)</a:t>
            </a:r>
          </a:p>
          <a:p>
            <a:pPr marL="802206" lvl="1" indent="-342900"/>
            <a:r>
              <a:rPr lang="en-US" sz="2000" dirty="0">
                <a:hlinkClick r:id="rId2"/>
              </a:rPr>
              <a:t>https://github.com/Juniper/amt-vlc</a:t>
            </a:r>
            <a:endParaRPr lang="en-US" sz="2000" dirty="0"/>
          </a:p>
          <a:p>
            <a:r>
              <a:rPr lang="en-US" sz="2000" dirty="0"/>
              <a:t>William’s Senior Project Docs</a:t>
            </a:r>
          </a:p>
          <a:p>
            <a:pPr marL="802206" lvl="1" indent="-342900"/>
            <a:r>
              <a:rPr lang="en-US" sz="2000" dirty="0">
                <a:hlinkClick r:id="rId3"/>
              </a:rPr>
              <a:t>https://github.com/willzhang05/senior-research</a:t>
            </a:r>
            <a:endParaRPr lang="en-US" sz="2000" dirty="0"/>
          </a:p>
          <a:p>
            <a:r>
              <a:rPr lang="en-US" sz="2000" dirty="0"/>
              <a:t>Curation Results</a:t>
            </a:r>
          </a:p>
          <a:p>
            <a:pPr lvl="1"/>
            <a:r>
              <a:rPr lang="en-US" sz="1400" dirty="0">
                <a:hlinkClick r:id="rId4"/>
              </a:rPr>
              <a:t>https://github.com/willzhang05/senior-research/blob/master/logs/results.txt</a:t>
            </a:r>
            <a:endParaRPr lang="en-US" sz="1400" dirty="0"/>
          </a:p>
          <a:p>
            <a:pPr marL="345006" indent="-342900"/>
            <a:r>
              <a:rPr lang="en-US" sz="2000" dirty="0"/>
              <a:t>Lauren’s Multicast Menu </a:t>
            </a:r>
          </a:p>
          <a:p>
            <a:pPr marL="802206" lvl="1" indent="-342900"/>
            <a:r>
              <a:rPr lang="en-US" sz="2000" dirty="0">
                <a:hlinkClick r:id="rId5"/>
              </a:rPr>
              <a:t>https://github.com/Laur04/amt_site</a:t>
            </a:r>
            <a:endParaRPr lang="en-US" sz="2000" dirty="0"/>
          </a:p>
          <a:p>
            <a:r>
              <a:rPr lang="en-US" sz="2000" dirty="0"/>
              <a:t>MTTG Slack group- send email to </a:t>
            </a:r>
            <a:r>
              <a:rPr lang="en-US" sz="2000" dirty="0">
                <a:hlinkClick r:id="rId6"/>
              </a:rPr>
              <a:t>lenny@juniper.net</a:t>
            </a:r>
            <a:r>
              <a:rPr lang="en-US" sz="2000" dirty="0"/>
              <a:t> to join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8DD61F-6A74-0F4D-88DC-FD91AEBEC5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88508" y="1694836"/>
            <a:ext cx="5809741" cy="4374129"/>
          </a:xfrm>
          <a:prstGeom prst="rect">
            <a:avLst/>
          </a:prstGeom>
        </p:spPr>
      </p:pic>
      <p:sp>
        <p:nvSpPr>
          <p:cNvPr id="5" name="Rectangle 895">
            <a:extLst>
              <a:ext uri="{FF2B5EF4-FFF2-40B4-BE49-F238E27FC236}">
                <a16:creationId xmlns:a16="http://schemas.microsoft.com/office/drawing/2014/main" id="{3E0896A1-077D-674D-A683-87DB65859EA4}"/>
              </a:ext>
            </a:extLst>
          </p:cNvPr>
          <p:cNvSpPr>
            <a:spLocks noChangeArrowheads="1"/>
          </p:cNvSpPr>
          <p:nvPr/>
        </p:nvSpPr>
        <p:spPr bwMode="auto">
          <a:xfrm rot="21036931">
            <a:off x="6707134" y="4771499"/>
            <a:ext cx="2181073" cy="631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38048" tIns="69024" rIns="138048" bIns="69024">
            <a:spAutoFit/>
          </a:bodyPr>
          <a:lstStyle/>
          <a:p>
            <a:pPr defTabSz="1371566" eaLnBrk="0" hangingPunct="0"/>
            <a:r>
              <a:rPr lang="en-US" sz="3200" b="1" dirty="0">
                <a:latin typeface="Chalkboard"/>
                <a:cs typeface="Chalkboard"/>
              </a:rPr>
              <a:t>Multicast</a:t>
            </a:r>
          </a:p>
        </p:txBody>
      </p:sp>
    </p:spTree>
    <p:extLst>
      <p:ext uri="{BB962C8B-B14F-4D97-AF65-F5344CB8AC3E}">
        <p14:creationId xmlns:p14="http://schemas.microsoft.com/office/powerpoint/2010/main" val="11587091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9452" y="1447208"/>
            <a:ext cx="12006469" cy="495359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Any argument for/against IPv6 applies just as well to Internet </a:t>
            </a:r>
            <a:r>
              <a:rPr lang="en-US" dirty="0" err="1"/>
              <a:t>Mcast</a:t>
            </a:r>
            <a:endParaRPr lang="en-US" dirty="0"/>
          </a:p>
          <a:p>
            <a:pPr lvl="1">
              <a:spcBef>
                <a:spcPct val="0"/>
              </a:spcBef>
              <a:spcAft>
                <a:spcPct val="0"/>
              </a:spcAft>
            </a:pPr>
            <a:r>
              <a:rPr lang="en-US" sz="2800" dirty="0"/>
              <a:t>It’s not needed: NAT, CDN</a:t>
            </a:r>
          </a:p>
          <a:p>
            <a:pPr lvl="1">
              <a:spcBef>
                <a:spcPct val="0"/>
              </a:spcBef>
              <a:spcAft>
                <a:spcPct val="0"/>
              </a:spcAft>
            </a:pPr>
            <a:r>
              <a:rPr lang="en-US" sz="2800" dirty="0"/>
              <a:t>It is needed: v4 address exhaustion, inefficiency of duplicated video streams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Both suffer the “all or nothing” problem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Both require new protocols/extensions of old ones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Both born in the 90s, struggled through adolescence, un/underemployed as young adults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Both require faith in the unseen</a:t>
            </a:r>
          </a:p>
          <a:p>
            <a:pPr lvl="1">
              <a:spcBef>
                <a:spcPct val="0"/>
              </a:spcBef>
              <a:spcAft>
                <a:spcPct val="0"/>
              </a:spcAft>
            </a:pPr>
            <a:r>
              <a:rPr lang="en-US" sz="2800" dirty="0"/>
              <a:t>Both do accomplish little on their own, but enable big things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title"/>
          </p:nvPr>
        </p:nvSpPr>
        <p:spPr>
          <a:xfrm>
            <a:off x="337751" y="304208"/>
            <a:ext cx="11170506" cy="1143000"/>
          </a:xfrm>
          <a:noFill/>
          <a:ln/>
        </p:spPr>
        <p:txBody>
          <a:bodyPr>
            <a:normAutofit/>
          </a:bodyPr>
          <a:lstStyle/>
          <a:p>
            <a:r>
              <a:rPr lang="en-US" dirty="0"/>
              <a:t>Internet </a:t>
            </a:r>
            <a:r>
              <a:rPr lang="en-US" dirty="0" err="1"/>
              <a:t>Mcast</a:t>
            </a:r>
            <a:r>
              <a:rPr lang="en-US" dirty="0"/>
              <a:t> and IPv6: Technological Cousins </a:t>
            </a:r>
          </a:p>
        </p:txBody>
      </p:sp>
    </p:spTree>
    <p:extLst>
      <p:ext uri="{BB962C8B-B14F-4D97-AF65-F5344CB8AC3E}">
        <p14:creationId xmlns:p14="http://schemas.microsoft.com/office/powerpoint/2010/main" val="31443284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F5350-3B08-2240-84AC-C0029A038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141" y="393895"/>
            <a:ext cx="11553257" cy="856407"/>
          </a:xfrm>
        </p:spPr>
        <p:txBody>
          <a:bodyPr/>
          <a:lstStyle/>
          <a:p>
            <a:r>
              <a:rPr lang="en-US" sz="3733"/>
              <a:t>Conclusion: Live linear video is here to stay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E247FC-550C-C643-A709-B406F1B1E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793" y="1605010"/>
            <a:ext cx="11235604" cy="4382349"/>
          </a:xfrm>
        </p:spPr>
        <p:txBody>
          <a:bodyPr/>
          <a:lstStyle/>
          <a:p>
            <a:pPr marL="380990" indent="-380990"/>
            <a:r>
              <a:rPr lang="mr-IN" sz="2400" dirty="0"/>
              <a:t>…</a:t>
            </a:r>
            <a:r>
              <a:rPr lang="en-US" sz="2400" dirty="0"/>
              <a:t> but, IP (unicast) is not well suited to multi-destination traffic</a:t>
            </a:r>
          </a:p>
          <a:p>
            <a:pPr marL="840296" lvl="1" indent="-380990"/>
            <a:r>
              <a:rPr lang="en-US" dirty="0"/>
              <a:t>IP Multicast was created 2+ decades ago to solve this problem</a:t>
            </a:r>
          </a:p>
          <a:p>
            <a:pPr marL="1295368" lvl="2" indent="-380990"/>
            <a:r>
              <a:rPr lang="en-US" sz="2400" dirty="0"/>
              <a:t>So, what went wrong?</a:t>
            </a:r>
          </a:p>
          <a:p>
            <a:pPr marL="380990" indent="-380990"/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AE438-B01B-404B-9248-3A0A1629D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848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 the beginning, there was </a:t>
            </a:r>
            <a:r>
              <a:rPr lang="en-US" dirty="0" err="1"/>
              <a:t>unicast</a:t>
            </a:r>
            <a:r>
              <a:rPr lang="en-US" dirty="0"/>
              <a:t>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5" name="Picture 110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371600"/>
            <a:ext cx="51816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63" descr="icon_c_serv_p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5402" y="2286001"/>
            <a:ext cx="319087" cy="266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176"/>
          <p:cNvGrpSpPr>
            <a:grpSpLocks/>
          </p:cNvGrpSpPr>
          <p:nvPr/>
        </p:nvGrpSpPr>
        <p:grpSpPr bwMode="auto">
          <a:xfrm>
            <a:off x="4648200" y="5638801"/>
            <a:ext cx="242888" cy="220663"/>
            <a:chOff x="371" y="3008"/>
            <a:chExt cx="153" cy="139"/>
          </a:xfrm>
        </p:grpSpPr>
        <p:sp>
          <p:nvSpPr>
            <p:cNvPr id="9" name="Arc 177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" name="Arc 178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" name="Freeform 179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2" name="Freeform 180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" name="Rectangle 181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" name="Rectangle 182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5" name="Freeform 183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" name="Freeform 184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" name="Freeform 185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8" name="Freeform 186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9" name="Freeform 187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0" name="Freeform 188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1" name="Rectangle 189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2" name="Rectangle 190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3" name="Freeform 191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4" name="Freeform 192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5" name="Freeform 193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6" name="Freeform 194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7" name="Freeform 195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8" name="Freeform 196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9" name="Rectangle 197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0" name="Rectangle 198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1" name="Freeform 199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2" name="Freeform 200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3" name="Freeform 201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4" name="Freeform 202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5" name="Rectangle 203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6" name="Rectangle 204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37" name="Group 176"/>
          <p:cNvGrpSpPr>
            <a:grpSpLocks/>
          </p:cNvGrpSpPr>
          <p:nvPr/>
        </p:nvGrpSpPr>
        <p:grpSpPr bwMode="auto">
          <a:xfrm>
            <a:off x="3581400" y="4419601"/>
            <a:ext cx="242888" cy="220663"/>
            <a:chOff x="371" y="3008"/>
            <a:chExt cx="153" cy="139"/>
          </a:xfrm>
        </p:grpSpPr>
        <p:sp>
          <p:nvSpPr>
            <p:cNvPr id="38" name="Arc 177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9" name="Arc 178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0" name="Freeform 179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1" name="Freeform 180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" name="Rectangle 181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3" name="Rectangle 182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4" name="Freeform 183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" name="Freeform 184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6" name="Freeform 185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7" name="Freeform 186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8" name="Freeform 187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9" name="Freeform 188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0" name="Rectangle 189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1" name="Rectangle 190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2" name="Freeform 191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3" name="Freeform 192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4" name="Freeform 193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5" name="Freeform 194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6" name="Freeform 195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7" name="Freeform 196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8" name="Rectangle 197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9" name="Rectangle 198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60" name="Freeform 199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61" name="Freeform 200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62" name="Freeform 201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63" name="Freeform 202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64" name="Rectangle 203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65" name="Rectangle 204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66" name="Group 176"/>
          <p:cNvGrpSpPr>
            <a:grpSpLocks/>
          </p:cNvGrpSpPr>
          <p:nvPr/>
        </p:nvGrpSpPr>
        <p:grpSpPr bwMode="auto">
          <a:xfrm>
            <a:off x="4495800" y="1600201"/>
            <a:ext cx="242888" cy="220663"/>
            <a:chOff x="371" y="3008"/>
            <a:chExt cx="153" cy="139"/>
          </a:xfrm>
        </p:grpSpPr>
        <p:sp>
          <p:nvSpPr>
            <p:cNvPr id="67" name="Arc 177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68" name="Arc 178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69" name="Freeform 179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0" name="Freeform 180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1" name="Rectangle 181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2" name="Rectangle 182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3" name="Freeform 183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4" name="Freeform 184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" name="Freeform 185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" name="Freeform 186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" name="Freeform 187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8" name="Freeform 188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9" name="Rectangle 189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0" name="Rectangle 190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1" name="Freeform 191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2" name="Freeform 192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3" name="Freeform 193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4" name="Freeform 194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5" name="Freeform 195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6" name="Freeform 196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7" name="Rectangle 197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8" name="Rectangle 198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9" name="Freeform 199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90" name="Freeform 200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91" name="Freeform 201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92" name="Freeform 202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93" name="Rectangle 203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94" name="Rectangle 204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95" name="Group 176"/>
          <p:cNvGrpSpPr>
            <a:grpSpLocks/>
          </p:cNvGrpSpPr>
          <p:nvPr/>
        </p:nvGrpSpPr>
        <p:grpSpPr bwMode="auto">
          <a:xfrm>
            <a:off x="6934200" y="5943601"/>
            <a:ext cx="242888" cy="220663"/>
            <a:chOff x="371" y="3008"/>
            <a:chExt cx="153" cy="139"/>
          </a:xfrm>
        </p:grpSpPr>
        <p:sp>
          <p:nvSpPr>
            <p:cNvPr id="96" name="Arc 177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97" name="Arc 178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98" name="Freeform 179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99" name="Freeform 180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0" name="Rectangle 181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1" name="Rectangle 182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2" name="Freeform 183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3" name="Freeform 184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4" name="Freeform 185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5" name="Freeform 186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6" name="Freeform 187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7" name="Freeform 188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8" name="Rectangle 189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9" name="Rectangle 190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0" name="Freeform 191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1" name="Freeform 192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2" name="Freeform 193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3" name="Freeform 194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4" name="Freeform 195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5" name="Freeform 196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6" name="Rectangle 197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7" name="Rectangle 198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8" name="Freeform 199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9" name="Freeform 200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20" name="Freeform 201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21" name="Freeform 202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22" name="Rectangle 203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23" name="Rectangle 204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124" name="Group 176"/>
          <p:cNvGrpSpPr>
            <a:grpSpLocks/>
          </p:cNvGrpSpPr>
          <p:nvPr/>
        </p:nvGrpSpPr>
        <p:grpSpPr bwMode="auto">
          <a:xfrm>
            <a:off x="4114800" y="5105401"/>
            <a:ext cx="242888" cy="220663"/>
            <a:chOff x="371" y="3008"/>
            <a:chExt cx="153" cy="139"/>
          </a:xfrm>
        </p:grpSpPr>
        <p:sp>
          <p:nvSpPr>
            <p:cNvPr id="125" name="Arc 177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26" name="Arc 178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27" name="Freeform 179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28" name="Freeform 180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29" name="Rectangle 181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0" name="Rectangle 182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1" name="Freeform 183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2" name="Freeform 184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3" name="Freeform 185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4" name="Freeform 186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5" name="Freeform 187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6" name="Freeform 188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7" name="Rectangle 189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8" name="Rectangle 190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9" name="Freeform 191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0" name="Freeform 192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1" name="Freeform 193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2" name="Freeform 194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3" name="Freeform 195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4" name="Freeform 196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5" name="Rectangle 197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6" name="Rectangle 198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7" name="Freeform 199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8" name="Freeform 200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9" name="Freeform 201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50" name="Freeform 202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51" name="Rectangle 203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52" name="Rectangle 204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153" name="Group 176"/>
          <p:cNvGrpSpPr>
            <a:grpSpLocks/>
          </p:cNvGrpSpPr>
          <p:nvPr/>
        </p:nvGrpSpPr>
        <p:grpSpPr bwMode="auto">
          <a:xfrm>
            <a:off x="4800600" y="5791201"/>
            <a:ext cx="242888" cy="220663"/>
            <a:chOff x="371" y="3008"/>
            <a:chExt cx="153" cy="139"/>
          </a:xfrm>
        </p:grpSpPr>
        <p:sp>
          <p:nvSpPr>
            <p:cNvPr id="154" name="Arc 177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55" name="Arc 178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56" name="Freeform 179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57" name="Freeform 180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58" name="Rectangle 181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59" name="Rectangle 182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0" name="Freeform 183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1" name="Freeform 184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2" name="Freeform 185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3" name="Freeform 186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4" name="Freeform 187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5" name="Freeform 188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6" name="Rectangle 189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7" name="Rectangle 190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8" name="Freeform 191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9" name="Freeform 192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0" name="Freeform 193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1" name="Freeform 194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2" name="Freeform 195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3" name="Freeform 196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4" name="Rectangle 197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5" name="Rectangle 198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6" name="Freeform 199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7" name="Freeform 200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8" name="Freeform 201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9" name="Freeform 202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80" name="Rectangle 203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81" name="Rectangle 204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sp>
        <p:nvSpPr>
          <p:cNvPr id="190" name="Freeform 189"/>
          <p:cNvSpPr/>
          <p:nvPr/>
        </p:nvSpPr>
        <p:spPr bwMode="auto">
          <a:xfrm>
            <a:off x="4838701" y="2495551"/>
            <a:ext cx="4000500" cy="3124200"/>
          </a:xfrm>
          <a:custGeom>
            <a:avLst/>
            <a:gdLst>
              <a:gd name="connsiteX0" fmla="*/ 4000500 w 4000500"/>
              <a:gd name="connsiteY0" fmla="*/ 0 h 3124200"/>
              <a:gd name="connsiteX1" fmla="*/ 2905125 w 4000500"/>
              <a:gd name="connsiteY1" fmla="*/ 76200 h 3124200"/>
              <a:gd name="connsiteX2" fmla="*/ 1990725 w 4000500"/>
              <a:gd name="connsiteY2" fmla="*/ 723900 h 3124200"/>
              <a:gd name="connsiteX3" fmla="*/ 866775 w 4000500"/>
              <a:gd name="connsiteY3" fmla="*/ 1790700 h 3124200"/>
              <a:gd name="connsiteX4" fmla="*/ 0 w 4000500"/>
              <a:gd name="connsiteY4" fmla="*/ 312420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0500" h="3124200">
                <a:moveTo>
                  <a:pt x="4000500" y="0"/>
                </a:moveTo>
                <a:lnTo>
                  <a:pt x="2905125" y="76200"/>
                </a:lnTo>
                <a:lnTo>
                  <a:pt x="1990725" y="723900"/>
                </a:lnTo>
                <a:lnTo>
                  <a:pt x="866775" y="1790700"/>
                </a:lnTo>
                <a:lnTo>
                  <a:pt x="0" y="3124200"/>
                </a:lnTo>
              </a:path>
            </a:pathLst>
          </a:custGeom>
          <a:noFill/>
          <a:ln w="28575" cap="flat" cmpd="sng" algn="ctr">
            <a:solidFill>
              <a:srgbClr val="800080"/>
            </a:solidFill>
            <a:prstDash val="solid"/>
            <a:round/>
            <a:headEnd type="none" w="med" len="med"/>
            <a:tailEnd type="arrow" w="lg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charset="0"/>
              <a:cs typeface="Arial" charset="0"/>
            </a:endParaRPr>
          </a:p>
        </p:txBody>
      </p:sp>
      <p:sp>
        <p:nvSpPr>
          <p:cNvPr id="193" name="Freeform 192"/>
          <p:cNvSpPr/>
          <p:nvPr/>
        </p:nvSpPr>
        <p:spPr bwMode="auto">
          <a:xfrm>
            <a:off x="4991101" y="2590801"/>
            <a:ext cx="3924300" cy="3181351"/>
          </a:xfrm>
          <a:custGeom>
            <a:avLst/>
            <a:gdLst>
              <a:gd name="connsiteX0" fmla="*/ 4000500 w 4000500"/>
              <a:gd name="connsiteY0" fmla="*/ 0 h 3124200"/>
              <a:gd name="connsiteX1" fmla="*/ 2905125 w 4000500"/>
              <a:gd name="connsiteY1" fmla="*/ 76200 h 3124200"/>
              <a:gd name="connsiteX2" fmla="*/ 1990725 w 4000500"/>
              <a:gd name="connsiteY2" fmla="*/ 723900 h 3124200"/>
              <a:gd name="connsiteX3" fmla="*/ 866775 w 4000500"/>
              <a:gd name="connsiteY3" fmla="*/ 1790700 h 3124200"/>
              <a:gd name="connsiteX4" fmla="*/ 0 w 4000500"/>
              <a:gd name="connsiteY4" fmla="*/ 312420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0500" h="3124200">
                <a:moveTo>
                  <a:pt x="4000500" y="0"/>
                </a:moveTo>
                <a:lnTo>
                  <a:pt x="2905125" y="76200"/>
                </a:lnTo>
                <a:lnTo>
                  <a:pt x="1990725" y="723900"/>
                </a:lnTo>
                <a:lnTo>
                  <a:pt x="866775" y="1790700"/>
                </a:lnTo>
                <a:lnTo>
                  <a:pt x="0" y="3124200"/>
                </a:lnTo>
              </a:path>
            </a:pathLst>
          </a:custGeom>
          <a:noFill/>
          <a:ln w="28575" cap="flat" cmpd="sng" algn="ctr">
            <a:solidFill>
              <a:srgbClr val="800080"/>
            </a:solidFill>
            <a:prstDash val="solid"/>
            <a:round/>
            <a:headEnd type="none" w="med" len="med"/>
            <a:tailEnd type="arrow" w="lg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charset="0"/>
              <a:cs typeface="Arial" charset="0"/>
            </a:endParaRPr>
          </a:p>
        </p:txBody>
      </p:sp>
      <p:sp>
        <p:nvSpPr>
          <p:cNvPr id="194" name="Freeform 193"/>
          <p:cNvSpPr/>
          <p:nvPr/>
        </p:nvSpPr>
        <p:spPr bwMode="auto">
          <a:xfrm>
            <a:off x="3886202" y="2286000"/>
            <a:ext cx="4905375" cy="2209800"/>
          </a:xfrm>
          <a:custGeom>
            <a:avLst/>
            <a:gdLst>
              <a:gd name="connsiteX0" fmla="*/ 4448175 w 4448175"/>
              <a:gd name="connsiteY0" fmla="*/ 0 h 2667000"/>
              <a:gd name="connsiteX1" fmla="*/ 3343275 w 4448175"/>
              <a:gd name="connsiteY1" fmla="*/ 28575 h 2667000"/>
              <a:gd name="connsiteX2" fmla="*/ 2286000 w 4448175"/>
              <a:gd name="connsiteY2" fmla="*/ 695325 h 2667000"/>
              <a:gd name="connsiteX3" fmla="*/ 1104900 w 4448175"/>
              <a:gd name="connsiteY3" fmla="*/ 1752600 h 2667000"/>
              <a:gd name="connsiteX4" fmla="*/ 9525 w 4448175"/>
              <a:gd name="connsiteY4" fmla="*/ 2667000 h 2667000"/>
              <a:gd name="connsiteX5" fmla="*/ 9525 w 4448175"/>
              <a:gd name="connsiteY5" fmla="*/ 2667000 h 2667000"/>
              <a:gd name="connsiteX6" fmla="*/ 0 w 4448175"/>
              <a:gd name="connsiteY6" fmla="*/ 2667000 h 266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8175" h="2667000">
                <a:moveTo>
                  <a:pt x="4448175" y="0"/>
                </a:moveTo>
                <a:lnTo>
                  <a:pt x="3343275" y="28575"/>
                </a:lnTo>
                <a:lnTo>
                  <a:pt x="2286000" y="695325"/>
                </a:lnTo>
                <a:lnTo>
                  <a:pt x="1104900" y="1752600"/>
                </a:lnTo>
                <a:lnTo>
                  <a:pt x="9525" y="2667000"/>
                </a:lnTo>
                <a:lnTo>
                  <a:pt x="9525" y="2667000"/>
                </a:lnTo>
                <a:lnTo>
                  <a:pt x="0" y="2667000"/>
                </a:lnTo>
              </a:path>
            </a:pathLst>
          </a:custGeom>
          <a:noFill/>
          <a:ln w="28575" cap="flat" cmpd="sng" algn="ctr">
            <a:solidFill>
              <a:srgbClr val="800080"/>
            </a:solidFill>
            <a:prstDash val="solid"/>
            <a:round/>
            <a:headEnd type="none" w="med" len="med"/>
            <a:tailEnd type="arrow" w="lg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charset="0"/>
              <a:cs typeface="Arial" charset="0"/>
            </a:endParaRPr>
          </a:p>
        </p:txBody>
      </p:sp>
      <p:sp>
        <p:nvSpPr>
          <p:cNvPr id="195" name="Freeform 194"/>
          <p:cNvSpPr/>
          <p:nvPr/>
        </p:nvSpPr>
        <p:spPr bwMode="auto">
          <a:xfrm flipV="1">
            <a:off x="4724402" y="1752600"/>
            <a:ext cx="4067175" cy="533400"/>
          </a:xfrm>
          <a:custGeom>
            <a:avLst/>
            <a:gdLst>
              <a:gd name="connsiteX0" fmla="*/ 4448175 w 4448175"/>
              <a:gd name="connsiteY0" fmla="*/ 0 h 2667000"/>
              <a:gd name="connsiteX1" fmla="*/ 3343275 w 4448175"/>
              <a:gd name="connsiteY1" fmla="*/ 28575 h 2667000"/>
              <a:gd name="connsiteX2" fmla="*/ 2286000 w 4448175"/>
              <a:gd name="connsiteY2" fmla="*/ 695325 h 2667000"/>
              <a:gd name="connsiteX3" fmla="*/ 1104900 w 4448175"/>
              <a:gd name="connsiteY3" fmla="*/ 1752600 h 2667000"/>
              <a:gd name="connsiteX4" fmla="*/ 9525 w 4448175"/>
              <a:gd name="connsiteY4" fmla="*/ 2667000 h 2667000"/>
              <a:gd name="connsiteX5" fmla="*/ 9525 w 4448175"/>
              <a:gd name="connsiteY5" fmla="*/ 2667000 h 2667000"/>
              <a:gd name="connsiteX6" fmla="*/ 0 w 4448175"/>
              <a:gd name="connsiteY6" fmla="*/ 2667000 h 2667000"/>
              <a:gd name="connsiteX0" fmla="*/ 4448175 w 4448175"/>
              <a:gd name="connsiteY0" fmla="*/ 444500 h 3111500"/>
              <a:gd name="connsiteX1" fmla="*/ 3343275 w 4448175"/>
              <a:gd name="connsiteY1" fmla="*/ 473075 h 3111500"/>
              <a:gd name="connsiteX2" fmla="*/ 2250131 w 4448175"/>
              <a:gd name="connsiteY2" fmla="*/ 0 h 3111500"/>
              <a:gd name="connsiteX3" fmla="*/ 1104900 w 4448175"/>
              <a:gd name="connsiteY3" fmla="*/ 2197100 h 3111500"/>
              <a:gd name="connsiteX4" fmla="*/ 9525 w 4448175"/>
              <a:gd name="connsiteY4" fmla="*/ 3111500 h 3111500"/>
              <a:gd name="connsiteX5" fmla="*/ 9525 w 4448175"/>
              <a:gd name="connsiteY5" fmla="*/ 3111500 h 3111500"/>
              <a:gd name="connsiteX6" fmla="*/ 0 w 4448175"/>
              <a:gd name="connsiteY6" fmla="*/ 3111500 h 3111500"/>
              <a:gd name="connsiteX0" fmla="*/ 4448175 w 4448175"/>
              <a:gd name="connsiteY0" fmla="*/ 444500 h 3111500"/>
              <a:gd name="connsiteX1" fmla="*/ 3343275 w 4448175"/>
              <a:gd name="connsiteY1" fmla="*/ 473075 h 3111500"/>
              <a:gd name="connsiteX2" fmla="*/ 2250131 w 4448175"/>
              <a:gd name="connsiteY2" fmla="*/ 0 h 3111500"/>
              <a:gd name="connsiteX3" fmla="*/ 916720 w 4448175"/>
              <a:gd name="connsiteY3" fmla="*/ 444500 h 3111500"/>
              <a:gd name="connsiteX4" fmla="*/ 9525 w 4448175"/>
              <a:gd name="connsiteY4" fmla="*/ 3111500 h 3111500"/>
              <a:gd name="connsiteX5" fmla="*/ 9525 w 4448175"/>
              <a:gd name="connsiteY5" fmla="*/ 3111500 h 3111500"/>
              <a:gd name="connsiteX6" fmla="*/ 0 w 4448175"/>
              <a:gd name="connsiteY6" fmla="*/ 3111500 h 311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8175" h="3111500">
                <a:moveTo>
                  <a:pt x="4448175" y="444500"/>
                </a:moveTo>
                <a:lnTo>
                  <a:pt x="3343275" y="473075"/>
                </a:lnTo>
                <a:lnTo>
                  <a:pt x="2250131" y="0"/>
                </a:lnTo>
                <a:lnTo>
                  <a:pt x="916720" y="444500"/>
                </a:lnTo>
                <a:lnTo>
                  <a:pt x="9525" y="3111500"/>
                </a:lnTo>
                <a:lnTo>
                  <a:pt x="9525" y="3111500"/>
                </a:lnTo>
                <a:lnTo>
                  <a:pt x="0" y="3111500"/>
                </a:lnTo>
              </a:path>
            </a:pathLst>
          </a:custGeom>
          <a:noFill/>
          <a:ln w="28575" cap="flat" cmpd="sng" algn="ctr">
            <a:solidFill>
              <a:srgbClr val="800080"/>
            </a:solidFill>
            <a:prstDash val="solid"/>
            <a:round/>
            <a:headEnd type="none" w="med" len="med"/>
            <a:tailEnd type="arrow" w="lg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charset="0"/>
              <a:cs typeface="Arial" charset="0"/>
            </a:endParaRPr>
          </a:p>
        </p:txBody>
      </p:sp>
      <p:sp>
        <p:nvSpPr>
          <p:cNvPr id="196" name="Freeform 195"/>
          <p:cNvSpPr/>
          <p:nvPr/>
        </p:nvSpPr>
        <p:spPr bwMode="auto">
          <a:xfrm>
            <a:off x="7010400" y="2667000"/>
            <a:ext cx="1905000" cy="3200400"/>
          </a:xfrm>
          <a:custGeom>
            <a:avLst/>
            <a:gdLst>
              <a:gd name="connsiteX0" fmla="*/ 4000500 w 4000500"/>
              <a:gd name="connsiteY0" fmla="*/ 0 h 3124200"/>
              <a:gd name="connsiteX1" fmla="*/ 2905125 w 4000500"/>
              <a:gd name="connsiteY1" fmla="*/ 76200 h 3124200"/>
              <a:gd name="connsiteX2" fmla="*/ 1990725 w 4000500"/>
              <a:gd name="connsiteY2" fmla="*/ 723900 h 3124200"/>
              <a:gd name="connsiteX3" fmla="*/ 866775 w 4000500"/>
              <a:gd name="connsiteY3" fmla="*/ 1790700 h 3124200"/>
              <a:gd name="connsiteX4" fmla="*/ 0 w 4000500"/>
              <a:gd name="connsiteY4" fmla="*/ 312420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0500" h="3124200">
                <a:moveTo>
                  <a:pt x="4000500" y="0"/>
                </a:moveTo>
                <a:lnTo>
                  <a:pt x="2905125" y="76200"/>
                </a:lnTo>
                <a:lnTo>
                  <a:pt x="1990725" y="723900"/>
                </a:lnTo>
                <a:lnTo>
                  <a:pt x="866775" y="1790700"/>
                </a:lnTo>
                <a:lnTo>
                  <a:pt x="0" y="3124200"/>
                </a:lnTo>
              </a:path>
            </a:pathLst>
          </a:custGeom>
          <a:noFill/>
          <a:ln w="28575" cap="flat" cmpd="sng" algn="ctr">
            <a:solidFill>
              <a:srgbClr val="800080"/>
            </a:solidFill>
            <a:prstDash val="solid"/>
            <a:round/>
            <a:headEnd type="none" w="med" len="med"/>
            <a:tailEnd type="arrow" w="lg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charset="0"/>
              <a:cs typeface="Arial" charset="0"/>
            </a:endParaRPr>
          </a:p>
        </p:txBody>
      </p:sp>
      <p:sp>
        <p:nvSpPr>
          <p:cNvPr id="187" name="Freeform 186"/>
          <p:cNvSpPr/>
          <p:nvPr/>
        </p:nvSpPr>
        <p:spPr bwMode="auto">
          <a:xfrm>
            <a:off x="4343400" y="2362200"/>
            <a:ext cx="4419600" cy="2743200"/>
          </a:xfrm>
          <a:custGeom>
            <a:avLst/>
            <a:gdLst>
              <a:gd name="connsiteX0" fmla="*/ 4000500 w 4000500"/>
              <a:gd name="connsiteY0" fmla="*/ 0 h 3124200"/>
              <a:gd name="connsiteX1" fmla="*/ 2905125 w 4000500"/>
              <a:gd name="connsiteY1" fmla="*/ 76200 h 3124200"/>
              <a:gd name="connsiteX2" fmla="*/ 1990725 w 4000500"/>
              <a:gd name="connsiteY2" fmla="*/ 723900 h 3124200"/>
              <a:gd name="connsiteX3" fmla="*/ 866775 w 4000500"/>
              <a:gd name="connsiteY3" fmla="*/ 1790700 h 3124200"/>
              <a:gd name="connsiteX4" fmla="*/ 0 w 4000500"/>
              <a:gd name="connsiteY4" fmla="*/ 312420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0500" h="3124200">
                <a:moveTo>
                  <a:pt x="4000500" y="0"/>
                </a:moveTo>
                <a:lnTo>
                  <a:pt x="2905125" y="76200"/>
                </a:lnTo>
                <a:lnTo>
                  <a:pt x="1990725" y="723900"/>
                </a:lnTo>
                <a:lnTo>
                  <a:pt x="866775" y="1790700"/>
                </a:lnTo>
                <a:lnTo>
                  <a:pt x="0" y="3124200"/>
                </a:lnTo>
              </a:path>
            </a:pathLst>
          </a:custGeom>
          <a:noFill/>
          <a:ln w="28575" cap="flat" cmpd="sng" algn="ctr">
            <a:solidFill>
              <a:srgbClr val="800080"/>
            </a:solidFill>
            <a:prstDash val="solid"/>
            <a:round/>
            <a:headEnd type="none" w="med" len="med"/>
            <a:tailEnd type="arrow" w="lg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charset="0"/>
              <a:cs typeface="Arial" charset="0"/>
            </a:endParaRPr>
          </a:p>
        </p:txBody>
      </p:sp>
      <p:sp>
        <p:nvSpPr>
          <p:cNvPr id="188" name="Line 108"/>
          <p:cNvSpPr>
            <a:spLocks noChangeShapeType="1"/>
          </p:cNvSpPr>
          <p:nvPr/>
        </p:nvSpPr>
        <p:spPr bwMode="auto">
          <a:xfrm>
            <a:off x="8610600" y="2438400"/>
            <a:ext cx="3048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191" name="Rectangle 895"/>
          <p:cNvSpPr>
            <a:spLocks noChangeArrowheads="1"/>
          </p:cNvSpPr>
          <p:nvPr/>
        </p:nvSpPr>
        <p:spPr bwMode="auto">
          <a:xfrm>
            <a:off x="8325657" y="1368482"/>
            <a:ext cx="1371272" cy="535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2800" b="1" dirty="0">
                <a:solidFill>
                  <a:schemeClr val="accent6"/>
                </a:solidFill>
                <a:latin typeface="Arial" charset="0"/>
              </a:rPr>
              <a:t>$$$$!!!</a:t>
            </a:r>
          </a:p>
        </p:txBody>
      </p:sp>
      <p:sp>
        <p:nvSpPr>
          <p:cNvPr id="197" name="Line 896"/>
          <p:cNvSpPr>
            <a:spLocks noChangeShapeType="1"/>
          </p:cNvSpPr>
          <p:nvPr/>
        </p:nvSpPr>
        <p:spPr bwMode="auto">
          <a:xfrm>
            <a:off x="8858250" y="1836738"/>
            <a:ext cx="133351" cy="3730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198" name="Line 896"/>
          <p:cNvSpPr>
            <a:spLocks noChangeShapeType="1"/>
          </p:cNvSpPr>
          <p:nvPr/>
        </p:nvSpPr>
        <p:spPr bwMode="auto">
          <a:xfrm flipH="1">
            <a:off x="8763000" y="1828800"/>
            <a:ext cx="95251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</p:spTree>
    <p:extLst>
      <p:ext uri="{BB962C8B-B14F-4D97-AF65-F5344CB8AC3E}">
        <p14:creationId xmlns:p14="http://schemas.microsoft.com/office/powerpoint/2010/main" val="3597430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" grpId="0" animBg="1"/>
      <p:bldP spid="193" grpId="0" animBg="1"/>
      <p:bldP spid="194" grpId="0" animBg="1"/>
      <p:bldP spid="195" grpId="0" animBg="1"/>
      <p:bldP spid="196" grpId="0" animBg="1"/>
      <p:bldP spid="187" grpId="0" animBg="1"/>
      <p:bldP spid="191" grpId="0" autoUpdateAnimBg="0"/>
      <p:bldP spid="197" grpId="0" animBg="1"/>
      <p:bldP spid="19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…then came Multicast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5" name="Picture 110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371600"/>
            <a:ext cx="51816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63" descr="icon_c_serv_p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5402" y="2286001"/>
            <a:ext cx="319087" cy="266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176"/>
          <p:cNvGrpSpPr>
            <a:grpSpLocks/>
          </p:cNvGrpSpPr>
          <p:nvPr/>
        </p:nvGrpSpPr>
        <p:grpSpPr bwMode="auto">
          <a:xfrm>
            <a:off x="4648200" y="5638801"/>
            <a:ext cx="242888" cy="220663"/>
            <a:chOff x="371" y="3008"/>
            <a:chExt cx="153" cy="139"/>
          </a:xfrm>
        </p:grpSpPr>
        <p:sp>
          <p:nvSpPr>
            <p:cNvPr id="9" name="Arc 177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" name="Arc 178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" name="Freeform 179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2" name="Freeform 180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" name="Rectangle 181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" name="Rectangle 182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5" name="Freeform 183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" name="Freeform 184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" name="Freeform 185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8" name="Freeform 186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9" name="Freeform 187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0" name="Freeform 188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1" name="Rectangle 189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2" name="Rectangle 190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3" name="Freeform 191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4" name="Freeform 192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5" name="Freeform 193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6" name="Freeform 194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7" name="Freeform 195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8" name="Freeform 196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9" name="Rectangle 197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0" name="Rectangle 198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1" name="Freeform 199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2" name="Freeform 200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3" name="Freeform 201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4" name="Freeform 202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5" name="Rectangle 203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6" name="Rectangle 204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6" name="Group 176"/>
          <p:cNvGrpSpPr>
            <a:grpSpLocks/>
          </p:cNvGrpSpPr>
          <p:nvPr/>
        </p:nvGrpSpPr>
        <p:grpSpPr bwMode="auto">
          <a:xfrm>
            <a:off x="3581400" y="4419601"/>
            <a:ext cx="242888" cy="220663"/>
            <a:chOff x="371" y="3008"/>
            <a:chExt cx="153" cy="139"/>
          </a:xfrm>
        </p:grpSpPr>
        <p:sp>
          <p:nvSpPr>
            <p:cNvPr id="38" name="Arc 177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9" name="Arc 178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0" name="Freeform 179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1" name="Freeform 180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" name="Rectangle 181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3" name="Rectangle 182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4" name="Freeform 183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" name="Freeform 184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6" name="Freeform 185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7" name="Freeform 186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8" name="Freeform 187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9" name="Freeform 188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0" name="Rectangle 189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1" name="Rectangle 190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2" name="Freeform 191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3" name="Freeform 192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4" name="Freeform 193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5" name="Freeform 194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6" name="Freeform 195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7" name="Freeform 196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8" name="Rectangle 197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9" name="Rectangle 198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60" name="Freeform 199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61" name="Freeform 200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62" name="Freeform 201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63" name="Freeform 202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64" name="Rectangle 203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65" name="Rectangle 204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8" name="Group 176"/>
          <p:cNvGrpSpPr>
            <a:grpSpLocks/>
          </p:cNvGrpSpPr>
          <p:nvPr/>
        </p:nvGrpSpPr>
        <p:grpSpPr bwMode="auto">
          <a:xfrm>
            <a:off x="4495800" y="1600201"/>
            <a:ext cx="242888" cy="220663"/>
            <a:chOff x="371" y="3008"/>
            <a:chExt cx="153" cy="139"/>
          </a:xfrm>
        </p:grpSpPr>
        <p:sp>
          <p:nvSpPr>
            <p:cNvPr id="67" name="Arc 177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68" name="Arc 178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69" name="Freeform 179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0" name="Freeform 180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1" name="Rectangle 181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2" name="Rectangle 182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3" name="Freeform 183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4" name="Freeform 184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" name="Freeform 185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" name="Freeform 186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" name="Freeform 187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8" name="Freeform 188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9" name="Rectangle 189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0" name="Rectangle 190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1" name="Freeform 191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2" name="Freeform 192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3" name="Freeform 193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4" name="Freeform 194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5" name="Freeform 195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6" name="Freeform 196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7" name="Rectangle 197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8" name="Rectangle 198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9" name="Freeform 199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90" name="Freeform 200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91" name="Freeform 201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92" name="Freeform 202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93" name="Rectangle 203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94" name="Rectangle 204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37" name="Group 176"/>
          <p:cNvGrpSpPr>
            <a:grpSpLocks/>
          </p:cNvGrpSpPr>
          <p:nvPr/>
        </p:nvGrpSpPr>
        <p:grpSpPr bwMode="auto">
          <a:xfrm>
            <a:off x="6934200" y="5943601"/>
            <a:ext cx="242888" cy="220663"/>
            <a:chOff x="371" y="3008"/>
            <a:chExt cx="153" cy="139"/>
          </a:xfrm>
        </p:grpSpPr>
        <p:sp>
          <p:nvSpPr>
            <p:cNvPr id="96" name="Arc 177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97" name="Arc 178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98" name="Freeform 179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99" name="Freeform 180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0" name="Rectangle 181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1" name="Rectangle 182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2" name="Freeform 183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3" name="Freeform 184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4" name="Freeform 185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5" name="Freeform 186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6" name="Freeform 187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7" name="Freeform 188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8" name="Rectangle 189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9" name="Rectangle 190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0" name="Freeform 191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1" name="Freeform 192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2" name="Freeform 193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3" name="Freeform 194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4" name="Freeform 195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5" name="Freeform 196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6" name="Rectangle 197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7" name="Rectangle 198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8" name="Freeform 199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9" name="Freeform 200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20" name="Freeform 201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21" name="Freeform 202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22" name="Rectangle 203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23" name="Rectangle 204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66" name="Group 176"/>
          <p:cNvGrpSpPr>
            <a:grpSpLocks/>
          </p:cNvGrpSpPr>
          <p:nvPr/>
        </p:nvGrpSpPr>
        <p:grpSpPr bwMode="auto">
          <a:xfrm>
            <a:off x="4114800" y="5105401"/>
            <a:ext cx="242888" cy="220663"/>
            <a:chOff x="371" y="3008"/>
            <a:chExt cx="153" cy="139"/>
          </a:xfrm>
        </p:grpSpPr>
        <p:sp>
          <p:nvSpPr>
            <p:cNvPr id="125" name="Arc 177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26" name="Arc 178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27" name="Freeform 179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28" name="Freeform 180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29" name="Rectangle 181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0" name="Rectangle 182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1" name="Freeform 183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2" name="Freeform 184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3" name="Freeform 185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4" name="Freeform 186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5" name="Freeform 187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6" name="Freeform 188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7" name="Rectangle 189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8" name="Rectangle 190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9" name="Freeform 191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0" name="Freeform 192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1" name="Freeform 193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2" name="Freeform 194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3" name="Freeform 195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4" name="Freeform 196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5" name="Rectangle 197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6" name="Rectangle 198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7" name="Freeform 199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8" name="Freeform 200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9" name="Freeform 201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50" name="Freeform 202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51" name="Rectangle 203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52" name="Rectangle 204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95" name="Group 176"/>
          <p:cNvGrpSpPr>
            <a:grpSpLocks/>
          </p:cNvGrpSpPr>
          <p:nvPr/>
        </p:nvGrpSpPr>
        <p:grpSpPr bwMode="auto">
          <a:xfrm>
            <a:off x="4800600" y="5791201"/>
            <a:ext cx="242888" cy="220663"/>
            <a:chOff x="371" y="3008"/>
            <a:chExt cx="153" cy="139"/>
          </a:xfrm>
        </p:grpSpPr>
        <p:sp>
          <p:nvSpPr>
            <p:cNvPr id="154" name="Arc 177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55" name="Arc 178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56" name="Freeform 179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57" name="Freeform 180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58" name="Rectangle 181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59" name="Rectangle 182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0" name="Freeform 183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1" name="Freeform 184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2" name="Freeform 185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3" name="Freeform 186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4" name="Freeform 187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5" name="Freeform 188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6" name="Rectangle 189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7" name="Rectangle 190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8" name="Freeform 191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9" name="Freeform 192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0" name="Freeform 193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1" name="Freeform 194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2" name="Freeform 195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3" name="Freeform 196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4" name="Rectangle 197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5" name="Rectangle 198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6" name="Freeform 199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7" name="Freeform 200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8" name="Freeform 201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9" name="Freeform 202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80" name="Rectangle 203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81" name="Rectangle 204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sp>
        <p:nvSpPr>
          <p:cNvPr id="190" name="Freeform 189"/>
          <p:cNvSpPr/>
          <p:nvPr/>
        </p:nvSpPr>
        <p:spPr bwMode="auto">
          <a:xfrm>
            <a:off x="4953000" y="2495549"/>
            <a:ext cx="3886200" cy="3143251"/>
          </a:xfrm>
          <a:custGeom>
            <a:avLst/>
            <a:gdLst>
              <a:gd name="connsiteX0" fmla="*/ 4000500 w 4000500"/>
              <a:gd name="connsiteY0" fmla="*/ 0 h 3124200"/>
              <a:gd name="connsiteX1" fmla="*/ 2905125 w 4000500"/>
              <a:gd name="connsiteY1" fmla="*/ 76200 h 3124200"/>
              <a:gd name="connsiteX2" fmla="*/ 1990725 w 4000500"/>
              <a:gd name="connsiteY2" fmla="*/ 723900 h 3124200"/>
              <a:gd name="connsiteX3" fmla="*/ 866775 w 4000500"/>
              <a:gd name="connsiteY3" fmla="*/ 1790700 h 3124200"/>
              <a:gd name="connsiteX4" fmla="*/ 0 w 4000500"/>
              <a:gd name="connsiteY4" fmla="*/ 312420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0500" h="3124200">
                <a:moveTo>
                  <a:pt x="4000500" y="0"/>
                </a:moveTo>
                <a:lnTo>
                  <a:pt x="2905125" y="76200"/>
                </a:lnTo>
                <a:lnTo>
                  <a:pt x="1990725" y="723900"/>
                </a:lnTo>
                <a:lnTo>
                  <a:pt x="866775" y="1790700"/>
                </a:lnTo>
                <a:lnTo>
                  <a:pt x="0" y="3124200"/>
                </a:lnTo>
              </a:path>
            </a:pathLst>
          </a:custGeom>
          <a:noFill/>
          <a:ln w="28575" cap="flat" cmpd="sng" algn="ctr">
            <a:solidFill>
              <a:srgbClr val="800080"/>
            </a:solidFill>
            <a:prstDash val="solid"/>
            <a:round/>
            <a:headEnd type="none" w="med" len="med"/>
            <a:tailEnd type="arrow" w="lg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charset="0"/>
              <a:cs typeface="Arial" charset="0"/>
            </a:endParaRPr>
          </a:p>
        </p:txBody>
      </p:sp>
      <p:sp>
        <p:nvSpPr>
          <p:cNvPr id="188" name="Line 108"/>
          <p:cNvSpPr>
            <a:spLocks noChangeShapeType="1"/>
          </p:cNvSpPr>
          <p:nvPr/>
        </p:nvSpPr>
        <p:spPr bwMode="auto">
          <a:xfrm>
            <a:off x="8610600" y="2438400"/>
            <a:ext cx="3048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192" name="Freeform 191"/>
          <p:cNvSpPr/>
          <p:nvPr/>
        </p:nvSpPr>
        <p:spPr bwMode="auto">
          <a:xfrm>
            <a:off x="6553202" y="3581400"/>
            <a:ext cx="457199" cy="2362200"/>
          </a:xfrm>
          <a:custGeom>
            <a:avLst/>
            <a:gdLst>
              <a:gd name="connsiteX0" fmla="*/ 4000500 w 4000500"/>
              <a:gd name="connsiteY0" fmla="*/ 0 h 3124200"/>
              <a:gd name="connsiteX1" fmla="*/ 2905125 w 4000500"/>
              <a:gd name="connsiteY1" fmla="*/ 76200 h 3124200"/>
              <a:gd name="connsiteX2" fmla="*/ 1990725 w 4000500"/>
              <a:gd name="connsiteY2" fmla="*/ 723900 h 3124200"/>
              <a:gd name="connsiteX3" fmla="*/ 866775 w 4000500"/>
              <a:gd name="connsiteY3" fmla="*/ 1790700 h 3124200"/>
              <a:gd name="connsiteX4" fmla="*/ 0 w 4000500"/>
              <a:gd name="connsiteY4" fmla="*/ 3124200 h 3124200"/>
              <a:gd name="connsiteX0" fmla="*/ 4320540 w 4320540"/>
              <a:gd name="connsiteY0" fmla="*/ 0 h 3124200"/>
              <a:gd name="connsiteX1" fmla="*/ 2905125 w 4320540"/>
              <a:gd name="connsiteY1" fmla="*/ 76200 h 3124200"/>
              <a:gd name="connsiteX2" fmla="*/ 1990725 w 4320540"/>
              <a:gd name="connsiteY2" fmla="*/ 723900 h 3124200"/>
              <a:gd name="connsiteX3" fmla="*/ 866775 w 4320540"/>
              <a:gd name="connsiteY3" fmla="*/ 1790700 h 3124200"/>
              <a:gd name="connsiteX4" fmla="*/ 0 w 4320540"/>
              <a:gd name="connsiteY4" fmla="*/ 3124200 h 3124200"/>
              <a:gd name="connsiteX0" fmla="*/ 0 w 3545205"/>
              <a:gd name="connsiteY0" fmla="*/ 0 h 3527323"/>
              <a:gd name="connsiteX1" fmla="*/ 3545205 w 3545205"/>
              <a:gd name="connsiteY1" fmla="*/ 479323 h 3527323"/>
              <a:gd name="connsiteX2" fmla="*/ 2630805 w 3545205"/>
              <a:gd name="connsiteY2" fmla="*/ 1127023 h 3527323"/>
              <a:gd name="connsiteX3" fmla="*/ 1506855 w 3545205"/>
              <a:gd name="connsiteY3" fmla="*/ 2193823 h 3527323"/>
              <a:gd name="connsiteX4" fmla="*/ 640080 w 3545205"/>
              <a:gd name="connsiteY4" fmla="*/ 3527323 h 3527323"/>
              <a:gd name="connsiteX0" fmla="*/ 0 w 2630804"/>
              <a:gd name="connsiteY0" fmla="*/ 0 h 3527323"/>
              <a:gd name="connsiteX1" fmla="*/ 800102 w 2630804"/>
              <a:gd name="connsiteY1" fmla="*/ 1007807 h 3527323"/>
              <a:gd name="connsiteX2" fmla="*/ 2630805 w 2630804"/>
              <a:gd name="connsiteY2" fmla="*/ 1127023 h 3527323"/>
              <a:gd name="connsiteX3" fmla="*/ 1506855 w 2630804"/>
              <a:gd name="connsiteY3" fmla="*/ 2193823 h 3527323"/>
              <a:gd name="connsiteX4" fmla="*/ 640080 w 2630804"/>
              <a:gd name="connsiteY4" fmla="*/ 3527323 h 3527323"/>
              <a:gd name="connsiteX0" fmla="*/ 0 w 1506855"/>
              <a:gd name="connsiteY0" fmla="*/ 0 h 3527323"/>
              <a:gd name="connsiteX1" fmla="*/ 800102 w 1506855"/>
              <a:gd name="connsiteY1" fmla="*/ 1007807 h 3527323"/>
              <a:gd name="connsiteX2" fmla="*/ 640082 w 1506855"/>
              <a:gd name="connsiteY2" fmla="*/ 1814052 h 3527323"/>
              <a:gd name="connsiteX3" fmla="*/ 1506855 w 1506855"/>
              <a:gd name="connsiteY3" fmla="*/ 2193823 h 3527323"/>
              <a:gd name="connsiteX4" fmla="*/ 640080 w 1506855"/>
              <a:gd name="connsiteY4" fmla="*/ 3527323 h 3527323"/>
              <a:gd name="connsiteX0" fmla="*/ 0 w 800102"/>
              <a:gd name="connsiteY0" fmla="*/ 0 h 3527323"/>
              <a:gd name="connsiteX1" fmla="*/ 800102 w 800102"/>
              <a:gd name="connsiteY1" fmla="*/ 1007807 h 3527323"/>
              <a:gd name="connsiteX2" fmla="*/ 640082 w 800102"/>
              <a:gd name="connsiteY2" fmla="*/ 1814052 h 3527323"/>
              <a:gd name="connsiteX3" fmla="*/ 640082 w 800102"/>
              <a:gd name="connsiteY3" fmla="*/ 2317955 h 3527323"/>
              <a:gd name="connsiteX4" fmla="*/ 640080 w 800102"/>
              <a:gd name="connsiteY4" fmla="*/ 3527323 h 3527323"/>
              <a:gd name="connsiteX0" fmla="*/ 0 w 640082"/>
              <a:gd name="connsiteY0" fmla="*/ 0 h 3527323"/>
              <a:gd name="connsiteX1" fmla="*/ 320044 w 640082"/>
              <a:gd name="connsiteY1" fmla="*/ 1108587 h 3527323"/>
              <a:gd name="connsiteX2" fmla="*/ 640082 w 640082"/>
              <a:gd name="connsiteY2" fmla="*/ 1814052 h 3527323"/>
              <a:gd name="connsiteX3" fmla="*/ 640082 w 640082"/>
              <a:gd name="connsiteY3" fmla="*/ 2317955 h 3527323"/>
              <a:gd name="connsiteX4" fmla="*/ 640080 w 640082"/>
              <a:gd name="connsiteY4" fmla="*/ 3527323 h 3527323"/>
              <a:gd name="connsiteX0" fmla="*/ 0 w 1120138"/>
              <a:gd name="connsiteY0" fmla="*/ 0 h 3124200"/>
              <a:gd name="connsiteX1" fmla="*/ 800100 w 1120138"/>
              <a:gd name="connsiteY1" fmla="*/ 705464 h 3124200"/>
              <a:gd name="connsiteX2" fmla="*/ 1120138 w 1120138"/>
              <a:gd name="connsiteY2" fmla="*/ 1410929 h 3124200"/>
              <a:gd name="connsiteX3" fmla="*/ 1120138 w 1120138"/>
              <a:gd name="connsiteY3" fmla="*/ 1914832 h 3124200"/>
              <a:gd name="connsiteX4" fmla="*/ 1120136 w 1120138"/>
              <a:gd name="connsiteY4" fmla="*/ 3124200 h 3124200"/>
              <a:gd name="connsiteX0" fmla="*/ 0 w 1120138"/>
              <a:gd name="connsiteY0" fmla="*/ 0 h 3124200"/>
              <a:gd name="connsiteX1" fmla="*/ 640080 w 1120138"/>
              <a:gd name="connsiteY1" fmla="*/ 1007806 h 3124200"/>
              <a:gd name="connsiteX2" fmla="*/ 1120138 w 1120138"/>
              <a:gd name="connsiteY2" fmla="*/ 1410929 h 3124200"/>
              <a:gd name="connsiteX3" fmla="*/ 1120138 w 1120138"/>
              <a:gd name="connsiteY3" fmla="*/ 1914832 h 3124200"/>
              <a:gd name="connsiteX4" fmla="*/ 1120136 w 1120138"/>
              <a:gd name="connsiteY4" fmla="*/ 3124200 h 3124200"/>
              <a:gd name="connsiteX0" fmla="*/ 0 w 1120138"/>
              <a:gd name="connsiteY0" fmla="*/ 0 h 3124200"/>
              <a:gd name="connsiteX1" fmla="*/ 640080 w 1120138"/>
              <a:gd name="connsiteY1" fmla="*/ 1007806 h 3124200"/>
              <a:gd name="connsiteX2" fmla="*/ 800100 w 1120138"/>
              <a:gd name="connsiteY2" fmla="*/ 1410929 h 3124200"/>
              <a:gd name="connsiteX3" fmla="*/ 1120138 w 1120138"/>
              <a:gd name="connsiteY3" fmla="*/ 1914832 h 3124200"/>
              <a:gd name="connsiteX4" fmla="*/ 1120136 w 1120138"/>
              <a:gd name="connsiteY4" fmla="*/ 3124200 h 3124200"/>
              <a:gd name="connsiteX0" fmla="*/ 0 w 1120138"/>
              <a:gd name="connsiteY0" fmla="*/ 0 h 3124200"/>
              <a:gd name="connsiteX1" fmla="*/ 640080 w 1120138"/>
              <a:gd name="connsiteY1" fmla="*/ 1007806 h 3124200"/>
              <a:gd name="connsiteX2" fmla="*/ 800100 w 1120138"/>
              <a:gd name="connsiteY2" fmla="*/ 1410929 h 3124200"/>
              <a:gd name="connsiteX3" fmla="*/ 960120 w 1120138"/>
              <a:gd name="connsiteY3" fmla="*/ 1914832 h 3124200"/>
              <a:gd name="connsiteX4" fmla="*/ 1120136 w 1120138"/>
              <a:gd name="connsiteY4" fmla="*/ 312420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0138" h="3124200">
                <a:moveTo>
                  <a:pt x="0" y="0"/>
                </a:moveTo>
                <a:lnTo>
                  <a:pt x="640080" y="1007806"/>
                </a:lnTo>
                <a:lnTo>
                  <a:pt x="800100" y="1410929"/>
                </a:lnTo>
                <a:lnTo>
                  <a:pt x="960120" y="1914832"/>
                </a:lnTo>
                <a:cubicBezTo>
                  <a:pt x="960119" y="2317955"/>
                  <a:pt x="1120137" y="2721077"/>
                  <a:pt x="1120136" y="3124200"/>
                </a:cubicBezTo>
              </a:path>
            </a:pathLst>
          </a:custGeom>
          <a:noFill/>
          <a:ln w="28575" cap="flat" cmpd="sng" algn="ctr">
            <a:solidFill>
              <a:srgbClr val="800080"/>
            </a:solidFill>
            <a:prstDash val="solid"/>
            <a:round/>
            <a:headEnd type="none" w="med" len="med"/>
            <a:tailEnd type="arrow" w="lg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charset="0"/>
              <a:cs typeface="Arial" charset="0"/>
            </a:endParaRPr>
          </a:p>
        </p:txBody>
      </p:sp>
      <p:sp>
        <p:nvSpPr>
          <p:cNvPr id="200" name="Freeform 199"/>
          <p:cNvSpPr/>
          <p:nvPr/>
        </p:nvSpPr>
        <p:spPr bwMode="auto">
          <a:xfrm>
            <a:off x="4343400" y="4343400"/>
            <a:ext cx="1447800" cy="762000"/>
          </a:xfrm>
          <a:custGeom>
            <a:avLst/>
            <a:gdLst>
              <a:gd name="connsiteX0" fmla="*/ 4000500 w 4000500"/>
              <a:gd name="connsiteY0" fmla="*/ 0 h 3124200"/>
              <a:gd name="connsiteX1" fmla="*/ 2905125 w 4000500"/>
              <a:gd name="connsiteY1" fmla="*/ 76200 h 3124200"/>
              <a:gd name="connsiteX2" fmla="*/ 1990725 w 4000500"/>
              <a:gd name="connsiteY2" fmla="*/ 723900 h 3124200"/>
              <a:gd name="connsiteX3" fmla="*/ 866775 w 4000500"/>
              <a:gd name="connsiteY3" fmla="*/ 1790700 h 3124200"/>
              <a:gd name="connsiteX4" fmla="*/ 0 w 4000500"/>
              <a:gd name="connsiteY4" fmla="*/ 312420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0500" h="3124200">
                <a:moveTo>
                  <a:pt x="4000500" y="0"/>
                </a:moveTo>
                <a:lnTo>
                  <a:pt x="2905125" y="76200"/>
                </a:lnTo>
                <a:lnTo>
                  <a:pt x="1990725" y="723900"/>
                </a:lnTo>
                <a:lnTo>
                  <a:pt x="866775" y="1790700"/>
                </a:lnTo>
                <a:lnTo>
                  <a:pt x="0" y="3124200"/>
                </a:lnTo>
              </a:path>
            </a:pathLst>
          </a:custGeom>
          <a:noFill/>
          <a:ln w="28575" cap="flat" cmpd="sng" algn="ctr">
            <a:solidFill>
              <a:srgbClr val="800080"/>
            </a:solidFill>
            <a:prstDash val="solid"/>
            <a:round/>
            <a:headEnd type="none" w="med" len="med"/>
            <a:tailEnd type="arrow" w="lg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charset="0"/>
              <a:cs typeface="Arial" charset="0"/>
            </a:endParaRPr>
          </a:p>
        </p:txBody>
      </p:sp>
      <p:sp>
        <p:nvSpPr>
          <p:cNvPr id="201" name="Freeform 200"/>
          <p:cNvSpPr/>
          <p:nvPr/>
        </p:nvSpPr>
        <p:spPr bwMode="auto">
          <a:xfrm>
            <a:off x="3886200" y="4495800"/>
            <a:ext cx="1219200" cy="76200"/>
          </a:xfrm>
          <a:custGeom>
            <a:avLst/>
            <a:gdLst>
              <a:gd name="connsiteX0" fmla="*/ 4000500 w 4000500"/>
              <a:gd name="connsiteY0" fmla="*/ 0 h 3124200"/>
              <a:gd name="connsiteX1" fmla="*/ 2905125 w 4000500"/>
              <a:gd name="connsiteY1" fmla="*/ 76200 h 3124200"/>
              <a:gd name="connsiteX2" fmla="*/ 1990725 w 4000500"/>
              <a:gd name="connsiteY2" fmla="*/ 723900 h 3124200"/>
              <a:gd name="connsiteX3" fmla="*/ 866775 w 4000500"/>
              <a:gd name="connsiteY3" fmla="*/ 1790700 h 3124200"/>
              <a:gd name="connsiteX4" fmla="*/ 0 w 4000500"/>
              <a:gd name="connsiteY4" fmla="*/ 312420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0500" h="3124200">
                <a:moveTo>
                  <a:pt x="4000500" y="0"/>
                </a:moveTo>
                <a:lnTo>
                  <a:pt x="2905125" y="76200"/>
                </a:lnTo>
                <a:lnTo>
                  <a:pt x="1990725" y="723900"/>
                </a:lnTo>
                <a:lnTo>
                  <a:pt x="866775" y="1790700"/>
                </a:lnTo>
                <a:lnTo>
                  <a:pt x="0" y="3124200"/>
                </a:lnTo>
              </a:path>
            </a:pathLst>
          </a:custGeom>
          <a:noFill/>
          <a:ln w="28575" cap="flat" cmpd="sng" algn="ctr">
            <a:solidFill>
              <a:srgbClr val="800080"/>
            </a:solidFill>
            <a:prstDash val="solid"/>
            <a:round/>
            <a:headEnd type="none" w="med" len="med"/>
            <a:tailEnd type="arrow" w="lg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charset="0"/>
              <a:cs typeface="Arial" charset="0"/>
            </a:endParaRPr>
          </a:p>
        </p:txBody>
      </p:sp>
      <p:sp>
        <p:nvSpPr>
          <p:cNvPr id="203" name="Freeform 202"/>
          <p:cNvSpPr/>
          <p:nvPr/>
        </p:nvSpPr>
        <p:spPr bwMode="auto">
          <a:xfrm flipV="1">
            <a:off x="4724400" y="1905000"/>
            <a:ext cx="2590800" cy="990600"/>
          </a:xfrm>
          <a:custGeom>
            <a:avLst/>
            <a:gdLst>
              <a:gd name="connsiteX0" fmla="*/ 4000500 w 4000500"/>
              <a:gd name="connsiteY0" fmla="*/ 0 h 3124200"/>
              <a:gd name="connsiteX1" fmla="*/ 2905125 w 4000500"/>
              <a:gd name="connsiteY1" fmla="*/ 76200 h 3124200"/>
              <a:gd name="connsiteX2" fmla="*/ 1990725 w 4000500"/>
              <a:gd name="connsiteY2" fmla="*/ 723900 h 3124200"/>
              <a:gd name="connsiteX3" fmla="*/ 866775 w 4000500"/>
              <a:gd name="connsiteY3" fmla="*/ 1790700 h 3124200"/>
              <a:gd name="connsiteX4" fmla="*/ 0 w 4000500"/>
              <a:gd name="connsiteY4" fmla="*/ 312420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0500" h="3124200">
                <a:moveTo>
                  <a:pt x="4000500" y="0"/>
                </a:moveTo>
                <a:lnTo>
                  <a:pt x="2905125" y="76200"/>
                </a:lnTo>
                <a:lnTo>
                  <a:pt x="1990725" y="723900"/>
                </a:lnTo>
                <a:lnTo>
                  <a:pt x="866775" y="1790700"/>
                </a:lnTo>
                <a:lnTo>
                  <a:pt x="0" y="3124200"/>
                </a:lnTo>
              </a:path>
            </a:pathLst>
          </a:custGeom>
          <a:noFill/>
          <a:ln w="28575" cap="flat" cmpd="sng" algn="ctr">
            <a:solidFill>
              <a:srgbClr val="800080"/>
            </a:solidFill>
            <a:prstDash val="solid"/>
            <a:round/>
            <a:headEnd type="none" w="med" len="med"/>
            <a:tailEnd type="arrow" w="lg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910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" grpId="0" animBg="1"/>
      <p:bldP spid="192" grpId="0" animBg="1"/>
      <p:bldP spid="200" grpId="0" animBg="1"/>
      <p:bldP spid="201" grpId="0" animBg="1"/>
      <p:bldP spid="20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But, there was a problem with multicast…</a:t>
            </a:r>
          </a:p>
        </p:txBody>
      </p:sp>
      <p:pic>
        <p:nvPicPr>
          <p:cNvPr id="4" name="Picture 110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371600"/>
            <a:ext cx="83058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895"/>
          <p:cNvSpPr>
            <a:spLocks noChangeArrowheads="1"/>
          </p:cNvSpPr>
          <p:nvPr/>
        </p:nvSpPr>
        <p:spPr bwMode="auto">
          <a:xfrm>
            <a:off x="5791201" y="1447800"/>
            <a:ext cx="962506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>
                <a:latin typeface="Arial" charset="0"/>
              </a:rPr>
              <a:t>Internet</a:t>
            </a:r>
          </a:p>
        </p:txBody>
      </p:sp>
      <p:pic>
        <p:nvPicPr>
          <p:cNvPr id="7" name="Picture 110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286000"/>
            <a:ext cx="1676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10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124200"/>
            <a:ext cx="1676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10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048000"/>
            <a:ext cx="1676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10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971800"/>
            <a:ext cx="1676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10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209800"/>
            <a:ext cx="1676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0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362200"/>
            <a:ext cx="1676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10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191000"/>
            <a:ext cx="1676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10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343400"/>
            <a:ext cx="1676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895"/>
          <p:cNvSpPr>
            <a:spLocks noChangeArrowheads="1"/>
          </p:cNvSpPr>
          <p:nvPr/>
        </p:nvSpPr>
        <p:spPr bwMode="auto">
          <a:xfrm>
            <a:off x="7010401" y="2621032"/>
            <a:ext cx="1634164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 err="1">
                <a:solidFill>
                  <a:srgbClr val="00B050"/>
                </a:solidFill>
                <a:latin typeface="Arial" charset="0"/>
              </a:rPr>
              <a:t>Mcast</a:t>
            </a:r>
            <a:r>
              <a:rPr lang="en-US" sz="1600" b="1" dirty="0">
                <a:solidFill>
                  <a:srgbClr val="00B050"/>
                </a:solidFill>
                <a:latin typeface="Arial" charset="0"/>
              </a:rPr>
              <a:t>-enabled</a:t>
            </a:r>
          </a:p>
        </p:txBody>
      </p:sp>
      <p:sp>
        <p:nvSpPr>
          <p:cNvPr id="17" name="Rectangle 895"/>
          <p:cNvSpPr>
            <a:spLocks noChangeArrowheads="1"/>
          </p:cNvSpPr>
          <p:nvPr/>
        </p:nvSpPr>
        <p:spPr bwMode="auto">
          <a:xfrm>
            <a:off x="5334001" y="2590800"/>
            <a:ext cx="1634164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 err="1">
                <a:solidFill>
                  <a:srgbClr val="00B050"/>
                </a:solidFill>
                <a:latin typeface="Arial" charset="0"/>
              </a:rPr>
              <a:t>Mcast</a:t>
            </a:r>
            <a:r>
              <a:rPr lang="en-US" sz="1600" b="1" dirty="0">
                <a:solidFill>
                  <a:srgbClr val="00B050"/>
                </a:solidFill>
                <a:latin typeface="Arial" charset="0"/>
              </a:rPr>
              <a:t>-enabled</a:t>
            </a:r>
          </a:p>
        </p:txBody>
      </p:sp>
      <p:sp>
        <p:nvSpPr>
          <p:cNvPr id="18" name="Rectangle 895"/>
          <p:cNvSpPr>
            <a:spLocks noChangeArrowheads="1"/>
          </p:cNvSpPr>
          <p:nvPr/>
        </p:nvSpPr>
        <p:spPr bwMode="auto">
          <a:xfrm>
            <a:off x="4538037" y="3306832"/>
            <a:ext cx="1634164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 err="1">
                <a:solidFill>
                  <a:srgbClr val="00B050"/>
                </a:solidFill>
                <a:latin typeface="Arial" charset="0"/>
              </a:rPr>
              <a:t>Mcast</a:t>
            </a:r>
            <a:r>
              <a:rPr lang="en-US" sz="1600" b="1" dirty="0">
                <a:solidFill>
                  <a:srgbClr val="00B050"/>
                </a:solidFill>
                <a:latin typeface="Arial" charset="0"/>
              </a:rPr>
              <a:t>-enabled</a:t>
            </a:r>
          </a:p>
        </p:txBody>
      </p:sp>
      <p:sp>
        <p:nvSpPr>
          <p:cNvPr id="19" name="Rectangle 895"/>
          <p:cNvSpPr>
            <a:spLocks noChangeArrowheads="1"/>
          </p:cNvSpPr>
          <p:nvPr/>
        </p:nvSpPr>
        <p:spPr bwMode="auto">
          <a:xfrm>
            <a:off x="6256001" y="3383032"/>
            <a:ext cx="1440200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 err="1">
                <a:solidFill>
                  <a:srgbClr val="FF0000"/>
                </a:solidFill>
                <a:latin typeface="Arial" charset="0"/>
              </a:rPr>
              <a:t>Unicast</a:t>
            </a:r>
            <a:r>
              <a:rPr lang="en-US" sz="1600" b="1" dirty="0">
                <a:solidFill>
                  <a:srgbClr val="FF0000"/>
                </a:solidFill>
                <a:latin typeface="Arial" charset="0"/>
              </a:rPr>
              <a:t>-only</a:t>
            </a:r>
          </a:p>
        </p:txBody>
      </p:sp>
      <p:sp>
        <p:nvSpPr>
          <p:cNvPr id="20" name="Rectangle 895"/>
          <p:cNvSpPr>
            <a:spLocks noChangeArrowheads="1"/>
          </p:cNvSpPr>
          <p:nvPr/>
        </p:nvSpPr>
        <p:spPr bwMode="auto">
          <a:xfrm>
            <a:off x="6713201" y="4449832"/>
            <a:ext cx="1440200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 err="1">
                <a:solidFill>
                  <a:srgbClr val="FF0000"/>
                </a:solidFill>
                <a:latin typeface="Arial" charset="0"/>
              </a:rPr>
              <a:t>Unicast</a:t>
            </a:r>
            <a:r>
              <a:rPr lang="en-US" sz="1600" b="1" dirty="0">
                <a:solidFill>
                  <a:srgbClr val="FF0000"/>
                </a:solidFill>
                <a:latin typeface="Arial" charset="0"/>
              </a:rPr>
              <a:t>-only</a:t>
            </a:r>
          </a:p>
        </p:txBody>
      </p:sp>
      <p:sp>
        <p:nvSpPr>
          <p:cNvPr id="21" name="Rectangle 895"/>
          <p:cNvSpPr>
            <a:spLocks noChangeArrowheads="1"/>
          </p:cNvSpPr>
          <p:nvPr/>
        </p:nvSpPr>
        <p:spPr bwMode="auto">
          <a:xfrm>
            <a:off x="3200401" y="4602232"/>
            <a:ext cx="1440200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 err="1">
                <a:solidFill>
                  <a:srgbClr val="FF0000"/>
                </a:solidFill>
                <a:latin typeface="Arial" charset="0"/>
              </a:rPr>
              <a:t>Unicast</a:t>
            </a:r>
            <a:r>
              <a:rPr lang="en-US" sz="1600" b="1" dirty="0">
                <a:solidFill>
                  <a:srgbClr val="FF0000"/>
                </a:solidFill>
                <a:latin typeface="Arial" charset="0"/>
              </a:rPr>
              <a:t>-only</a:t>
            </a:r>
          </a:p>
        </p:txBody>
      </p:sp>
      <p:sp>
        <p:nvSpPr>
          <p:cNvPr id="22" name="Rectangle 895"/>
          <p:cNvSpPr>
            <a:spLocks noChangeArrowheads="1"/>
          </p:cNvSpPr>
          <p:nvPr/>
        </p:nvSpPr>
        <p:spPr bwMode="auto">
          <a:xfrm>
            <a:off x="2895601" y="3276600"/>
            <a:ext cx="1440200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 err="1">
                <a:solidFill>
                  <a:srgbClr val="FF0000"/>
                </a:solidFill>
                <a:latin typeface="Arial" charset="0"/>
              </a:rPr>
              <a:t>Unicast</a:t>
            </a:r>
            <a:r>
              <a:rPr lang="en-US" sz="1600" b="1" dirty="0">
                <a:solidFill>
                  <a:srgbClr val="FF0000"/>
                </a:solidFill>
                <a:latin typeface="Arial" charset="0"/>
              </a:rPr>
              <a:t>-only</a:t>
            </a:r>
          </a:p>
        </p:txBody>
      </p:sp>
      <p:sp>
        <p:nvSpPr>
          <p:cNvPr id="23" name="Rectangle 895"/>
          <p:cNvSpPr>
            <a:spLocks noChangeArrowheads="1"/>
          </p:cNvSpPr>
          <p:nvPr/>
        </p:nvSpPr>
        <p:spPr bwMode="auto">
          <a:xfrm>
            <a:off x="3810001" y="2438400"/>
            <a:ext cx="1440200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 err="1">
                <a:solidFill>
                  <a:srgbClr val="FF0000"/>
                </a:solidFill>
                <a:latin typeface="Arial" charset="0"/>
              </a:rPr>
              <a:t>Unicast</a:t>
            </a:r>
            <a:r>
              <a:rPr lang="en-US" sz="1600" b="1" dirty="0">
                <a:solidFill>
                  <a:srgbClr val="FF0000"/>
                </a:solidFill>
                <a:latin typeface="Arial" charset="0"/>
              </a:rPr>
              <a:t>-only</a:t>
            </a:r>
          </a:p>
        </p:txBody>
      </p:sp>
      <p:pic>
        <p:nvPicPr>
          <p:cNvPr id="24" name="Picture 163" descr="icon_c_serv_p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2" y="2438401"/>
            <a:ext cx="227919" cy="190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176"/>
          <p:cNvGrpSpPr>
            <a:grpSpLocks/>
          </p:cNvGrpSpPr>
          <p:nvPr/>
        </p:nvGrpSpPr>
        <p:grpSpPr bwMode="auto">
          <a:xfrm>
            <a:off x="3733800" y="4953001"/>
            <a:ext cx="242888" cy="220663"/>
            <a:chOff x="371" y="3008"/>
            <a:chExt cx="153" cy="139"/>
          </a:xfrm>
        </p:grpSpPr>
        <p:sp>
          <p:nvSpPr>
            <p:cNvPr id="26" name="Arc 177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7" name="Arc 178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8" name="Freeform 179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9" name="Freeform 180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0" name="Rectangle 181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1" name="Rectangle 182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2" name="Freeform 183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3" name="Freeform 184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4" name="Freeform 185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5" name="Freeform 186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6" name="Freeform 187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7" name="Freeform 188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8" name="Rectangle 189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9" name="Rectangle 190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0" name="Freeform 191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1" name="Freeform 192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" name="Freeform 193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3" name="Freeform 194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4" name="Freeform 195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" name="Freeform 196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6" name="Rectangle 197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7" name="Rectangle 198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8" name="Freeform 199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9" name="Freeform 200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0" name="Freeform 201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1" name="Freeform 202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2" name="Rectangle 203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3" name="Rectangle 204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pic>
        <p:nvPicPr>
          <p:cNvPr id="54" name="Picture 53" descr="frow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03826" y="5257800"/>
            <a:ext cx="481519" cy="478307"/>
          </a:xfrm>
          <a:prstGeom prst="rect">
            <a:avLst/>
          </a:prstGeom>
        </p:spPr>
      </p:pic>
      <p:pic>
        <p:nvPicPr>
          <p:cNvPr id="55" name="Picture 54" descr="frow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00943" y="1906525"/>
            <a:ext cx="458735" cy="455675"/>
          </a:xfrm>
          <a:prstGeom prst="rect">
            <a:avLst/>
          </a:prstGeom>
        </p:spPr>
      </p:pic>
      <p:sp>
        <p:nvSpPr>
          <p:cNvPr id="56" name="Rectangle 2"/>
          <p:cNvSpPr txBox="1">
            <a:spLocks noChangeArrowheads="1"/>
          </p:cNvSpPr>
          <p:nvPr/>
        </p:nvSpPr>
        <p:spPr>
          <a:xfrm>
            <a:off x="1524000" y="6101555"/>
            <a:ext cx="9144000" cy="4566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/>
              <a:t>The “All or Nothing” problem</a:t>
            </a:r>
          </a:p>
        </p:txBody>
      </p:sp>
    </p:spTree>
    <p:extLst>
      <p:ext uri="{BB962C8B-B14F-4D97-AF65-F5344CB8AC3E}">
        <p14:creationId xmlns:p14="http://schemas.microsoft.com/office/powerpoint/2010/main" val="141302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F5350-3B08-2240-84AC-C0029A038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733" dirty="0"/>
              <a:t>What is MTTG?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E247FC-550C-C643-A709-B406F1B1E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872" y="5462015"/>
            <a:ext cx="11950355" cy="894335"/>
          </a:xfrm>
        </p:spPr>
        <p:txBody>
          <a:bodyPr>
            <a:normAutofit/>
          </a:bodyPr>
          <a:lstStyle/>
          <a:p>
            <a:pPr marL="380990" indent="-380990"/>
            <a:r>
              <a:rPr lang="en-US" sz="2400" dirty="0"/>
              <a:t>Multicast ubiquitously available for EVERYONE (not just those in this mtg)!</a:t>
            </a:r>
          </a:p>
          <a:p>
            <a:pPr marL="380990" indent="-380990"/>
            <a:r>
              <a:rPr lang="en-US" sz="2400" dirty="0"/>
              <a:t>Not just a hope for a distant future, but </a:t>
            </a:r>
            <a:r>
              <a:rPr lang="en-US" sz="2400" b="1" dirty="0"/>
              <a:t>works today!</a:t>
            </a:r>
          </a:p>
          <a:p>
            <a:pPr marL="380990" indent="-380990"/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AE438-B01B-404B-9248-3A0A1629D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t>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721" y="1695605"/>
            <a:ext cx="7721600" cy="3285067"/>
          </a:xfrm>
          <a:prstGeom prst="rect">
            <a:avLst/>
          </a:prstGeom>
        </p:spPr>
      </p:pic>
      <p:pic>
        <p:nvPicPr>
          <p:cNvPr id="6" name="Picture 5" descr="randma knit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870" y="1519862"/>
            <a:ext cx="1553873" cy="1158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randma knit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6976" y="2467162"/>
            <a:ext cx="1553873" cy="1158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randma knit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6976" y="3933247"/>
            <a:ext cx="1553873" cy="1158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12230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to do?  CDNs!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466873"/>
            <a:ext cx="8229600" cy="4525963"/>
          </a:xfrm>
        </p:spPr>
        <p:txBody>
          <a:bodyPr/>
          <a:lstStyle/>
          <a:p>
            <a:r>
              <a:rPr lang="en-US" dirty="0"/>
              <a:t>Content Delivery Networks became popular</a:t>
            </a:r>
          </a:p>
          <a:p>
            <a:pPr lvl="1"/>
            <a:r>
              <a:rPr lang="en-US" dirty="0"/>
              <a:t>Almost as good as multicast, and it just works!</a:t>
            </a:r>
          </a:p>
        </p:txBody>
      </p:sp>
      <p:pic>
        <p:nvPicPr>
          <p:cNvPr id="4" name="Picture 110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362200"/>
            <a:ext cx="75438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63" descr="icon_c_serv_p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9314" y="3009901"/>
            <a:ext cx="319087" cy="266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176"/>
          <p:cNvGrpSpPr>
            <a:grpSpLocks/>
          </p:cNvGrpSpPr>
          <p:nvPr/>
        </p:nvGrpSpPr>
        <p:grpSpPr bwMode="auto">
          <a:xfrm>
            <a:off x="3962400" y="5875338"/>
            <a:ext cx="242888" cy="220663"/>
            <a:chOff x="371" y="3008"/>
            <a:chExt cx="153" cy="139"/>
          </a:xfrm>
        </p:grpSpPr>
        <p:sp>
          <p:nvSpPr>
            <p:cNvPr id="7" name="Arc 177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" name="Arc 178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9" name="Freeform 179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" name="Freeform 180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" name="Rectangle 181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2" name="Rectangle 182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" name="Freeform 183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" name="Freeform 184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5" name="Freeform 185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" name="Freeform 186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" name="Freeform 187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8" name="Freeform 188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9" name="Rectangle 189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0" name="Rectangle 190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1" name="Freeform 191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2" name="Freeform 192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3" name="Freeform 193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4" name="Freeform 194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5" name="Freeform 195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6" name="Freeform 196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7" name="Rectangle 197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8" name="Rectangle 198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29" name="Freeform 199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0" name="Freeform 200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1" name="Freeform 201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2" name="Freeform 202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3" name="Rectangle 203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4" name="Rectangle 204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35" name="Group 176"/>
          <p:cNvGrpSpPr>
            <a:grpSpLocks/>
          </p:cNvGrpSpPr>
          <p:nvPr/>
        </p:nvGrpSpPr>
        <p:grpSpPr bwMode="auto">
          <a:xfrm>
            <a:off x="1905000" y="5113338"/>
            <a:ext cx="242888" cy="220663"/>
            <a:chOff x="371" y="3008"/>
            <a:chExt cx="153" cy="139"/>
          </a:xfrm>
        </p:grpSpPr>
        <p:sp>
          <p:nvSpPr>
            <p:cNvPr id="36" name="Arc 177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7" name="Arc 178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8" name="Freeform 179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39" name="Freeform 180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0" name="Rectangle 181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1" name="Rectangle 182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" name="Freeform 183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3" name="Freeform 184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4" name="Freeform 185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" name="Freeform 186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6" name="Freeform 187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7" name="Freeform 188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8" name="Rectangle 189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9" name="Rectangle 190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0" name="Freeform 191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1" name="Freeform 192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2" name="Freeform 193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3" name="Freeform 194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4" name="Freeform 195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5" name="Freeform 196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6" name="Rectangle 197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7" name="Rectangle 198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8" name="Freeform 199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59" name="Freeform 200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60" name="Freeform 201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61" name="Freeform 202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62" name="Rectangle 203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63" name="Rectangle 204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64" name="Group 176"/>
          <p:cNvGrpSpPr>
            <a:grpSpLocks/>
          </p:cNvGrpSpPr>
          <p:nvPr/>
        </p:nvGrpSpPr>
        <p:grpSpPr bwMode="auto">
          <a:xfrm>
            <a:off x="4267200" y="2370138"/>
            <a:ext cx="242888" cy="220663"/>
            <a:chOff x="371" y="3008"/>
            <a:chExt cx="153" cy="139"/>
          </a:xfrm>
        </p:grpSpPr>
        <p:sp>
          <p:nvSpPr>
            <p:cNvPr id="65" name="Arc 177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66" name="Arc 178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67" name="Freeform 179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68" name="Freeform 180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69" name="Rectangle 181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0" name="Rectangle 182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1" name="Freeform 183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2" name="Freeform 184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3" name="Freeform 185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4" name="Freeform 186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" name="Freeform 187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" name="Freeform 188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" name="Rectangle 189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8" name="Rectangle 190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9" name="Freeform 191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0" name="Freeform 192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1" name="Freeform 193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2" name="Freeform 194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3" name="Freeform 195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4" name="Freeform 196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5" name="Rectangle 197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6" name="Rectangle 198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7" name="Freeform 199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8" name="Freeform 200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89" name="Freeform 201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90" name="Freeform 202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91" name="Rectangle 203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92" name="Rectangle 204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93" name="Group 176"/>
          <p:cNvGrpSpPr>
            <a:grpSpLocks/>
          </p:cNvGrpSpPr>
          <p:nvPr/>
        </p:nvGrpSpPr>
        <p:grpSpPr bwMode="auto">
          <a:xfrm>
            <a:off x="6934200" y="6248401"/>
            <a:ext cx="242888" cy="220663"/>
            <a:chOff x="371" y="3008"/>
            <a:chExt cx="153" cy="139"/>
          </a:xfrm>
        </p:grpSpPr>
        <p:sp>
          <p:nvSpPr>
            <p:cNvPr id="94" name="Arc 177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95" name="Arc 178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96" name="Freeform 179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97" name="Freeform 180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98" name="Rectangle 181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99" name="Rectangle 182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0" name="Freeform 183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1" name="Freeform 184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2" name="Freeform 185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3" name="Freeform 186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4" name="Freeform 187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5" name="Freeform 188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6" name="Rectangle 189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7" name="Rectangle 190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8" name="Freeform 191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09" name="Freeform 192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0" name="Freeform 193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1" name="Freeform 194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2" name="Freeform 195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3" name="Freeform 196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4" name="Rectangle 197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5" name="Rectangle 198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6" name="Freeform 199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7" name="Freeform 200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8" name="Freeform 201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19" name="Freeform 202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20" name="Rectangle 203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21" name="Rectangle 204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122" name="Group 176"/>
          <p:cNvGrpSpPr>
            <a:grpSpLocks/>
          </p:cNvGrpSpPr>
          <p:nvPr/>
        </p:nvGrpSpPr>
        <p:grpSpPr bwMode="auto">
          <a:xfrm>
            <a:off x="2438400" y="5570538"/>
            <a:ext cx="242888" cy="220663"/>
            <a:chOff x="371" y="3008"/>
            <a:chExt cx="153" cy="139"/>
          </a:xfrm>
        </p:grpSpPr>
        <p:sp>
          <p:nvSpPr>
            <p:cNvPr id="123" name="Arc 177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24" name="Arc 178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25" name="Freeform 179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26" name="Freeform 180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27" name="Rectangle 181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28" name="Rectangle 182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29" name="Freeform 183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0" name="Freeform 184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1" name="Freeform 185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2" name="Freeform 186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3" name="Freeform 187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4" name="Freeform 188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5" name="Rectangle 189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6" name="Rectangle 190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7" name="Freeform 191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8" name="Freeform 192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39" name="Freeform 193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0" name="Freeform 194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1" name="Freeform 195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2" name="Freeform 196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3" name="Rectangle 197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4" name="Rectangle 198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5" name="Freeform 199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6" name="Freeform 200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7" name="Freeform 201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8" name="Freeform 202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49" name="Rectangle 203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50" name="Rectangle 204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151" name="Group 176"/>
          <p:cNvGrpSpPr>
            <a:grpSpLocks/>
          </p:cNvGrpSpPr>
          <p:nvPr/>
        </p:nvGrpSpPr>
        <p:grpSpPr bwMode="auto">
          <a:xfrm>
            <a:off x="4114800" y="6027738"/>
            <a:ext cx="242888" cy="220663"/>
            <a:chOff x="371" y="3008"/>
            <a:chExt cx="153" cy="139"/>
          </a:xfrm>
        </p:grpSpPr>
        <p:sp>
          <p:nvSpPr>
            <p:cNvPr id="152" name="Arc 177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53" name="Arc 178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54" name="Freeform 179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55" name="Freeform 180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56" name="Rectangle 181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57" name="Rectangle 182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58" name="Freeform 183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59" name="Freeform 184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0" name="Freeform 185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1" name="Freeform 186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2" name="Freeform 187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3" name="Freeform 188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4" name="Rectangle 189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5" name="Rectangle 190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6" name="Freeform 191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7" name="Freeform 192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8" name="Freeform 193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69" name="Freeform 194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0" name="Freeform 195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1" name="Freeform 196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2" name="Rectangle 197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3" name="Rectangle 198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4" name="Freeform 199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5" name="Freeform 200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6" name="Freeform 201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7" name="Freeform 202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8" name="Rectangle 203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179" name="Rectangle 204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sp>
        <p:nvSpPr>
          <p:cNvPr id="180" name="Freeform 179"/>
          <p:cNvSpPr/>
          <p:nvPr/>
        </p:nvSpPr>
        <p:spPr bwMode="auto">
          <a:xfrm>
            <a:off x="8458201" y="3200402"/>
            <a:ext cx="1257300" cy="45719"/>
          </a:xfrm>
          <a:custGeom>
            <a:avLst/>
            <a:gdLst>
              <a:gd name="connsiteX0" fmla="*/ 4000500 w 4000500"/>
              <a:gd name="connsiteY0" fmla="*/ 0 h 3124200"/>
              <a:gd name="connsiteX1" fmla="*/ 2905125 w 4000500"/>
              <a:gd name="connsiteY1" fmla="*/ 76200 h 3124200"/>
              <a:gd name="connsiteX2" fmla="*/ 1990725 w 4000500"/>
              <a:gd name="connsiteY2" fmla="*/ 723900 h 3124200"/>
              <a:gd name="connsiteX3" fmla="*/ 866775 w 4000500"/>
              <a:gd name="connsiteY3" fmla="*/ 1790700 h 3124200"/>
              <a:gd name="connsiteX4" fmla="*/ 0 w 4000500"/>
              <a:gd name="connsiteY4" fmla="*/ 312420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0500" h="3124200">
                <a:moveTo>
                  <a:pt x="4000500" y="0"/>
                </a:moveTo>
                <a:lnTo>
                  <a:pt x="2905125" y="76200"/>
                </a:lnTo>
                <a:lnTo>
                  <a:pt x="1990725" y="723900"/>
                </a:lnTo>
                <a:lnTo>
                  <a:pt x="866775" y="1790700"/>
                </a:lnTo>
                <a:lnTo>
                  <a:pt x="0" y="3124200"/>
                </a:lnTo>
              </a:path>
            </a:pathLst>
          </a:custGeom>
          <a:noFill/>
          <a:ln w="28575" cap="flat" cmpd="sng" algn="ctr">
            <a:solidFill>
              <a:srgbClr val="800080"/>
            </a:solidFill>
            <a:prstDash val="solid"/>
            <a:round/>
            <a:headEnd type="none" w="med" len="med"/>
            <a:tailEnd type="arrow" w="lg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charset="0"/>
              <a:cs typeface="Arial" charset="0"/>
            </a:endParaRPr>
          </a:p>
        </p:txBody>
      </p:sp>
      <p:sp>
        <p:nvSpPr>
          <p:cNvPr id="181" name="Line 108"/>
          <p:cNvSpPr>
            <a:spLocks noChangeShapeType="1"/>
          </p:cNvSpPr>
          <p:nvPr/>
        </p:nvSpPr>
        <p:spPr bwMode="auto">
          <a:xfrm flipV="1">
            <a:off x="9372601" y="3162301"/>
            <a:ext cx="366713" cy="381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184" name="Freeform 183"/>
          <p:cNvSpPr/>
          <p:nvPr/>
        </p:nvSpPr>
        <p:spPr bwMode="auto">
          <a:xfrm>
            <a:off x="2133600" y="4572000"/>
            <a:ext cx="2209800" cy="609600"/>
          </a:xfrm>
          <a:custGeom>
            <a:avLst/>
            <a:gdLst>
              <a:gd name="connsiteX0" fmla="*/ 4000500 w 4000500"/>
              <a:gd name="connsiteY0" fmla="*/ 0 h 3124200"/>
              <a:gd name="connsiteX1" fmla="*/ 2905125 w 4000500"/>
              <a:gd name="connsiteY1" fmla="*/ 76200 h 3124200"/>
              <a:gd name="connsiteX2" fmla="*/ 1990725 w 4000500"/>
              <a:gd name="connsiteY2" fmla="*/ 723900 h 3124200"/>
              <a:gd name="connsiteX3" fmla="*/ 866775 w 4000500"/>
              <a:gd name="connsiteY3" fmla="*/ 1790700 h 3124200"/>
              <a:gd name="connsiteX4" fmla="*/ 0 w 4000500"/>
              <a:gd name="connsiteY4" fmla="*/ 312420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0500" h="3124200">
                <a:moveTo>
                  <a:pt x="4000500" y="0"/>
                </a:moveTo>
                <a:lnTo>
                  <a:pt x="2905125" y="76200"/>
                </a:lnTo>
                <a:lnTo>
                  <a:pt x="1990725" y="723900"/>
                </a:lnTo>
                <a:lnTo>
                  <a:pt x="866775" y="1790700"/>
                </a:lnTo>
                <a:lnTo>
                  <a:pt x="0" y="3124200"/>
                </a:lnTo>
              </a:path>
            </a:pathLst>
          </a:custGeom>
          <a:noFill/>
          <a:ln w="28575" cap="flat" cmpd="sng" algn="ctr">
            <a:solidFill>
              <a:srgbClr val="800080"/>
            </a:solidFill>
            <a:prstDash val="solid"/>
            <a:round/>
            <a:headEnd type="none" w="med" len="med"/>
            <a:tailEnd type="arrow" w="lg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charset="0"/>
              <a:cs typeface="Arial" charset="0"/>
            </a:endParaRPr>
          </a:p>
        </p:txBody>
      </p:sp>
      <p:pic>
        <p:nvPicPr>
          <p:cNvPr id="186" name="Picture 185" descr="cach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2971800"/>
            <a:ext cx="381000" cy="381000"/>
          </a:xfrm>
          <a:prstGeom prst="rect">
            <a:avLst/>
          </a:prstGeom>
        </p:spPr>
      </p:pic>
      <p:pic>
        <p:nvPicPr>
          <p:cNvPr id="187" name="Picture 186" descr="cach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3400" y="4419600"/>
            <a:ext cx="381000" cy="381000"/>
          </a:xfrm>
          <a:prstGeom prst="rect">
            <a:avLst/>
          </a:prstGeom>
        </p:spPr>
      </p:pic>
      <p:pic>
        <p:nvPicPr>
          <p:cNvPr id="188" name="Picture 187" descr="cach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0" y="2667000"/>
            <a:ext cx="381000" cy="381000"/>
          </a:xfrm>
          <a:prstGeom prst="rect">
            <a:avLst/>
          </a:prstGeom>
        </p:spPr>
      </p:pic>
      <p:pic>
        <p:nvPicPr>
          <p:cNvPr id="190" name="Picture 189" descr="cach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77200" y="4572000"/>
            <a:ext cx="381000" cy="381000"/>
          </a:xfrm>
          <a:prstGeom prst="rect">
            <a:avLst/>
          </a:prstGeom>
        </p:spPr>
      </p:pic>
      <p:pic>
        <p:nvPicPr>
          <p:cNvPr id="191" name="Picture 190" descr="cach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24600" y="4876800"/>
            <a:ext cx="381000" cy="381000"/>
          </a:xfrm>
          <a:prstGeom prst="rect">
            <a:avLst/>
          </a:prstGeom>
        </p:spPr>
      </p:pic>
      <p:sp>
        <p:nvSpPr>
          <p:cNvPr id="192" name="Freeform 191"/>
          <p:cNvSpPr/>
          <p:nvPr/>
        </p:nvSpPr>
        <p:spPr bwMode="auto">
          <a:xfrm>
            <a:off x="2667000" y="4724400"/>
            <a:ext cx="1752600" cy="914400"/>
          </a:xfrm>
          <a:custGeom>
            <a:avLst/>
            <a:gdLst>
              <a:gd name="connsiteX0" fmla="*/ 4000500 w 4000500"/>
              <a:gd name="connsiteY0" fmla="*/ 0 h 3124200"/>
              <a:gd name="connsiteX1" fmla="*/ 2905125 w 4000500"/>
              <a:gd name="connsiteY1" fmla="*/ 76200 h 3124200"/>
              <a:gd name="connsiteX2" fmla="*/ 1990725 w 4000500"/>
              <a:gd name="connsiteY2" fmla="*/ 723900 h 3124200"/>
              <a:gd name="connsiteX3" fmla="*/ 866775 w 4000500"/>
              <a:gd name="connsiteY3" fmla="*/ 1790700 h 3124200"/>
              <a:gd name="connsiteX4" fmla="*/ 0 w 4000500"/>
              <a:gd name="connsiteY4" fmla="*/ 312420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0500" h="3124200">
                <a:moveTo>
                  <a:pt x="4000500" y="0"/>
                </a:moveTo>
                <a:lnTo>
                  <a:pt x="2905125" y="76200"/>
                </a:lnTo>
                <a:lnTo>
                  <a:pt x="1990725" y="723900"/>
                </a:lnTo>
                <a:lnTo>
                  <a:pt x="866775" y="1790700"/>
                </a:lnTo>
                <a:lnTo>
                  <a:pt x="0" y="3124200"/>
                </a:lnTo>
              </a:path>
            </a:pathLst>
          </a:custGeom>
          <a:noFill/>
          <a:ln w="28575" cap="flat" cmpd="sng" algn="ctr">
            <a:solidFill>
              <a:srgbClr val="800080"/>
            </a:solidFill>
            <a:prstDash val="solid"/>
            <a:round/>
            <a:headEnd type="none" w="med" len="med"/>
            <a:tailEnd type="arrow" w="lg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charset="0"/>
              <a:cs typeface="Arial" charset="0"/>
            </a:endParaRPr>
          </a:p>
        </p:txBody>
      </p:sp>
      <p:sp>
        <p:nvSpPr>
          <p:cNvPr id="197" name="Freeform 196"/>
          <p:cNvSpPr/>
          <p:nvPr/>
        </p:nvSpPr>
        <p:spPr bwMode="auto">
          <a:xfrm flipH="1">
            <a:off x="4114800" y="4724400"/>
            <a:ext cx="304800" cy="1066800"/>
          </a:xfrm>
          <a:custGeom>
            <a:avLst/>
            <a:gdLst>
              <a:gd name="connsiteX0" fmla="*/ 4000500 w 4000500"/>
              <a:gd name="connsiteY0" fmla="*/ 0 h 3124200"/>
              <a:gd name="connsiteX1" fmla="*/ 2905125 w 4000500"/>
              <a:gd name="connsiteY1" fmla="*/ 76200 h 3124200"/>
              <a:gd name="connsiteX2" fmla="*/ 1990725 w 4000500"/>
              <a:gd name="connsiteY2" fmla="*/ 723900 h 3124200"/>
              <a:gd name="connsiteX3" fmla="*/ 866775 w 4000500"/>
              <a:gd name="connsiteY3" fmla="*/ 1790700 h 3124200"/>
              <a:gd name="connsiteX4" fmla="*/ 0 w 4000500"/>
              <a:gd name="connsiteY4" fmla="*/ 3124200 h 3124200"/>
              <a:gd name="connsiteX0" fmla="*/ 4320540 w 4320540"/>
              <a:gd name="connsiteY0" fmla="*/ 0 h 3124200"/>
              <a:gd name="connsiteX1" fmla="*/ 2905125 w 4320540"/>
              <a:gd name="connsiteY1" fmla="*/ 76200 h 3124200"/>
              <a:gd name="connsiteX2" fmla="*/ 1990725 w 4320540"/>
              <a:gd name="connsiteY2" fmla="*/ 723900 h 3124200"/>
              <a:gd name="connsiteX3" fmla="*/ 866775 w 4320540"/>
              <a:gd name="connsiteY3" fmla="*/ 1790700 h 3124200"/>
              <a:gd name="connsiteX4" fmla="*/ 0 w 4320540"/>
              <a:gd name="connsiteY4" fmla="*/ 3124200 h 3124200"/>
              <a:gd name="connsiteX0" fmla="*/ 0 w 3545205"/>
              <a:gd name="connsiteY0" fmla="*/ 0 h 3527323"/>
              <a:gd name="connsiteX1" fmla="*/ 3545205 w 3545205"/>
              <a:gd name="connsiteY1" fmla="*/ 479323 h 3527323"/>
              <a:gd name="connsiteX2" fmla="*/ 2630805 w 3545205"/>
              <a:gd name="connsiteY2" fmla="*/ 1127023 h 3527323"/>
              <a:gd name="connsiteX3" fmla="*/ 1506855 w 3545205"/>
              <a:gd name="connsiteY3" fmla="*/ 2193823 h 3527323"/>
              <a:gd name="connsiteX4" fmla="*/ 640080 w 3545205"/>
              <a:gd name="connsiteY4" fmla="*/ 3527323 h 3527323"/>
              <a:gd name="connsiteX0" fmla="*/ 0 w 2630804"/>
              <a:gd name="connsiteY0" fmla="*/ 0 h 3527323"/>
              <a:gd name="connsiteX1" fmla="*/ 800102 w 2630804"/>
              <a:gd name="connsiteY1" fmla="*/ 1007807 h 3527323"/>
              <a:gd name="connsiteX2" fmla="*/ 2630805 w 2630804"/>
              <a:gd name="connsiteY2" fmla="*/ 1127023 h 3527323"/>
              <a:gd name="connsiteX3" fmla="*/ 1506855 w 2630804"/>
              <a:gd name="connsiteY3" fmla="*/ 2193823 h 3527323"/>
              <a:gd name="connsiteX4" fmla="*/ 640080 w 2630804"/>
              <a:gd name="connsiteY4" fmla="*/ 3527323 h 3527323"/>
              <a:gd name="connsiteX0" fmla="*/ 0 w 1506855"/>
              <a:gd name="connsiteY0" fmla="*/ 0 h 3527323"/>
              <a:gd name="connsiteX1" fmla="*/ 800102 w 1506855"/>
              <a:gd name="connsiteY1" fmla="*/ 1007807 h 3527323"/>
              <a:gd name="connsiteX2" fmla="*/ 640082 w 1506855"/>
              <a:gd name="connsiteY2" fmla="*/ 1814052 h 3527323"/>
              <a:gd name="connsiteX3" fmla="*/ 1506855 w 1506855"/>
              <a:gd name="connsiteY3" fmla="*/ 2193823 h 3527323"/>
              <a:gd name="connsiteX4" fmla="*/ 640080 w 1506855"/>
              <a:gd name="connsiteY4" fmla="*/ 3527323 h 3527323"/>
              <a:gd name="connsiteX0" fmla="*/ 0 w 800102"/>
              <a:gd name="connsiteY0" fmla="*/ 0 h 3527323"/>
              <a:gd name="connsiteX1" fmla="*/ 800102 w 800102"/>
              <a:gd name="connsiteY1" fmla="*/ 1007807 h 3527323"/>
              <a:gd name="connsiteX2" fmla="*/ 640082 w 800102"/>
              <a:gd name="connsiteY2" fmla="*/ 1814052 h 3527323"/>
              <a:gd name="connsiteX3" fmla="*/ 640082 w 800102"/>
              <a:gd name="connsiteY3" fmla="*/ 2317955 h 3527323"/>
              <a:gd name="connsiteX4" fmla="*/ 640080 w 800102"/>
              <a:gd name="connsiteY4" fmla="*/ 3527323 h 3527323"/>
              <a:gd name="connsiteX0" fmla="*/ 0 w 640082"/>
              <a:gd name="connsiteY0" fmla="*/ 0 h 3527323"/>
              <a:gd name="connsiteX1" fmla="*/ 320044 w 640082"/>
              <a:gd name="connsiteY1" fmla="*/ 1108587 h 3527323"/>
              <a:gd name="connsiteX2" fmla="*/ 640082 w 640082"/>
              <a:gd name="connsiteY2" fmla="*/ 1814052 h 3527323"/>
              <a:gd name="connsiteX3" fmla="*/ 640082 w 640082"/>
              <a:gd name="connsiteY3" fmla="*/ 2317955 h 3527323"/>
              <a:gd name="connsiteX4" fmla="*/ 640080 w 640082"/>
              <a:gd name="connsiteY4" fmla="*/ 3527323 h 3527323"/>
              <a:gd name="connsiteX0" fmla="*/ 0 w 1120138"/>
              <a:gd name="connsiteY0" fmla="*/ 0 h 3124200"/>
              <a:gd name="connsiteX1" fmla="*/ 800100 w 1120138"/>
              <a:gd name="connsiteY1" fmla="*/ 705464 h 3124200"/>
              <a:gd name="connsiteX2" fmla="*/ 1120138 w 1120138"/>
              <a:gd name="connsiteY2" fmla="*/ 1410929 h 3124200"/>
              <a:gd name="connsiteX3" fmla="*/ 1120138 w 1120138"/>
              <a:gd name="connsiteY3" fmla="*/ 1914832 h 3124200"/>
              <a:gd name="connsiteX4" fmla="*/ 1120136 w 1120138"/>
              <a:gd name="connsiteY4" fmla="*/ 3124200 h 3124200"/>
              <a:gd name="connsiteX0" fmla="*/ 0 w 1120138"/>
              <a:gd name="connsiteY0" fmla="*/ 0 h 3124200"/>
              <a:gd name="connsiteX1" fmla="*/ 640080 w 1120138"/>
              <a:gd name="connsiteY1" fmla="*/ 1007806 h 3124200"/>
              <a:gd name="connsiteX2" fmla="*/ 1120138 w 1120138"/>
              <a:gd name="connsiteY2" fmla="*/ 1410929 h 3124200"/>
              <a:gd name="connsiteX3" fmla="*/ 1120138 w 1120138"/>
              <a:gd name="connsiteY3" fmla="*/ 1914832 h 3124200"/>
              <a:gd name="connsiteX4" fmla="*/ 1120136 w 1120138"/>
              <a:gd name="connsiteY4" fmla="*/ 3124200 h 3124200"/>
              <a:gd name="connsiteX0" fmla="*/ 0 w 1120138"/>
              <a:gd name="connsiteY0" fmla="*/ 0 h 3124200"/>
              <a:gd name="connsiteX1" fmla="*/ 640080 w 1120138"/>
              <a:gd name="connsiteY1" fmla="*/ 1007806 h 3124200"/>
              <a:gd name="connsiteX2" fmla="*/ 800100 w 1120138"/>
              <a:gd name="connsiteY2" fmla="*/ 1410929 h 3124200"/>
              <a:gd name="connsiteX3" fmla="*/ 1120138 w 1120138"/>
              <a:gd name="connsiteY3" fmla="*/ 1914832 h 3124200"/>
              <a:gd name="connsiteX4" fmla="*/ 1120136 w 1120138"/>
              <a:gd name="connsiteY4" fmla="*/ 3124200 h 3124200"/>
              <a:gd name="connsiteX0" fmla="*/ 0 w 1120138"/>
              <a:gd name="connsiteY0" fmla="*/ 0 h 3124200"/>
              <a:gd name="connsiteX1" fmla="*/ 640080 w 1120138"/>
              <a:gd name="connsiteY1" fmla="*/ 1007806 h 3124200"/>
              <a:gd name="connsiteX2" fmla="*/ 800100 w 1120138"/>
              <a:gd name="connsiteY2" fmla="*/ 1410929 h 3124200"/>
              <a:gd name="connsiteX3" fmla="*/ 960120 w 1120138"/>
              <a:gd name="connsiteY3" fmla="*/ 1914832 h 3124200"/>
              <a:gd name="connsiteX4" fmla="*/ 1120136 w 1120138"/>
              <a:gd name="connsiteY4" fmla="*/ 312420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0138" h="3124200">
                <a:moveTo>
                  <a:pt x="0" y="0"/>
                </a:moveTo>
                <a:lnTo>
                  <a:pt x="640080" y="1007806"/>
                </a:lnTo>
                <a:lnTo>
                  <a:pt x="800100" y="1410929"/>
                </a:lnTo>
                <a:lnTo>
                  <a:pt x="960120" y="1914832"/>
                </a:lnTo>
                <a:cubicBezTo>
                  <a:pt x="960119" y="2317955"/>
                  <a:pt x="1120137" y="2721077"/>
                  <a:pt x="1120136" y="3124200"/>
                </a:cubicBezTo>
              </a:path>
            </a:pathLst>
          </a:custGeom>
          <a:noFill/>
          <a:ln w="28575" cap="flat" cmpd="sng" algn="ctr">
            <a:solidFill>
              <a:srgbClr val="800080"/>
            </a:solidFill>
            <a:prstDash val="solid"/>
            <a:round/>
            <a:headEnd type="none" w="med" len="med"/>
            <a:tailEnd type="arrow" w="lg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charset="0"/>
              <a:cs typeface="Arial" charset="0"/>
            </a:endParaRPr>
          </a:p>
        </p:txBody>
      </p:sp>
      <p:sp>
        <p:nvSpPr>
          <p:cNvPr id="198" name="Freeform 197"/>
          <p:cNvSpPr/>
          <p:nvPr/>
        </p:nvSpPr>
        <p:spPr bwMode="auto">
          <a:xfrm flipH="1">
            <a:off x="4267200" y="4724400"/>
            <a:ext cx="304800" cy="1143000"/>
          </a:xfrm>
          <a:custGeom>
            <a:avLst/>
            <a:gdLst>
              <a:gd name="connsiteX0" fmla="*/ 4000500 w 4000500"/>
              <a:gd name="connsiteY0" fmla="*/ 0 h 3124200"/>
              <a:gd name="connsiteX1" fmla="*/ 2905125 w 4000500"/>
              <a:gd name="connsiteY1" fmla="*/ 76200 h 3124200"/>
              <a:gd name="connsiteX2" fmla="*/ 1990725 w 4000500"/>
              <a:gd name="connsiteY2" fmla="*/ 723900 h 3124200"/>
              <a:gd name="connsiteX3" fmla="*/ 866775 w 4000500"/>
              <a:gd name="connsiteY3" fmla="*/ 1790700 h 3124200"/>
              <a:gd name="connsiteX4" fmla="*/ 0 w 4000500"/>
              <a:gd name="connsiteY4" fmla="*/ 3124200 h 3124200"/>
              <a:gd name="connsiteX0" fmla="*/ 4320540 w 4320540"/>
              <a:gd name="connsiteY0" fmla="*/ 0 h 3124200"/>
              <a:gd name="connsiteX1" fmla="*/ 2905125 w 4320540"/>
              <a:gd name="connsiteY1" fmla="*/ 76200 h 3124200"/>
              <a:gd name="connsiteX2" fmla="*/ 1990725 w 4320540"/>
              <a:gd name="connsiteY2" fmla="*/ 723900 h 3124200"/>
              <a:gd name="connsiteX3" fmla="*/ 866775 w 4320540"/>
              <a:gd name="connsiteY3" fmla="*/ 1790700 h 3124200"/>
              <a:gd name="connsiteX4" fmla="*/ 0 w 4320540"/>
              <a:gd name="connsiteY4" fmla="*/ 3124200 h 3124200"/>
              <a:gd name="connsiteX0" fmla="*/ 0 w 3545205"/>
              <a:gd name="connsiteY0" fmla="*/ 0 h 3527323"/>
              <a:gd name="connsiteX1" fmla="*/ 3545205 w 3545205"/>
              <a:gd name="connsiteY1" fmla="*/ 479323 h 3527323"/>
              <a:gd name="connsiteX2" fmla="*/ 2630805 w 3545205"/>
              <a:gd name="connsiteY2" fmla="*/ 1127023 h 3527323"/>
              <a:gd name="connsiteX3" fmla="*/ 1506855 w 3545205"/>
              <a:gd name="connsiteY3" fmla="*/ 2193823 h 3527323"/>
              <a:gd name="connsiteX4" fmla="*/ 640080 w 3545205"/>
              <a:gd name="connsiteY4" fmla="*/ 3527323 h 3527323"/>
              <a:gd name="connsiteX0" fmla="*/ 0 w 2630804"/>
              <a:gd name="connsiteY0" fmla="*/ 0 h 3527323"/>
              <a:gd name="connsiteX1" fmla="*/ 800102 w 2630804"/>
              <a:gd name="connsiteY1" fmla="*/ 1007807 h 3527323"/>
              <a:gd name="connsiteX2" fmla="*/ 2630805 w 2630804"/>
              <a:gd name="connsiteY2" fmla="*/ 1127023 h 3527323"/>
              <a:gd name="connsiteX3" fmla="*/ 1506855 w 2630804"/>
              <a:gd name="connsiteY3" fmla="*/ 2193823 h 3527323"/>
              <a:gd name="connsiteX4" fmla="*/ 640080 w 2630804"/>
              <a:gd name="connsiteY4" fmla="*/ 3527323 h 3527323"/>
              <a:gd name="connsiteX0" fmla="*/ 0 w 1506855"/>
              <a:gd name="connsiteY0" fmla="*/ 0 h 3527323"/>
              <a:gd name="connsiteX1" fmla="*/ 800102 w 1506855"/>
              <a:gd name="connsiteY1" fmla="*/ 1007807 h 3527323"/>
              <a:gd name="connsiteX2" fmla="*/ 640082 w 1506855"/>
              <a:gd name="connsiteY2" fmla="*/ 1814052 h 3527323"/>
              <a:gd name="connsiteX3" fmla="*/ 1506855 w 1506855"/>
              <a:gd name="connsiteY3" fmla="*/ 2193823 h 3527323"/>
              <a:gd name="connsiteX4" fmla="*/ 640080 w 1506855"/>
              <a:gd name="connsiteY4" fmla="*/ 3527323 h 3527323"/>
              <a:gd name="connsiteX0" fmla="*/ 0 w 800102"/>
              <a:gd name="connsiteY0" fmla="*/ 0 h 3527323"/>
              <a:gd name="connsiteX1" fmla="*/ 800102 w 800102"/>
              <a:gd name="connsiteY1" fmla="*/ 1007807 h 3527323"/>
              <a:gd name="connsiteX2" fmla="*/ 640082 w 800102"/>
              <a:gd name="connsiteY2" fmla="*/ 1814052 h 3527323"/>
              <a:gd name="connsiteX3" fmla="*/ 640082 w 800102"/>
              <a:gd name="connsiteY3" fmla="*/ 2317955 h 3527323"/>
              <a:gd name="connsiteX4" fmla="*/ 640080 w 800102"/>
              <a:gd name="connsiteY4" fmla="*/ 3527323 h 3527323"/>
              <a:gd name="connsiteX0" fmla="*/ 0 w 640082"/>
              <a:gd name="connsiteY0" fmla="*/ 0 h 3527323"/>
              <a:gd name="connsiteX1" fmla="*/ 320044 w 640082"/>
              <a:gd name="connsiteY1" fmla="*/ 1108587 h 3527323"/>
              <a:gd name="connsiteX2" fmla="*/ 640082 w 640082"/>
              <a:gd name="connsiteY2" fmla="*/ 1814052 h 3527323"/>
              <a:gd name="connsiteX3" fmla="*/ 640082 w 640082"/>
              <a:gd name="connsiteY3" fmla="*/ 2317955 h 3527323"/>
              <a:gd name="connsiteX4" fmla="*/ 640080 w 640082"/>
              <a:gd name="connsiteY4" fmla="*/ 3527323 h 3527323"/>
              <a:gd name="connsiteX0" fmla="*/ 0 w 1120138"/>
              <a:gd name="connsiteY0" fmla="*/ 0 h 3124200"/>
              <a:gd name="connsiteX1" fmla="*/ 800100 w 1120138"/>
              <a:gd name="connsiteY1" fmla="*/ 705464 h 3124200"/>
              <a:gd name="connsiteX2" fmla="*/ 1120138 w 1120138"/>
              <a:gd name="connsiteY2" fmla="*/ 1410929 h 3124200"/>
              <a:gd name="connsiteX3" fmla="*/ 1120138 w 1120138"/>
              <a:gd name="connsiteY3" fmla="*/ 1914832 h 3124200"/>
              <a:gd name="connsiteX4" fmla="*/ 1120136 w 1120138"/>
              <a:gd name="connsiteY4" fmla="*/ 3124200 h 3124200"/>
              <a:gd name="connsiteX0" fmla="*/ 0 w 1120138"/>
              <a:gd name="connsiteY0" fmla="*/ 0 h 3124200"/>
              <a:gd name="connsiteX1" fmla="*/ 640080 w 1120138"/>
              <a:gd name="connsiteY1" fmla="*/ 1007806 h 3124200"/>
              <a:gd name="connsiteX2" fmla="*/ 1120138 w 1120138"/>
              <a:gd name="connsiteY2" fmla="*/ 1410929 h 3124200"/>
              <a:gd name="connsiteX3" fmla="*/ 1120138 w 1120138"/>
              <a:gd name="connsiteY3" fmla="*/ 1914832 h 3124200"/>
              <a:gd name="connsiteX4" fmla="*/ 1120136 w 1120138"/>
              <a:gd name="connsiteY4" fmla="*/ 3124200 h 3124200"/>
              <a:gd name="connsiteX0" fmla="*/ 0 w 1120138"/>
              <a:gd name="connsiteY0" fmla="*/ 0 h 3124200"/>
              <a:gd name="connsiteX1" fmla="*/ 640080 w 1120138"/>
              <a:gd name="connsiteY1" fmla="*/ 1007806 h 3124200"/>
              <a:gd name="connsiteX2" fmla="*/ 800100 w 1120138"/>
              <a:gd name="connsiteY2" fmla="*/ 1410929 h 3124200"/>
              <a:gd name="connsiteX3" fmla="*/ 1120138 w 1120138"/>
              <a:gd name="connsiteY3" fmla="*/ 1914832 h 3124200"/>
              <a:gd name="connsiteX4" fmla="*/ 1120136 w 1120138"/>
              <a:gd name="connsiteY4" fmla="*/ 3124200 h 3124200"/>
              <a:gd name="connsiteX0" fmla="*/ 0 w 1120138"/>
              <a:gd name="connsiteY0" fmla="*/ 0 h 3124200"/>
              <a:gd name="connsiteX1" fmla="*/ 640080 w 1120138"/>
              <a:gd name="connsiteY1" fmla="*/ 1007806 h 3124200"/>
              <a:gd name="connsiteX2" fmla="*/ 800100 w 1120138"/>
              <a:gd name="connsiteY2" fmla="*/ 1410929 h 3124200"/>
              <a:gd name="connsiteX3" fmla="*/ 960120 w 1120138"/>
              <a:gd name="connsiteY3" fmla="*/ 1914832 h 3124200"/>
              <a:gd name="connsiteX4" fmla="*/ 1120136 w 1120138"/>
              <a:gd name="connsiteY4" fmla="*/ 312420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0138" h="3124200">
                <a:moveTo>
                  <a:pt x="0" y="0"/>
                </a:moveTo>
                <a:lnTo>
                  <a:pt x="640080" y="1007806"/>
                </a:lnTo>
                <a:lnTo>
                  <a:pt x="800100" y="1410929"/>
                </a:lnTo>
                <a:lnTo>
                  <a:pt x="960120" y="1914832"/>
                </a:lnTo>
                <a:cubicBezTo>
                  <a:pt x="960119" y="2317955"/>
                  <a:pt x="1120137" y="2721077"/>
                  <a:pt x="1120136" y="3124200"/>
                </a:cubicBezTo>
              </a:path>
            </a:pathLst>
          </a:custGeom>
          <a:noFill/>
          <a:ln w="28575" cap="flat" cmpd="sng" algn="ctr">
            <a:solidFill>
              <a:srgbClr val="800080"/>
            </a:solidFill>
            <a:prstDash val="solid"/>
            <a:round/>
            <a:headEnd type="none" w="med" len="med"/>
            <a:tailEnd type="arrow" w="lg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charset="0"/>
              <a:cs typeface="Arial" charset="0"/>
            </a:endParaRPr>
          </a:p>
        </p:txBody>
      </p:sp>
      <p:sp>
        <p:nvSpPr>
          <p:cNvPr id="200" name="Freeform 199"/>
          <p:cNvSpPr/>
          <p:nvPr/>
        </p:nvSpPr>
        <p:spPr bwMode="auto">
          <a:xfrm>
            <a:off x="6629402" y="5181600"/>
            <a:ext cx="380999" cy="990600"/>
          </a:xfrm>
          <a:custGeom>
            <a:avLst/>
            <a:gdLst>
              <a:gd name="connsiteX0" fmla="*/ 4000500 w 4000500"/>
              <a:gd name="connsiteY0" fmla="*/ 0 h 3124200"/>
              <a:gd name="connsiteX1" fmla="*/ 2905125 w 4000500"/>
              <a:gd name="connsiteY1" fmla="*/ 76200 h 3124200"/>
              <a:gd name="connsiteX2" fmla="*/ 1990725 w 4000500"/>
              <a:gd name="connsiteY2" fmla="*/ 723900 h 3124200"/>
              <a:gd name="connsiteX3" fmla="*/ 866775 w 4000500"/>
              <a:gd name="connsiteY3" fmla="*/ 1790700 h 3124200"/>
              <a:gd name="connsiteX4" fmla="*/ 0 w 4000500"/>
              <a:gd name="connsiteY4" fmla="*/ 3124200 h 3124200"/>
              <a:gd name="connsiteX0" fmla="*/ 4320540 w 4320540"/>
              <a:gd name="connsiteY0" fmla="*/ 0 h 3124200"/>
              <a:gd name="connsiteX1" fmla="*/ 2905125 w 4320540"/>
              <a:gd name="connsiteY1" fmla="*/ 76200 h 3124200"/>
              <a:gd name="connsiteX2" fmla="*/ 1990725 w 4320540"/>
              <a:gd name="connsiteY2" fmla="*/ 723900 h 3124200"/>
              <a:gd name="connsiteX3" fmla="*/ 866775 w 4320540"/>
              <a:gd name="connsiteY3" fmla="*/ 1790700 h 3124200"/>
              <a:gd name="connsiteX4" fmla="*/ 0 w 4320540"/>
              <a:gd name="connsiteY4" fmla="*/ 3124200 h 3124200"/>
              <a:gd name="connsiteX0" fmla="*/ 0 w 3545205"/>
              <a:gd name="connsiteY0" fmla="*/ 0 h 3527323"/>
              <a:gd name="connsiteX1" fmla="*/ 3545205 w 3545205"/>
              <a:gd name="connsiteY1" fmla="*/ 479323 h 3527323"/>
              <a:gd name="connsiteX2" fmla="*/ 2630805 w 3545205"/>
              <a:gd name="connsiteY2" fmla="*/ 1127023 h 3527323"/>
              <a:gd name="connsiteX3" fmla="*/ 1506855 w 3545205"/>
              <a:gd name="connsiteY3" fmla="*/ 2193823 h 3527323"/>
              <a:gd name="connsiteX4" fmla="*/ 640080 w 3545205"/>
              <a:gd name="connsiteY4" fmla="*/ 3527323 h 3527323"/>
              <a:gd name="connsiteX0" fmla="*/ 0 w 2630804"/>
              <a:gd name="connsiteY0" fmla="*/ 0 h 3527323"/>
              <a:gd name="connsiteX1" fmla="*/ 800102 w 2630804"/>
              <a:gd name="connsiteY1" fmla="*/ 1007807 h 3527323"/>
              <a:gd name="connsiteX2" fmla="*/ 2630805 w 2630804"/>
              <a:gd name="connsiteY2" fmla="*/ 1127023 h 3527323"/>
              <a:gd name="connsiteX3" fmla="*/ 1506855 w 2630804"/>
              <a:gd name="connsiteY3" fmla="*/ 2193823 h 3527323"/>
              <a:gd name="connsiteX4" fmla="*/ 640080 w 2630804"/>
              <a:gd name="connsiteY4" fmla="*/ 3527323 h 3527323"/>
              <a:gd name="connsiteX0" fmla="*/ 0 w 1506855"/>
              <a:gd name="connsiteY0" fmla="*/ 0 h 3527323"/>
              <a:gd name="connsiteX1" fmla="*/ 800102 w 1506855"/>
              <a:gd name="connsiteY1" fmla="*/ 1007807 h 3527323"/>
              <a:gd name="connsiteX2" fmla="*/ 640082 w 1506855"/>
              <a:gd name="connsiteY2" fmla="*/ 1814052 h 3527323"/>
              <a:gd name="connsiteX3" fmla="*/ 1506855 w 1506855"/>
              <a:gd name="connsiteY3" fmla="*/ 2193823 h 3527323"/>
              <a:gd name="connsiteX4" fmla="*/ 640080 w 1506855"/>
              <a:gd name="connsiteY4" fmla="*/ 3527323 h 3527323"/>
              <a:gd name="connsiteX0" fmla="*/ 0 w 800102"/>
              <a:gd name="connsiteY0" fmla="*/ 0 h 3527323"/>
              <a:gd name="connsiteX1" fmla="*/ 800102 w 800102"/>
              <a:gd name="connsiteY1" fmla="*/ 1007807 h 3527323"/>
              <a:gd name="connsiteX2" fmla="*/ 640082 w 800102"/>
              <a:gd name="connsiteY2" fmla="*/ 1814052 h 3527323"/>
              <a:gd name="connsiteX3" fmla="*/ 640082 w 800102"/>
              <a:gd name="connsiteY3" fmla="*/ 2317955 h 3527323"/>
              <a:gd name="connsiteX4" fmla="*/ 640080 w 800102"/>
              <a:gd name="connsiteY4" fmla="*/ 3527323 h 3527323"/>
              <a:gd name="connsiteX0" fmla="*/ 0 w 640082"/>
              <a:gd name="connsiteY0" fmla="*/ 0 h 3527323"/>
              <a:gd name="connsiteX1" fmla="*/ 320044 w 640082"/>
              <a:gd name="connsiteY1" fmla="*/ 1108587 h 3527323"/>
              <a:gd name="connsiteX2" fmla="*/ 640082 w 640082"/>
              <a:gd name="connsiteY2" fmla="*/ 1814052 h 3527323"/>
              <a:gd name="connsiteX3" fmla="*/ 640082 w 640082"/>
              <a:gd name="connsiteY3" fmla="*/ 2317955 h 3527323"/>
              <a:gd name="connsiteX4" fmla="*/ 640080 w 640082"/>
              <a:gd name="connsiteY4" fmla="*/ 3527323 h 3527323"/>
              <a:gd name="connsiteX0" fmla="*/ 0 w 1120138"/>
              <a:gd name="connsiteY0" fmla="*/ 0 h 3124200"/>
              <a:gd name="connsiteX1" fmla="*/ 800100 w 1120138"/>
              <a:gd name="connsiteY1" fmla="*/ 705464 h 3124200"/>
              <a:gd name="connsiteX2" fmla="*/ 1120138 w 1120138"/>
              <a:gd name="connsiteY2" fmla="*/ 1410929 h 3124200"/>
              <a:gd name="connsiteX3" fmla="*/ 1120138 w 1120138"/>
              <a:gd name="connsiteY3" fmla="*/ 1914832 h 3124200"/>
              <a:gd name="connsiteX4" fmla="*/ 1120136 w 1120138"/>
              <a:gd name="connsiteY4" fmla="*/ 3124200 h 3124200"/>
              <a:gd name="connsiteX0" fmla="*/ 0 w 1120138"/>
              <a:gd name="connsiteY0" fmla="*/ 0 h 3124200"/>
              <a:gd name="connsiteX1" fmla="*/ 640080 w 1120138"/>
              <a:gd name="connsiteY1" fmla="*/ 1007806 h 3124200"/>
              <a:gd name="connsiteX2" fmla="*/ 1120138 w 1120138"/>
              <a:gd name="connsiteY2" fmla="*/ 1410929 h 3124200"/>
              <a:gd name="connsiteX3" fmla="*/ 1120138 w 1120138"/>
              <a:gd name="connsiteY3" fmla="*/ 1914832 h 3124200"/>
              <a:gd name="connsiteX4" fmla="*/ 1120136 w 1120138"/>
              <a:gd name="connsiteY4" fmla="*/ 3124200 h 3124200"/>
              <a:gd name="connsiteX0" fmla="*/ 0 w 1120138"/>
              <a:gd name="connsiteY0" fmla="*/ 0 h 3124200"/>
              <a:gd name="connsiteX1" fmla="*/ 640080 w 1120138"/>
              <a:gd name="connsiteY1" fmla="*/ 1007806 h 3124200"/>
              <a:gd name="connsiteX2" fmla="*/ 800100 w 1120138"/>
              <a:gd name="connsiteY2" fmla="*/ 1410929 h 3124200"/>
              <a:gd name="connsiteX3" fmla="*/ 1120138 w 1120138"/>
              <a:gd name="connsiteY3" fmla="*/ 1914832 h 3124200"/>
              <a:gd name="connsiteX4" fmla="*/ 1120136 w 1120138"/>
              <a:gd name="connsiteY4" fmla="*/ 3124200 h 3124200"/>
              <a:gd name="connsiteX0" fmla="*/ 0 w 1120138"/>
              <a:gd name="connsiteY0" fmla="*/ 0 h 3124200"/>
              <a:gd name="connsiteX1" fmla="*/ 640080 w 1120138"/>
              <a:gd name="connsiteY1" fmla="*/ 1007806 h 3124200"/>
              <a:gd name="connsiteX2" fmla="*/ 800100 w 1120138"/>
              <a:gd name="connsiteY2" fmla="*/ 1410929 h 3124200"/>
              <a:gd name="connsiteX3" fmla="*/ 960120 w 1120138"/>
              <a:gd name="connsiteY3" fmla="*/ 1914832 h 3124200"/>
              <a:gd name="connsiteX4" fmla="*/ 1120136 w 1120138"/>
              <a:gd name="connsiteY4" fmla="*/ 312420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0138" h="3124200">
                <a:moveTo>
                  <a:pt x="0" y="0"/>
                </a:moveTo>
                <a:lnTo>
                  <a:pt x="640080" y="1007806"/>
                </a:lnTo>
                <a:lnTo>
                  <a:pt x="800100" y="1410929"/>
                </a:lnTo>
                <a:lnTo>
                  <a:pt x="960120" y="1914832"/>
                </a:lnTo>
                <a:cubicBezTo>
                  <a:pt x="960119" y="2317955"/>
                  <a:pt x="1120137" y="2721077"/>
                  <a:pt x="1120136" y="3124200"/>
                </a:cubicBezTo>
              </a:path>
            </a:pathLst>
          </a:custGeom>
          <a:noFill/>
          <a:ln w="28575" cap="flat" cmpd="sng" algn="ctr">
            <a:solidFill>
              <a:srgbClr val="800080"/>
            </a:solidFill>
            <a:prstDash val="solid"/>
            <a:round/>
            <a:headEnd type="none" w="med" len="med"/>
            <a:tailEnd type="arrow" w="lg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charset="0"/>
              <a:cs typeface="Arial" charset="0"/>
            </a:endParaRPr>
          </a:p>
        </p:txBody>
      </p:sp>
      <p:sp>
        <p:nvSpPr>
          <p:cNvPr id="201" name="Freeform 200"/>
          <p:cNvSpPr/>
          <p:nvPr/>
        </p:nvSpPr>
        <p:spPr bwMode="auto">
          <a:xfrm flipV="1">
            <a:off x="4419600" y="2667000"/>
            <a:ext cx="381000" cy="381000"/>
          </a:xfrm>
          <a:custGeom>
            <a:avLst/>
            <a:gdLst>
              <a:gd name="connsiteX0" fmla="*/ 4000500 w 4000500"/>
              <a:gd name="connsiteY0" fmla="*/ 0 h 3124200"/>
              <a:gd name="connsiteX1" fmla="*/ 2905125 w 4000500"/>
              <a:gd name="connsiteY1" fmla="*/ 76200 h 3124200"/>
              <a:gd name="connsiteX2" fmla="*/ 1990725 w 4000500"/>
              <a:gd name="connsiteY2" fmla="*/ 723900 h 3124200"/>
              <a:gd name="connsiteX3" fmla="*/ 866775 w 4000500"/>
              <a:gd name="connsiteY3" fmla="*/ 1790700 h 3124200"/>
              <a:gd name="connsiteX4" fmla="*/ 0 w 4000500"/>
              <a:gd name="connsiteY4" fmla="*/ 312420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0500" h="3124200">
                <a:moveTo>
                  <a:pt x="4000500" y="0"/>
                </a:moveTo>
                <a:lnTo>
                  <a:pt x="2905125" y="76200"/>
                </a:lnTo>
                <a:lnTo>
                  <a:pt x="1990725" y="723900"/>
                </a:lnTo>
                <a:lnTo>
                  <a:pt x="866775" y="1790700"/>
                </a:lnTo>
                <a:lnTo>
                  <a:pt x="0" y="3124200"/>
                </a:lnTo>
              </a:path>
            </a:pathLst>
          </a:custGeom>
          <a:noFill/>
          <a:ln w="28575" cap="flat" cmpd="sng" algn="ctr">
            <a:solidFill>
              <a:srgbClr val="800080"/>
            </a:solidFill>
            <a:prstDash val="solid"/>
            <a:round/>
            <a:headEnd type="none" w="med" len="med"/>
            <a:tailEnd type="arrow" w="lg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charset="0"/>
              <a:cs typeface="Arial" charset="0"/>
            </a:endParaRPr>
          </a:p>
        </p:txBody>
      </p:sp>
      <p:sp>
        <p:nvSpPr>
          <p:cNvPr id="203" name="Freeform 202"/>
          <p:cNvSpPr/>
          <p:nvPr/>
        </p:nvSpPr>
        <p:spPr bwMode="auto">
          <a:xfrm flipV="1">
            <a:off x="5105400" y="3124200"/>
            <a:ext cx="2971800" cy="152400"/>
          </a:xfrm>
          <a:custGeom>
            <a:avLst/>
            <a:gdLst>
              <a:gd name="connsiteX0" fmla="*/ 4000500 w 4000500"/>
              <a:gd name="connsiteY0" fmla="*/ 0 h 3124200"/>
              <a:gd name="connsiteX1" fmla="*/ 2905125 w 4000500"/>
              <a:gd name="connsiteY1" fmla="*/ 76200 h 3124200"/>
              <a:gd name="connsiteX2" fmla="*/ 1990725 w 4000500"/>
              <a:gd name="connsiteY2" fmla="*/ 723900 h 3124200"/>
              <a:gd name="connsiteX3" fmla="*/ 866775 w 4000500"/>
              <a:gd name="connsiteY3" fmla="*/ 1790700 h 3124200"/>
              <a:gd name="connsiteX4" fmla="*/ 0 w 4000500"/>
              <a:gd name="connsiteY4" fmla="*/ 312420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0500" h="3124200">
                <a:moveTo>
                  <a:pt x="4000500" y="0"/>
                </a:moveTo>
                <a:lnTo>
                  <a:pt x="2905125" y="76200"/>
                </a:lnTo>
                <a:lnTo>
                  <a:pt x="1990725" y="723900"/>
                </a:lnTo>
                <a:lnTo>
                  <a:pt x="866775" y="1790700"/>
                </a:lnTo>
                <a:lnTo>
                  <a:pt x="0" y="3124200"/>
                </a:lnTo>
              </a:path>
            </a:pathLst>
          </a:custGeom>
          <a:noFill/>
          <a:ln w="28575" cap="flat" cmpd="sng" algn="ctr">
            <a:solidFill>
              <a:srgbClr val="800080"/>
            </a:solidFill>
            <a:prstDash val="solid"/>
            <a:round/>
            <a:headEnd type="none" w="med" len="med"/>
            <a:tailEnd type="arrow" w="lg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charset="0"/>
              <a:cs typeface="Arial" charset="0"/>
            </a:endParaRPr>
          </a:p>
        </p:txBody>
      </p:sp>
      <p:pic>
        <p:nvPicPr>
          <p:cNvPr id="195" name="Picture 194" descr="cach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77200" y="3124200"/>
            <a:ext cx="381000" cy="381000"/>
          </a:xfrm>
          <a:prstGeom prst="rect">
            <a:avLst/>
          </a:prstGeom>
        </p:spPr>
      </p:pic>
      <p:sp>
        <p:nvSpPr>
          <p:cNvPr id="199" name="Freeform 198"/>
          <p:cNvSpPr/>
          <p:nvPr/>
        </p:nvSpPr>
        <p:spPr bwMode="auto">
          <a:xfrm>
            <a:off x="4724400" y="3352800"/>
            <a:ext cx="3352800" cy="1219200"/>
          </a:xfrm>
          <a:custGeom>
            <a:avLst/>
            <a:gdLst>
              <a:gd name="connsiteX0" fmla="*/ 4000500 w 4000500"/>
              <a:gd name="connsiteY0" fmla="*/ 0 h 3124200"/>
              <a:gd name="connsiteX1" fmla="*/ 2905125 w 4000500"/>
              <a:gd name="connsiteY1" fmla="*/ 76200 h 3124200"/>
              <a:gd name="connsiteX2" fmla="*/ 1990725 w 4000500"/>
              <a:gd name="connsiteY2" fmla="*/ 723900 h 3124200"/>
              <a:gd name="connsiteX3" fmla="*/ 866775 w 4000500"/>
              <a:gd name="connsiteY3" fmla="*/ 1790700 h 3124200"/>
              <a:gd name="connsiteX4" fmla="*/ 0 w 4000500"/>
              <a:gd name="connsiteY4" fmla="*/ 312420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0500" h="3124200">
                <a:moveTo>
                  <a:pt x="4000500" y="0"/>
                </a:moveTo>
                <a:lnTo>
                  <a:pt x="2905125" y="76200"/>
                </a:lnTo>
                <a:lnTo>
                  <a:pt x="1990725" y="723900"/>
                </a:lnTo>
                <a:lnTo>
                  <a:pt x="866775" y="1790700"/>
                </a:lnTo>
                <a:lnTo>
                  <a:pt x="0" y="3124200"/>
                </a:lnTo>
              </a:path>
            </a:pathLst>
          </a:custGeom>
          <a:noFill/>
          <a:ln w="28575" cap="flat" cmpd="sng" algn="ctr">
            <a:solidFill>
              <a:srgbClr val="800080"/>
            </a:solidFill>
            <a:prstDash val="solid"/>
            <a:round/>
            <a:headEnd type="none" w="med" len="med"/>
            <a:tailEnd type="arrow" w="lg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charset="0"/>
              <a:cs typeface="Arial" charset="0"/>
            </a:endParaRPr>
          </a:p>
        </p:txBody>
      </p:sp>
      <p:sp>
        <p:nvSpPr>
          <p:cNvPr id="204" name="Freeform 203"/>
          <p:cNvSpPr/>
          <p:nvPr/>
        </p:nvSpPr>
        <p:spPr bwMode="auto">
          <a:xfrm>
            <a:off x="6553200" y="3429000"/>
            <a:ext cx="1600200" cy="1447800"/>
          </a:xfrm>
          <a:custGeom>
            <a:avLst/>
            <a:gdLst>
              <a:gd name="connsiteX0" fmla="*/ 4000500 w 4000500"/>
              <a:gd name="connsiteY0" fmla="*/ 0 h 3124200"/>
              <a:gd name="connsiteX1" fmla="*/ 2905125 w 4000500"/>
              <a:gd name="connsiteY1" fmla="*/ 76200 h 3124200"/>
              <a:gd name="connsiteX2" fmla="*/ 1990725 w 4000500"/>
              <a:gd name="connsiteY2" fmla="*/ 723900 h 3124200"/>
              <a:gd name="connsiteX3" fmla="*/ 866775 w 4000500"/>
              <a:gd name="connsiteY3" fmla="*/ 1790700 h 3124200"/>
              <a:gd name="connsiteX4" fmla="*/ 0 w 4000500"/>
              <a:gd name="connsiteY4" fmla="*/ 312420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0500" h="3124200">
                <a:moveTo>
                  <a:pt x="4000500" y="0"/>
                </a:moveTo>
                <a:lnTo>
                  <a:pt x="2905125" y="76200"/>
                </a:lnTo>
                <a:lnTo>
                  <a:pt x="1990725" y="723900"/>
                </a:lnTo>
                <a:lnTo>
                  <a:pt x="866775" y="1790700"/>
                </a:lnTo>
                <a:lnTo>
                  <a:pt x="0" y="3124200"/>
                </a:lnTo>
              </a:path>
            </a:pathLst>
          </a:custGeom>
          <a:noFill/>
          <a:ln w="28575" cap="flat" cmpd="sng" algn="ctr">
            <a:solidFill>
              <a:srgbClr val="800080"/>
            </a:solidFill>
            <a:prstDash val="solid"/>
            <a:round/>
            <a:headEnd type="none" w="med" len="med"/>
            <a:tailEnd type="arrow" w="lg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charset="0"/>
              <a:cs typeface="Arial" charset="0"/>
            </a:endParaRPr>
          </a:p>
        </p:txBody>
      </p:sp>
      <p:sp>
        <p:nvSpPr>
          <p:cNvPr id="205" name="Freeform 204"/>
          <p:cNvSpPr/>
          <p:nvPr/>
        </p:nvSpPr>
        <p:spPr bwMode="auto">
          <a:xfrm>
            <a:off x="8229600" y="3505200"/>
            <a:ext cx="76200" cy="1066800"/>
          </a:xfrm>
          <a:custGeom>
            <a:avLst/>
            <a:gdLst>
              <a:gd name="connsiteX0" fmla="*/ 4000500 w 4000500"/>
              <a:gd name="connsiteY0" fmla="*/ 0 h 3124200"/>
              <a:gd name="connsiteX1" fmla="*/ 2905125 w 4000500"/>
              <a:gd name="connsiteY1" fmla="*/ 76200 h 3124200"/>
              <a:gd name="connsiteX2" fmla="*/ 1990725 w 4000500"/>
              <a:gd name="connsiteY2" fmla="*/ 723900 h 3124200"/>
              <a:gd name="connsiteX3" fmla="*/ 866775 w 4000500"/>
              <a:gd name="connsiteY3" fmla="*/ 1790700 h 3124200"/>
              <a:gd name="connsiteX4" fmla="*/ 0 w 4000500"/>
              <a:gd name="connsiteY4" fmla="*/ 312420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0500" h="3124200">
                <a:moveTo>
                  <a:pt x="4000500" y="0"/>
                </a:moveTo>
                <a:lnTo>
                  <a:pt x="2905125" y="76200"/>
                </a:lnTo>
                <a:lnTo>
                  <a:pt x="1990725" y="723900"/>
                </a:lnTo>
                <a:lnTo>
                  <a:pt x="866775" y="1790700"/>
                </a:lnTo>
                <a:lnTo>
                  <a:pt x="0" y="3124200"/>
                </a:lnTo>
              </a:path>
            </a:pathLst>
          </a:custGeom>
          <a:noFill/>
          <a:ln w="28575" cap="flat" cmpd="sng" algn="ctr">
            <a:solidFill>
              <a:srgbClr val="800080"/>
            </a:solidFill>
            <a:prstDash val="solid"/>
            <a:round/>
            <a:headEnd type="none" w="med" len="med"/>
            <a:tailEnd type="arrow" w="lg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charset="0"/>
              <a:cs typeface="Arial" charset="0"/>
            </a:endParaRPr>
          </a:p>
        </p:txBody>
      </p:sp>
      <p:sp>
        <p:nvSpPr>
          <p:cNvPr id="206" name="Freeform 205"/>
          <p:cNvSpPr/>
          <p:nvPr/>
        </p:nvSpPr>
        <p:spPr bwMode="auto">
          <a:xfrm flipV="1">
            <a:off x="7162800" y="2971800"/>
            <a:ext cx="914400" cy="228600"/>
          </a:xfrm>
          <a:custGeom>
            <a:avLst/>
            <a:gdLst>
              <a:gd name="connsiteX0" fmla="*/ 4000500 w 4000500"/>
              <a:gd name="connsiteY0" fmla="*/ 0 h 3124200"/>
              <a:gd name="connsiteX1" fmla="*/ 2905125 w 4000500"/>
              <a:gd name="connsiteY1" fmla="*/ 76200 h 3124200"/>
              <a:gd name="connsiteX2" fmla="*/ 1990725 w 4000500"/>
              <a:gd name="connsiteY2" fmla="*/ 723900 h 3124200"/>
              <a:gd name="connsiteX3" fmla="*/ 866775 w 4000500"/>
              <a:gd name="connsiteY3" fmla="*/ 1790700 h 3124200"/>
              <a:gd name="connsiteX4" fmla="*/ 0 w 4000500"/>
              <a:gd name="connsiteY4" fmla="*/ 312420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0500" h="3124200">
                <a:moveTo>
                  <a:pt x="4000500" y="0"/>
                </a:moveTo>
                <a:lnTo>
                  <a:pt x="2905125" y="76200"/>
                </a:lnTo>
                <a:lnTo>
                  <a:pt x="1990725" y="723900"/>
                </a:lnTo>
                <a:lnTo>
                  <a:pt x="866775" y="1790700"/>
                </a:lnTo>
                <a:lnTo>
                  <a:pt x="0" y="3124200"/>
                </a:lnTo>
              </a:path>
            </a:pathLst>
          </a:custGeom>
          <a:noFill/>
          <a:ln w="28575" cap="flat" cmpd="sng" algn="ctr">
            <a:solidFill>
              <a:srgbClr val="800080"/>
            </a:solidFill>
            <a:prstDash val="solid"/>
            <a:round/>
            <a:headEnd type="none" w="med" len="med"/>
            <a:tailEnd type="arrow" w="lg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884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" grpId="0" animBg="1"/>
      <p:bldP spid="184" grpId="0" animBg="1"/>
      <p:bldP spid="192" grpId="0" animBg="1"/>
      <p:bldP spid="197" grpId="0" animBg="1"/>
      <p:bldP spid="198" grpId="0" animBg="1"/>
      <p:bldP spid="200" grpId="0" animBg="1"/>
      <p:bldP spid="201" grpId="0" animBg="1"/>
      <p:bldP spid="203" grpId="0" animBg="1"/>
      <p:bldP spid="199" grpId="0" animBg="1"/>
      <p:bldP spid="204" grpId="0" animBg="1"/>
      <p:bldP spid="205" grpId="0" animBg="1"/>
      <p:bldP spid="20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2380" y="250108"/>
            <a:ext cx="8598421" cy="884971"/>
          </a:xfrm>
        </p:spPr>
        <p:txBody>
          <a:bodyPr>
            <a:normAutofit fontScale="90000"/>
          </a:bodyPr>
          <a:lstStyle/>
          <a:p>
            <a:r>
              <a:rPr lang="en-US" dirty="0"/>
              <a:t>Comparison: </a:t>
            </a:r>
            <a:r>
              <a:rPr lang="en-US" dirty="0" err="1"/>
              <a:t>Unicast</a:t>
            </a:r>
            <a:r>
              <a:rPr lang="en-US" dirty="0"/>
              <a:t>, CDN and Multicast</a:t>
            </a:r>
          </a:p>
        </p:txBody>
      </p:sp>
      <p:cxnSp>
        <p:nvCxnSpPr>
          <p:cNvPr id="7" name="Straight Connector 6"/>
          <p:cNvCxnSpPr/>
          <p:nvPr/>
        </p:nvCxnSpPr>
        <p:spPr bwMode="auto">
          <a:xfrm rot="5400000">
            <a:off x="609602" y="4471769"/>
            <a:ext cx="3352799" cy="0"/>
          </a:xfrm>
          <a:prstGeom prst="line">
            <a:avLst/>
          </a:prstGeom>
          <a:solidFill>
            <a:schemeClr val="hlink"/>
          </a:solidFill>
          <a:ln w="12700" cap="flat" cmpd="sng" algn="ctr">
            <a:solidFill>
              <a:srgbClr val="808979"/>
            </a:solidFill>
            <a:prstDash val="solid"/>
            <a:round/>
            <a:headEnd type="none" w="med" len="med"/>
            <a:tailEnd type="none" w="lg" len="sm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rot="10800000">
            <a:off x="2285999" y="6148171"/>
            <a:ext cx="6858000" cy="0"/>
          </a:xfrm>
          <a:prstGeom prst="line">
            <a:avLst/>
          </a:prstGeom>
          <a:solidFill>
            <a:schemeClr val="hlink"/>
          </a:solidFill>
          <a:ln w="12700" cap="flat" cmpd="sng" algn="ctr">
            <a:solidFill>
              <a:srgbClr val="808979"/>
            </a:solidFill>
            <a:prstDash val="solid"/>
            <a:round/>
            <a:headEnd type="none" w="med" len="med"/>
            <a:tailEnd type="none" w="lg" len="sm"/>
          </a:ln>
          <a:effectLst/>
        </p:spPr>
      </p:cxnSp>
      <p:sp>
        <p:nvSpPr>
          <p:cNvPr id="13" name="Rectangle 895"/>
          <p:cNvSpPr>
            <a:spLocks noChangeArrowheads="1"/>
          </p:cNvSpPr>
          <p:nvPr/>
        </p:nvSpPr>
        <p:spPr bwMode="auto">
          <a:xfrm>
            <a:off x="5181601" y="6141535"/>
            <a:ext cx="1130821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>
                <a:latin typeface="Arial" charset="0"/>
              </a:rPr>
              <a:t>Audience</a:t>
            </a:r>
          </a:p>
        </p:txBody>
      </p:sp>
      <p:sp>
        <p:nvSpPr>
          <p:cNvPr id="14" name="Rectangle 895"/>
          <p:cNvSpPr>
            <a:spLocks noChangeArrowheads="1"/>
          </p:cNvSpPr>
          <p:nvPr/>
        </p:nvSpPr>
        <p:spPr bwMode="auto">
          <a:xfrm>
            <a:off x="1612380" y="4349603"/>
            <a:ext cx="664347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>
                <a:latin typeface="Arial" charset="0"/>
              </a:rPr>
              <a:t>Cost</a:t>
            </a:r>
          </a:p>
        </p:txBody>
      </p:sp>
      <p:cxnSp>
        <p:nvCxnSpPr>
          <p:cNvPr id="15" name="Straight Connector 14"/>
          <p:cNvCxnSpPr/>
          <p:nvPr/>
        </p:nvCxnSpPr>
        <p:spPr bwMode="auto">
          <a:xfrm rot="10800000" flipV="1">
            <a:off x="2285999" y="2642971"/>
            <a:ext cx="5029200" cy="3505200"/>
          </a:xfrm>
          <a:prstGeom prst="line">
            <a:avLst/>
          </a:prstGeom>
          <a:solidFill>
            <a:schemeClr val="hlink"/>
          </a:solidFill>
          <a:ln w="28575" cap="flat" cmpd="sng" algn="ctr">
            <a:solidFill>
              <a:srgbClr val="FF0000"/>
            </a:solidFill>
            <a:prstDash val="solid"/>
            <a:round/>
            <a:headEnd type="arrow" w="med" len="med"/>
            <a:tailEnd type="none" w="lg" len="sm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 rot="10800000" flipV="1">
            <a:off x="2286002" y="3557371"/>
            <a:ext cx="6324599" cy="1905000"/>
          </a:xfrm>
          <a:prstGeom prst="line">
            <a:avLst/>
          </a:prstGeom>
          <a:solidFill>
            <a:schemeClr val="hlink"/>
          </a:solidFill>
          <a:ln w="28575" cap="flat" cmpd="sng" algn="ctr">
            <a:solidFill>
              <a:srgbClr val="FFC000"/>
            </a:solidFill>
            <a:prstDash val="solid"/>
            <a:round/>
            <a:headEnd type="arrow" w="med" len="med"/>
            <a:tailEnd type="none" w="lg" len="sm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 rot="10800000">
            <a:off x="2286000" y="5995771"/>
            <a:ext cx="6858000" cy="0"/>
          </a:xfrm>
          <a:prstGeom prst="line">
            <a:avLst/>
          </a:prstGeom>
          <a:solidFill>
            <a:schemeClr val="hlink"/>
          </a:solidFill>
          <a:ln w="2857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arrow" w="med" len="med"/>
            <a:tailEnd type="none" w="lg" len="sm"/>
          </a:ln>
          <a:effectLst/>
        </p:spPr>
      </p:cxnSp>
      <p:sp>
        <p:nvSpPr>
          <p:cNvPr id="36" name="Rectangle 895"/>
          <p:cNvSpPr>
            <a:spLocks noChangeArrowheads="1"/>
          </p:cNvSpPr>
          <p:nvPr/>
        </p:nvSpPr>
        <p:spPr bwMode="auto">
          <a:xfrm>
            <a:off x="4765319" y="3557371"/>
            <a:ext cx="949682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 err="1">
                <a:latin typeface="Arial" charset="0"/>
              </a:rPr>
              <a:t>Unicast</a:t>
            </a:r>
            <a:endParaRPr lang="en-US" sz="1600" b="1" dirty="0">
              <a:latin typeface="Arial" charset="0"/>
            </a:endParaRPr>
          </a:p>
        </p:txBody>
      </p:sp>
      <p:sp>
        <p:nvSpPr>
          <p:cNvPr id="37" name="Rectangle 895"/>
          <p:cNvSpPr>
            <a:spLocks noChangeArrowheads="1"/>
          </p:cNvSpPr>
          <p:nvPr/>
        </p:nvSpPr>
        <p:spPr bwMode="auto">
          <a:xfrm>
            <a:off x="4745854" y="5690971"/>
            <a:ext cx="1100364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>
                <a:latin typeface="Arial"/>
                <a:cs typeface="Arial"/>
              </a:rPr>
              <a:t>Multicast</a:t>
            </a:r>
          </a:p>
        </p:txBody>
      </p:sp>
      <p:sp>
        <p:nvSpPr>
          <p:cNvPr id="38" name="Rectangle 895"/>
          <p:cNvSpPr>
            <a:spLocks noChangeArrowheads="1"/>
          </p:cNvSpPr>
          <p:nvPr/>
        </p:nvSpPr>
        <p:spPr bwMode="auto">
          <a:xfrm>
            <a:off x="4758678" y="4578203"/>
            <a:ext cx="651523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>
                <a:latin typeface="Arial" charset="0"/>
              </a:rPr>
              <a:t>CDN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90E247FC-550C-C643-A709-B406F1B1E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793" y="1605010"/>
            <a:ext cx="11235604" cy="4382349"/>
          </a:xfrm>
        </p:spPr>
        <p:txBody>
          <a:bodyPr/>
          <a:lstStyle/>
          <a:p>
            <a:pPr marL="380990" indent="-380990"/>
            <a:r>
              <a:rPr lang="en-US" sz="2400" dirty="0"/>
              <a:t>Cost (audience) </a:t>
            </a:r>
            <a:r>
              <a:rPr lang="en-US" sz="2400" i="1" dirty="0"/>
              <a:t>for the Content Provider</a:t>
            </a:r>
          </a:p>
          <a:p>
            <a:pPr marL="380990" indent="-380990"/>
            <a:r>
              <a:rPr lang="en-US" sz="2400" dirty="0"/>
              <a:t>CDNs don’t eliminate the BFU problem, they just distribute it</a:t>
            </a:r>
          </a:p>
          <a:p>
            <a:pPr marL="380990" indent="-38099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39329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5" name="Picture 9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301" y="1905000"/>
            <a:ext cx="41529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5778" name="Line 2"/>
          <p:cNvSpPr>
            <a:spLocks noChangeShapeType="1"/>
          </p:cNvSpPr>
          <p:nvPr/>
        </p:nvSpPr>
        <p:spPr bwMode="auto">
          <a:xfrm>
            <a:off x="4038601" y="5562602"/>
            <a:ext cx="320675" cy="17463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75779" name="Line 3"/>
          <p:cNvSpPr>
            <a:spLocks noChangeShapeType="1"/>
          </p:cNvSpPr>
          <p:nvPr/>
        </p:nvSpPr>
        <p:spPr bwMode="auto">
          <a:xfrm flipH="1" flipV="1">
            <a:off x="9753600" y="2590800"/>
            <a:ext cx="152400" cy="45720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75780" name="Line 4"/>
          <p:cNvSpPr>
            <a:spLocks noChangeShapeType="1"/>
          </p:cNvSpPr>
          <p:nvPr/>
        </p:nvSpPr>
        <p:spPr bwMode="auto">
          <a:xfrm flipV="1">
            <a:off x="5791200" y="4419600"/>
            <a:ext cx="0" cy="3048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75781" name="Line 5"/>
          <p:cNvSpPr>
            <a:spLocks noChangeShapeType="1"/>
          </p:cNvSpPr>
          <p:nvPr/>
        </p:nvSpPr>
        <p:spPr bwMode="auto">
          <a:xfrm flipV="1">
            <a:off x="8153400" y="2438400"/>
            <a:ext cx="304800" cy="76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title"/>
          </p:nvPr>
        </p:nvSpPr>
        <p:spPr>
          <a:xfrm>
            <a:off x="494968" y="163231"/>
            <a:ext cx="11251429" cy="856407"/>
          </a:xfrm>
        </p:spPr>
        <p:txBody>
          <a:bodyPr/>
          <a:lstStyle/>
          <a:p>
            <a:r>
              <a:rPr lang="en-US" dirty="0"/>
              <a:t>AMT- How it works</a:t>
            </a:r>
          </a:p>
        </p:txBody>
      </p:sp>
      <p:sp>
        <p:nvSpPr>
          <p:cNvPr id="75783" name="Rectangle 7"/>
          <p:cNvSpPr>
            <a:spLocks noChangeArrowheads="1"/>
          </p:cNvSpPr>
          <p:nvPr/>
        </p:nvSpPr>
        <p:spPr bwMode="auto">
          <a:xfrm>
            <a:off x="3140076" y="227014"/>
            <a:ext cx="7269163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99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bIns="0" anchor="b"/>
          <a:lstStyle/>
          <a:p>
            <a:pPr eaLnBrk="0" hangingPunct="0"/>
            <a:endParaRPr lang="en-US" sz="3200" b="1">
              <a:solidFill>
                <a:srgbClr val="0C479D"/>
              </a:solidFill>
              <a:latin typeface="Tahoma" pitchFamily="34" charset="0"/>
            </a:endParaRPr>
          </a:p>
        </p:txBody>
      </p:sp>
      <p:pic>
        <p:nvPicPr>
          <p:cNvPr id="75784" name="Picture 8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714" y="1773237"/>
            <a:ext cx="1385887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786" name="Picture 10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3251200"/>
            <a:ext cx="23495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787" name="Picture 11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1" y="4648200"/>
            <a:ext cx="23495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5788" name="Rectangle 12"/>
          <p:cNvSpPr>
            <a:spLocks noChangeArrowheads="1"/>
          </p:cNvSpPr>
          <p:nvPr/>
        </p:nvSpPr>
        <p:spPr bwMode="auto">
          <a:xfrm>
            <a:off x="5562601" y="1447800"/>
            <a:ext cx="2033312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>
                <a:latin typeface="Arial" charset="0"/>
              </a:rPr>
              <a:t>Mcast Enabled ISP</a:t>
            </a:r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1905000" y="2819400"/>
            <a:ext cx="2342692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>
                <a:latin typeface="Arial" charset="0"/>
              </a:rPr>
              <a:t>Unicast-Only Network</a:t>
            </a:r>
          </a:p>
        </p:txBody>
      </p:sp>
      <p:sp>
        <p:nvSpPr>
          <p:cNvPr id="75790" name="Rectangle 14"/>
          <p:cNvSpPr>
            <a:spLocks noChangeArrowheads="1"/>
          </p:cNvSpPr>
          <p:nvPr/>
        </p:nvSpPr>
        <p:spPr bwMode="auto">
          <a:xfrm>
            <a:off x="8242301" y="1371600"/>
            <a:ext cx="1680651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>
                <a:latin typeface="Arial" charset="0"/>
              </a:rPr>
              <a:t>Content Owner</a:t>
            </a:r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4157664" y="6127751"/>
            <a:ext cx="3128163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>
                <a:latin typeface="Arial" charset="0"/>
              </a:rPr>
              <a:t>Mcast Enabled Local Provider</a:t>
            </a:r>
          </a:p>
        </p:txBody>
      </p:sp>
      <p:grpSp>
        <p:nvGrpSpPr>
          <p:cNvPr id="75792" name="Group 16"/>
          <p:cNvGrpSpPr>
            <a:grpSpLocks/>
          </p:cNvGrpSpPr>
          <p:nvPr/>
        </p:nvGrpSpPr>
        <p:grpSpPr bwMode="auto">
          <a:xfrm>
            <a:off x="7848602" y="2438402"/>
            <a:ext cx="474663" cy="330201"/>
            <a:chOff x="5204" y="1258"/>
            <a:chExt cx="299" cy="208"/>
          </a:xfrm>
        </p:grpSpPr>
        <p:sp>
          <p:nvSpPr>
            <p:cNvPr id="75793" name="Rectangle 17"/>
            <p:cNvSpPr>
              <a:spLocks noChangeArrowheads="1"/>
            </p:cNvSpPr>
            <p:nvPr/>
          </p:nvSpPr>
          <p:spPr bwMode="auto">
            <a:xfrm>
              <a:off x="5242" y="1269"/>
              <a:ext cx="190" cy="197"/>
            </a:xfrm>
            <a:prstGeom prst="rect">
              <a:avLst/>
            </a:prstGeom>
            <a:gradFill rotWithShape="0">
              <a:gsLst>
                <a:gs pos="0">
                  <a:srgbClr val="FFAB13"/>
                </a:gs>
                <a:gs pos="50000">
                  <a:srgbClr val="FFAB13">
                    <a:gamma/>
                    <a:tint val="48627"/>
                    <a:invGamma/>
                  </a:srgbClr>
                </a:gs>
                <a:gs pos="100000">
                  <a:srgbClr val="FFAB13"/>
                </a:gs>
              </a:gsLst>
              <a:lin ang="2700000" scaled="1"/>
            </a:gradFill>
            <a:ln w="12700">
              <a:solidFill>
                <a:srgbClr val="FFB73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endParaRPr lang="en-US" sz="1351"/>
            </a:p>
          </p:txBody>
        </p:sp>
        <p:sp>
          <p:nvSpPr>
            <p:cNvPr id="75794" name="Rectangle 18"/>
            <p:cNvSpPr>
              <a:spLocks noChangeArrowheads="1"/>
            </p:cNvSpPr>
            <p:nvPr/>
          </p:nvSpPr>
          <p:spPr bwMode="auto">
            <a:xfrm>
              <a:off x="5204" y="1258"/>
              <a:ext cx="29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pPr defTabSz="1028674" eaLnBrk="0" hangingPunct="0"/>
              <a:endParaRPr lang="en-US" sz="1300" b="1">
                <a:latin typeface="Arial" charset="0"/>
              </a:endParaRPr>
            </a:p>
          </p:txBody>
        </p:sp>
      </p:grpSp>
      <p:grpSp>
        <p:nvGrpSpPr>
          <p:cNvPr id="75795" name="Group 19"/>
          <p:cNvGrpSpPr>
            <a:grpSpLocks/>
          </p:cNvGrpSpPr>
          <p:nvPr/>
        </p:nvGrpSpPr>
        <p:grpSpPr bwMode="auto">
          <a:xfrm>
            <a:off x="4191000" y="2362200"/>
            <a:ext cx="5334000" cy="3581400"/>
            <a:chOff x="1680" y="1488"/>
            <a:chExt cx="3360" cy="2256"/>
          </a:xfrm>
        </p:grpSpPr>
        <p:sp>
          <p:nvSpPr>
            <p:cNvPr id="75796" name="Line 20"/>
            <p:cNvSpPr>
              <a:spLocks noChangeShapeType="1"/>
            </p:cNvSpPr>
            <p:nvPr/>
          </p:nvSpPr>
          <p:spPr bwMode="auto">
            <a:xfrm>
              <a:off x="4464" y="1488"/>
              <a:ext cx="576" cy="48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797" name="Line 21"/>
            <p:cNvSpPr>
              <a:spLocks noChangeShapeType="1"/>
            </p:cNvSpPr>
            <p:nvPr/>
          </p:nvSpPr>
          <p:spPr bwMode="auto">
            <a:xfrm flipV="1">
              <a:off x="4224" y="1536"/>
              <a:ext cx="192" cy="96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798" name="Line 22"/>
            <p:cNvSpPr>
              <a:spLocks noChangeShapeType="1"/>
            </p:cNvSpPr>
            <p:nvPr/>
          </p:nvSpPr>
          <p:spPr bwMode="auto">
            <a:xfrm flipV="1">
              <a:off x="1680" y="3552"/>
              <a:ext cx="96" cy="192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799" name="Line 23"/>
            <p:cNvSpPr>
              <a:spLocks noChangeShapeType="1"/>
            </p:cNvSpPr>
            <p:nvPr/>
          </p:nvSpPr>
          <p:spPr bwMode="auto">
            <a:xfrm flipV="1">
              <a:off x="1968" y="3072"/>
              <a:ext cx="624" cy="384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00" name="Line 24"/>
            <p:cNvSpPr>
              <a:spLocks noChangeShapeType="1"/>
            </p:cNvSpPr>
            <p:nvPr/>
          </p:nvSpPr>
          <p:spPr bwMode="auto">
            <a:xfrm flipH="1" flipV="1">
              <a:off x="2736" y="2784"/>
              <a:ext cx="0" cy="192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01" name="Line 25"/>
            <p:cNvSpPr>
              <a:spLocks noChangeShapeType="1"/>
            </p:cNvSpPr>
            <p:nvPr/>
          </p:nvSpPr>
          <p:spPr bwMode="auto">
            <a:xfrm flipV="1">
              <a:off x="2736" y="2352"/>
              <a:ext cx="480" cy="336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02" name="Line 26"/>
            <p:cNvSpPr>
              <a:spLocks noChangeShapeType="1"/>
            </p:cNvSpPr>
            <p:nvPr/>
          </p:nvSpPr>
          <p:spPr bwMode="auto">
            <a:xfrm flipV="1">
              <a:off x="3360" y="1680"/>
              <a:ext cx="672" cy="576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75803" name="Group 27"/>
          <p:cNvGrpSpPr>
            <a:grpSpLocks/>
          </p:cNvGrpSpPr>
          <p:nvPr/>
        </p:nvGrpSpPr>
        <p:grpSpPr bwMode="auto">
          <a:xfrm>
            <a:off x="8288338" y="2209802"/>
            <a:ext cx="474663" cy="330201"/>
            <a:chOff x="5204" y="1258"/>
            <a:chExt cx="299" cy="208"/>
          </a:xfrm>
        </p:grpSpPr>
        <p:sp>
          <p:nvSpPr>
            <p:cNvPr id="75804" name="Rectangle 28"/>
            <p:cNvSpPr>
              <a:spLocks noChangeArrowheads="1"/>
            </p:cNvSpPr>
            <p:nvPr/>
          </p:nvSpPr>
          <p:spPr bwMode="auto">
            <a:xfrm>
              <a:off x="5242" y="1269"/>
              <a:ext cx="190" cy="197"/>
            </a:xfrm>
            <a:prstGeom prst="rect">
              <a:avLst/>
            </a:prstGeom>
            <a:gradFill rotWithShape="0">
              <a:gsLst>
                <a:gs pos="0">
                  <a:srgbClr val="FFAB13"/>
                </a:gs>
                <a:gs pos="50000">
                  <a:srgbClr val="FFAB13">
                    <a:gamma/>
                    <a:tint val="48627"/>
                    <a:invGamma/>
                  </a:srgbClr>
                </a:gs>
                <a:gs pos="100000">
                  <a:srgbClr val="FFAB13"/>
                </a:gs>
              </a:gsLst>
              <a:lin ang="2700000" scaled="1"/>
            </a:gradFill>
            <a:ln w="12700">
              <a:solidFill>
                <a:srgbClr val="FFB73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endParaRPr lang="en-US" sz="1351"/>
            </a:p>
          </p:txBody>
        </p:sp>
        <p:sp>
          <p:nvSpPr>
            <p:cNvPr id="75805" name="Rectangle 29"/>
            <p:cNvSpPr>
              <a:spLocks noChangeArrowheads="1"/>
            </p:cNvSpPr>
            <p:nvPr/>
          </p:nvSpPr>
          <p:spPr bwMode="auto">
            <a:xfrm>
              <a:off x="5204" y="1258"/>
              <a:ext cx="29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pPr defTabSz="1028674" eaLnBrk="0" hangingPunct="0"/>
              <a:endParaRPr lang="en-US" sz="1300" b="1">
                <a:latin typeface="Arial" charset="0"/>
              </a:endParaRPr>
            </a:p>
          </p:txBody>
        </p:sp>
      </p:grpSp>
      <p:grpSp>
        <p:nvGrpSpPr>
          <p:cNvPr id="75806" name="Group 30"/>
          <p:cNvGrpSpPr>
            <a:grpSpLocks/>
          </p:cNvGrpSpPr>
          <p:nvPr/>
        </p:nvGrpSpPr>
        <p:grpSpPr bwMode="auto">
          <a:xfrm>
            <a:off x="5562602" y="4191002"/>
            <a:ext cx="474663" cy="330201"/>
            <a:chOff x="5204" y="1258"/>
            <a:chExt cx="299" cy="208"/>
          </a:xfrm>
        </p:grpSpPr>
        <p:sp>
          <p:nvSpPr>
            <p:cNvPr id="75807" name="Rectangle 31"/>
            <p:cNvSpPr>
              <a:spLocks noChangeArrowheads="1"/>
            </p:cNvSpPr>
            <p:nvPr/>
          </p:nvSpPr>
          <p:spPr bwMode="auto">
            <a:xfrm>
              <a:off x="5242" y="1269"/>
              <a:ext cx="190" cy="197"/>
            </a:xfrm>
            <a:prstGeom prst="rect">
              <a:avLst/>
            </a:prstGeom>
            <a:gradFill rotWithShape="0">
              <a:gsLst>
                <a:gs pos="0">
                  <a:srgbClr val="FFAB13"/>
                </a:gs>
                <a:gs pos="50000">
                  <a:srgbClr val="FFAB13">
                    <a:gamma/>
                    <a:tint val="48627"/>
                    <a:invGamma/>
                  </a:srgbClr>
                </a:gs>
                <a:gs pos="100000">
                  <a:srgbClr val="FFAB13"/>
                </a:gs>
              </a:gsLst>
              <a:lin ang="2700000" scaled="1"/>
            </a:gradFill>
            <a:ln w="12700">
              <a:solidFill>
                <a:srgbClr val="FFB73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endParaRPr lang="en-US" sz="1351"/>
            </a:p>
          </p:txBody>
        </p:sp>
        <p:sp>
          <p:nvSpPr>
            <p:cNvPr id="75808" name="Rectangle 32"/>
            <p:cNvSpPr>
              <a:spLocks noChangeArrowheads="1"/>
            </p:cNvSpPr>
            <p:nvPr/>
          </p:nvSpPr>
          <p:spPr bwMode="auto">
            <a:xfrm>
              <a:off x="5204" y="1258"/>
              <a:ext cx="29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pPr defTabSz="1028674" eaLnBrk="0" hangingPunct="0"/>
              <a:endParaRPr lang="en-US" sz="1300" b="1">
                <a:latin typeface="Arial" charset="0"/>
              </a:endParaRPr>
            </a:p>
          </p:txBody>
        </p:sp>
      </p:grpSp>
      <p:grpSp>
        <p:nvGrpSpPr>
          <p:cNvPr id="75809" name="Group 33"/>
          <p:cNvGrpSpPr>
            <a:grpSpLocks/>
          </p:cNvGrpSpPr>
          <p:nvPr/>
        </p:nvGrpSpPr>
        <p:grpSpPr bwMode="auto">
          <a:xfrm>
            <a:off x="5867400" y="4876800"/>
            <a:ext cx="933451" cy="1035051"/>
            <a:chOff x="2772" y="3072"/>
            <a:chExt cx="540" cy="624"/>
          </a:xfrm>
        </p:grpSpPr>
        <p:sp>
          <p:nvSpPr>
            <p:cNvPr id="75810" name="Line 34"/>
            <p:cNvSpPr>
              <a:spLocks noChangeShapeType="1"/>
            </p:cNvSpPr>
            <p:nvPr/>
          </p:nvSpPr>
          <p:spPr bwMode="auto">
            <a:xfrm flipH="1" flipV="1">
              <a:off x="3216" y="3552"/>
              <a:ext cx="96" cy="144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11" name="Line 35"/>
            <p:cNvSpPr>
              <a:spLocks noChangeShapeType="1"/>
            </p:cNvSpPr>
            <p:nvPr/>
          </p:nvSpPr>
          <p:spPr bwMode="auto">
            <a:xfrm flipH="1" flipV="1">
              <a:off x="2772" y="3072"/>
              <a:ext cx="300" cy="336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75812" name="Group 36"/>
          <p:cNvGrpSpPr>
            <a:grpSpLocks/>
          </p:cNvGrpSpPr>
          <p:nvPr/>
        </p:nvGrpSpPr>
        <p:grpSpPr bwMode="auto">
          <a:xfrm>
            <a:off x="6553202" y="3505202"/>
            <a:ext cx="474663" cy="330201"/>
            <a:chOff x="5204" y="1258"/>
            <a:chExt cx="299" cy="208"/>
          </a:xfrm>
        </p:grpSpPr>
        <p:sp>
          <p:nvSpPr>
            <p:cNvPr id="75813" name="Rectangle 37"/>
            <p:cNvSpPr>
              <a:spLocks noChangeArrowheads="1"/>
            </p:cNvSpPr>
            <p:nvPr/>
          </p:nvSpPr>
          <p:spPr bwMode="auto">
            <a:xfrm>
              <a:off x="5242" y="1269"/>
              <a:ext cx="190" cy="197"/>
            </a:xfrm>
            <a:prstGeom prst="rect">
              <a:avLst/>
            </a:prstGeom>
            <a:gradFill rotWithShape="0">
              <a:gsLst>
                <a:gs pos="0">
                  <a:srgbClr val="FFAB13"/>
                </a:gs>
                <a:gs pos="50000">
                  <a:srgbClr val="FFAB13">
                    <a:gamma/>
                    <a:tint val="48627"/>
                    <a:invGamma/>
                  </a:srgbClr>
                </a:gs>
                <a:gs pos="100000">
                  <a:srgbClr val="FFAB13"/>
                </a:gs>
              </a:gsLst>
              <a:lin ang="2700000" scaled="1"/>
            </a:gradFill>
            <a:ln w="12700">
              <a:solidFill>
                <a:srgbClr val="FFB73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endParaRPr lang="en-US" sz="1351"/>
            </a:p>
          </p:txBody>
        </p:sp>
        <p:sp>
          <p:nvSpPr>
            <p:cNvPr id="75814" name="Rectangle 38"/>
            <p:cNvSpPr>
              <a:spLocks noChangeArrowheads="1"/>
            </p:cNvSpPr>
            <p:nvPr/>
          </p:nvSpPr>
          <p:spPr bwMode="auto">
            <a:xfrm>
              <a:off x="5204" y="1258"/>
              <a:ext cx="29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pPr defTabSz="1028674" eaLnBrk="0" hangingPunct="0"/>
              <a:endParaRPr lang="en-US" sz="1300" b="1">
                <a:latin typeface="Arial" charset="0"/>
              </a:endParaRPr>
            </a:p>
          </p:txBody>
        </p:sp>
      </p:grpSp>
      <p:sp>
        <p:nvSpPr>
          <p:cNvPr id="75815" name="Line 39"/>
          <p:cNvSpPr>
            <a:spLocks noChangeShapeType="1"/>
          </p:cNvSpPr>
          <p:nvPr/>
        </p:nvSpPr>
        <p:spPr bwMode="auto">
          <a:xfrm flipV="1">
            <a:off x="4343400" y="4046537"/>
            <a:ext cx="304800" cy="76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grpSp>
        <p:nvGrpSpPr>
          <p:cNvPr id="75816" name="Group 40"/>
          <p:cNvGrpSpPr>
            <a:grpSpLocks/>
          </p:cNvGrpSpPr>
          <p:nvPr/>
        </p:nvGrpSpPr>
        <p:grpSpPr bwMode="auto">
          <a:xfrm>
            <a:off x="9431338" y="2363791"/>
            <a:ext cx="474663" cy="330200"/>
            <a:chOff x="5204" y="1258"/>
            <a:chExt cx="299" cy="208"/>
          </a:xfrm>
        </p:grpSpPr>
        <p:sp>
          <p:nvSpPr>
            <p:cNvPr id="75817" name="Rectangle 41"/>
            <p:cNvSpPr>
              <a:spLocks noChangeArrowheads="1"/>
            </p:cNvSpPr>
            <p:nvPr/>
          </p:nvSpPr>
          <p:spPr bwMode="auto">
            <a:xfrm>
              <a:off x="5242" y="1269"/>
              <a:ext cx="190" cy="197"/>
            </a:xfrm>
            <a:prstGeom prst="rect">
              <a:avLst/>
            </a:prstGeom>
            <a:gradFill rotWithShape="0">
              <a:gsLst>
                <a:gs pos="0">
                  <a:srgbClr val="FFAB13"/>
                </a:gs>
                <a:gs pos="50000">
                  <a:srgbClr val="FFAB13">
                    <a:gamma/>
                    <a:tint val="48627"/>
                    <a:invGamma/>
                  </a:srgbClr>
                </a:gs>
                <a:gs pos="100000">
                  <a:srgbClr val="FFAB13"/>
                </a:gs>
              </a:gsLst>
              <a:lin ang="2700000" scaled="1"/>
            </a:gradFill>
            <a:ln w="12700">
              <a:solidFill>
                <a:srgbClr val="FFB73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endParaRPr lang="en-US" sz="1351"/>
            </a:p>
          </p:txBody>
        </p:sp>
        <p:sp>
          <p:nvSpPr>
            <p:cNvPr id="75818" name="Rectangle 42"/>
            <p:cNvSpPr>
              <a:spLocks noChangeArrowheads="1"/>
            </p:cNvSpPr>
            <p:nvPr/>
          </p:nvSpPr>
          <p:spPr bwMode="auto">
            <a:xfrm>
              <a:off x="5204" y="1258"/>
              <a:ext cx="29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pPr defTabSz="1028674" eaLnBrk="0" hangingPunct="0"/>
              <a:endParaRPr lang="en-US" sz="1300" b="1">
                <a:latin typeface="Arial" charset="0"/>
              </a:endParaRPr>
            </a:p>
          </p:txBody>
        </p:sp>
      </p:grpSp>
      <p:pic>
        <p:nvPicPr>
          <p:cNvPr id="75819" name="Picture 43" descr="icon_c_serv_p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5514" y="2971801"/>
            <a:ext cx="319087" cy="266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820" name="Line 44"/>
          <p:cNvSpPr>
            <a:spLocks noChangeShapeType="1"/>
          </p:cNvSpPr>
          <p:nvPr/>
        </p:nvSpPr>
        <p:spPr bwMode="auto">
          <a:xfrm flipH="1" flipV="1">
            <a:off x="7772400" y="4876800"/>
            <a:ext cx="685800" cy="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75821" name="Line 45"/>
          <p:cNvSpPr>
            <a:spLocks noChangeShapeType="1"/>
          </p:cNvSpPr>
          <p:nvPr/>
        </p:nvSpPr>
        <p:spPr bwMode="auto">
          <a:xfrm flipH="1" flipV="1">
            <a:off x="7772400" y="5257800"/>
            <a:ext cx="685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75822" name="Rectangle 46"/>
          <p:cNvSpPr>
            <a:spLocks noChangeArrowheads="1"/>
          </p:cNvSpPr>
          <p:nvPr/>
        </p:nvSpPr>
        <p:spPr bwMode="auto">
          <a:xfrm>
            <a:off x="8458201" y="4724400"/>
            <a:ext cx="1465720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 err="1">
                <a:latin typeface="Arial" charset="0"/>
              </a:rPr>
              <a:t>Mcast</a:t>
            </a:r>
            <a:r>
              <a:rPr lang="en-US" sz="1600" b="1" dirty="0">
                <a:latin typeface="Arial" charset="0"/>
              </a:rPr>
              <a:t> Traffic</a:t>
            </a:r>
          </a:p>
        </p:txBody>
      </p:sp>
      <p:sp>
        <p:nvSpPr>
          <p:cNvPr id="75823" name="Rectangle 47"/>
          <p:cNvSpPr>
            <a:spLocks noChangeArrowheads="1"/>
          </p:cNvSpPr>
          <p:nvPr/>
        </p:nvSpPr>
        <p:spPr bwMode="auto">
          <a:xfrm>
            <a:off x="8458201" y="5105400"/>
            <a:ext cx="1270282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>
                <a:latin typeface="Arial" charset="0"/>
              </a:rPr>
              <a:t>Mcast Join</a:t>
            </a:r>
          </a:p>
        </p:txBody>
      </p:sp>
      <p:grpSp>
        <p:nvGrpSpPr>
          <p:cNvPr id="75824" name="Group 48"/>
          <p:cNvGrpSpPr>
            <a:grpSpLocks/>
          </p:cNvGrpSpPr>
          <p:nvPr/>
        </p:nvGrpSpPr>
        <p:grpSpPr bwMode="auto">
          <a:xfrm>
            <a:off x="2971802" y="4581528"/>
            <a:ext cx="474663" cy="330200"/>
            <a:chOff x="5204" y="1258"/>
            <a:chExt cx="299" cy="208"/>
          </a:xfrm>
        </p:grpSpPr>
        <p:sp>
          <p:nvSpPr>
            <p:cNvPr id="75825" name="Rectangle 49"/>
            <p:cNvSpPr>
              <a:spLocks noChangeArrowheads="1"/>
            </p:cNvSpPr>
            <p:nvPr/>
          </p:nvSpPr>
          <p:spPr bwMode="auto">
            <a:xfrm>
              <a:off x="5242" y="1269"/>
              <a:ext cx="190" cy="197"/>
            </a:xfrm>
            <a:prstGeom prst="rect">
              <a:avLst/>
            </a:prstGeom>
            <a:gradFill rotWithShape="0">
              <a:gsLst>
                <a:gs pos="0">
                  <a:srgbClr val="FFAB13"/>
                </a:gs>
                <a:gs pos="50000">
                  <a:srgbClr val="FFAB13">
                    <a:gamma/>
                    <a:tint val="48627"/>
                    <a:invGamma/>
                  </a:srgbClr>
                </a:gs>
                <a:gs pos="100000">
                  <a:srgbClr val="FFAB13"/>
                </a:gs>
              </a:gsLst>
              <a:lin ang="2700000" scaled="1"/>
            </a:gradFill>
            <a:ln w="12700">
              <a:solidFill>
                <a:srgbClr val="FFB73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endParaRPr lang="en-US" sz="1351"/>
            </a:p>
          </p:txBody>
        </p:sp>
        <p:sp>
          <p:nvSpPr>
            <p:cNvPr id="75826" name="Rectangle 50"/>
            <p:cNvSpPr>
              <a:spLocks noChangeArrowheads="1"/>
            </p:cNvSpPr>
            <p:nvPr/>
          </p:nvSpPr>
          <p:spPr bwMode="auto">
            <a:xfrm>
              <a:off x="5204" y="1258"/>
              <a:ext cx="29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pPr defTabSz="1028674" eaLnBrk="0" hangingPunct="0"/>
              <a:endParaRPr lang="en-US" sz="1300" b="1">
                <a:latin typeface="Arial" charset="0"/>
              </a:endParaRPr>
            </a:p>
          </p:txBody>
        </p:sp>
      </p:grpSp>
      <p:grpSp>
        <p:nvGrpSpPr>
          <p:cNvPr id="75827" name="Group 51"/>
          <p:cNvGrpSpPr>
            <a:grpSpLocks/>
          </p:cNvGrpSpPr>
          <p:nvPr/>
        </p:nvGrpSpPr>
        <p:grpSpPr bwMode="auto">
          <a:xfrm>
            <a:off x="5562602" y="4648202"/>
            <a:ext cx="474663" cy="330201"/>
            <a:chOff x="5204" y="1258"/>
            <a:chExt cx="299" cy="208"/>
          </a:xfrm>
        </p:grpSpPr>
        <p:sp>
          <p:nvSpPr>
            <p:cNvPr id="75828" name="Rectangle 52"/>
            <p:cNvSpPr>
              <a:spLocks noChangeArrowheads="1"/>
            </p:cNvSpPr>
            <p:nvPr/>
          </p:nvSpPr>
          <p:spPr bwMode="auto">
            <a:xfrm>
              <a:off x="5242" y="1269"/>
              <a:ext cx="190" cy="197"/>
            </a:xfrm>
            <a:prstGeom prst="rect">
              <a:avLst/>
            </a:prstGeom>
            <a:gradFill rotWithShape="0">
              <a:gsLst>
                <a:gs pos="0">
                  <a:srgbClr val="FFAB13"/>
                </a:gs>
                <a:gs pos="50000">
                  <a:srgbClr val="FFAB13">
                    <a:gamma/>
                    <a:tint val="48627"/>
                    <a:invGamma/>
                  </a:srgbClr>
                </a:gs>
                <a:gs pos="100000">
                  <a:srgbClr val="FFAB13"/>
                </a:gs>
              </a:gsLst>
              <a:lin ang="2700000" scaled="1"/>
            </a:gradFill>
            <a:ln w="12700">
              <a:solidFill>
                <a:srgbClr val="FFB73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endParaRPr lang="en-US" sz="1351"/>
            </a:p>
          </p:txBody>
        </p:sp>
        <p:sp>
          <p:nvSpPr>
            <p:cNvPr id="75829" name="Rectangle 53"/>
            <p:cNvSpPr>
              <a:spLocks noChangeArrowheads="1"/>
            </p:cNvSpPr>
            <p:nvPr/>
          </p:nvSpPr>
          <p:spPr bwMode="auto">
            <a:xfrm>
              <a:off x="5204" y="1258"/>
              <a:ext cx="29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pPr defTabSz="1028674" eaLnBrk="0" hangingPunct="0"/>
              <a:endParaRPr lang="en-US" sz="1300" b="1">
                <a:latin typeface="Arial" charset="0"/>
              </a:endParaRPr>
            </a:p>
          </p:txBody>
        </p:sp>
      </p:grpSp>
      <p:sp>
        <p:nvSpPr>
          <p:cNvPr id="75830" name="Line 54"/>
          <p:cNvSpPr>
            <a:spLocks noChangeShapeType="1"/>
          </p:cNvSpPr>
          <p:nvPr/>
        </p:nvSpPr>
        <p:spPr bwMode="auto">
          <a:xfrm flipH="1" flipV="1">
            <a:off x="6629400" y="5486400"/>
            <a:ext cx="228600" cy="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75831" name="Line 55"/>
          <p:cNvSpPr>
            <a:spLocks noChangeShapeType="1"/>
          </p:cNvSpPr>
          <p:nvPr/>
        </p:nvSpPr>
        <p:spPr bwMode="auto">
          <a:xfrm>
            <a:off x="4267200" y="5105400"/>
            <a:ext cx="76200" cy="38100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75832" name="Line 56"/>
          <p:cNvSpPr>
            <a:spLocks noChangeShapeType="1"/>
          </p:cNvSpPr>
          <p:nvPr/>
        </p:nvSpPr>
        <p:spPr bwMode="auto">
          <a:xfrm flipH="1">
            <a:off x="6629400" y="5105400"/>
            <a:ext cx="228600" cy="30480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grpSp>
        <p:nvGrpSpPr>
          <p:cNvPr id="75833" name="Group 57"/>
          <p:cNvGrpSpPr>
            <a:grpSpLocks/>
          </p:cNvGrpSpPr>
          <p:nvPr/>
        </p:nvGrpSpPr>
        <p:grpSpPr bwMode="auto">
          <a:xfrm>
            <a:off x="6307138" y="5411791"/>
            <a:ext cx="474663" cy="330200"/>
            <a:chOff x="5204" y="1258"/>
            <a:chExt cx="299" cy="208"/>
          </a:xfrm>
        </p:grpSpPr>
        <p:sp>
          <p:nvSpPr>
            <p:cNvPr id="75834" name="Rectangle 58"/>
            <p:cNvSpPr>
              <a:spLocks noChangeArrowheads="1"/>
            </p:cNvSpPr>
            <p:nvPr/>
          </p:nvSpPr>
          <p:spPr bwMode="auto">
            <a:xfrm>
              <a:off x="5242" y="1269"/>
              <a:ext cx="190" cy="197"/>
            </a:xfrm>
            <a:prstGeom prst="rect">
              <a:avLst/>
            </a:prstGeom>
            <a:gradFill rotWithShape="0">
              <a:gsLst>
                <a:gs pos="0">
                  <a:srgbClr val="FFAB13"/>
                </a:gs>
                <a:gs pos="50000">
                  <a:srgbClr val="FFAB13">
                    <a:gamma/>
                    <a:tint val="48627"/>
                    <a:invGamma/>
                  </a:srgbClr>
                </a:gs>
                <a:gs pos="100000">
                  <a:srgbClr val="FFAB13"/>
                </a:gs>
              </a:gsLst>
              <a:lin ang="2700000" scaled="1"/>
            </a:gradFill>
            <a:ln w="12700">
              <a:solidFill>
                <a:srgbClr val="FFB73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endParaRPr lang="en-US" sz="1351"/>
            </a:p>
          </p:txBody>
        </p:sp>
        <p:sp>
          <p:nvSpPr>
            <p:cNvPr id="75835" name="Rectangle 59"/>
            <p:cNvSpPr>
              <a:spLocks noChangeArrowheads="1"/>
            </p:cNvSpPr>
            <p:nvPr/>
          </p:nvSpPr>
          <p:spPr bwMode="auto">
            <a:xfrm>
              <a:off x="5204" y="1258"/>
              <a:ext cx="29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pPr defTabSz="1028674" eaLnBrk="0" hangingPunct="0"/>
              <a:endParaRPr lang="en-US" sz="1300" b="1">
                <a:latin typeface="Arial" charset="0"/>
              </a:endParaRPr>
            </a:p>
          </p:txBody>
        </p:sp>
      </p:grpSp>
      <p:grpSp>
        <p:nvGrpSpPr>
          <p:cNvPr id="75836" name="Group 60"/>
          <p:cNvGrpSpPr>
            <a:grpSpLocks/>
          </p:cNvGrpSpPr>
          <p:nvPr/>
        </p:nvGrpSpPr>
        <p:grpSpPr bwMode="auto">
          <a:xfrm>
            <a:off x="4267202" y="5411791"/>
            <a:ext cx="474663" cy="330200"/>
            <a:chOff x="5204" y="1258"/>
            <a:chExt cx="299" cy="208"/>
          </a:xfrm>
        </p:grpSpPr>
        <p:sp>
          <p:nvSpPr>
            <p:cNvPr id="75837" name="Rectangle 61"/>
            <p:cNvSpPr>
              <a:spLocks noChangeArrowheads="1"/>
            </p:cNvSpPr>
            <p:nvPr/>
          </p:nvSpPr>
          <p:spPr bwMode="auto">
            <a:xfrm>
              <a:off x="5242" y="1269"/>
              <a:ext cx="190" cy="197"/>
            </a:xfrm>
            <a:prstGeom prst="rect">
              <a:avLst/>
            </a:prstGeom>
            <a:gradFill rotWithShape="0">
              <a:gsLst>
                <a:gs pos="0">
                  <a:srgbClr val="FFAB13"/>
                </a:gs>
                <a:gs pos="50000">
                  <a:srgbClr val="FFAB13">
                    <a:gamma/>
                    <a:tint val="48627"/>
                    <a:invGamma/>
                  </a:srgbClr>
                </a:gs>
                <a:gs pos="100000">
                  <a:srgbClr val="FFAB13"/>
                </a:gs>
              </a:gsLst>
              <a:lin ang="2700000" scaled="1"/>
            </a:gradFill>
            <a:ln w="12700">
              <a:solidFill>
                <a:srgbClr val="FFB73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endParaRPr lang="en-US" sz="1351"/>
            </a:p>
          </p:txBody>
        </p:sp>
        <p:sp>
          <p:nvSpPr>
            <p:cNvPr id="75838" name="Rectangle 62"/>
            <p:cNvSpPr>
              <a:spLocks noChangeArrowheads="1"/>
            </p:cNvSpPr>
            <p:nvPr/>
          </p:nvSpPr>
          <p:spPr bwMode="auto">
            <a:xfrm>
              <a:off x="5204" y="1258"/>
              <a:ext cx="29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pPr defTabSz="1028674" eaLnBrk="0" hangingPunct="0"/>
              <a:endParaRPr lang="en-US" sz="1300" b="1">
                <a:latin typeface="Arial" charset="0"/>
              </a:endParaRPr>
            </a:p>
          </p:txBody>
        </p:sp>
      </p:grpSp>
      <p:grpSp>
        <p:nvGrpSpPr>
          <p:cNvPr id="75839" name="Group 63"/>
          <p:cNvGrpSpPr>
            <a:grpSpLocks/>
          </p:cNvGrpSpPr>
          <p:nvPr/>
        </p:nvGrpSpPr>
        <p:grpSpPr bwMode="auto">
          <a:xfrm>
            <a:off x="4038600" y="5875338"/>
            <a:ext cx="242888" cy="220663"/>
            <a:chOff x="371" y="3008"/>
            <a:chExt cx="153" cy="139"/>
          </a:xfrm>
        </p:grpSpPr>
        <p:sp>
          <p:nvSpPr>
            <p:cNvPr id="75840" name="Arc 64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41" name="Arc 65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42" name="Freeform 66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43" name="Freeform 67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44" name="Rectangle 68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45" name="Rectangle 69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46" name="Freeform 70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47" name="Freeform 71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48" name="Freeform 72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49" name="Freeform 73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50" name="Freeform 74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51" name="Freeform 75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52" name="Rectangle 76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53" name="Rectangle 77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54" name="Freeform 78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55" name="Freeform 79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56" name="Freeform 80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57" name="Freeform 81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58" name="Freeform 82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59" name="Freeform 83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60" name="Rectangle 84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61" name="Rectangle 85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62" name="Freeform 86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63" name="Freeform 87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64" name="Freeform 88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65" name="Freeform 89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66" name="Rectangle 90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67" name="Rectangle 91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75868" name="Group 92"/>
          <p:cNvGrpSpPr>
            <a:grpSpLocks/>
          </p:cNvGrpSpPr>
          <p:nvPr/>
        </p:nvGrpSpPr>
        <p:grpSpPr bwMode="auto">
          <a:xfrm>
            <a:off x="3886200" y="5410202"/>
            <a:ext cx="242888" cy="220663"/>
            <a:chOff x="371" y="3008"/>
            <a:chExt cx="153" cy="139"/>
          </a:xfrm>
        </p:grpSpPr>
        <p:sp>
          <p:nvSpPr>
            <p:cNvPr id="75869" name="Arc 93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70" name="Arc 94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71" name="Freeform 95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72" name="Freeform 96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73" name="Rectangle 97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74" name="Rectangle 98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75" name="Freeform 99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76" name="Freeform 100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77" name="Freeform 101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78" name="Freeform 102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79" name="Freeform 103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80" name="Freeform 104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81" name="Rectangle 105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82" name="Rectangle 106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83" name="Freeform 107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84" name="Freeform 108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85" name="Freeform 109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86" name="Freeform 110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87" name="Freeform 111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88" name="Freeform 112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89" name="Rectangle 113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90" name="Rectangle 114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91" name="Freeform 115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92" name="Freeform 116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93" name="Freeform 117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94" name="Freeform 118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95" name="Rectangle 119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96" name="Rectangle 120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75897" name="Group 121"/>
          <p:cNvGrpSpPr>
            <a:grpSpLocks/>
          </p:cNvGrpSpPr>
          <p:nvPr/>
        </p:nvGrpSpPr>
        <p:grpSpPr bwMode="auto">
          <a:xfrm>
            <a:off x="4038600" y="4953002"/>
            <a:ext cx="242888" cy="220663"/>
            <a:chOff x="371" y="3008"/>
            <a:chExt cx="153" cy="139"/>
          </a:xfrm>
        </p:grpSpPr>
        <p:sp>
          <p:nvSpPr>
            <p:cNvPr id="75898" name="Arc 122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899" name="Arc 123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00" name="Freeform 124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01" name="Freeform 125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02" name="Rectangle 126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03" name="Rectangle 127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04" name="Freeform 128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05" name="Freeform 129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06" name="Freeform 130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07" name="Freeform 131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08" name="Freeform 132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09" name="Freeform 133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10" name="Rectangle 134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11" name="Rectangle 135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12" name="Freeform 136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13" name="Freeform 137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14" name="Freeform 138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15" name="Freeform 139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16" name="Freeform 140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17" name="Freeform 141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18" name="Rectangle 142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19" name="Rectangle 143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20" name="Freeform 144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21" name="Freeform 145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22" name="Freeform 146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23" name="Freeform 147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24" name="Rectangle 148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25" name="Rectangle 149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75926" name="Group 150"/>
          <p:cNvGrpSpPr>
            <a:grpSpLocks/>
          </p:cNvGrpSpPr>
          <p:nvPr/>
        </p:nvGrpSpPr>
        <p:grpSpPr bwMode="auto">
          <a:xfrm>
            <a:off x="6843714" y="4953002"/>
            <a:ext cx="242887" cy="220663"/>
            <a:chOff x="371" y="3008"/>
            <a:chExt cx="153" cy="139"/>
          </a:xfrm>
        </p:grpSpPr>
        <p:sp>
          <p:nvSpPr>
            <p:cNvPr id="75927" name="Arc 151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28" name="Arc 152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29" name="Freeform 153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30" name="Freeform 154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31" name="Rectangle 155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32" name="Rectangle 156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33" name="Freeform 157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34" name="Freeform 158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35" name="Freeform 159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36" name="Freeform 160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37" name="Freeform 161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38" name="Freeform 162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39" name="Rectangle 163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40" name="Rectangle 164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41" name="Freeform 165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42" name="Freeform 166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43" name="Freeform 167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44" name="Freeform 168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45" name="Freeform 169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46" name="Freeform 170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47" name="Rectangle 171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48" name="Rectangle 172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49" name="Freeform 173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50" name="Freeform 174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51" name="Freeform 175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52" name="Freeform 176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53" name="Rectangle 177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54" name="Rectangle 178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75955" name="Group 179"/>
          <p:cNvGrpSpPr>
            <a:grpSpLocks/>
          </p:cNvGrpSpPr>
          <p:nvPr/>
        </p:nvGrpSpPr>
        <p:grpSpPr bwMode="auto">
          <a:xfrm>
            <a:off x="6843714" y="5410202"/>
            <a:ext cx="242887" cy="220663"/>
            <a:chOff x="371" y="3008"/>
            <a:chExt cx="153" cy="139"/>
          </a:xfrm>
        </p:grpSpPr>
        <p:sp>
          <p:nvSpPr>
            <p:cNvPr id="75956" name="Arc 180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57" name="Arc 181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58" name="Freeform 182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59" name="Freeform 183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60" name="Rectangle 184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61" name="Rectangle 185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62" name="Freeform 186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63" name="Freeform 187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64" name="Freeform 188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65" name="Freeform 189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66" name="Freeform 190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67" name="Freeform 191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68" name="Rectangle 192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69" name="Rectangle 193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70" name="Freeform 194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71" name="Freeform 195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72" name="Freeform 196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73" name="Freeform 197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74" name="Freeform 198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75" name="Freeform 199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76" name="Rectangle 200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77" name="Rectangle 201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78" name="Freeform 202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79" name="Freeform 203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80" name="Freeform 204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81" name="Freeform 205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82" name="Rectangle 206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83" name="Rectangle 207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75984" name="Group 208"/>
          <p:cNvGrpSpPr>
            <a:grpSpLocks/>
          </p:cNvGrpSpPr>
          <p:nvPr/>
        </p:nvGrpSpPr>
        <p:grpSpPr bwMode="auto">
          <a:xfrm>
            <a:off x="6767514" y="5875338"/>
            <a:ext cx="242887" cy="220663"/>
            <a:chOff x="371" y="3008"/>
            <a:chExt cx="153" cy="139"/>
          </a:xfrm>
        </p:grpSpPr>
        <p:sp>
          <p:nvSpPr>
            <p:cNvPr id="75985" name="Arc 209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86" name="Arc 210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87" name="Freeform 211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88" name="Freeform 212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89" name="Rectangle 213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90" name="Rectangle 214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91" name="Freeform 215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92" name="Freeform 216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93" name="Freeform 217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94" name="Freeform 218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95" name="Freeform 219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96" name="Freeform 220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97" name="Rectangle 221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98" name="Rectangle 222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5999" name="Freeform 223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00" name="Freeform 224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01" name="Freeform 225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02" name="Freeform 226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03" name="Freeform 227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04" name="Freeform 228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05" name="Rectangle 229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06" name="Rectangle 230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07" name="Freeform 231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08" name="Freeform 232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09" name="Freeform 233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10" name="Freeform 234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11" name="Rectangle 235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12" name="Rectangle 236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sp>
        <p:nvSpPr>
          <p:cNvPr id="76013" name="Line 237"/>
          <p:cNvSpPr>
            <a:spLocks noChangeShapeType="1"/>
          </p:cNvSpPr>
          <p:nvPr/>
        </p:nvSpPr>
        <p:spPr bwMode="auto">
          <a:xfrm flipV="1">
            <a:off x="1828800" y="4371976"/>
            <a:ext cx="212725" cy="3349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grpSp>
        <p:nvGrpSpPr>
          <p:cNvPr id="76018" name="Group 242"/>
          <p:cNvGrpSpPr>
            <a:grpSpLocks/>
          </p:cNvGrpSpPr>
          <p:nvPr/>
        </p:nvGrpSpPr>
        <p:grpSpPr bwMode="auto">
          <a:xfrm>
            <a:off x="7772404" y="5518132"/>
            <a:ext cx="2782889" cy="350837"/>
            <a:chOff x="3936" y="3476"/>
            <a:chExt cx="1753" cy="221"/>
          </a:xfrm>
        </p:grpSpPr>
        <p:sp>
          <p:nvSpPr>
            <p:cNvPr id="76019" name="Line 243"/>
            <p:cNvSpPr>
              <a:spLocks noChangeShapeType="1"/>
            </p:cNvSpPr>
            <p:nvPr/>
          </p:nvSpPr>
          <p:spPr bwMode="auto">
            <a:xfrm flipH="1" flipV="1">
              <a:off x="3936" y="3572"/>
              <a:ext cx="432" cy="0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20" name="Rectangle 244"/>
            <p:cNvSpPr>
              <a:spLocks noChangeArrowheads="1"/>
            </p:cNvSpPr>
            <p:nvPr/>
          </p:nvSpPr>
          <p:spPr bwMode="auto">
            <a:xfrm>
              <a:off x="4368" y="3476"/>
              <a:ext cx="1321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3536" tIns="51768" rIns="103536" bIns="51768">
              <a:spAutoFit/>
            </a:bodyPr>
            <a:lstStyle/>
            <a:p>
              <a:pPr defTabSz="1028674" eaLnBrk="0" hangingPunct="0"/>
              <a:r>
                <a:rPr lang="en-US" sz="1600" b="1">
                  <a:latin typeface="Arial" charset="0"/>
                </a:rPr>
                <a:t>UDP-IGMP Request</a:t>
              </a:r>
            </a:p>
          </p:txBody>
        </p:sp>
      </p:grpSp>
      <p:sp>
        <p:nvSpPr>
          <p:cNvPr id="76021" name="Line 245"/>
          <p:cNvSpPr>
            <a:spLocks noChangeShapeType="1"/>
          </p:cNvSpPr>
          <p:nvPr/>
        </p:nvSpPr>
        <p:spPr bwMode="auto">
          <a:xfrm flipV="1">
            <a:off x="1865314" y="4371975"/>
            <a:ext cx="192087" cy="312739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76022" name="Line 246"/>
          <p:cNvSpPr>
            <a:spLocks noChangeShapeType="1"/>
          </p:cNvSpPr>
          <p:nvPr/>
        </p:nvSpPr>
        <p:spPr bwMode="auto">
          <a:xfrm flipV="1">
            <a:off x="2286000" y="3962400"/>
            <a:ext cx="1736725" cy="22860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grpSp>
        <p:nvGrpSpPr>
          <p:cNvPr id="76023" name="Group 247"/>
          <p:cNvGrpSpPr>
            <a:grpSpLocks/>
          </p:cNvGrpSpPr>
          <p:nvPr/>
        </p:nvGrpSpPr>
        <p:grpSpPr bwMode="auto">
          <a:xfrm>
            <a:off x="3962402" y="3971928"/>
            <a:ext cx="474663" cy="330200"/>
            <a:chOff x="5204" y="1258"/>
            <a:chExt cx="299" cy="208"/>
          </a:xfrm>
        </p:grpSpPr>
        <p:sp>
          <p:nvSpPr>
            <p:cNvPr id="76024" name="Rectangle 248"/>
            <p:cNvSpPr>
              <a:spLocks noChangeArrowheads="1"/>
            </p:cNvSpPr>
            <p:nvPr/>
          </p:nvSpPr>
          <p:spPr bwMode="auto">
            <a:xfrm>
              <a:off x="5242" y="1269"/>
              <a:ext cx="190" cy="197"/>
            </a:xfrm>
            <a:prstGeom prst="rect">
              <a:avLst/>
            </a:prstGeom>
            <a:gradFill rotWithShape="0">
              <a:gsLst>
                <a:gs pos="0">
                  <a:srgbClr val="FFAB13"/>
                </a:gs>
                <a:gs pos="50000">
                  <a:srgbClr val="FFAB13">
                    <a:gamma/>
                    <a:tint val="48627"/>
                    <a:invGamma/>
                  </a:srgbClr>
                </a:gs>
                <a:gs pos="100000">
                  <a:srgbClr val="FFAB13"/>
                </a:gs>
              </a:gsLst>
              <a:lin ang="2700000" scaled="1"/>
            </a:gradFill>
            <a:ln w="12700">
              <a:solidFill>
                <a:srgbClr val="FFB73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endParaRPr lang="en-US" sz="1351"/>
            </a:p>
          </p:txBody>
        </p:sp>
        <p:sp>
          <p:nvSpPr>
            <p:cNvPr id="76025" name="Rectangle 249"/>
            <p:cNvSpPr>
              <a:spLocks noChangeArrowheads="1"/>
            </p:cNvSpPr>
            <p:nvPr/>
          </p:nvSpPr>
          <p:spPr bwMode="auto">
            <a:xfrm>
              <a:off x="5204" y="1258"/>
              <a:ext cx="29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pPr defTabSz="1028674" eaLnBrk="0" hangingPunct="0"/>
              <a:endParaRPr lang="en-US" sz="1300" b="1">
                <a:latin typeface="Arial" charset="0"/>
              </a:endParaRPr>
            </a:p>
          </p:txBody>
        </p:sp>
      </p:grpSp>
      <p:grpSp>
        <p:nvGrpSpPr>
          <p:cNvPr id="76026" name="Group 250"/>
          <p:cNvGrpSpPr>
            <a:grpSpLocks/>
          </p:cNvGrpSpPr>
          <p:nvPr/>
        </p:nvGrpSpPr>
        <p:grpSpPr bwMode="auto">
          <a:xfrm>
            <a:off x="1981202" y="4198939"/>
            <a:ext cx="474663" cy="330201"/>
            <a:chOff x="5204" y="1258"/>
            <a:chExt cx="299" cy="208"/>
          </a:xfrm>
        </p:grpSpPr>
        <p:sp>
          <p:nvSpPr>
            <p:cNvPr id="76027" name="Rectangle 251"/>
            <p:cNvSpPr>
              <a:spLocks noChangeArrowheads="1"/>
            </p:cNvSpPr>
            <p:nvPr/>
          </p:nvSpPr>
          <p:spPr bwMode="auto">
            <a:xfrm>
              <a:off x="5242" y="1269"/>
              <a:ext cx="190" cy="197"/>
            </a:xfrm>
            <a:prstGeom prst="rect">
              <a:avLst/>
            </a:prstGeom>
            <a:gradFill rotWithShape="0">
              <a:gsLst>
                <a:gs pos="0">
                  <a:srgbClr val="FFAB13"/>
                </a:gs>
                <a:gs pos="50000">
                  <a:srgbClr val="FFAB13">
                    <a:gamma/>
                    <a:tint val="48627"/>
                    <a:invGamma/>
                  </a:srgbClr>
                </a:gs>
                <a:gs pos="100000">
                  <a:srgbClr val="FFAB13"/>
                </a:gs>
              </a:gsLst>
              <a:lin ang="2700000" scaled="1"/>
            </a:gradFill>
            <a:ln w="12700">
              <a:solidFill>
                <a:srgbClr val="FFB73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endParaRPr lang="en-US" sz="1351"/>
            </a:p>
          </p:txBody>
        </p:sp>
        <p:sp>
          <p:nvSpPr>
            <p:cNvPr id="76028" name="Rectangle 252"/>
            <p:cNvSpPr>
              <a:spLocks noChangeArrowheads="1"/>
            </p:cNvSpPr>
            <p:nvPr/>
          </p:nvSpPr>
          <p:spPr bwMode="auto">
            <a:xfrm>
              <a:off x="5204" y="1258"/>
              <a:ext cx="29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pPr defTabSz="1028674" eaLnBrk="0" hangingPunct="0"/>
              <a:endParaRPr lang="en-US" sz="1300" b="1">
                <a:latin typeface="Arial" charset="0"/>
              </a:endParaRPr>
            </a:p>
          </p:txBody>
        </p:sp>
      </p:grpSp>
      <p:grpSp>
        <p:nvGrpSpPr>
          <p:cNvPr id="76029" name="Group 253"/>
          <p:cNvGrpSpPr>
            <a:grpSpLocks/>
          </p:cNvGrpSpPr>
          <p:nvPr/>
        </p:nvGrpSpPr>
        <p:grpSpPr bwMode="auto">
          <a:xfrm>
            <a:off x="1676400" y="4732338"/>
            <a:ext cx="242888" cy="220663"/>
            <a:chOff x="371" y="3008"/>
            <a:chExt cx="153" cy="139"/>
          </a:xfrm>
        </p:grpSpPr>
        <p:sp>
          <p:nvSpPr>
            <p:cNvPr id="76030" name="Arc 254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31" name="Arc 255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32" name="Freeform 256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33" name="Freeform 257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34" name="Rectangle 258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35" name="Rectangle 259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36" name="Freeform 260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37" name="Freeform 261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38" name="Freeform 262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39" name="Freeform 263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40" name="Freeform 264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41" name="Freeform 265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42" name="Rectangle 266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43" name="Rectangle 267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44" name="Freeform 268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45" name="Freeform 269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46" name="Freeform 270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47" name="Freeform 271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48" name="Freeform 272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49" name="Freeform 273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50" name="Rectangle 274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51" name="Rectangle 275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52" name="Freeform 276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53" name="Freeform 277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54" name="Freeform 278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55" name="Freeform 279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56" name="Rectangle 280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057" name="Rectangle 281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sp>
        <p:nvSpPr>
          <p:cNvPr id="76058" name="Line 282"/>
          <p:cNvSpPr>
            <a:spLocks noChangeShapeType="1"/>
          </p:cNvSpPr>
          <p:nvPr/>
        </p:nvSpPr>
        <p:spPr bwMode="auto">
          <a:xfrm flipV="1">
            <a:off x="4324349" y="3840164"/>
            <a:ext cx="323851" cy="857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76059" name="Rectangle 283"/>
          <p:cNvSpPr>
            <a:spLocks noChangeArrowheads="1"/>
          </p:cNvSpPr>
          <p:nvPr/>
        </p:nvSpPr>
        <p:spPr bwMode="auto">
          <a:xfrm>
            <a:off x="1613694" y="1361793"/>
            <a:ext cx="3273425" cy="1335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3536" tIns="51768" rIns="103536" bIns="51768">
            <a:spAutoFit/>
          </a:bodyPr>
          <a:lstStyle/>
          <a:p>
            <a:pPr defTabSz="1028674" eaLnBrk="0" hangingPunct="0">
              <a:buFontTx/>
              <a:buChar char="•"/>
            </a:pPr>
            <a:r>
              <a:rPr lang="en-US" sz="1600" b="1" dirty="0">
                <a:latin typeface="Arial" charset="0"/>
              </a:rPr>
              <a:t>Gateway (client) uses </a:t>
            </a:r>
            <a:r>
              <a:rPr lang="en-US" sz="1600" b="1" dirty="0" err="1">
                <a:latin typeface="Arial" charset="0"/>
              </a:rPr>
              <a:t>Anycast</a:t>
            </a:r>
            <a:r>
              <a:rPr lang="en-US" sz="1600" b="1" dirty="0">
                <a:latin typeface="Arial" charset="0"/>
              </a:rPr>
              <a:t> to discover nearest relay.</a:t>
            </a:r>
          </a:p>
          <a:p>
            <a:pPr defTabSz="1028674" eaLnBrk="0" hangingPunct="0">
              <a:buFontTx/>
              <a:buChar char="•"/>
            </a:pPr>
            <a:r>
              <a:rPr lang="en-US" sz="1600" b="1" dirty="0">
                <a:latin typeface="Arial" charset="0"/>
              </a:rPr>
              <a:t>UDP-</a:t>
            </a:r>
            <a:r>
              <a:rPr lang="en-US" sz="1600" b="1" dirty="0" err="1">
                <a:latin typeface="Arial" charset="0"/>
              </a:rPr>
              <a:t>encapped</a:t>
            </a:r>
            <a:r>
              <a:rPr lang="en-US" sz="1600" b="1" dirty="0">
                <a:latin typeface="Arial" charset="0"/>
              </a:rPr>
              <a:t> IGMP report is sent to relay at the edge of the </a:t>
            </a:r>
            <a:r>
              <a:rPr lang="en-US" sz="1600" b="1" dirty="0" err="1">
                <a:latin typeface="Arial" charset="0"/>
              </a:rPr>
              <a:t>mcast</a:t>
            </a:r>
            <a:r>
              <a:rPr lang="en-US" sz="1600" b="1" dirty="0">
                <a:latin typeface="Arial" charset="0"/>
              </a:rPr>
              <a:t> network.</a:t>
            </a:r>
          </a:p>
        </p:txBody>
      </p:sp>
      <p:sp>
        <p:nvSpPr>
          <p:cNvPr id="76060" name="Line 284"/>
          <p:cNvSpPr>
            <a:spLocks noChangeShapeType="1"/>
          </p:cNvSpPr>
          <p:nvPr/>
        </p:nvSpPr>
        <p:spPr bwMode="auto">
          <a:xfrm>
            <a:off x="4330701" y="2741613"/>
            <a:ext cx="411163" cy="9921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grpSp>
        <p:nvGrpSpPr>
          <p:cNvPr id="76061" name="Group 285"/>
          <p:cNvGrpSpPr>
            <a:grpSpLocks/>
          </p:cNvGrpSpPr>
          <p:nvPr/>
        </p:nvGrpSpPr>
        <p:grpSpPr bwMode="auto">
          <a:xfrm>
            <a:off x="4554538" y="3811591"/>
            <a:ext cx="474663" cy="330200"/>
            <a:chOff x="5204" y="1258"/>
            <a:chExt cx="299" cy="208"/>
          </a:xfrm>
        </p:grpSpPr>
        <p:sp>
          <p:nvSpPr>
            <p:cNvPr id="76062" name="Rectangle 286"/>
            <p:cNvSpPr>
              <a:spLocks noChangeArrowheads="1"/>
            </p:cNvSpPr>
            <p:nvPr/>
          </p:nvSpPr>
          <p:spPr bwMode="auto">
            <a:xfrm>
              <a:off x="5242" y="1269"/>
              <a:ext cx="190" cy="197"/>
            </a:xfrm>
            <a:prstGeom prst="rect">
              <a:avLst/>
            </a:prstGeom>
            <a:gradFill rotWithShape="0">
              <a:gsLst>
                <a:gs pos="0">
                  <a:srgbClr val="FFAB13"/>
                </a:gs>
                <a:gs pos="50000">
                  <a:srgbClr val="FFAB13">
                    <a:gamma/>
                    <a:tint val="48627"/>
                    <a:invGamma/>
                  </a:srgbClr>
                </a:gs>
                <a:gs pos="100000">
                  <a:srgbClr val="FFAB13"/>
                </a:gs>
              </a:gsLst>
              <a:lin ang="2700000" scaled="1"/>
            </a:gradFill>
            <a:ln w="12700">
              <a:solidFill>
                <a:srgbClr val="FFB73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endParaRPr lang="en-US" sz="1351"/>
            </a:p>
          </p:txBody>
        </p:sp>
        <p:sp>
          <p:nvSpPr>
            <p:cNvPr id="76063" name="Rectangle 287"/>
            <p:cNvSpPr>
              <a:spLocks noChangeArrowheads="1"/>
            </p:cNvSpPr>
            <p:nvPr/>
          </p:nvSpPr>
          <p:spPr bwMode="auto">
            <a:xfrm>
              <a:off x="5204" y="1258"/>
              <a:ext cx="29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pPr defTabSz="1028674" eaLnBrk="0" hangingPunct="0"/>
              <a:endParaRPr lang="en-US" sz="1300" b="1">
                <a:latin typeface="Arial" charset="0"/>
              </a:endParaRPr>
            </a:p>
          </p:txBody>
        </p:sp>
      </p:grpSp>
      <p:sp>
        <p:nvSpPr>
          <p:cNvPr id="76064" name="Text Box 288"/>
          <p:cNvSpPr txBox="1">
            <a:spLocks noChangeArrowheads="1"/>
          </p:cNvSpPr>
          <p:nvPr/>
        </p:nvSpPr>
        <p:spPr bwMode="auto">
          <a:xfrm>
            <a:off x="4800602" y="3962400"/>
            <a:ext cx="8418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80000"/>
              <a:buFont typeface="Wingdings" pitchFamily="2" charset="2"/>
              <a:buNone/>
            </a:pPr>
            <a:r>
              <a:rPr lang="en-US" sz="2000" dirty="0">
                <a:solidFill>
                  <a:srgbClr val="0C479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Relay</a:t>
            </a:r>
          </a:p>
        </p:txBody>
      </p:sp>
      <p:sp>
        <p:nvSpPr>
          <p:cNvPr id="285" name="Text Box 288"/>
          <p:cNvSpPr txBox="1">
            <a:spLocks noChangeArrowheads="1"/>
          </p:cNvSpPr>
          <p:nvPr/>
        </p:nvSpPr>
        <p:spPr bwMode="auto">
          <a:xfrm>
            <a:off x="1293141" y="4658139"/>
            <a:ext cx="49404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80000"/>
              <a:buFont typeface="Wingdings" pitchFamily="2" charset="2"/>
              <a:buNone/>
            </a:pPr>
            <a:r>
              <a:rPr lang="en-US" sz="1400" dirty="0">
                <a:solidFill>
                  <a:srgbClr val="0C479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GW</a:t>
            </a:r>
          </a:p>
        </p:txBody>
      </p:sp>
    </p:spTree>
    <p:extLst>
      <p:ext uri="{BB962C8B-B14F-4D97-AF65-F5344CB8AC3E}">
        <p14:creationId xmlns:p14="http://schemas.microsoft.com/office/powerpoint/2010/main" val="27378164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5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5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5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5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5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5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5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5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75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5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5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75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75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75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75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75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75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75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75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75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75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75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75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75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75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75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75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76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500"/>
                                        <p:tgtEl>
                                          <p:spTgt spid="75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76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75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76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500"/>
                                        <p:tgtEl>
                                          <p:spTgt spid="76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760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3"/>
                                            </p:cond>
                                          </p:stCondLst>
                                        </p:cTn>
                                        <p:tgtEl>
                                          <p:spTgt spid="76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0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3" dur="500"/>
                                        <p:tgtEl>
                                          <p:spTgt spid="76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7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76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76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500"/>
                            </p:stCondLst>
                            <p:childTnLst>
                              <p:par>
                                <p:cTn id="1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76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76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0" dur="500"/>
                                        <p:tgtEl>
                                          <p:spTgt spid="75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3" dur="500"/>
                                        <p:tgtEl>
                                          <p:spTgt spid="75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 animBg="1"/>
      <p:bldP spid="75779" grpId="0" animBg="1"/>
      <p:bldP spid="75780" grpId="0" animBg="1"/>
      <p:bldP spid="75781" grpId="0" animBg="1"/>
      <p:bldP spid="75789" grpId="0"/>
      <p:bldP spid="75790" grpId="0"/>
      <p:bldP spid="75791" grpId="0"/>
      <p:bldP spid="75815" grpId="0" animBg="1"/>
      <p:bldP spid="75830" grpId="0" animBg="1"/>
      <p:bldP spid="75831" grpId="0" animBg="1"/>
      <p:bldP spid="75832" grpId="0" animBg="1"/>
      <p:bldP spid="76013" grpId="0" animBg="1"/>
      <p:bldP spid="76021" grpId="0" animBg="1"/>
      <p:bldP spid="76022" grpId="0" animBg="1"/>
      <p:bldP spid="76058" grpId="0" animBg="1"/>
      <p:bldP spid="76059" grpId="0" autoUpdateAnimBg="0"/>
      <p:bldP spid="76060" grpId="0" animBg="1"/>
      <p:bldP spid="76064" grpId="0"/>
      <p:bldP spid="28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Line 2"/>
          <p:cNvSpPr>
            <a:spLocks noChangeShapeType="1"/>
          </p:cNvSpPr>
          <p:nvPr/>
        </p:nvSpPr>
        <p:spPr bwMode="auto">
          <a:xfrm>
            <a:off x="4038601" y="5562602"/>
            <a:ext cx="320675" cy="17463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76803" name="Line 3"/>
          <p:cNvSpPr>
            <a:spLocks noChangeShapeType="1"/>
          </p:cNvSpPr>
          <p:nvPr/>
        </p:nvSpPr>
        <p:spPr bwMode="auto">
          <a:xfrm flipH="1" flipV="1">
            <a:off x="9753600" y="2590800"/>
            <a:ext cx="152400" cy="45720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76804" name="Line 4"/>
          <p:cNvSpPr>
            <a:spLocks noChangeShapeType="1"/>
          </p:cNvSpPr>
          <p:nvPr/>
        </p:nvSpPr>
        <p:spPr bwMode="auto">
          <a:xfrm flipV="1">
            <a:off x="5791200" y="4419600"/>
            <a:ext cx="0" cy="3048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76805" name="Line 5"/>
          <p:cNvSpPr>
            <a:spLocks noChangeShapeType="1"/>
          </p:cNvSpPr>
          <p:nvPr/>
        </p:nvSpPr>
        <p:spPr bwMode="auto">
          <a:xfrm flipV="1">
            <a:off x="8153400" y="2438400"/>
            <a:ext cx="304800" cy="76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AMT – Unicast Edge Network</a:t>
            </a:r>
          </a:p>
        </p:txBody>
      </p:sp>
      <p:sp>
        <p:nvSpPr>
          <p:cNvPr id="76807" name="Rectangle 7"/>
          <p:cNvSpPr>
            <a:spLocks noChangeArrowheads="1"/>
          </p:cNvSpPr>
          <p:nvPr/>
        </p:nvSpPr>
        <p:spPr bwMode="auto">
          <a:xfrm>
            <a:off x="3140076" y="227014"/>
            <a:ext cx="7269163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99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bIns="0" anchor="b"/>
          <a:lstStyle/>
          <a:p>
            <a:pPr eaLnBrk="0" hangingPunct="0"/>
            <a:endParaRPr lang="en-US" sz="3200" b="1">
              <a:solidFill>
                <a:srgbClr val="0C479D"/>
              </a:solidFill>
              <a:latin typeface="Tahoma" pitchFamily="34" charset="0"/>
            </a:endParaRPr>
          </a:p>
        </p:txBody>
      </p:sp>
      <p:pic>
        <p:nvPicPr>
          <p:cNvPr id="76808" name="Picture 8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714" y="1773237"/>
            <a:ext cx="1385887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809" name="Picture 9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301" y="1905000"/>
            <a:ext cx="41529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810" name="Picture 10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3167063"/>
            <a:ext cx="23495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811" name="Picture 11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1" y="4648200"/>
            <a:ext cx="23495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6812" name="Rectangle 12"/>
          <p:cNvSpPr>
            <a:spLocks noChangeArrowheads="1"/>
          </p:cNvSpPr>
          <p:nvPr/>
        </p:nvSpPr>
        <p:spPr bwMode="auto">
          <a:xfrm>
            <a:off x="5562601" y="1447800"/>
            <a:ext cx="2033312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>
                <a:latin typeface="Arial" charset="0"/>
              </a:rPr>
              <a:t>Mcast Enabled ISP</a:t>
            </a:r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1905000" y="2819400"/>
            <a:ext cx="2342692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>
                <a:latin typeface="Arial" charset="0"/>
              </a:rPr>
              <a:t>Unicast-Only Network</a:t>
            </a:r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8242301" y="1371600"/>
            <a:ext cx="1680651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>
                <a:latin typeface="Arial" charset="0"/>
              </a:rPr>
              <a:t>Content Owner</a:t>
            </a:r>
          </a:p>
        </p:txBody>
      </p:sp>
      <p:sp>
        <p:nvSpPr>
          <p:cNvPr id="76815" name="Rectangle 15"/>
          <p:cNvSpPr>
            <a:spLocks noChangeArrowheads="1"/>
          </p:cNvSpPr>
          <p:nvPr/>
        </p:nvSpPr>
        <p:spPr bwMode="auto">
          <a:xfrm>
            <a:off x="4157664" y="6127751"/>
            <a:ext cx="3128163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>
                <a:latin typeface="Arial" charset="0"/>
              </a:rPr>
              <a:t>Mcast Enabled Local Provider</a:t>
            </a:r>
          </a:p>
        </p:txBody>
      </p:sp>
      <p:grpSp>
        <p:nvGrpSpPr>
          <p:cNvPr id="76816" name="Group 16"/>
          <p:cNvGrpSpPr>
            <a:grpSpLocks/>
          </p:cNvGrpSpPr>
          <p:nvPr/>
        </p:nvGrpSpPr>
        <p:grpSpPr bwMode="auto">
          <a:xfrm>
            <a:off x="7848602" y="2438402"/>
            <a:ext cx="474663" cy="330201"/>
            <a:chOff x="5204" y="1258"/>
            <a:chExt cx="299" cy="208"/>
          </a:xfrm>
        </p:grpSpPr>
        <p:sp>
          <p:nvSpPr>
            <p:cNvPr id="76817" name="Rectangle 17"/>
            <p:cNvSpPr>
              <a:spLocks noChangeArrowheads="1"/>
            </p:cNvSpPr>
            <p:nvPr/>
          </p:nvSpPr>
          <p:spPr bwMode="auto">
            <a:xfrm>
              <a:off x="5242" y="1269"/>
              <a:ext cx="190" cy="197"/>
            </a:xfrm>
            <a:prstGeom prst="rect">
              <a:avLst/>
            </a:prstGeom>
            <a:gradFill rotWithShape="0">
              <a:gsLst>
                <a:gs pos="0">
                  <a:srgbClr val="FFAB13"/>
                </a:gs>
                <a:gs pos="50000">
                  <a:srgbClr val="FFAB13">
                    <a:gamma/>
                    <a:tint val="48627"/>
                    <a:invGamma/>
                  </a:srgbClr>
                </a:gs>
                <a:gs pos="100000">
                  <a:srgbClr val="FFAB13"/>
                </a:gs>
              </a:gsLst>
              <a:lin ang="2700000" scaled="1"/>
            </a:gradFill>
            <a:ln w="12700">
              <a:solidFill>
                <a:srgbClr val="FFB73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endParaRPr lang="en-US" sz="1351"/>
            </a:p>
          </p:txBody>
        </p:sp>
        <p:sp>
          <p:nvSpPr>
            <p:cNvPr id="76818" name="Rectangle 18"/>
            <p:cNvSpPr>
              <a:spLocks noChangeArrowheads="1"/>
            </p:cNvSpPr>
            <p:nvPr/>
          </p:nvSpPr>
          <p:spPr bwMode="auto">
            <a:xfrm>
              <a:off x="5204" y="1258"/>
              <a:ext cx="29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pPr defTabSz="1028674" eaLnBrk="0" hangingPunct="0"/>
              <a:endParaRPr lang="en-US" sz="1300" b="1">
                <a:latin typeface="Arial" charset="0"/>
              </a:endParaRPr>
            </a:p>
          </p:txBody>
        </p:sp>
      </p:grpSp>
      <p:grpSp>
        <p:nvGrpSpPr>
          <p:cNvPr id="76819" name="Group 19"/>
          <p:cNvGrpSpPr>
            <a:grpSpLocks/>
          </p:cNvGrpSpPr>
          <p:nvPr/>
        </p:nvGrpSpPr>
        <p:grpSpPr bwMode="auto">
          <a:xfrm>
            <a:off x="4191000" y="2362200"/>
            <a:ext cx="5334000" cy="3581400"/>
            <a:chOff x="1680" y="1488"/>
            <a:chExt cx="3360" cy="2256"/>
          </a:xfrm>
        </p:grpSpPr>
        <p:sp>
          <p:nvSpPr>
            <p:cNvPr id="76820" name="Line 20"/>
            <p:cNvSpPr>
              <a:spLocks noChangeShapeType="1"/>
            </p:cNvSpPr>
            <p:nvPr/>
          </p:nvSpPr>
          <p:spPr bwMode="auto">
            <a:xfrm>
              <a:off x="4464" y="1488"/>
              <a:ext cx="576" cy="48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21" name="Line 21"/>
            <p:cNvSpPr>
              <a:spLocks noChangeShapeType="1"/>
            </p:cNvSpPr>
            <p:nvPr/>
          </p:nvSpPr>
          <p:spPr bwMode="auto">
            <a:xfrm flipV="1">
              <a:off x="4224" y="1536"/>
              <a:ext cx="192" cy="96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22" name="Line 22"/>
            <p:cNvSpPr>
              <a:spLocks noChangeShapeType="1"/>
            </p:cNvSpPr>
            <p:nvPr/>
          </p:nvSpPr>
          <p:spPr bwMode="auto">
            <a:xfrm flipV="1">
              <a:off x="1680" y="3552"/>
              <a:ext cx="96" cy="192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23" name="Line 23"/>
            <p:cNvSpPr>
              <a:spLocks noChangeShapeType="1"/>
            </p:cNvSpPr>
            <p:nvPr/>
          </p:nvSpPr>
          <p:spPr bwMode="auto">
            <a:xfrm flipV="1">
              <a:off x="1968" y="3072"/>
              <a:ext cx="624" cy="384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24" name="Line 24"/>
            <p:cNvSpPr>
              <a:spLocks noChangeShapeType="1"/>
            </p:cNvSpPr>
            <p:nvPr/>
          </p:nvSpPr>
          <p:spPr bwMode="auto">
            <a:xfrm flipH="1" flipV="1">
              <a:off x="2736" y="2784"/>
              <a:ext cx="0" cy="192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25" name="Line 25"/>
            <p:cNvSpPr>
              <a:spLocks noChangeShapeType="1"/>
            </p:cNvSpPr>
            <p:nvPr/>
          </p:nvSpPr>
          <p:spPr bwMode="auto">
            <a:xfrm flipV="1">
              <a:off x="2736" y="2352"/>
              <a:ext cx="480" cy="336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26" name="Line 26"/>
            <p:cNvSpPr>
              <a:spLocks noChangeShapeType="1"/>
            </p:cNvSpPr>
            <p:nvPr/>
          </p:nvSpPr>
          <p:spPr bwMode="auto">
            <a:xfrm flipV="1">
              <a:off x="3360" y="1680"/>
              <a:ext cx="672" cy="576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76827" name="Group 27"/>
          <p:cNvGrpSpPr>
            <a:grpSpLocks/>
          </p:cNvGrpSpPr>
          <p:nvPr/>
        </p:nvGrpSpPr>
        <p:grpSpPr bwMode="auto">
          <a:xfrm>
            <a:off x="8288338" y="2209802"/>
            <a:ext cx="474663" cy="330201"/>
            <a:chOff x="5204" y="1258"/>
            <a:chExt cx="299" cy="208"/>
          </a:xfrm>
        </p:grpSpPr>
        <p:sp>
          <p:nvSpPr>
            <p:cNvPr id="76828" name="Rectangle 28"/>
            <p:cNvSpPr>
              <a:spLocks noChangeArrowheads="1"/>
            </p:cNvSpPr>
            <p:nvPr/>
          </p:nvSpPr>
          <p:spPr bwMode="auto">
            <a:xfrm>
              <a:off x="5242" y="1269"/>
              <a:ext cx="190" cy="197"/>
            </a:xfrm>
            <a:prstGeom prst="rect">
              <a:avLst/>
            </a:prstGeom>
            <a:gradFill rotWithShape="0">
              <a:gsLst>
                <a:gs pos="0">
                  <a:srgbClr val="FFAB13"/>
                </a:gs>
                <a:gs pos="50000">
                  <a:srgbClr val="FFAB13">
                    <a:gamma/>
                    <a:tint val="48627"/>
                    <a:invGamma/>
                  </a:srgbClr>
                </a:gs>
                <a:gs pos="100000">
                  <a:srgbClr val="FFAB13"/>
                </a:gs>
              </a:gsLst>
              <a:lin ang="2700000" scaled="1"/>
            </a:gradFill>
            <a:ln w="12700">
              <a:solidFill>
                <a:srgbClr val="FFB73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endParaRPr lang="en-US" sz="1351"/>
            </a:p>
          </p:txBody>
        </p:sp>
        <p:sp>
          <p:nvSpPr>
            <p:cNvPr id="76829" name="Rectangle 29"/>
            <p:cNvSpPr>
              <a:spLocks noChangeArrowheads="1"/>
            </p:cNvSpPr>
            <p:nvPr/>
          </p:nvSpPr>
          <p:spPr bwMode="auto">
            <a:xfrm>
              <a:off x="5204" y="1258"/>
              <a:ext cx="29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pPr defTabSz="1028674" eaLnBrk="0" hangingPunct="0"/>
              <a:endParaRPr lang="en-US" sz="1300" b="1">
                <a:latin typeface="Arial" charset="0"/>
              </a:endParaRPr>
            </a:p>
          </p:txBody>
        </p:sp>
      </p:grpSp>
      <p:grpSp>
        <p:nvGrpSpPr>
          <p:cNvPr id="76830" name="Group 30"/>
          <p:cNvGrpSpPr>
            <a:grpSpLocks/>
          </p:cNvGrpSpPr>
          <p:nvPr/>
        </p:nvGrpSpPr>
        <p:grpSpPr bwMode="auto">
          <a:xfrm>
            <a:off x="5562602" y="4191002"/>
            <a:ext cx="474663" cy="330201"/>
            <a:chOff x="5204" y="1258"/>
            <a:chExt cx="299" cy="208"/>
          </a:xfrm>
        </p:grpSpPr>
        <p:sp>
          <p:nvSpPr>
            <p:cNvPr id="76831" name="Rectangle 31"/>
            <p:cNvSpPr>
              <a:spLocks noChangeArrowheads="1"/>
            </p:cNvSpPr>
            <p:nvPr/>
          </p:nvSpPr>
          <p:spPr bwMode="auto">
            <a:xfrm>
              <a:off x="5242" y="1269"/>
              <a:ext cx="190" cy="197"/>
            </a:xfrm>
            <a:prstGeom prst="rect">
              <a:avLst/>
            </a:prstGeom>
            <a:gradFill rotWithShape="0">
              <a:gsLst>
                <a:gs pos="0">
                  <a:srgbClr val="FFAB13"/>
                </a:gs>
                <a:gs pos="50000">
                  <a:srgbClr val="FFAB13">
                    <a:gamma/>
                    <a:tint val="48627"/>
                    <a:invGamma/>
                  </a:srgbClr>
                </a:gs>
                <a:gs pos="100000">
                  <a:srgbClr val="FFAB13"/>
                </a:gs>
              </a:gsLst>
              <a:lin ang="2700000" scaled="1"/>
            </a:gradFill>
            <a:ln w="12700">
              <a:solidFill>
                <a:srgbClr val="FFB73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endParaRPr lang="en-US" sz="1351"/>
            </a:p>
          </p:txBody>
        </p:sp>
        <p:sp>
          <p:nvSpPr>
            <p:cNvPr id="76832" name="Rectangle 32"/>
            <p:cNvSpPr>
              <a:spLocks noChangeArrowheads="1"/>
            </p:cNvSpPr>
            <p:nvPr/>
          </p:nvSpPr>
          <p:spPr bwMode="auto">
            <a:xfrm>
              <a:off x="5204" y="1258"/>
              <a:ext cx="29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pPr defTabSz="1028674" eaLnBrk="0" hangingPunct="0"/>
              <a:endParaRPr lang="en-US" sz="1300" b="1">
                <a:latin typeface="Arial" charset="0"/>
              </a:endParaRPr>
            </a:p>
          </p:txBody>
        </p:sp>
      </p:grpSp>
      <p:grpSp>
        <p:nvGrpSpPr>
          <p:cNvPr id="76833" name="Group 33"/>
          <p:cNvGrpSpPr>
            <a:grpSpLocks/>
          </p:cNvGrpSpPr>
          <p:nvPr/>
        </p:nvGrpSpPr>
        <p:grpSpPr bwMode="auto">
          <a:xfrm>
            <a:off x="5867400" y="4876800"/>
            <a:ext cx="933451" cy="1035051"/>
            <a:chOff x="2772" y="3072"/>
            <a:chExt cx="540" cy="624"/>
          </a:xfrm>
        </p:grpSpPr>
        <p:sp>
          <p:nvSpPr>
            <p:cNvPr id="76834" name="Line 34"/>
            <p:cNvSpPr>
              <a:spLocks noChangeShapeType="1"/>
            </p:cNvSpPr>
            <p:nvPr/>
          </p:nvSpPr>
          <p:spPr bwMode="auto">
            <a:xfrm flipH="1" flipV="1">
              <a:off x="3216" y="3552"/>
              <a:ext cx="96" cy="144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35" name="Line 35"/>
            <p:cNvSpPr>
              <a:spLocks noChangeShapeType="1"/>
            </p:cNvSpPr>
            <p:nvPr/>
          </p:nvSpPr>
          <p:spPr bwMode="auto">
            <a:xfrm flipH="1" flipV="1">
              <a:off x="2772" y="3072"/>
              <a:ext cx="300" cy="336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</p:grpSp>
      <p:sp>
        <p:nvSpPr>
          <p:cNvPr id="76836" name="Line 36"/>
          <p:cNvSpPr>
            <a:spLocks noChangeShapeType="1"/>
          </p:cNvSpPr>
          <p:nvPr/>
        </p:nvSpPr>
        <p:spPr bwMode="auto">
          <a:xfrm flipV="1">
            <a:off x="4343400" y="3962400"/>
            <a:ext cx="304800" cy="76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grpSp>
        <p:nvGrpSpPr>
          <p:cNvPr id="76837" name="Group 37"/>
          <p:cNvGrpSpPr>
            <a:grpSpLocks/>
          </p:cNvGrpSpPr>
          <p:nvPr/>
        </p:nvGrpSpPr>
        <p:grpSpPr bwMode="auto">
          <a:xfrm>
            <a:off x="9431338" y="2363791"/>
            <a:ext cx="474663" cy="330200"/>
            <a:chOff x="5204" y="1258"/>
            <a:chExt cx="299" cy="208"/>
          </a:xfrm>
        </p:grpSpPr>
        <p:sp>
          <p:nvSpPr>
            <p:cNvPr id="76838" name="Rectangle 38"/>
            <p:cNvSpPr>
              <a:spLocks noChangeArrowheads="1"/>
            </p:cNvSpPr>
            <p:nvPr/>
          </p:nvSpPr>
          <p:spPr bwMode="auto">
            <a:xfrm>
              <a:off x="5242" y="1269"/>
              <a:ext cx="190" cy="197"/>
            </a:xfrm>
            <a:prstGeom prst="rect">
              <a:avLst/>
            </a:prstGeom>
            <a:gradFill rotWithShape="0">
              <a:gsLst>
                <a:gs pos="0">
                  <a:srgbClr val="FFAB13"/>
                </a:gs>
                <a:gs pos="50000">
                  <a:srgbClr val="FFAB13">
                    <a:gamma/>
                    <a:tint val="48627"/>
                    <a:invGamma/>
                  </a:srgbClr>
                </a:gs>
                <a:gs pos="100000">
                  <a:srgbClr val="FFAB13"/>
                </a:gs>
              </a:gsLst>
              <a:lin ang="2700000" scaled="1"/>
            </a:gradFill>
            <a:ln w="12700">
              <a:solidFill>
                <a:srgbClr val="FFB73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endParaRPr lang="en-US" sz="1351"/>
            </a:p>
          </p:txBody>
        </p:sp>
        <p:sp>
          <p:nvSpPr>
            <p:cNvPr id="76839" name="Rectangle 39"/>
            <p:cNvSpPr>
              <a:spLocks noChangeArrowheads="1"/>
            </p:cNvSpPr>
            <p:nvPr/>
          </p:nvSpPr>
          <p:spPr bwMode="auto">
            <a:xfrm>
              <a:off x="5204" y="1258"/>
              <a:ext cx="29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pPr defTabSz="1028674" eaLnBrk="0" hangingPunct="0"/>
              <a:endParaRPr lang="en-US" sz="1300" b="1">
                <a:latin typeface="Arial" charset="0"/>
              </a:endParaRPr>
            </a:p>
          </p:txBody>
        </p:sp>
      </p:grpSp>
      <p:pic>
        <p:nvPicPr>
          <p:cNvPr id="76840" name="Picture 40" descr="icon_c_serv_p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5514" y="2971801"/>
            <a:ext cx="319087" cy="266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841" name="Line 41"/>
          <p:cNvSpPr>
            <a:spLocks noChangeShapeType="1"/>
          </p:cNvSpPr>
          <p:nvPr/>
        </p:nvSpPr>
        <p:spPr bwMode="auto">
          <a:xfrm flipH="1" flipV="1">
            <a:off x="7772400" y="4876800"/>
            <a:ext cx="685800" cy="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76842" name="Line 42"/>
          <p:cNvSpPr>
            <a:spLocks noChangeShapeType="1"/>
          </p:cNvSpPr>
          <p:nvPr/>
        </p:nvSpPr>
        <p:spPr bwMode="auto">
          <a:xfrm flipH="1" flipV="1">
            <a:off x="7772400" y="5257800"/>
            <a:ext cx="685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76843" name="Rectangle 43"/>
          <p:cNvSpPr>
            <a:spLocks noChangeArrowheads="1"/>
          </p:cNvSpPr>
          <p:nvPr/>
        </p:nvSpPr>
        <p:spPr bwMode="auto">
          <a:xfrm>
            <a:off x="8458201" y="4724400"/>
            <a:ext cx="1465720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>
                <a:latin typeface="Arial" charset="0"/>
              </a:rPr>
              <a:t>Mcast Traffic</a:t>
            </a:r>
          </a:p>
        </p:txBody>
      </p:sp>
      <p:sp>
        <p:nvSpPr>
          <p:cNvPr id="76844" name="Rectangle 44"/>
          <p:cNvSpPr>
            <a:spLocks noChangeArrowheads="1"/>
          </p:cNvSpPr>
          <p:nvPr/>
        </p:nvSpPr>
        <p:spPr bwMode="auto">
          <a:xfrm>
            <a:off x="8458201" y="5105400"/>
            <a:ext cx="1270282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>
                <a:latin typeface="Arial" charset="0"/>
              </a:rPr>
              <a:t>Mcast Join</a:t>
            </a:r>
          </a:p>
        </p:txBody>
      </p:sp>
      <p:grpSp>
        <p:nvGrpSpPr>
          <p:cNvPr id="76845" name="Group 45"/>
          <p:cNvGrpSpPr>
            <a:grpSpLocks/>
          </p:cNvGrpSpPr>
          <p:nvPr/>
        </p:nvGrpSpPr>
        <p:grpSpPr bwMode="auto">
          <a:xfrm>
            <a:off x="2971802" y="4497391"/>
            <a:ext cx="474663" cy="330200"/>
            <a:chOff x="5204" y="1258"/>
            <a:chExt cx="299" cy="208"/>
          </a:xfrm>
        </p:grpSpPr>
        <p:sp>
          <p:nvSpPr>
            <p:cNvPr id="76846" name="Rectangle 46"/>
            <p:cNvSpPr>
              <a:spLocks noChangeArrowheads="1"/>
            </p:cNvSpPr>
            <p:nvPr/>
          </p:nvSpPr>
          <p:spPr bwMode="auto">
            <a:xfrm>
              <a:off x="5242" y="1269"/>
              <a:ext cx="190" cy="197"/>
            </a:xfrm>
            <a:prstGeom prst="rect">
              <a:avLst/>
            </a:prstGeom>
            <a:gradFill rotWithShape="0">
              <a:gsLst>
                <a:gs pos="0">
                  <a:srgbClr val="FFAB13"/>
                </a:gs>
                <a:gs pos="50000">
                  <a:srgbClr val="FFAB13">
                    <a:gamma/>
                    <a:tint val="48627"/>
                    <a:invGamma/>
                  </a:srgbClr>
                </a:gs>
                <a:gs pos="100000">
                  <a:srgbClr val="FFAB13"/>
                </a:gs>
              </a:gsLst>
              <a:lin ang="2700000" scaled="1"/>
            </a:gradFill>
            <a:ln w="12700">
              <a:solidFill>
                <a:srgbClr val="FFB73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endParaRPr lang="en-US" sz="1351"/>
            </a:p>
          </p:txBody>
        </p:sp>
        <p:sp>
          <p:nvSpPr>
            <p:cNvPr id="76847" name="Rectangle 47"/>
            <p:cNvSpPr>
              <a:spLocks noChangeArrowheads="1"/>
            </p:cNvSpPr>
            <p:nvPr/>
          </p:nvSpPr>
          <p:spPr bwMode="auto">
            <a:xfrm>
              <a:off x="5204" y="1258"/>
              <a:ext cx="29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pPr defTabSz="1028674" eaLnBrk="0" hangingPunct="0"/>
              <a:endParaRPr lang="en-US" sz="1300" b="1">
                <a:latin typeface="Arial" charset="0"/>
              </a:endParaRPr>
            </a:p>
          </p:txBody>
        </p:sp>
      </p:grpSp>
      <p:grpSp>
        <p:nvGrpSpPr>
          <p:cNvPr id="76848" name="Group 48"/>
          <p:cNvGrpSpPr>
            <a:grpSpLocks/>
          </p:cNvGrpSpPr>
          <p:nvPr/>
        </p:nvGrpSpPr>
        <p:grpSpPr bwMode="auto">
          <a:xfrm>
            <a:off x="5562602" y="4648202"/>
            <a:ext cx="474663" cy="330201"/>
            <a:chOff x="5204" y="1258"/>
            <a:chExt cx="299" cy="208"/>
          </a:xfrm>
        </p:grpSpPr>
        <p:sp>
          <p:nvSpPr>
            <p:cNvPr id="76849" name="Rectangle 49"/>
            <p:cNvSpPr>
              <a:spLocks noChangeArrowheads="1"/>
            </p:cNvSpPr>
            <p:nvPr/>
          </p:nvSpPr>
          <p:spPr bwMode="auto">
            <a:xfrm>
              <a:off x="5242" y="1269"/>
              <a:ext cx="190" cy="197"/>
            </a:xfrm>
            <a:prstGeom prst="rect">
              <a:avLst/>
            </a:prstGeom>
            <a:gradFill rotWithShape="0">
              <a:gsLst>
                <a:gs pos="0">
                  <a:srgbClr val="FFAB13"/>
                </a:gs>
                <a:gs pos="50000">
                  <a:srgbClr val="FFAB13">
                    <a:gamma/>
                    <a:tint val="48627"/>
                    <a:invGamma/>
                  </a:srgbClr>
                </a:gs>
                <a:gs pos="100000">
                  <a:srgbClr val="FFAB13"/>
                </a:gs>
              </a:gsLst>
              <a:lin ang="2700000" scaled="1"/>
            </a:gradFill>
            <a:ln w="12700">
              <a:solidFill>
                <a:srgbClr val="FFB73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endParaRPr lang="en-US" sz="1351"/>
            </a:p>
          </p:txBody>
        </p:sp>
        <p:sp>
          <p:nvSpPr>
            <p:cNvPr id="76850" name="Rectangle 50"/>
            <p:cNvSpPr>
              <a:spLocks noChangeArrowheads="1"/>
            </p:cNvSpPr>
            <p:nvPr/>
          </p:nvSpPr>
          <p:spPr bwMode="auto">
            <a:xfrm>
              <a:off x="5204" y="1258"/>
              <a:ext cx="29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pPr defTabSz="1028674" eaLnBrk="0" hangingPunct="0"/>
              <a:endParaRPr lang="en-US" sz="1300" b="1">
                <a:latin typeface="Arial" charset="0"/>
              </a:endParaRPr>
            </a:p>
          </p:txBody>
        </p:sp>
      </p:grpSp>
      <p:sp>
        <p:nvSpPr>
          <p:cNvPr id="76851" name="Line 51"/>
          <p:cNvSpPr>
            <a:spLocks noChangeShapeType="1"/>
          </p:cNvSpPr>
          <p:nvPr/>
        </p:nvSpPr>
        <p:spPr bwMode="auto">
          <a:xfrm flipH="1" flipV="1">
            <a:off x="6629400" y="5486400"/>
            <a:ext cx="228600" cy="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76852" name="Line 52"/>
          <p:cNvSpPr>
            <a:spLocks noChangeShapeType="1"/>
          </p:cNvSpPr>
          <p:nvPr/>
        </p:nvSpPr>
        <p:spPr bwMode="auto">
          <a:xfrm>
            <a:off x="4267200" y="5105400"/>
            <a:ext cx="76200" cy="38100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76853" name="Line 53"/>
          <p:cNvSpPr>
            <a:spLocks noChangeShapeType="1"/>
          </p:cNvSpPr>
          <p:nvPr/>
        </p:nvSpPr>
        <p:spPr bwMode="auto">
          <a:xfrm flipH="1">
            <a:off x="6629400" y="5105400"/>
            <a:ext cx="228600" cy="30480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grpSp>
        <p:nvGrpSpPr>
          <p:cNvPr id="76854" name="Group 54"/>
          <p:cNvGrpSpPr>
            <a:grpSpLocks/>
          </p:cNvGrpSpPr>
          <p:nvPr/>
        </p:nvGrpSpPr>
        <p:grpSpPr bwMode="auto">
          <a:xfrm>
            <a:off x="6307138" y="5411791"/>
            <a:ext cx="474663" cy="330200"/>
            <a:chOff x="5204" y="1258"/>
            <a:chExt cx="299" cy="208"/>
          </a:xfrm>
        </p:grpSpPr>
        <p:sp>
          <p:nvSpPr>
            <p:cNvPr id="76855" name="Rectangle 55"/>
            <p:cNvSpPr>
              <a:spLocks noChangeArrowheads="1"/>
            </p:cNvSpPr>
            <p:nvPr/>
          </p:nvSpPr>
          <p:spPr bwMode="auto">
            <a:xfrm>
              <a:off x="5242" y="1269"/>
              <a:ext cx="190" cy="197"/>
            </a:xfrm>
            <a:prstGeom prst="rect">
              <a:avLst/>
            </a:prstGeom>
            <a:gradFill rotWithShape="0">
              <a:gsLst>
                <a:gs pos="0">
                  <a:srgbClr val="FFAB13"/>
                </a:gs>
                <a:gs pos="50000">
                  <a:srgbClr val="FFAB13">
                    <a:gamma/>
                    <a:tint val="48627"/>
                    <a:invGamma/>
                  </a:srgbClr>
                </a:gs>
                <a:gs pos="100000">
                  <a:srgbClr val="FFAB13"/>
                </a:gs>
              </a:gsLst>
              <a:lin ang="2700000" scaled="1"/>
            </a:gradFill>
            <a:ln w="12700">
              <a:solidFill>
                <a:srgbClr val="FFB73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endParaRPr lang="en-US" sz="1351"/>
            </a:p>
          </p:txBody>
        </p:sp>
        <p:sp>
          <p:nvSpPr>
            <p:cNvPr id="76856" name="Rectangle 56"/>
            <p:cNvSpPr>
              <a:spLocks noChangeArrowheads="1"/>
            </p:cNvSpPr>
            <p:nvPr/>
          </p:nvSpPr>
          <p:spPr bwMode="auto">
            <a:xfrm>
              <a:off x="5204" y="1258"/>
              <a:ext cx="29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pPr defTabSz="1028674" eaLnBrk="0" hangingPunct="0"/>
              <a:endParaRPr lang="en-US" sz="1300" b="1">
                <a:latin typeface="Arial" charset="0"/>
              </a:endParaRPr>
            </a:p>
          </p:txBody>
        </p:sp>
      </p:grpSp>
      <p:grpSp>
        <p:nvGrpSpPr>
          <p:cNvPr id="76857" name="Group 57"/>
          <p:cNvGrpSpPr>
            <a:grpSpLocks/>
          </p:cNvGrpSpPr>
          <p:nvPr/>
        </p:nvGrpSpPr>
        <p:grpSpPr bwMode="auto">
          <a:xfrm>
            <a:off x="4267202" y="5411791"/>
            <a:ext cx="474663" cy="330200"/>
            <a:chOff x="5204" y="1258"/>
            <a:chExt cx="299" cy="208"/>
          </a:xfrm>
        </p:grpSpPr>
        <p:sp>
          <p:nvSpPr>
            <p:cNvPr id="76858" name="Rectangle 58"/>
            <p:cNvSpPr>
              <a:spLocks noChangeArrowheads="1"/>
            </p:cNvSpPr>
            <p:nvPr/>
          </p:nvSpPr>
          <p:spPr bwMode="auto">
            <a:xfrm>
              <a:off x="5242" y="1269"/>
              <a:ext cx="190" cy="197"/>
            </a:xfrm>
            <a:prstGeom prst="rect">
              <a:avLst/>
            </a:prstGeom>
            <a:gradFill rotWithShape="0">
              <a:gsLst>
                <a:gs pos="0">
                  <a:srgbClr val="FFAB13"/>
                </a:gs>
                <a:gs pos="50000">
                  <a:srgbClr val="FFAB13">
                    <a:gamma/>
                    <a:tint val="48627"/>
                    <a:invGamma/>
                  </a:srgbClr>
                </a:gs>
                <a:gs pos="100000">
                  <a:srgbClr val="FFAB13"/>
                </a:gs>
              </a:gsLst>
              <a:lin ang="2700000" scaled="1"/>
            </a:gradFill>
            <a:ln w="12700">
              <a:solidFill>
                <a:srgbClr val="FFB73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endParaRPr lang="en-US" sz="1351"/>
            </a:p>
          </p:txBody>
        </p:sp>
        <p:sp>
          <p:nvSpPr>
            <p:cNvPr id="76859" name="Rectangle 59"/>
            <p:cNvSpPr>
              <a:spLocks noChangeArrowheads="1"/>
            </p:cNvSpPr>
            <p:nvPr/>
          </p:nvSpPr>
          <p:spPr bwMode="auto">
            <a:xfrm>
              <a:off x="5204" y="1258"/>
              <a:ext cx="29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pPr defTabSz="1028674" eaLnBrk="0" hangingPunct="0"/>
              <a:endParaRPr lang="en-US" sz="1300" b="1">
                <a:latin typeface="Arial" charset="0"/>
              </a:endParaRPr>
            </a:p>
          </p:txBody>
        </p:sp>
      </p:grpSp>
      <p:grpSp>
        <p:nvGrpSpPr>
          <p:cNvPr id="76860" name="Group 60"/>
          <p:cNvGrpSpPr>
            <a:grpSpLocks/>
          </p:cNvGrpSpPr>
          <p:nvPr/>
        </p:nvGrpSpPr>
        <p:grpSpPr bwMode="auto">
          <a:xfrm>
            <a:off x="4038600" y="5875338"/>
            <a:ext cx="242888" cy="220663"/>
            <a:chOff x="371" y="3008"/>
            <a:chExt cx="153" cy="139"/>
          </a:xfrm>
        </p:grpSpPr>
        <p:sp>
          <p:nvSpPr>
            <p:cNvPr id="76861" name="Arc 61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62" name="Arc 62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63" name="Freeform 63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64" name="Freeform 64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65" name="Rectangle 65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66" name="Rectangle 66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67" name="Freeform 67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68" name="Freeform 68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69" name="Freeform 69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70" name="Freeform 70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71" name="Freeform 71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72" name="Freeform 72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73" name="Rectangle 73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74" name="Rectangle 74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75" name="Freeform 75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76" name="Freeform 76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77" name="Freeform 77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78" name="Freeform 78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79" name="Freeform 79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80" name="Freeform 80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81" name="Rectangle 81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82" name="Rectangle 82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83" name="Freeform 83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84" name="Freeform 84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85" name="Freeform 85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86" name="Freeform 86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87" name="Rectangle 87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88" name="Rectangle 88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76889" name="Group 89"/>
          <p:cNvGrpSpPr>
            <a:grpSpLocks/>
          </p:cNvGrpSpPr>
          <p:nvPr/>
        </p:nvGrpSpPr>
        <p:grpSpPr bwMode="auto">
          <a:xfrm>
            <a:off x="3886200" y="5410202"/>
            <a:ext cx="242888" cy="220663"/>
            <a:chOff x="371" y="3008"/>
            <a:chExt cx="153" cy="139"/>
          </a:xfrm>
        </p:grpSpPr>
        <p:sp>
          <p:nvSpPr>
            <p:cNvPr id="76890" name="Arc 90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91" name="Arc 91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92" name="Freeform 92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93" name="Freeform 93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94" name="Rectangle 94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95" name="Rectangle 95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96" name="Freeform 96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97" name="Freeform 97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98" name="Freeform 98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899" name="Freeform 99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00" name="Freeform 100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01" name="Freeform 101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02" name="Rectangle 102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03" name="Rectangle 103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04" name="Freeform 104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05" name="Freeform 105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06" name="Freeform 106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07" name="Freeform 107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08" name="Freeform 108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09" name="Freeform 109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10" name="Rectangle 110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11" name="Rectangle 111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12" name="Freeform 112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13" name="Freeform 113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14" name="Freeform 114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15" name="Freeform 115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16" name="Rectangle 116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17" name="Rectangle 117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76918" name="Group 118"/>
          <p:cNvGrpSpPr>
            <a:grpSpLocks/>
          </p:cNvGrpSpPr>
          <p:nvPr/>
        </p:nvGrpSpPr>
        <p:grpSpPr bwMode="auto">
          <a:xfrm>
            <a:off x="4038600" y="4953002"/>
            <a:ext cx="242888" cy="220663"/>
            <a:chOff x="371" y="3008"/>
            <a:chExt cx="153" cy="139"/>
          </a:xfrm>
        </p:grpSpPr>
        <p:sp>
          <p:nvSpPr>
            <p:cNvPr id="76919" name="Arc 119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20" name="Arc 120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21" name="Freeform 121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22" name="Freeform 122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23" name="Rectangle 123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24" name="Rectangle 124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25" name="Freeform 125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26" name="Freeform 126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27" name="Freeform 127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28" name="Freeform 128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29" name="Freeform 129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30" name="Freeform 130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31" name="Rectangle 131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32" name="Rectangle 132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33" name="Freeform 133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34" name="Freeform 134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35" name="Freeform 135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36" name="Freeform 136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37" name="Freeform 137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38" name="Freeform 138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39" name="Rectangle 139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40" name="Rectangle 140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41" name="Freeform 141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42" name="Freeform 142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43" name="Freeform 143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44" name="Freeform 144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45" name="Rectangle 145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46" name="Rectangle 146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76947" name="Group 147"/>
          <p:cNvGrpSpPr>
            <a:grpSpLocks/>
          </p:cNvGrpSpPr>
          <p:nvPr/>
        </p:nvGrpSpPr>
        <p:grpSpPr bwMode="auto">
          <a:xfrm>
            <a:off x="6843714" y="4953002"/>
            <a:ext cx="242887" cy="220663"/>
            <a:chOff x="371" y="3008"/>
            <a:chExt cx="153" cy="139"/>
          </a:xfrm>
        </p:grpSpPr>
        <p:sp>
          <p:nvSpPr>
            <p:cNvPr id="76948" name="Arc 148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49" name="Arc 149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50" name="Freeform 150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51" name="Freeform 151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52" name="Rectangle 152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53" name="Rectangle 153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54" name="Freeform 154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55" name="Freeform 155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56" name="Freeform 156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57" name="Freeform 157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58" name="Freeform 158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59" name="Freeform 159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60" name="Rectangle 160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61" name="Rectangle 161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62" name="Freeform 162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63" name="Freeform 163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64" name="Freeform 164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65" name="Freeform 165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66" name="Freeform 166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67" name="Freeform 167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68" name="Rectangle 168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69" name="Rectangle 169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70" name="Freeform 170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71" name="Freeform 171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72" name="Freeform 172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73" name="Freeform 173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74" name="Rectangle 174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75" name="Rectangle 175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76976" name="Group 176"/>
          <p:cNvGrpSpPr>
            <a:grpSpLocks/>
          </p:cNvGrpSpPr>
          <p:nvPr/>
        </p:nvGrpSpPr>
        <p:grpSpPr bwMode="auto">
          <a:xfrm>
            <a:off x="6843714" y="5410202"/>
            <a:ext cx="242887" cy="220663"/>
            <a:chOff x="371" y="3008"/>
            <a:chExt cx="153" cy="139"/>
          </a:xfrm>
        </p:grpSpPr>
        <p:sp>
          <p:nvSpPr>
            <p:cNvPr id="76977" name="Arc 177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78" name="Arc 178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79" name="Freeform 179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80" name="Freeform 180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81" name="Rectangle 181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82" name="Rectangle 182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83" name="Freeform 183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84" name="Freeform 184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85" name="Freeform 185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86" name="Freeform 186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87" name="Freeform 187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88" name="Freeform 188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89" name="Rectangle 189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90" name="Rectangle 190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91" name="Freeform 191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92" name="Freeform 192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93" name="Freeform 193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94" name="Freeform 194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95" name="Freeform 195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96" name="Freeform 196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97" name="Rectangle 197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98" name="Rectangle 198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6999" name="Freeform 199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00" name="Freeform 200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01" name="Freeform 201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02" name="Freeform 202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03" name="Rectangle 203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04" name="Rectangle 204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77005" name="Group 205"/>
          <p:cNvGrpSpPr>
            <a:grpSpLocks/>
          </p:cNvGrpSpPr>
          <p:nvPr/>
        </p:nvGrpSpPr>
        <p:grpSpPr bwMode="auto">
          <a:xfrm>
            <a:off x="6767514" y="5875338"/>
            <a:ext cx="242887" cy="220663"/>
            <a:chOff x="371" y="3008"/>
            <a:chExt cx="153" cy="139"/>
          </a:xfrm>
        </p:grpSpPr>
        <p:sp>
          <p:nvSpPr>
            <p:cNvPr id="77006" name="Arc 206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07" name="Arc 207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08" name="Freeform 208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09" name="Freeform 209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10" name="Rectangle 210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11" name="Rectangle 211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12" name="Freeform 212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13" name="Freeform 213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14" name="Freeform 214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15" name="Freeform 215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16" name="Freeform 216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17" name="Freeform 217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18" name="Rectangle 218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19" name="Rectangle 219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20" name="Freeform 220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21" name="Freeform 221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22" name="Freeform 222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23" name="Freeform 223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24" name="Freeform 224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25" name="Freeform 225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26" name="Rectangle 226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27" name="Rectangle 227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28" name="Freeform 228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29" name="Freeform 229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30" name="Freeform 230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31" name="Freeform 231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32" name="Rectangle 232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33" name="Rectangle 233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77034" name="Group 234"/>
          <p:cNvGrpSpPr>
            <a:grpSpLocks/>
          </p:cNvGrpSpPr>
          <p:nvPr/>
        </p:nvGrpSpPr>
        <p:grpSpPr bwMode="auto">
          <a:xfrm>
            <a:off x="7772404" y="5518132"/>
            <a:ext cx="2782889" cy="350837"/>
            <a:chOff x="3936" y="3476"/>
            <a:chExt cx="1753" cy="221"/>
          </a:xfrm>
        </p:grpSpPr>
        <p:sp>
          <p:nvSpPr>
            <p:cNvPr id="77035" name="Line 235"/>
            <p:cNvSpPr>
              <a:spLocks noChangeShapeType="1"/>
            </p:cNvSpPr>
            <p:nvPr/>
          </p:nvSpPr>
          <p:spPr bwMode="auto">
            <a:xfrm flipH="1" flipV="1">
              <a:off x="3936" y="3572"/>
              <a:ext cx="432" cy="0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36" name="Rectangle 236"/>
            <p:cNvSpPr>
              <a:spLocks noChangeArrowheads="1"/>
            </p:cNvSpPr>
            <p:nvPr/>
          </p:nvSpPr>
          <p:spPr bwMode="auto">
            <a:xfrm>
              <a:off x="4368" y="3476"/>
              <a:ext cx="1321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3536" tIns="51768" rIns="103536" bIns="51768">
              <a:spAutoFit/>
            </a:bodyPr>
            <a:lstStyle/>
            <a:p>
              <a:pPr defTabSz="1028674" eaLnBrk="0" hangingPunct="0"/>
              <a:r>
                <a:rPr lang="en-US" sz="1600" b="1">
                  <a:latin typeface="Arial" charset="0"/>
                </a:rPr>
                <a:t>UDP-IGMP Request</a:t>
              </a:r>
            </a:p>
          </p:txBody>
        </p:sp>
      </p:grpSp>
      <p:sp>
        <p:nvSpPr>
          <p:cNvPr id="77037" name="Line 237"/>
          <p:cNvSpPr>
            <a:spLocks noChangeShapeType="1"/>
          </p:cNvSpPr>
          <p:nvPr/>
        </p:nvSpPr>
        <p:spPr bwMode="auto">
          <a:xfrm flipV="1">
            <a:off x="1865314" y="4371975"/>
            <a:ext cx="192087" cy="312739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77038" name="Line 238"/>
          <p:cNvSpPr>
            <a:spLocks noChangeShapeType="1"/>
          </p:cNvSpPr>
          <p:nvPr/>
        </p:nvSpPr>
        <p:spPr bwMode="auto">
          <a:xfrm flipV="1">
            <a:off x="2286000" y="3962400"/>
            <a:ext cx="1736725" cy="22860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grpSp>
        <p:nvGrpSpPr>
          <p:cNvPr id="77039" name="Group 239"/>
          <p:cNvGrpSpPr>
            <a:grpSpLocks/>
          </p:cNvGrpSpPr>
          <p:nvPr/>
        </p:nvGrpSpPr>
        <p:grpSpPr bwMode="auto">
          <a:xfrm>
            <a:off x="3962402" y="3887791"/>
            <a:ext cx="474663" cy="330200"/>
            <a:chOff x="5204" y="1258"/>
            <a:chExt cx="299" cy="208"/>
          </a:xfrm>
        </p:grpSpPr>
        <p:sp>
          <p:nvSpPr>
            <p:cNvPr id="77040" name="Rectangle 240"/>
            <p:cNvSpPr>
              <a:spLocks noChangeArrowheads="1"/>
            </p:cNvSpPr>
            <p:nvPr/>
          </p:nvSpPr>
          <p:spPr bwMode="auto">
            <a:xfrm>
              <a:off x="5242" y="1269"/>
              <a:ext cx="190" cy="197"/>
            </a:xfrm>
            <a:prstGeom prst="rect">
              <a:avLst/>
            </a:prstGeom>
            <a:gradFill rotWithShape="0">
              <a:gsLst>
                <a:gs pos="0">
                  <a:srgbClr val="FFAB13"/>
                </a:gs>
                <a:gs pos="50000">
                  <a:srgbClr val="FFAB13">
                    <a:gamma/>
                    <a:tint val="48627"/>
                    <a:invGamma/>
                  </a:srgbClr>
                </a:gs>
                <a:gs pos="100000">
                  <a:srgbClr val="FFAB13"/>
                </a:gs>
              </a:gsLst>
              <a:lin ang="2700000" scaled="1"/>
            </a:gradFill>
            <a:ln w="12700">
              <a:solidFill>
                <a:srgbClr val="FFB73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endParaRPr lang="en-US" sz="1351"/>
            </a:p>
          </p:txBody>
        </p:sp>
        <p:sp>
          <p:nvSpPr>
            <p:cNvPr id="77041" name="Rectangle 241"/>
            <p:cNvSpPr>
              <a:spLocks noChangeArrowheads="1"/>
            </p:cNvSpPr>
            <p:nvPr/>
          </p:nvSpPr>
          <p:spPr bwMode="auto">
            <a:xfrm>
              <a:off x="5204" y="1258"/>
              <a:ext cx="29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pPr defTabSz="1028674" eaLnBrk="0" hangingPunct="0"/>
              <a:endParaRPr lang="en-US" sz="1300" b="1">
                <a:latin typeface="Arial" charset="0"/>
              </a:endParaRPr>
            </a:p>
          </p:txBody>
        </p:sp>
      </p:grpSp>
      <p:grpSp>
        <p:nvGrpSpPr>
          <p:cNvPr id="77042" name="Group 242"/>
          <p:cNvGrpSpPr>
            <a:grpSpLocks/>
          </p:cNvGrpSpPr>
          <p:nvPr/>
        </p:nvGrpSpPr>
        <p:grpSpPr bwMode="auto">
          <a:xfrm>
            <a:off x="1981202" y="4114802"/>
            <a:ext cx="474663" cy="330201"/>
            <a:chOff x="5204" y="1258"/>
            <a:chExt cx="299" cy="208"/>
          </a:xfrm>
        </p:grpSpPr>
        <p:sp>
          <p:nvSpPr>
            <p:cNvPr id="77043" name="Rectangle 243"/>
            <p:cNvSpPr>
              <a:spLocks noChangeArrowheads="1"/>
            </p:cNvSpPr>
            <p:nvPr/>
          </p:nvSpPr>
          <p:spPr bwMode="auto">
            <a:xfrm>
              <a:off x="5242" y="1269"/>
              <a:ext cx="190" cy="197"/>
            </a:xfrm>
            <a:prstGeom prst="rect">
              <a:avLst/>
            </a:prstGeom>
            <a:gradFill rotWithShape="0">
              <a:gsLst>
                <a:gs pos="0">
                  <a:srgbClr val="FFAB13"/>
                </a:gs>
                <a:gs pos="50000">
                  <a:srgbClr val="FFAB13">
                    <a:gamma/>
                    <a:tint val="48627"/>
                    <a:invGamma/>
                  </a:srgbClr>
                </a:gs>
                <a:gs pos="100000">
                  <a:srgbClr val="FFAB13"/>
                </a:gs>
              </a:gsLst>
              <a:lin ang="2700000" scaled="1"/>
            </a:gradFill>
            <a:ln w="12700">
              <a:solidFill>
                <a:srgbClr val="FFB73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endParaRPr lang="en-US" sz="1351"/>
            </a:p>
          </p:txBody>
        </p:sp>
        <p:sp>
          <p:nvSpPr>
            <p:cNvPr id="77044" name="Rectangle 244"/>
            <p:cNvSpPr>
              <a:spLocks noChangeArrowheads="1"/>
            </p:cNvSpPr>
            <p:nvPr/>
          </p:nvSpPr>
          <p:spPr bwMode="auto">
            <a:xfrm>
              <a:off x="5204" y="1258"/>
              <a:ext cx="29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pPr defTabSz="1028674" eaLnBrk="0" hangingPunct="0"/>
              <a:endParaRPr lang="en-US" sz="1300" b="1">
                <a:latin typeface="Arial" charset="0"/>
              </a:endParaRPr>
            </a:p>
          </p:txBody>
        </p:sp>
      </p:grpSp>
      <p:grpSp>
        <p:nvGrpSpPr>
          <p:cNvPr id="77045" name="Group 245"/>
          <p:cNvGrpSpPr>
            <a:grpSpLocks/>
          </p:cNvGrpSpPr>
          <p:nvPr/>
        </p:nvGrpSpPr>
        <p:grpSpPr bwMode="auto">
          <a:xfrm>
            <a:off x="1676400" y="4648202"/>
            <a:ext cx="242888" cy="220663"/>
            <a:chOff x="371" y="3008"/>
            <a:chExt cx="153" cy="139"/>
          </a:xfrm>
        </p:grpSpPr>
        <p:sp>
          <p:nvSpPr>
            <p:cNvPr id="77046" name="Arc 246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47" name="Arc 247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48" name="Freeform 248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49" name="Freeform 249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50" name="Rectangle 250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51" name="Rectangle 251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52" name="Freeform 252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53" name="Freeform 253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54" name="Freeform 254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55" name="Freeform 255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56" name="Freeform 256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57" name="Freeform 257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58" name="Rectangle 258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59" name="Rectangle 259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60" name="Freeform 260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61" name="Freeform 261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62" name="Freeform 262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63" name="Freeform 263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64" name="Freeform 264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65" name="Freeform 265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66" name="Rectangle 266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67" name="Rectangle 267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68" name="Freeform 268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69" name="Freeform 269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70" name="Freeform 270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71" name="Freeform 271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72" name="Rectangle 272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77073" name="Rectangle 273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sp>
        <p:nvSpPr>
          <p:cNvPr id="77074" name="Line 274"/>
          <p:cNvSpPr>
            <a:spLocks noChangeShapeType="1"/>
          </p:cNvSpPr>
          <p:nvPr/>
        </p:nvSpPr>
        <p:spPr bwMode="auto">
          <a:xfrm flipV="1">
            <a:off x="4324349" y="3840164"/>
            <a:ext cx="323851" cy="857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77075" name="Rectangle 275"/>
          <p:cNvSpPr>
            <a:spLocks noChangeArrowheads="1"/>
          </p:cNvSpPr>
          <p:nvPr/>
        </p:nvSpPr>
        <p:spPr bwMode="auto">
          <a:xfrm>
            <a:off x="2435225" y="1828801"/>
            <a:ext cx="2971800" cy="843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>
                <a:latin typeface="Arial" charset="0"/>
              </a:rPr>
              <a:t>Mcast join is sent by relay on behalf of the unicast receiver.</a:t>
            </a:r>
          </a:p>
        </p:txBody>
      </p:sp>
      <p:sp>
        <p:nvSpPr>
          <p:cNvPr id="77076" name="Line 276"/>
          <p:cNvSpPr>
            <a:spLocks noChangeShapeType="1"/>
          </p:cNvSpPr>
          <p:nvPr/>
        </p:nvSpPr>
        <p:spPr bwMode="auto">
          <a:xfrm>
            <a:off x="4518026" y="2514602"/>
            <a:ext cx="815975" cy="1247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77077" name="Line 277"/>
          <p:cNvSpPr>
            <a:spLocks noChangeShapeType="1"/>
          </p:cNvSpPr>
          <p:nvPr/>
        </p:nvSpPr>
        <p:spPr bwMode="auto">
          <a:xfrm flipV="1">
            <a:off x="4876800" y="3581400"/>
            <a:ext cx="1736725" cy="3143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grpSp>
        <p:nvGrpSpPr>
          <p:cNvPr id="77078" name="Group 278"/>
          <p:cNvGrpSpPr>
            <a:grpSpLocks/>
          </p:cNvGrpSpPr>
          <p:nvPr/>
        </p:nvGrpSpPr>
        <p:grpSpPr bwMode="auto">
          <a:xfrm>
            <a:off x="4554538" y="3811591"/>
            <a:ext cx="474663" cy="330200"/>
            <a:chOff x="5204" y="1258"/>
            <a:chExt cx="299" cy="208"/>
          </a:xfrm>
        </p:grpSpPr>
        <p:sp>
          <p:nvSpPr>
            <p:cNvPr id="77079" name="Rectangle 279"/>
            <p:cNvSpPr>
              <a:spLocks noChangeArrowheads="1"/>
            </p:cNvSpPr>
            <p:nvPr/>
          </p:nvSpPr>
          <p:spPr bwMode="auto">
            <a:xfrm>
              <a:off x="5242" y="1269"/>
              <a:ext cx="190" cy="197"/>
            </a:xfrm>
            <a:prstGeom prst="rect">
              <a:avLst/>
            </a:prstGeom>
            <a:gradFill rotWithShape="0">
              <a:gsLst>
                <a:gs pos="0">
                  <a:srgbClr val="FFAB13"/>
                </a:gs>
                <a:gs pos="50000">
                  <a:srgbClr val="FFAB13">
                    <a:gamma/>
                    <a:tint val="48627"/>
                    <a:invGamma/>
                  </a:srgbClr>
                </a:gs>
                <a:gs pos="100000">
                  <a:srgbClr val="FFAB13"/>
                </a:gs>
              </a:gsLst>
              <a:lin ang="2700000" scaled="1"/>
            </a:gradFill>
            <a:ln w="12700">
              <a:solidFill>
                <a:srgbClr val="FFB73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endParaRPr lang="en-US" sz="1351"/>
            </a:p>
          </p:txBody>
        </p:sp>
        <p:sp>
          <p:nvSpPr>
            <p:cNvPr id="77080" name="Rectangle 280"/>
            <p:cNvSpPr>
              <a:spLocks noChangeArrowheads="1"/>
            </p:cNvSpPr>
            <p:nvPr/>
          </p:nvSpPr>
          <p:spPr bwMode="auto">
            <a:xfrm>
              <a:off x="5204" y="1258"/>
              <a:ext cx="29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pPr defTabSz="1028674" eaLnBrk="0" hangingPunct="0"/>
              <a:endParaRPr lang="en-US" sz="1300" b="1">
                <a:latin typeface="Arial" charset="0"/>
              </a:endParaRPr>
            </a:p>
          </p:txBody>
        </p:sp>
      </p:grpSp>
      <p:grpSp>
        <p:nvGrpSpPr>
          <p:cNvPr id="77081" name="Group 281"/>
          <p:cNvGrpSpPr>
            <a:grpSpLocks/>
          </p:cNvGrpSpPr>
          <p:nvPr/>
        </p:nvGrpSpPr>
        <p:grpSpPr bwMode="auto">
          <a:xfrm>
            <a:off x="6553202" y="3505202"/>
            <a:ext cx="474663" cy="330201"/>
            <a:chOff x="5204" y="1258"/>
            <a:chExt cx="299" cy="208"/>
          </a:xfrm>
        </p:grpSpPr>
        <p:sp>
          <p:nvSpPr>
            <p:cNvPr id="77082" name="Rectangle 282"/>
            <p:cNvSpPr>
              <a:spLocks noChangeArrowheads="1"/>
            </p:cNvSpPr>
            <p:nvPr/>
          </p:nvSpPr>
          <p:spPr bwMode="auto">
            <a:xfrm>
              <a:off x="5242" y="1269"/>
              <a:ext cx="190" cy="197"/>
            </a:xfrm>
            <a:prstGeom prst="rect">
              <a:avLst/>
            </a:prstGeom>
            <a:gradFill rotWithShape="0">
              <a:gsLst>
                <a:gs pos="0">
                  <a:srgbClr val="FFAB13"/>
                </a:gs>
                <a:gs pos="50000">
                  <a:srgbClr val="FFAB13">
                    <a:gamma/>
                    <a:tint val="48627"/>
                    <a:invGamma/>
                  </a:srgbClr>
                </a:gs>
                <a:gs pos="100000">
                  <a:srgbClr val="FFAB13"/>
                </a:gs>
              </a:gsLst>
              <a:lin ang="2700000" scaled="1"/>
            </a:gradFill>
            <a:ln w="12700">
              <a:solidFill>
                <a:srgbClr val="FFB73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endParaRPr lang="en-US" sz="1351"/>
            </a:p>
          </p:txBody>
        </p:sp>
        <p:sp>
          <p:nvSpPr>
            <p:cNvPr id="77083" name="Rectangle 283"/>
            <p:cNvSpPr>
              <a:spLocks noChangeArrowheads="1"/>
            </p:cNvSpPr>
            <p:nvPr/>
          </p:nvSpPr>
          <p:spPr bwMode="auto">
            <a:xfrm>
              <a:off x="5204" y="1258"/>
              <a:ext cx="29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3536" tIns="51768" rIns="103536" bIns="51768">
              <a:spAutoFit/>
            </a:bodyPr>
            <a:lstStyle/>
            <a:p>
              <a:pPr defTabSz="1028674" eaLnBrk="0" hangingPunct="0"/>
              <a:endParaRPr lang="en-US" sz="1300" b="1">
                <a:latin typeface="Arial" charset="0"/>
              </a:endParaRPr>
            </a:p>
          </p:txBody>
        </p:sp>
      </p:grpSp>
      <p:sp>
        <p:nvSpPr>
          <p:cNvPr id="77084" name="Text Box 284"/>
          <p:cNvSpPr txBox="1">
            <a:spLocks noChangeArrowheads="1"/>
          </p:cNvSpPr>
          <p:nvPr/>
        </p:nvSpPr>
        <p:spPr bwMode="auto">
          <a:xfrm>
            <a:off x="4800602" y="3962400"/>
            <a:ext cx="8418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80000"/>
              <a:buFont typeface="Wingdings" pitchFamily="2" charset="2"/>
              <a:buNone/>
            </a:pPr>
            <a:r>
              <a:rPr lang="en-US" sz="2000">
                <a:solidFill>
                  <a:srgbClr val="0C479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Relay</a:t>
            </a:r>
          </a:p>
        </p:txBody>
      </p:sp>
      <p:sp>
        <p:nvSpPr>
          <p:cNvPr id="285" name="Text Box 288"/>
          <p:cNvSpPr txBox="1">
            <a:spLocks noChangeArrowheads="1"/>
          </p:cNvSpPr>
          <p:nvPr/>
        </p:nvSpPr>
        <p:spPr bwMode="auto">
          <a:xfrm>
            <a:off x="1282148" y="4585252"/>
            <a:ext cx="49404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80000"/>
              <a:buFont typeface="Wingdings" pitchFamily="2" charset="2"/>
              <a:buNone/>
            </a:pPr>
            <a:r>
              <a:rPr lang="en-US" sz="1400" dirty="0">
                <a:solidFill>
                  <a:srgbClr val="0C479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GW</a:t>
            </a:r>
          </a:p>
        </p:txBody>
      </p:sp>
    </p:spTree>
    <p:extLst>
      <p:ext uri="{BB962C8B-B14F-4D97-AF65-F5344CB8AC3E}">
        <p14:creationId xmlns:p14="http://schemas.microsoft.com/office/powerpoint/2010/main" val="42727916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7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7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075" grpId="0" autoUpdateAnimBg="0"/>
      <p:bldP spid="77076" grpId="0" animBg="1"/>
      <p:bldP spid="7707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73" name="Rectangle 289"/>
          <p:cNvSpPr>
            <a:spLocks noChangeArrowheads="1"/>
          </p:cNvSpPr>
          <p:nvPr/>
        </p:nvSpPr>
        <p:spPr bwMode="auto">
          <a:xfrm>
            <a:off x="2133600" y="1459472"/>
            <a:ext cx="80010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351"/>
          </a:p>
        </p:txBody>
      </p:sp>
      <p:grpSp>
        <p:nvGrpSpPr>
          <p:cNvPr id="42559" name="Group 575"/>
          <p:cNvGrpSpPr>
            <a:grpSpLocks/>
          </p:cNvGrpSpPr>
          <p:nvPr/>
        </p:nvGrpSpPr>
        <p:grpSpPr bwMode="auto">
          <a:xfrm>
            <a:off x="1905000" y="1066801"/>
            <a:ext cx="8018463" cy="5106986"/>
            <a:chOff x="240" y="672"/>
            <a:chExt cx="5051" cy="3217"/>
          </a:xfrm>
        </p:grpSpPr>
        <p:grpSp>
          <p:nvGrpSpPr>
            <p:cNvPr id="42560" name="Group 576"/>
            <p:cNvGrpSpPr>
              <a:grpSpLocks/>
            </p:cNvGrpSpPr>
            <p:nvPr/>
          </p:nvGrpSpPr>
          <p:grpSpPr bwMode="auto">
            <a:xfrm>
              <a:off x="288" y="925"/>
              <a:ext cx="4896" cy="2771"/>
              <a:chOff x="288" y="925"/>
              <a:chExt cx="4896" cy="2771"/>
            </a:xfrm>
          </p:grpSpPr>
          <p:pic>
            <p:nvPicPr>
              <p:cNvPr id="42561" name="Picture 577"/>
              <p:cNvPicPr>
                <a:picLocks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1" y="925"/>
                <a:ext cx="873" cy="61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2562" name="Picture 578"/>
              <p:cNvPicPr>
                <a:picLocks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52" y="1008"/>
                <a:ext cx="2616" cy="17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2563" name="Picture 579"/>
              <p:cNvPicPr>
                <a:picLocks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8" y="1803"/>
                <a:ext cx="1480" cy="9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2564" name="Picture 580"/>
              <p:cNvPicPr>
                <a:picLocks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76" y="2736"/>
                <a:ext cx="1480" cy="9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42565" name="Rectangle 581"/>
            <p:cNvSpPr>
              <a:spLocks noChangeArrowheads="1"/>
            </p:cNvSpPr>
            <p:nvPr/>
          </p:nvSpPr>
          <p:spPr bwMode="auto">
            <a:xfrm>
              <a:off x="2544" y="720"/>
              <a:ext cx="1281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3536" tIns="51768" rIns="103536" bIns="51768">
              <a:spAutoFit/>
            </a:bodyPr>
            <a:lstStyle/>
            <a:p>
              <a:pPr defTabSz="1028674" eaLnBrk="0" hangingPunct="0"/>
              <a:r>
                <a:rPr lang="en-US" sz="1600" b="1">
                  <a:latin typeface="Arial" charset="0"/>
                </a:rPr>
                <a:t>Mcast Enabled ISP</a:t>
              </a:r>
            </a:p>
          </p:txBody>
        </p:sp>
        <p:sp>
          <p:nvSpPr>
            <p:cNvPr id="42566" name="Rectangle 582"/>
            <p:cNvSpPr>
              <a:spLocks noChangeArrowheads="1"/>
            </p:cNvSpPr>
            <p:nvPr/>
          </p:nvSpPr>
          <p:spPr bwMode="auto">
            <a:xfrm>
              <a:off x="240" y="1584"/>
              <a:ext cx="1476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3536" tIns="51768" rIns="103536" bIns="51768">
              <a:spAutoFit/>
            </a:bodyPr>
            <a:lstStyle/>
            <a:p>
              <a:pPr defTabSz="1028674" eaLnBrk="0" hangingPunct="0"/>
              <a:r>
                <a:rPr lang="en-US" sz="1600" b="1">
                  <a:latin typeface="Arial" charset="0"/>
                </a:rPr>
                <a:t>Unicast-Only Network</a:t>
              </a:r>
            </a:p>
          </p:txBody>
        </p:sp>
        <p:sp>
          <p:nvSpPr>
            <p:cNvPr id="42567" name="Rectangle 583"/>
            <p:cNvSpPr>
              <a:spLocks noChangeArrowheads="1"/>
            </p:cNvSpPr>
            <p:nvPr/>
          </p:nvSpPr>
          <p:spPr bwMode="auto">
            <a:xfrm>
              <a:off x="4232" y="672"/>
              <a:ext cx="1059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3536" tIns="51768" rIns="103536" bIns="51768">
              <a:spAutoFit/>
            </a:bodyPr>
            <a:lstStyle/>
            <a:p>
              <a:pPr defTabSz="1028674" eaLnBrk="0" hangingPunct="0"/>
              <a:r>
                <a:rPr lang="en-US" sz="1600" b="1">
                  <a:latin typeface="Arial" charset="0"/>
                </a:rPr>
                <a:t>Content Owner</a:t>
              </a:r>
            </a:p>
          </p:txBody>
        </p:sp>
        <p:sp>
          <p:nvSpPr>
            <p:cNvPr id="42568" name="Rectangle 584"/>
            <p:cNvSpPr>
              <a:spLocks noChangeArrowheads="1"/>
            </p:cNvSpPr>
            <p:nvPr/>
          </p:nvSpPr>
          <p:spPr bwMode="auto">
            <a:xfrm>
              <a:off x="1659" y="3668"/>
              <a:ext cx="1970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3536" tIns="51768" rIns="103536" bIns="51768">
              <a:spAutoFit/>
            </a:bodyPr>
            <a:lstStyle/>
            <a:p>
              <a:pPr defTabSz="1028674" eaLnBrk="0" hangingPunct="0"/>
              <a:r>
                <a:rPr lang="en-US" sz="1600" b="1">
                  <a:latin typeface="Arial" charset="0"/>
                </a:rPr>
                <a:t>Mcast Enabled Local Provider</a:t>
              </a:r>
            </a:p>
          </p:txBody>
        </p:sp>
        <p:grpSp>
          <p:nvGrpSpPr>
            <p:cNvPr id="42569" name="Group 585"/>
            <p:cNvGrpSpPr>
              <a:grpSpLocks/>
            </p:cNvGrpSpPr>
            <p:nvPr/>
          </p:nvGrpSpPr>
          <p:grpSpPr bwMode="auto">
            <a:xfrm>
              <a:off x="3984" y="1344"/>
              <a:ext cx="299" cy="208"/>
              <a:chOff x="5204" y="1258"/>
              <a:chExt cx="299" cy="208"/>
            </a:xfrm>
          </p:grpSpPr>
          <p:sp>
            <p:nvSpPr>
              <p:cNvPr id="42570" name="Rectangle 586"/>
              <p:cNvSpPr>
                <a:spLocks noChangeArrowheads="1"/>
              </p:cNvSpPr>
              <p:nvPr/>
            </p:nvSpPr>
            <p:spPr bwMode="auto">
              <a:xfrm>
                <a:off x="5242" y="1269"/>
                <a:ext cx="190" cy="197"/>
              </a:xfrm>
              <a:prstGeom prst="rect">
                <a:avLst/>
              </a:prstGeom>
              <a:gradFill rotWithShape="0">
                <a:gsLst>
                  <a:gs pos="0">
                    <a:srgbClr val="FFAB13"/>
                  </a:gs>
                  <a:gs pos="50000">
                    <a:srgbClr val="FFAB13">
                      <a:gamma/>
                      <a:tint val="48627"/>
                      <a:invGamma/>
                    </a:srgbClr>
                  </a:gs>
                  <a:gs pos="100000">
                    <a:srgbClr val="FFAB13"/>
                  </a:gs>
                </a:gsLst>
                <a:lin ang="2700000" scaled="1"/>
              </a:gradFill>
              <a:ln w="12700">
                <a:solidFill>
                  <a:srgbClr val="FFB73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endParaRPr lang="en-US" sz="1351"/>
              </a:p>
            </p:txBody>
          </p:sp>
          <p:sp>
            <p:nvSpPr>
              <p:cNvPr id="42571" name="Rectangle 587"/>
              <p:cNvSpPr>
                <a:spLocks noChangeArrowheads="1"/>
              </p:cNvSpPr>
              <p:nvPr/>
            </p:nvSpPr>
            <p:spPr bwMode="auto">
              <a:xfrm>
                <a:off x="5204" y="1258"/>
                <a:ext cx="29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pPr defTabSz="1028674" eaLnBrk="0" hangingPunct="0"/>
                <a:endParaRPr lang="en-US" sz="1300" b="1">
                  <a:latin typeface="Arial" charset="0"/>
                </a:endParaRPr>
              </a:p>
            </p:txBody>
          </p:sp>
        </p:grpSp>
        <p:grpSp>
          <p:nvGrpSpPr>
            <p:cNvPr id="42572" name="Group 588"/>
            <p:cNvGrpSpPr>
              <a:grpSpLocks/>
            </p:cNvGrpSpPr>
            <p:nvPr/>
          </p:nvGrpSpPr>
          <p:grpSpPr bwMode="auto">
            <a:xfrm>
              <a:off x="4261" y="1200"/>
              <a:ext cx="299" cy="208"/>
              <a:chOff x="5204" y="1258"/>
              <a:chExt cx="299" cy="208"/>
            </a:xfrm>
          </p:grpSpPr>
          <p:sp>
            <p:nvSpPr>
              <p:cNvPr id="42573" name="Rectangle 589"/>
              <p:cNvSpPr>
                <a:spLocks noChangeArrowheads="1"/>
              </p:cNvSpPr>
              <p:nvPr/>
            </p:nvSpPr>
            <p:spPr bwMode="auto">
              <a:xfrm>
                <a:off x="5242" y="1269"/>
                <a:ext cx="190" cy="197"/>
              </a:xfrm>
              <a:prstGeom prst="rect">
                <a:avLst/>
              </a:prstGeom>
              <a:gradFill rotWithShape="0">
                <a:gsLst>
                  <a:gs pos="0">
                    <a:srgbClr val="FFAB13"/>
                  </a:gs>
                  <a:gs pos="50000">
                    <a:srgbClr val="FFAB13">
                      <a:gamma/>
                      <a:tint val="48627"/>
                      <a:invGamma/>
                    </a:srgbClr>
                  </a:gs>
                  <a:gs pos="100000">
                    <a:srgbClr val="FFAB13"/>
                  </a:gs>
                </a:gsLst>
                <a:lin ang="2700000" scaled="1"/>
              </a:gradFill>
              <a:ln w="12700">
                <a:solidFill>
                  <a:srgbClr val="FFB73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endParaRPr lang="en-US" sz="1351"/>
              </a:p>
            </p:txBody>
          </p:sp>
          <p:sp>
            <p:nvSpPr>
              <p:cNvPr id="42574" name="Rectangle 590"/>
              <p:cNvSpPr>
                <a:spLocks noChangeArrowheads="1"/>
              </p:cNvSpPr>
              <p:nvPr/>
            </p:nvSpPr>
            <p:spPr bwMode="auto">
              <a:xfrm>
                <a:off x="5204" y="1258"/>
                <a:ext cx="29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pPr defTabSz="1028674" eaLnBrk="0" hangingPunct="0"/>
                <a:endParaRPr lang="en-US" sz="1300" b="1">
                  <a:latin typeface="Arial" charset="0"/>
                </a:endParaRPr>
              </a:p>
            </p:txBody>
          </p:sp>
        </p:grpSp>
        <p:grpSp>
          <p:nvGrpSpPr>
            <p:cNvPr id="42575" name="Group 591"/>
            <p:cNvGrpSpPr>
              <a:grpSpLocks/>
            </p:cNvGrpSpPr>
            <p:nvPr/>
          </p:nvGrpSpPr>
          <p:grpSpPr bwMode="auto">
            <a:xfrm>
              <a:off x="2544" y="2736"/>
              <a:ext cx="299" cy="208"/>
              <a:chOff x="5204" y="1258"/>
              <a:chExt cx="299" cy="208"/>
            </a:xfrm>
          </p:grpSpPr>
          <p:sp>
            <p:nvSpPr>
              <p:cNvPr id="42576" name="Rectangle 592"/>
              <p:cNvSpPr>
                <a:spLocks noChangeArrowheads="1"/>
              </p:cNvSpPr>
              <p:nvPr/>
            </p:nvSpPr>
            <p:spPr bwMode="auto">
              <a:xfrm>
                <a:off x="5242" y="1269"/>
                <a:ext cx="190" cy="197"/>
              </a:xfrm>
              <a:prstGeom prst="rect">
                <a:avLst/>
              </a:prstGeom>
              <a:gradFill rotWithShape="0">
                <a:gsLst>
                  <a:gs pos="0">
                    <a:srgbClr val="FFAB13"/>
                  </a:gs>
                  <a:gs pos="50000">
                    <a:srgbClr val="FFAB13">
                      <a:gamma/>
                      <a:tint val="48627"/>
                      <a:invGamma/>
                    </a:srgbClr>
                  </a:gs>
                  <a:gs pos="100000">
                    <a:srgbClr val="FFAB13"/>
                  </a:gs>
                </a:gsLst>
                <a:lin ang="2700000" scaled="1"/>
              </a:gradFill>
              <a:ln w="12700">
                <a:solidFill>
                  <a:srgbClr val="FFB73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endParaRPr lang="en-US" sz="1351"/>
              </a:p>
            </p:txBody>
          </p:sp>
          <p:sp>
            <p:nvSpPr>
              <p:cNvPr id="42577" name="Rectangle 593"/>
              <p:cNvSpPr>
                <a:spLocks noChangeArrowheads="1"/>
              </p:cNvSpPr>
              <p:nvPr/>
            </p:nvSpPr>
            <p:spPr bwMode="auto">
              <a:xfrm>
                <a:off x="5204" y="1258"/>
                <a:ext cx="29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pPr defTabSz="1028674" eaLnBrk="0" hangingPunct="0"/>
                <a:endParaRPr lang="en-US" sz="1300" b="1">
                  <a:latin typeface="Arial" charset="0"/>
                </a:endParaRPr>
              </a:p>
            </p:txBody>
          </p:sp>
        </p:grpSp>
        <p:grpSp>
          <p:nvGrpSpPr>
            <p:cNvPr id="42578" name="Group 594"/>
            <p:cNvGrpSpPr>
              <a:grpSpLocks/>
            </p:cNvGrpSpPr>
            <p:nvPr/>
          </p:nvGrpSpPr>
          <p:grpSpPr bwMode="auto">
            <a:xfrm>
              <a:off x="2544" y="2448"/>
              <a:ext cx="299" cy="208"/>
              <a:chOff x="5204" y="1258"/>
              <a:chExt cx="299" cy="208"/>
            </a:xfrm>
          </p:grpSpPr>
          <p:sp>
            <p:nvSpPr>
              <p:cNvPr id="42579" name="Rectangle 595"/>
              <p:cNvSpPr>
                <a:spLocks noChangeArrowheads="1"/>
              </p:cNvSpPr>
              <p:nvPr/>
            </p:nvSpPr>
            <p:spPr bwMode="auto">
              <a:xfrm>
                <a:off x="5242" y="1269"/>
                <a:ext cx="190" cy="197"/>
              </a:xfrm>
              <a:prstGeom prst="rect">
                <a:avLst/>
              </a:prstGeom>
              <a:gradFill rotWithShape="0">
                <a:gsLst>
                  <a:gs pos="0">
                    <a:srgbClr val="FFAB13"/>
                  </a:gs>
                  <a:gs pos="50000">
                    <a:srgbClr val="FFAB13">
                      <a:gamma/>
                      <a:tint val="48627"/>
                      <a:invGamma/>
                    </a:srgbClr>
                  </a:gs>
                  <a:gs pos="100000">
                    <a:srgbClr val="FFAB13"/>
                  </a:gs>
                </a:gsLst>
                <a:lin ang="2700000" scaled="1"/>
              </a:gradFill>
              <a:ln w="12700">
                <a:solidFill>
                  <a:srgbClr val="FFB73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endParaRPr lang="en-US" sz="1351"/>
              </a:p>
            </p:txBody>
          </p:sp>
          <p:sp>
            <p:nvSpPr>
              <p:cNvPr id="42580" name="Rectangle 596"/>
              <p:cNvSpPr>
                <a:spLocks noChangeArrowheads="1"/>
              </p:cNvSpPr>
              <p:nvPr/>
            </p:nvSpPr>
            <p:spPr bwMode="auto">
              <a:xfrm>
                <a:off x="5204" y="1258"/>
                <a:ext cx="29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pPr defTabSz="1028674" eaLnBrk="0" hangingPunct="0"/>
                <a:endParaRPr lang="en-US" sz="1300" b="1">
                  <a:latin typeface="Arial" charset="0"/>
                </a:endParaRPr>
              </a:p>
            </p:txBody>
          </p:sp>
        </p:grpSp>
        <p:grpSp>
          <p:nvGrpSpPr>
            <p:cNvPr id="42581" name="Group 597"/>
            <p:cNvGrpSpPr>
              <a:grpSpLocks/>
            </p:cNvGrpSpPr>
            <p:nvPr/>
          </p:nvGrpSpPr>
          <p:grpSpPr bwMode="auto">
            <a:xfrm>
              <a:off x="1536" y="2257"/>
              <a:ext cx="299" cy="208"/>
              <a:chOff x="5204" y="1258"/>
              <a:chExt cx="299" cy="208"/>
            </a:xfrm>
          </p:grpSpPr>
          <p:sp>
            <p:nvSpPr>
              <p:cNvPr id="42582" name="Rectangle 598"/>
              <p:cNvSpPr>
                <a:spLocks noChangeArrowheads="1"/>
              </p:cNvSpPr>
              <p:nvPr/>
            </p:nvSpPr>
            <p:spPr bwMode="auto">
              <a:xfrm>
                <a:off x="5242" y="1269"/>
                <a:ext cx="190" cy="197"/>
              </a:xfrm>
              <a:prstGeom prst="rect">
                <a:avLst/>
              </a:prstGeom>
              <a:gradFill rotWithShape="0">
                <a:gsLst>
                  <a:gs pos="0">
                    <a:srgbClr val="FFAB13"/>
                  </a:gs>
                  <a:gs pos="50000">
                    <a:srgbClr val="FFAB13">
                      <a:gamma/>
                      <a:tint val="48627"/>
                      <a:invGamma/>
                    </a:srgbClr>
                  </a:gs>
                  <a:gs pos="100000">
                    <a:srgbClr val="FFAB13"/>
                  </a:gs>
                </a:gsLst>
                <a:lin ang="2700000" scaled="1"/>
              </a:gradFill>
              <a:ln w="12700">
                <a:solidFill>
                  <a:srgbClr val="FFB73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endParaRPr lang="en-US" sz="1351"/>
              </a:p>
            </p:txBody>
          </p:sp>
          <p:sp>
            <p:nvSpPr>
              <p:cNvPr id="42583" name="Rectangle 599"/>
              <p:cNvSpPr>
                <a:spLocks noChangeArrowheads="1"/>
              </p:cNvSpPr>
              <p:nvPr/>
            </p:nvSpPr>
            <p:spPr bwMode="auto">
              <a:xfrm>
                <a:off x="5204" y="1258"/>
                <a:ext cx="29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pPr defTabSz="1028674" eaLnBrk="0" hangingPunct="0"/>
                <a:endParaRPr lang="en-US" sz="1300" b="1">
                  <a:latin typeface="Arial" charset="0"/>
                </a:endParaRPr>
              </a:p>
            </p:txBody>
          </p:sp>
        </p:grpSp>
        <p:grpSp>
          <p:nvGrpSpPr>
            <p:cNvPr id="42584" name="Group 600"/>
            <p:cNvGrpSpPr>
              <a:grpSpLocks/>
            </p:cNvGrpSpPr>
            <p:nvPr/>
          </p:nvGrpSpPr>
          <p:grpSpPr bwMode="auto">
            <a:xfrm>
              <a:off x="1909" y="2209"/>
              <a:ext cx="299" cy="208"/>
              <a:chOff x="5204" y="1258"/>
              <a:chExt cx="299" cy="208"/>
            </a:xfrm>
          </p:grpSpPr>
          <p:sp>
            <p:nvSpPr>
              <p:cNvPr id="42585" name="Rectangle 601"/>
              <p:cNvSpPr>
                <a:spLocks noChangeArrowheads="1"/>
              </p:cNvSpPr>
              <p:nvPr/>
            </p:nvSpPr>
            <p:spPr bwMode="auto">
              <a:xfrm>
                <a:off x="5242" y="1269"/>
                <a:ext cx="190" cy="197"/>
              </a:xfrm>
              <a:prstGeom prst="rect">
                <a:avLst/>
              </a:prstGeom>
              <a:gradFill rotWithShape="0">
                <a:gsLst>
                  <a:gs pos="0">
                    <a:srgbClr val="FFAB13"/>
                  </a:gs>
                  <a:gs pos="50000">
                    <a:srgbClr val="FFAB13">
                      <a:gamma/>
                      <a:tint val="48627"/>
                      <a:invGamma/>
                    </a:srgbClr>
                  </a:gs>
                  <a:gs pos="100000">
                    <a:srgbClr val="FFAB13"/>
                  </a:gs>
                </a:gsLst>
                <a:lin ang="2700000" scaled="1"/>
              </a:gradFill>
              <a:ln w="12700">
                <a:solidFill>
                  <a:srgbClr val="FFB73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endParaRPr lang="en-US" sz="1351"/>
              </a:p>
            </p:txBody>
          </p:sp>
          <p:sp>
            <p:nvSpPr>
              <p:cNvPr id="42586" name="Rectangle 602"/>
              <p:cNvSpPr>
                <a:spLocks noChangeArrowheads="1"/>
              </p:cNvSpPr>
              <p:nvPr/>
            </p:nvSpPr>
            <p:spPr bwMode="auto">
              <a:xfrm>
                <a:off x="5204" y="1258"/>
                <a:ext cx="29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pPr defTabSz="1028674" eaLnBrk="0" hangingPunct="0"/>
                <a:endParaRPr lang="en-US" sz="1300" b="1">
                  <a:latin typeface="Arial" charset="0"/>
                </a:endParaRPr>
              </a:p>
            </p:txBody>
          </p:sp>
        </p:grpSp>
        <p:grpSp>
          <p:nvGrpSpPr>
            <p:cNvPr id="42587" name="Group 603"/>
            <p:cNvGrpSpPr>
              <a:grpSpLocks/>
            </p:cNvGrpSpPr>
            <p:nvPr/>
          </p:nvGrpSpPr>
          <p:grpSpPr bwMode="auto">
            <a:xfrm>
              <a:off x="3168" y="2016"/>
              <a:ext cx="299" cy="208"/>
              <a:chOff x="5204" y="1258"/>
              <a:chExt cx="299" cy="208"/>
            </a:xfrm>
          </p:grpSpPr>
          <p:sp>
            <p:nvSpPr>
              <p:cNvPr id="42588" name="Rectangle 604"/>
              <p:cNvSpPr>
                <a:spLocks noChangeArrowheads="1"/>
              </p:cNvSpPr>
              <p:nvPr/>
            </p:nvSpPr>
            <p:spPr bwMode="auto">
              <a:xfrm>
                <a:off x="5242" y="1269"/>
                <a:ext cx="190" cy="197"/>
              </a:xfrm>
              <a:prstGeom prst="rect">
                <a:avLst/>
              </a:prstGeom>
              <a:gradFill rotWithShape="0">
                <a:gsLst>
                  <a:gs pos="0">
                    <a:srgbClr val="FFAB13"/>
                  </a:gs>
                  <a:gs pos="50000">
                    <a:srgbClr val="FFAB13">
                      <a:gamma/>
                      <a:tint val="48627"/>
                      <a:invGamma/>
                    </a:srgbClr>
                  </a:gs>
                  <a:gs pos="100000">
                    <a:srgbClr val="FFAB13"/>
                  </a:gs>
                </a:gsLst>
                <a:lin ang="2700000" scaled="1"/>
              </a:gradFill>
              <a:ln w="12700">
                <a:solidFill>
                  <a:srgbClr val="FFB73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endParaRPr lang="en-US" sz="1351"/>
              </a:p>
            </p:txBody>
          </p:sp>
          <p:sp>
            <p:nvSpPr>
              <p:cNvPr id="42589" name="Rectangle 605"/>
              <p:cNvSpPr>
                <a:spLocks noChangeArrowheads="1"/>
              </p:cNvSpPr>
              <p:nvPr/>
            </p:nvSpPr>
            <p:spPr bwMode="auto">
              <a:xfrm>
                <a:off x="5204" y="1258"/>
                <a:ext cx="29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pPr defTabSz="1028674" eaLnBrk="0" hangingPunct="0"/>
                <a:endParaRPr lang="en-US" sz="1300" b="1">
                  <a:latin typeface="Arial" charset="0"/>
                </a:endParaRPr>
              </a:p>
            </p:txBody>
          </p:sp>
        </p:grpSp>
        <p:grpSp>
          <p:nvGrpSpPr>
            <p:cNvPr id="42590" name="Group 606"/>
            <p:cNvGrpSpPr>
              <a:grpSpLocks/>
            </p:cNvGrpSpPr>
            <p:nvPr/>
          </p:nvGrpSpPr>
          <p:grpSpPr bwMode="auto">
            <a:xfrm>
              <a:off x="3013" y="3217"/>
              <a:ext cx="299" cy="208"/>
              <a:chOff x="5204" y="1258"/>
              <a:chExt cx="299" cy="208"/>
            </a:xfrm>
          </p:grpSpPr>
          <p:sp>
            <p:nvSpPr>
              <p:cNvPr id="42591" name="Rectangle 607"/>
              <p:cNvSpPr>
                <a:spLocks noChangeArrowheads="1"/>
              </p:cNvSpPr>
              <p:nvPr/>
            </p:nvSpPr>
            <p:spPr bwMode="auto">
              <a:xfrm>
                <a:off x="5242" y="1269"/>
                <a:ext cx="190" cy="197"/>
              </a:xfrm>
              <a:prstGeom prst="rect">
                <a:avLst/>
              </a:prstGeom>
              <a:gradFill rotWithShape="0">
                <a:gsLst>
                  <a:gs pos="0">
                    <a:srgbClr val="FFAB13"/>
                  </a:gs>
                  <a:gs pos="50000">
                    <a:srgbClr val="FFAB13">
                      <a:gamma/>
                      <a:tint val="48627"/>
                      <a:invGamma/>
                    </a:srgbClr>
                  </a:gs>
                  <a:gs pos="100000">
                    <a:srgbClr val="FFAB13"/>
                  </a:gs>
                </a:gsLst>
                <a:lin ang="2700000" scaled="1"/>
              </a:gradFill>
              <a:ln w="12700">
                <a:solidFill>
                  <a:srgbClr val="FFB73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endParaRPr lang="en-US" sz="1351"/>
              </a:p>
            </p:txBody>
          </p:sp>
          <p:sp>
            <p:nvSpPr>
              <p:cNvPr id="42592" name="Rectangle 608"/>
              <p:cNvSpPr>
                <a:spLocks noChangeArrowheads="1"/>
              </p:cNvSpPr>
              <p:nvPr/>
            </p:nvSpPr>
            <p:spPr bwMode="auto">
              <a:xfrm>
                <a:off x="5204" y="1258"/>
                <a:ext cx="29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pPr defTabSz="1028674" eaLnBrk="0" hangingPunct="0"/>
                <a:endParaRPr lang="en-US" sz="1300" b="1">
                  <a:latin typeface="Arial" charset="0"/>
                </a:endParaRPr>
              </a:p>
            </p:txBody>
          </p:sp>
        </p:grpSp>
        <p:grpSp>
          <p:nvGrpSpPr>
            <p:cNvPr id="42593" name="Group 609"/>
            <p:cNvGrpSpPr>
              <a:grpSpLocks/>
            </p:cNvGrpSpPr>
            <p:nvPr/>
          </p:nvGrpSpPr>
          <p:grpSpPr bwMode="auto">
            <a:xfrm>
              <a:off x="1728" y="3217"/>
              <a:ext cx="299" cy="208"/>
              <a:chOff x="5204" y="1258"/>
              <a:chExt cx="299" cy="208"/>
            </a:xfrm>
          </p:grpSpPr>
          <p:sp>
            <p:nvSpPr>
              <p:cNvPr id="42594" name="Rectangle 610"/>
              <p:cNvSpPr>
                <a:spLocks noChangeArrowheads="1"/>
              </p:cNvSpPr>
              <p:nvPr/>
            </p:nvSpPr>
            <p:spPr bwMode="auto">
              <a:xfrm>
                <a:off x="5242" y="1269"/>
                <a:ext cx="190" cy="197"/>
              </a:xfrm>
              <a:prstGeom prst="rect">
                <a:avLst/>
              </a:prstGeom>
              <a:gradFill rotWithShape="0">
                <a:gsLst>
                  <a:gs pos="0">
                    <a:srgbClr val="FFAB13"/>
                  </a:gs>
                  <a:gs pos="50000">
                    <a:srgbClr val="FFAB13">
                      <a:gamma/>
                      <a:tint val="48627"/>
                      <a:invGamma/>
                    </a:srgbClr>
                  </a:gs>
                  <a:gs pos="100000">
                    <a:srgbClr val="FFAB13"/>
                  </a:gs>
                </a:gsLst>
                <a:lin ang="2700000" scaled="1"/>
              </a:gradFill>
              <a:ln w="12700">
                <a:solidFill>
                  <a:srgbClr val="FFB73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endParaRPr lang="en-US" sz="1351"/>
              </a:p>
            </p:txBody>
          </p:sp>
          <p:sp>
            <p:nvSpPr>
              <p:cNvPr id="42595" name="Rectangle 611"/>
              <p:cNvSpPr>
                <a:spLocks noChangeArrowheads="1"/>
              </p:cNvSpPr>
              <p:nvPr/>
            </p:nvSpPr>
            <p:spPr bwMode="auto">
              <a:xfrm>
                <a:off x="5204" y="1258"/>
                <a:ext cx="29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pPr defTabSz="1028674" eaLnBrk="0" hangingPunct="0"/>
                <a:endParaRPr lang="en-US" sz="1300" b="1">
                  <a:latin typeface="Arial" charset="0"/>
                </a:endParaRPr>
              </a:p>
            </p:txBody>
          </p:sp>
        </p:grpSp>
        <p:grpSp>
          <p:nvGrpSpPr>
            <p:cNvPr id="42596" name="Group 612"/>
            <p:cNvGrpSpPr>
              <a:grpSpLocks/>
            </p:cNvGrpSpPr>
            <p:nvPr/>
          </p:nvGrpSpPr>
          <p:grpSpPr bwMode="auto">
            <a:xfrm>
              <a:off x="4981" y="1297"/>
              <a:ext cx="299" cy="208"/>
              <a:chOff x="5204" y="1258"/>
              <a:chExt cx="299" cy="208"/>
            </a:xfrm>
          </p:grpSpPr>
          <p:sp>
            <p:nvSpPr>
              <p:cNvPr id="42597" name="Rectangle 613"/>
              <p:cNvSpPr>
                <a:spLocks noChangeArrowheads="1"/>
              </p:cNvSpPr>
              <p:nvPr/>
            </p:nvSpPr>
            <p:spPr bwMode="auto">
              <a:xfrm>
                <a:off x="5242" y="1269"/>
                <a:ext cx="190" cy="197"/>
              </a:xfrm>
              <a:prstGeom prst="rect">
                <a:avLst/>
              </a:prstGeom>
              <a:gradFill rotWithShape="0">
                <a:gsLst>
                  <a:gs pos="0">
                    <a:srgbClr val="FFAB13"/>
                  </a:gs>
                  <a:gs pos="50000">
                    <a:srgbClr val="FFAB13">
                      <a:gamma/>
                      <a:tint val="48627"/>
                      <a:invGamma/>
                    </a:srgbClr>
                  </a:gs>
                  <a:gs pos="100000">
                    <a:srgbClr val="FFAB13"/>
                  </a:gs>
                </a:gsLst>
                <a:lin ang="2700000" scaled="1"/>
              </a:gradFill>
              <a:ln w="12700">
                <a:solidFill>
                  <a:srgbClr val="FFB73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endParaRPr lang="en-US" sz="1351"/>
              </a:p>
            </p:txBody>
          </p:sp>
          <p:sp>
            <p:nvSpPr>
              <p:cNvPr id="42598" name="Rectangle 614"/>
              <p:cNvSpPr>
                <a:spLocks noChangeArrowheads="1"/>
              </p:cNvSpPr>
              <p:nvPr/>
            </p:nvSpPr>
            <p:spPr bwMode="auto">
              <a:xfrm>
                <a:off x="5204" y="1258"/>
                <a:ext cx="29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pPr defTabSz="1028674" eaLnBrk="0" hangingPunct="0"/>
                <a:endParaRPr lang="en-US" sz="1300" b="1">
                  <a:latin typeface="Arial" charset="0"/>
                </a:endParaRPr>
              </a:p>
            </p:txBody>
          </p:sp>
        </p:grpSp>
        <p:grpSp>
          <p:nvGrpSpPr>
            <p:cNvPr id="42599" name="Group 615"/>
            <p:cNvGrpSpPr>
              <a:grpSpLocks/>
            </p:cNvGrpSpPr>
            <p:nvPr/>
          </p:nvGrpSpPr>
          <p:grpSpPr bwMode="auto">
            <a:xfrm>
              <a:off x="912" y="2641"/>
              <a:ext cx="299" cy="208"/>
              <a:chOff x="5204" y="1258"/>
              <a:chExt cx="299" cy="208"/>
            </a:xfrm>
          </p:grpSpPr>
          <p:sp>
            <p:nvSpPr>
              <p:cNvPr id="42600" name="Rectangle 616"/>
              <p:cNvSpPr>
                <a:spLocks noChangeArrowheads="1"/>
              </p:cNvSpPr>
              <p:nvPr/>
            </p:nvSpPr>
            <p:spPr bwMode="auto">
              <a:xfrm>
                <a:off x="5242" y="1269"/>
                <a:ext cx="190" cy="197"/>
              </a:xfrm>
              <a:prstGeom prst="rect">
                <a:avLst/>
              </a:prstGeom>
              <a:gradFill rotWithShape="0">
                <a:gsLst>
                  <a:gs pos="0">
                    <a:srgbClr val="FFAB13"/>
                  </a:gs>
                  <a:gs pos="50000">
                    <a:srgbClr val="FFAB13">
                      <a:gamma/>
                      <a:tint val="48627"/>
                      <a:invGamma/>
                    </a:srgbClr>
                  </a:gs>
                  <a:gs pos="100000">
                    <a:srgbClr val="FFAB13"/>
                  </a:gs>
                </a:gsLst>
                <a:lin ang="2700000" scaled="1"/>
              </a:gradFill>
              <a:ln w="12700">
                <a:solidFill>
                  <a:srgbClr val="FFB73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endParaRPr lang="en-US" sz="1351"/>
              </a:p>
            </p:txBody>
          </p:sp>
          <p:sp>
            <p:nvSpPr>
              <p:cNvPr id="42601" name="Rectangle 617"/>
              <p:cNvSpPr>
                <a:spLocks noChangeArrowheads="1"/>
              </p:cNvSpPr>
              <p:nvPr/>
            </p:nvSpPr>
            <p:spPr bwMode="auto">
              <a:xfrm>
                <a:off x="5204" y="1258"/>
                <a:ext cx="29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pPr defTabSz="1028674" eaLnBrk="0" hangingPunct="0"/>
                <a:endParaRPr lang="en-US" sz="1300" b="1">
                  <a:latin typeface="Arial" charset="0"/>
                </a:endParaRPr>
              </a:p>
            </p:txBody>
          </p:sp>
        </p:grpSp>
        <p:grpSp>
          <p:nvGrpSpPr>
            <p:cNvPr id="42602" name="Group 618"/>
            <p:cNvGrpSpPr>
              <a:grpSpLocks/>
            </p:cNvGrpSpPr>
            <p:nvPr/>
          </p:nvGrpSpPr>
          <p:grpSpPr bwMode="auto">
            <a:xfrm>
              <a:off x="288" y="2400"/>
              <a:ext cx="299" cy="208"/>
              <a:chOff x="5204" y="1258"/>
              <a:chExt cx="299" cy="208"/>
            </a:xfrm>
          </p:grpSpPr>
          <p:sp>
            <p:nvSpPr>
              <p:cNvPr id="42603" name="Rectangle 619"/>
              <p:cNvSpPr>
                <a:spLocks noChangeArrowheads="1"/>
              </p:cNvSpPr>
              <p:nvPr/>
            </p:nvSpPr>
            <p:spPr bwMode="auto">
              <a:xfrm>
                <a:off x="5242" y="1269"/>
                <a:ext cx="190" cy="197"/>
              </a:xfrm>
              <a:prstGeom prst="rect">
                <a:avLst/>
              </a:prstGeom>
              <a:gradFill rotWithShape="0">
                <a:gsLst>
                  <a:gs pos="0">
                    <a:srgbClr val="FFAB13"/>
                  </a:gs>
                  <a:gs pos="50000">
                    <a:srgbClr val="FFAB13">
                      <a:gamma/>
                      <a:tint val="48627"/>
                      <a:invGamma/>
                    </a:srgbClr>
                  </a:gs>
                  <a:gs pos="100000">
                    <a:srgbClr val="FFAB13"/>
                  </a:gs>
                </a:gsLst>
                <a:lin ang="2700000" scaled="1"/>
              </a:gradFill>
              <a:ln w="12700">
                <a:solidFill>
                  <a:srgbClr val="FFB73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endParaRPr lang="en-US" sz="1351"/>
              </a:p>
            </p:txBody>
          </p:sp>
          <p:sp>
            <p:nvSpPr>
              <p:cNvPr id="42604" name="Rectangle 620"/>
              <p:cNvSpPr>
                <a:spLocks noChangeArrowheads="1"/>
              </p:cNvSpPr>
              <p:nvPr/>
            </p:nvSpPr>
            <p:spPr bwMode="auto">
              <a:xfrm>
                <a:off x="5204" y="1258"/>
                <a:ext cx="29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pPr defTabSz="1028674" eaLnBrk="0" hangingPunct="0"/>
                <a:endParaRPr lang="en-US" sz="1300" b="1">
                  <a:latin typeface="Arial" charset="0"/>
                </a:endParaRPr>
              </a:p>
            </p:txBody>
          </p:sp>
        </p:grpSp>
      </p:grpSp>
      <p:sp>
        <p:nvSpPr>
          <p:cNvPr id="41990" name="Rectangle 6"/>
          <p:cNvSpPr>
            <a:spLocks noGrp="1" noChangeArrowheads="1"/>
          </p:cNvSpPr>
          <p:nvPr>
            <p:ph type="title"/>
          </p:nvPr>
        </p:nvSpPr>
        <p:spPr>
          <a:xfrm>
            <a:off x="2193925" y="228600"/>
            <a:ext cx="7924800" cy="685800"/>
          </a:xfrm>
        </p:spPr>
        <p:txBody>
          <a:bodyPr>
            <a:normAutofit fontScale="90000"/>
          </a:bodyPr>
          <a:lstStyle/>
          <a:p>
            <a:r>
              <a:rPr lang="en-US" dirty="0"/>
              <a:t>AMT – </a:t>
            </a:r>
            <a:r>
              <a:rPr lang="en-US" dirty="0" err="1"/>
              <a:t>Unicast</a:t>
            </a:r>
            <a:r>
              <a:rPr lang="en-US" dirty="0"/>
              <a:t> Edge Network</a:t>
            </a:r>
          </a:p>
        </p:txBody>
      </p:sp>
      <p:sp>
        <p:nvSpPr>
          <p:cNvPr id="42275" name="Line 291"/>
          <p:cNvSpPr>
            <a:spLocks noChangeShapeType="1"/>
          </p:cNvSpPr>
          <p:nvPr/>
        </p:nvSpPr>
        <p:spPr bwMode="auto">
          <a:xfrm>
            <a:off x="4038601" y="5257802"/>
            <a:ext cx="320675" cy="17463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42276" name="Line 292"/>
          <p:cNvSpPr>
            <a:spLocks noChangeShapeType="1"/>
          </p:cNvSpPr>
          <p:nvPr/>
        </p:nvSpPr>
        <p:spPr bwMode="auto">
          <a:xfrm flipH="1" flipV="1">
            <a:off x="9753600" y="2286000"/>
            <a:ext cx="152400" cy="45720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42283" name="Rectangle 299"/>
          <p:cNvSpPr>
            <a:spLocks noChangeArrowheads="1"/>
          </p:cNvSpPr>
          <p:nvPr/>
        </p:nvSpPr>
        <p:spPr bwMode="auto">
          <a:xfrm>
            <a:off x="5562601" y="1143000"/>
            <a:ext cx="2033312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 err="1">
                <a:latin typeface="Arial" charset="0"/>
              </a:rPr>
              <a:t>Mcast</a:t>
            </a:r>
            <a:r>
              <a:rPr lang="en-US" sz="1600" b="1" dirty="0">
                <a:latin typeface="Arial" charset="0"/>
              </a:rPr>
              <a:t> Enabled ISP</a:t>
            </a:r>
          </a:p>
        </p:txBody>
      </p:sp>
      <p:sp>
        <p:nvSpPr>
          <p:cNvPr id="42284" name="Rectangle 300"/>
          <p:cNvSpPr>
            <a:spLocks noChangeArrowheads="1"/>
          </p:cNvSpPr>
          <p:nvPr/>
        </p:nvSpPr>
        <p:spPr bwMode="auto">
          <a:xfrm>
            <a:off x="1905000" y="2514600"/>
            <a:ext cx="2342692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>
                <a:latin typeface="Arial" charset="0"/>
              </a:rPr>
              <a:t>Unicast-Only Network</a:t>
            </a:r>
          </a:p>
        </p:txBody>
      </p:sp>
      <p:sp>
        <p:nvSpPr>
          <p:cNvPr id="42285" name="Rectangle 301"/>
          <p:cNvSpPr>
            <a:spLocks noChangeArrowheads="1"/>
          </p:cNvSpPr>
          <p:nvPr/>
        </p:nvSpPr>
        <p:spPr bwMode="auto">
          <a:xfrm>
            <a:off x="8242301" y="1066800"/>
            <a:ext cx="1680651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>
                <a:latin typeface="Arial" charset="0"/>
              </a:rPr>
              <a:t>Content Owner</a:t>
            </a:r>
          </a:p>
        </p:txBody>
      </p:sp>
      <p:sp>
        <p:nvSpPr>
          <p:cNvPr id="42286" name="Rectangle 302"/>
          <p:cNvSpPr>
            <a:spLocks noChangeArrowheads="1"/>
          </p:cNvSpPr>
          <p:nvPr/>
        </p:nvSpPr>
        <p:spPr bwMode="auto">
          <a:xfrm>
            <a:off x="4157664" y="5822951"/>
            <a:ext cx="3128163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>
                <a:latin typeface="Arial" charset="0"/>
              </a:rPr>
              <a:t>Mcast Enabled Local Provider</a:t>
            </a:r>
          </a:p>
        </p:txBody>
      </p:sp>
      <p:sp>
        <p:nvSpPr>
          <p:cNvPr id="42290" name="Line 306"/>
          <p:cNvSpPr>
            <a:spLocks noChangeShapeType="1"/>
          </p:cNvSpPr>
          <p:nvPr/>
        </p:nvSpPr>
        <p:spPr bwMode="auto">
          <a:xfrm>
            <a:off x="8610600" y="2057400"/>
            <a:ext cx="914400" cy="7620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42291" name="Line 307"/>
          <p:cNvSpPr>
            <a:spLocks noChangeShapeType="1"/>
          </p:cNvSpPr>
          <p:nvPr/>
        </p:nvSpPr>
        <p:spPr bwMode="auto">
          <a:xfrm flipV="1">
            <a:off x="8229600" y="2133600"/>
            <a:ext cx="304800" cy="15240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42292" name="Line 308"/>
          <p:cNvSpPr>
            <a:spLocks noChangeShapeType="1"/>
          </p:cNvSpPr>
          <p:nvPr/>
        </p:nvSpPr>
        <p:spPr bwMode="auto">
          <a:xfrm flipV="1">
            <a:off x="4191000" y="5334000"/>
            <a:ext cx="152400" cy="30480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42293" name="Line 309"/>
          <p:cNvSpPr>
            <a:spLocks noChangeShapeType="1"/>
          </p:cNvSpPr>
          <p:nvPr/>
        </p:nvSpPr>
        <p:spPr bwMode="auto">
          <a:xfrm flipV="1">
            <a:off x="4648200" y="4572000"/>
            <a:ext cx="990600" cy="60960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42294" name="Line 310"/>
          <p:cNvSpPr>
            <a:spLocks noChangeShapeType="1"/>
          </p:cNvSpPr>
          <p:nvPr/>
        </p:nvSpPr>
        <p:spPr bwMode="auto">
          <a:xfrm flipH="1" flipV="1">
            <a:off x="5867400" y="4114800"/>
            <a:ext cx="0" cy="30480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42295" name="Line 311"/>
          <p:cNvSpPr>
            <a:spLocks noChangeShapeType="1"/>
          </p:cNvSpPr>
          <p:nvPr/>
        </p:nvSpPr>
        <p:spPr bwMode="auto">
          <a:xfrm flipV="1">
            <a:off x="5867400" y="3429000"/>
            <a:ext cx="762000" cy="53340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42296" name="Line 312"/>
          <p:cNvSpPr>
            <a:spLocks noChangeShapeType="1"/>
          </p:cNvSpPr>
          <p:nvPr/>
        </p:nvSpPr>
        <p:spPr bwMode="auto">
          <a:xfrm flipV="1">
            <a:off x="6858000" y="2362200"/>
            <a:ext cx="1066800" cy="91440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grpSp>
        <p:nvGrpSpPr>
          <p:cNvPr id="42303" name="Group 319"/>
          <p:cNvGrpSpPr>
            <a:grpSpLocks/>
          </p:cNvGrpSpPr>
          <p:nvPr/>
        </p:nvGrpSpPr>
        <p:grpSpPr bwMode="auto">
          <a:xfrm>
            <a:off x="5867400" y="4572000"/>
            <a:ext cx="933451" cy="1035051"/>
            <a:chOff x="2772" y="3072"/>
            <a:chExt cx="540" cy="624"/>
          </a:xfrm>
        </p:grpSpPr>
        <p:sp>
          <p:nvSpPr>
            <p:cNvPr id="42304" name="Line 320"/>
            <p:cNvSpPr>
              <a:spLocks noChangeShapeType="1"/>
            </p:cNvSpPr>
            <p:nvPr/>
          </p:nvSpPr>
          <p:spPr bwMode="auto">
            <a:xfrm flipH="1" flipV="1">
              <a:off x="3216" y="3552"/>
              <a:ext cx="96" cy="144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05" name="Line 321"/>
            <p:cNvSpPr>
              <a:spLocks noChangeShapeType="1"/>
            </p:cNvSpPr>
            <p:nvPr/>
          </p:nvSpPr>
          <p:spPr bwMode="auto">
            <a:xfrm flipH="1" flipV="1">
              <a:off x="2772" y="3072"/>
              <a:ext cx="300" cy="336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</p:grpSp>
      <p:pic>
        <p:nvPicPr>
          <p:cNvPr id="42310" name="Picture 326" descr="icon_c_serv_p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5514" y="2667001"/>
            <a:ext cx="319087" cy="266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311" name="Line 327"/>
          <p:cNvSpPr>
            <a:spLocks noChangeShapeType="1"/>
          </p:cNvSpPr>
          <p:nvPr/>
        </p:nvSpPr>
        <p:spPr bwMode="auto">
          <a:xfrm flipH="1" flipV="1">
            <a:off x="7772400" y="4572000"/>
            <a:ext cx="685800" cy="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42312" name="Line 328"/>
          <p:cNvSpPr>
            <a:spLocks noChangeShapeType="1"/>
          </p:cNvSpPr>
          <p:nvPr/>
        </p:nvSpPr>
        <p:spPr bwMode="auto">
          <a:xfrm flipH="1" flipV="1">
            <a:off x="7772400" y="4953000"/>
            <a:ext cx="685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42313" name="Rectangle 329"/>
          <p:cNvSpPr>
            <a:spLocks noChangeArrowheads="1"/>
          </p:cNvSpPr>
          <p:nvPr/>
        </p:nvSpPr>
        <p:spPr bwMode="auto">
          <a:xfrm>
            <a:off x="8458201" y="4419600"/>
            <a:ext cx="1465720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>
                <a:latin typeface="Arial" charset="0"/>
              </a:rPr>
              <a:t>Mcast Traffic</a:t>
            </a:r>
          </a:p>
        </p:txBody>
      </p:sp>
      <p:sp>
        <p:nvSpPr>
          <p:cNvPr id="42314" name="Rectangle 330"/>
          <p:cNvSpPr>
            <a:spLocks noChangeArrowheads="1"/>
          </p:cNvSpPr>
          <p:nvPr/>
        </p:nvSpPr>
        <p:spPr bwMode="auto">
          <a:xfrm>
            <a:off x="8458201" y="4800600"/>
            <a:ext cx="1270282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>
                <a:latin typeface="Arial" charset="0"/>
              </a:rPr>
              <a:t>Mcast Join</a:t>
            </a:r>
          </a:p>
        </p:txBody>
      </p:sp>
      <p:sp>
        <p:nvSpPr>
          <p:cNvPr id="42321" name="Line 337"/>
          <p:cNvSpPr>
            <a:spLocks noChangeShapeType="1"/>
          </p:cNvSpPr>
          <p:nvPr/>
        </p:nvSpPr>
        <p:spPr bwMode="auto">
          <a:xfrm flipH="1" flipV="1">
            <a:off x="6629400" y="5181600"/>
            <a:ext cx="228600" cy="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42322" name="Line 338"/>
          <p:cNvSpPr>
            <a:spLocks noChangeShapeType="1"/>
          </p:cNvSpPr>
          <p:nvPr/>
        </p:nvSpPr>
        <p:spPr bwMode="auto">
          <a:xfrm>
            <a:off x="4267200" y="4800600"/>
            <a:ext cx="76200" cy="38100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42323" name="Line 339"/>
          <p:cNvSpPr>
            <a:spLocks noChangeShapeType="1"/>
          </p:cNvSpPr>
          <p:nvPr/>
        </p:nvSpPr>
        <p:spPr bwMode="auto">
          <a:xfrm flipH="1">
            <a:off x="6629400" y="4800600"/>
            <a:ext cx="228600" cy="30480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grpSp>
        <p:nvGrpSpPr>
          <p:cNvPr id="42330" name="Group 346"/>
          <p:cNvGrpSpPr>
            <a:grpSpLocks/>
          </p:cNvGrpSpPr>
          <p:nvPr/>
        </p:nvGrpSpPr>
        <p:grpSpPr bwMode="auto">
          <a:xfrm>
            <a:off x="4038600" y="5570538"/>
            <a:ext cx="242888" cy="220663"/>
            <a:chOff x="371" y="3008"/>
            <a:chExt cx="153" cy="139"/>
          </a:xfrm>
        </p:grpSpPr>
        <p:sp>
          <p:nvSpPr>
            <p:cNvPr id="42331" name="Arc 347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32" name="Arc 348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33" name="Freeform 349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34" name="Freeform 350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35" name="Rectangle 351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36" name="Rectangle 352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37" name="Freeform 353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38" name="Freeform 354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39" name="Freeform 355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40" name="Freeform 356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41" name="Freeform 357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42" name="Freeform 358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43" name="Rectangle 359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44" name="Rectangle 360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45" name="Freeform 361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46" name="Freeform 362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47" name="Freeform 363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48" name="Freeform 364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49" name="Freeform 365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50" name="Freeform 366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51" name="Rectangle 367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52" name="Rectangle 368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53" name="Freeform 369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54" name="Freeform 370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55" name="Freeform 371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56" name="Freeform 372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57" name="Rectangle 373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58" name="Rectangle 374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42359" name="Group 375"/>
          <p:cNvGrpSpPr>
            <a:grpSpLocks/>
          </p:cNvGrpSpPr>
          <p:nvPr/>
        </p:nvGrpSpPr>
        <p:grpSpPr bwMode="auto">
          <a:xfrm>
            <a:off x="3886200" y="5105402"/>
            <a:ext cx="242888" cy="220663"/>
            <a:chOff x="371" y="3008"/>
            <a:chExt cx="153" cy="139"/>
          </a:xfrm>
        </p:grpSpPr>
        <p:sp>
          <p:nvSpPr>
            <p:cNvPr id="42360" name="Arc 376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61" name="Arc 377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62" name="Freeform 378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63" name="Freeform 379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64" name="Rectangle 380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65" name="Rectangle 381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66" name="Freeform 382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67" name="Freeform 383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68" name="Freeform 384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69" name="Freeform 385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70" name="Freeform 386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71" name="Freeform 387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72" name="Rectangle 388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73" name="Rectangle 389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74" name="Freeform 390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75" name="Freeform 391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76" name="Freeform 392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77" name="Freeform 393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78" name="Freeform 394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79" name="Freeform 395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80" name="Rectangle 396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81" name="Rectangle 397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82" name="Freeform 398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83" name="Freeform 399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84" name="Freeform 400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85" name="Freeform 401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86" name="Rectangle 402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87" name="Rectangle 403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42388" name="Group 404"/>
          <p:cNvGrpSpPr>
            <a:grpSpLocks/>
          </p:cNvGrpSpPr>
          <p:nvPr/>
        </p:nvGrpSpPr>
        <p:grpSpPr bwMode="auto">
          <a:xfrm>
            <a:off x="4038600" y="4648202"/>
            <a:ext cx="242888" cy="220663"/>
            <a:chOff x="371" y="3008"/>
            <a:chExt cx="153" cy="139"/>
          </a:xfrm>
        </p:grpSpPr>
        <p:sp>
          <p:nvSpPr>
            <p:cNvPr id="42389" name="Arc 405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90" name="Arc 406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91" name="Freeform 407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92" name="Freeform 408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93" name="Rectangle 409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94" name="Rectangle 410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95" name="Freeform 411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96" name="Freeform 412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97" name="Freeform 413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98" name="Freeform 414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399" name="Freeform 415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00" name="Freeform 416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01" name="Rectangle 417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02" name="Rectangle 418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03" name="Freeform 419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04" name="Freeform 420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05" name="Freeform 421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06" name="Freeform 422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07" name="Freeform 423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08" name="Freeform 424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09" name="Rectangle 425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10" name="Rectangle 426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11" name="Freeform 427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12" name="Freeform 428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13" name="Freeform 429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14" name="Freeform 430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15" name="Rectangle 431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16" name="Rectangle 432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42417" name="Group 433"/>
          <p:cNvGrpSpPr>
            <a:grpSpLocks/>
          </p:cNvGrpSpPr>
          <p:nvPr/>
        </p:nvGrpSpPr>
        <p:grpSpPr bwMode="auto">
          <a:xfrm>
            <a:off x="6843714" y="4648202"/>
            <a:ext cx="242887" cy="220663"/>
            <a:chOff x="371" y="3008"/>
            <a:chExt cx="153" cy="139"/>
          </a:xfrm>
        </p:grpSpPr>
        <p:sp>
          <p:nvSpPr>
            <p:cNvPr id="42418" name="Arc 434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19" name="Arc 435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20" name="Freeform 436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21" name="Freeform 437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22" name="Rectangle 438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23" name="Rectangle 439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24" name="Freeform 440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25" name="Freeform 441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26" name="Freeform 442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27" name="Freeform 443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28" name="Freeform 444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29" name="Freeform 445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30" name="Rectangle 446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31" name="Rectangle 447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32" name="Freeform 448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33" name="Freeform 449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34" name="Freeform 450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35" name="Freeform 451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36" name="Freeform 452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37" name="Freeform 453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38" name="Rectangle 454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39" name="Rectangle 455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40" name="Freeform 456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41" name="Freeform 457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42" name="Freeform 458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43" name="Freeform 459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44" name="Rectangle 460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45" name="Rectangle 461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42446" name="Group 462"/>
          <p:cNvGrpSpPr>
            <a:grpSpLocks/>
          </p:cNvGrpSpPr>
          <p:nvPr/>
        </p:nvGrpSpPr>
        <p:grpSpPr bwMode="auto">
          <a:xfrm>
            <a:off x="6843714" y="5105402"/>
            <a:ext cx="242887" cy="220663"/>
            <a:chOff x="371" y="3008"/>
            <a:chExt cx="153" cy="139"/>
          </a:xfrm>
        </p:grpSpPr>
        <p:sp>
          <p:nvSpPr>
            <p:cNvPr id="42447" name="Arc 463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48" name="Arc 464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49" name="Freeform 465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50" name="Freeform 466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51" name="Rectangle 467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52" name="Rectangle 468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53" name="Freeform 469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54" name="Freeform 470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55" name="Freeform 471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56" name="Freeform 472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57" name="Freeform 473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58" name="Freeform 474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59" name="Rectangle 475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60" name="Rectangle 476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61" name="Freeform 477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62" name="Freeform 478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63" name="Freeform 479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64" name="Freeform 480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65" name="Freeform 481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66" name="Freeform 482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67" name="Rectangle 483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68" name="Rectangle 484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69" name="Freeform 485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70" name="Freeform 486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71" name="Freeform 487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72" name="Freeform 488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73" name="Rectangle 489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74" name="Rectangle 490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42475" name="Group 491"/>
          <p:cNvGrpSpPr>
            <a:grpSpLocks/>
          </p:cNvGrpSpPr>
          <p:nvPr/>
        </p:nvGrpSpPr>
        <p:grpSpPr bwMode="auto">
          <a:xfrm>
            <a:off x="6767514" y="5570538"/>
            <a:ext cx="242887" cy="220663"/>
            <a:chOff x="371" y="3008"/>
            <a:chExt cx="153" cy="139"/>
          </a:xfrm>
        </p:grpSpPr>
        <p:sp>
          <p:nvSpPr>
            <p:cNvPr id="42476" name="Arc 492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77" name="Arc 493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78" name="Freeform 494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79" name="Freeform 495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80" name="Rectangle 496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81" name="Rectangle 497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82" name="Freeform 498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83" name="Freeform 499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84" name="Freeform 500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85" name="Freeform 501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86" name="Freeform 502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87" name="Freeform 503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88" name="Rectangle 504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89" name="Rectangle 505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90" name="Freeform 506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91" name="Freeform 507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92" name="Freeform 508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93" name="Freeform 509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94" name="Freeform 510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95" name="Freeform 511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96" name="Rectangle 512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97" name="Rectangle 513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98" name="Freeform 514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499" name="Freeform 515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00" name="Freeform 516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01" name="Freeform 517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02" name="Rectangle 518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03" name="Rectangle 519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42504" name="Group 520"/>
          <p:cNvGrpSpPr>
            <a:grpSpLocks/>
          </p:cNvGrpSpPr>
          <p:nvPr/>
        </p:nvGrpSpPr>
        <p:grpSpPr bwMode="auto">
          <a:xfrm>
            <a:off x="7772404" y="5213332"/>
            <a:ext cx="2782889" cy="350837"/>
            <a:chOff x="3936" y="3476"/>
            <a:chExt cx="1753" cy="221"/>
          </a:xfrm>
        </p:grpSpPr>
        <p:sp>
          <p:nvSpPr>
            <p:cNvPr id="42505" name="Line 521"/>
            <p:cNvSpPr>
              <a:spLocks noChangeShapeType="1"/>
            </p:cNvSpPr>
            <p:nvPr/>
          </p:nvSpPr>
          <p:spPr bwMode="auto">
            <a:xfrm flipH="1" flipV="1">
              <a:off x="3936" y="3572"/>
              <a:ext cx="432" cy="0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06" name="Rectangle 522"/>
            <p:cNvSpPr>
              <a:spLocks noChangeArrowheads="1"/>
            </p:cNvSpPr>
            <p:nvPr/>
          </p:nvSpPr>
          <p:spPr bwMode="auto">
            <a:xfrm>
              <a:off x="4368" y="3476"/>
              <a:ext cx="1321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3536" tIns="51768" rIns="103536" bIns="51768">
              <a:spAutoFit/>
            </a:bodyPr>
            <a:lstStyle/>
            <a:p>
              <a:pPr defTabSz="1028674" eaLnBrk="0" hangingPunct="0"/>
              <a:r>
                <a:rPr lang="en-US" sz="1600" b="1">
                  <a:latin typeface="Arial" charset="0"/>
                </a:rPr>
                <a:t>UDP-IGMP Request</a:t>
              </a:r>
            </a:p>
          </p:txBody>
        </p:sp>
      </p:grpSp>
      <p:sp>
        <p:nvSpPr>
          <p:cNvPr id="42507" name="Rectangle 523"/>
          <p:cNvSpPr>
            <a:spLocks noChangeArrowheads="1"/>
          </p:cNvSpPr>
          <p:nvPr/>
        </p:nvSpPr>
        <p:spPr bwMode="auto">
          <a:xfrm>
            <a:off x="2435225" y="1524001"/>
            <a:ext cx="2971800" cy="843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 err="1">
                <a:latin typeface="Arial" charset="0"/>
              </a:rPr>
              <a:t>Mcast</a:t>
            </a:r>
            <a:r>
              <a:rPr lang="en-US" sz="1600" b="1" dirty="0">
                <a:latin typeface="Arial" charset="0"/>
              </a:rPr>
              <a:t> stream is replicated and </a:t>
            </a:r>
            <a:r>
              <a:rPr lang="en-US" sz="1600" b="1" dirty="0" err="1">
                <a:latin typeface="Arial" charset="0"/>
              </a:rPr>
              <a:t>encapped</a:t>
            </a:r>
            <a:r>
              <a:rPr lang="en-US" sz="1600" b="1" dirty="0">
                <a:latin typeface="Arial" charset="0"/>
              </a:rPr>
              <a:t> in UDP to the unicast receiver.</a:t>
            </a:r>
          </a:p>
        </p:txBody>
      </p:sp>
      <p:sp>
        <p:nvSpPr>
          <p:cNvPr id="42508" name="Line 524"/>
          <p:cNvSpPr>
            <a:spLocks noChangeShapeType="1"/>
          </p:cNvSpPr>
          <p:nvPr/>
        </p:nvSpPr>
        <p:spPr bwMode="auto">
          <a:xfrm>
            <a:off x="4305301" y="2209800"/>
            <a:ext cx="342900" cy="1219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42512" name="Line 528"/>
          <p:cNvSpPr>
            <a:spLocks noChangeShapeType="1"/>
          </p:cNvSpPr>
          <p:nvPr/>
        </p:nvSpPr>
        <p:spPr bwMode="auto">
          <a:xfrm flipV="1">
            <a:off x="4900613" y="3303589"/>
            <a:ext cx="1712912" cy="306387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grpSp>
        <p:nvGrpSpPr>
          <p:cNvPr id="42513" name="Group 529"/>
          <p:cNvGrpSpPr>
            <a:grpSpLocks/>
          </p:cNvGrpSpPr>
          <p:nvPr/>
        </p:nvGrpSpPr>
        <p:grpSpPr bwMode="auto">
          <a:xfrm>
            <a:off x="7772401" y="5638781"/>
            <a:ext cx="2690812" cy="350837"/>
            <a:chOff x="3936" y="3744"/>
            <a:chExt cx="1695" cy="221"/>
          </a:xfrm>
        </p:grpSpPr>
        <p:sp>
          <p:nvSpPr>
            <p:cNvPr id="42514" name="Line 530"/>
            <p:cNvSpPr>
              <a:spLocks noChangeShapeType="1"/>
            </p:cNvSpPr>
            <p:nvPr/>
          </p:nvSpPr>
          <p:spPr bwMode="auto">
            <a:xfrm flipH="1" flipV="1">
              <a:off x="3936" y="3840"/>
              <a:ext cx="432" cy="0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15" name="Rectangle 531"/>
            <p:cNvSpPr>
              <a:spLocks noChangeArrowheads="1"/>
            </p:cNvSpPr>
            <p:nvPr/>
          </p:nvSpPr>
          <p:spPr bwMode="auto">
            <a:xfrm>
              <a:off x="4368" y="3744"/>
              <a:ext cx="126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3536" tIns="51768" rIns="103536" bIns="51768">
              <a:spAutoFit/>
            </a:bodyPr>
            <a:lstStyle/>
            <a:p>
              <a:pPr defTabSz="1028674" eaLnBrk="0" hangingPunct="0"/>
              <a:r>
                <a:rPr lang="en-US" sz="1600" b="1">
                  <a:latin typeface="Arial" charset="0"/>
                </a:rPr>
                <a:t>UDP Ucast Stream</a:t>
              </a:r>
            </a:p>
          </p:txBody>
        </p:sp>
      </p:grpSp>
      <p:grpSp>
        <p:nvGrpSpPr>
          <p:cNvPr id="42516" name="Group 532"/>
          <p:cNvGrpSpPr>
            <a:grpSpLocks/>
          </p:cNvGrpSpPr>
          <p:nvPr/>
        </p:nvGrpSpPr>
        <p:grpSpPr bwMode="auto">
          <a:xfrm>
            <a:off x="1849439" y="3579813"/>
            <a:ext cx="2835275" cy="763587"/>
            <a:chOff x="205" y="2447"/>
            <a:chExt cx="1786" cy="481"/>
          </a:xfrm>
        </p:grpSpPr>
        <p:sp>
          <p:nvSpPr>
            <p:cNvPr id="42517" name="Line 533"/>
            <p:cNvSpPr>
              <a:spLocks noChangeShapeType="1"/>
            </p:cNvSpPr>
            <p:nvPr/>
          </p:nvSpPr>
          <p:spPr bwMode="auto">
            <a:xfrm flipV="1">
              <a:off x="505" y="2543"/>
              <a:ext cx="1079" cy="145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18" name="Line 534"/>
            <p:cNvSpPr>
              <a:spLocks noChangeShapeType="1"/>
            </p:cNvSpPr>
            <p:nvPr/>
          </p:nvSpPr>
          <p:spPr bwMode="auto">
            <a:xfrm flipV="1">
              <a:off x="1714" y="2447"/>
              <a:ext cx="277" cy="49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19" name="Line 535"/>
            <p:cNvSpPr>
              <a:spLocks noChangeShapeType="1"/>
            </p:cNvSpPr>
            <p:nvPr/>
          </p:nvSpPr>
          <p:spPr bwMode="auto">
            <a:xfrm flipV="1">
              <a:off x="205" y="2688"/>
              <a:ext cx="154" cy="240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42526" name="Group 542"/>
          <p:cNvGrpSpPr>
            <a:grpSpLocks/>
          </p:cNvGrpSpPr>
          <p:nvPr/>
        </p:nvGrpSpPr>
        <p:grpSpPr bwMode="auto">
          <a:xfrm>
            <a:off x="1676400" y="4343402"/>
            <a:ext cx="242888" cy="220663"/>
            <a:chOff x="371" y="3008"/>
            <a:chExt cx="153" cy="139"/>
          </a:xfrm>
        </p:grpSpPr>
        <p:sp>
          <p:nvSpPr>
            <p:cNvPr id="42527" name="Arc 543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28" name="Arc 544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29" name="Freeform 545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30" name="Freeform 546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31" name="Rectangle 547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32" name="Rectangle 548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33" name="Freeform 549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34" name="Freeform 550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35" name="Freeform 551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36" name="Freeform 552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37" name="Freeform 553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38" name="Freeform 554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39" name="Rectangle 555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40" name="Rectangle 556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41" name="Freeform 557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42" name="Freeform 558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43" name="Freeform 559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44" name="Freeform 560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45" name="Freeform 561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46" name="Freeform 562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47" name="Rectangle 563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48" name="Rectangle 564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49" name="Freeform 565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50" name="Freeform 566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51" name="Freeform 567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52" name="Freeform 568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53" name="Rectangle 569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2554" name="Rectangle 570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sp>
        <p:nvSpPr>
          <p:cNvPr id="42558" name="Text Box 574"/>
          <p:cNvSpPr txBox="1">
            <a:spLocks noChangeArrowheads="1"/>
          </p:cNvSpPr>
          <p:nvPr/>
        </p:nvSpPr>
        <p:spPr bwMode="auto">
          <a:xfrm>
            <a:off x="4841877" y="3657600"/>
            <a:ext cx="8418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80000"/>
              <a:buFont typeface="Wingdings" pitchFamily="2" charset="2"/>
              <a:buNone/>
            </a:pPr>
            <a:r>
              <a:rPr lang="en-US" sz="2000">
                <a:solidFill>
                  <a:srgbClr val="0C479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Relay</a:t>
            </a:r>
          </a:p>
        </p:txBody>
      </p:sp>
      <p:sp>
        <p:nvSpPr>
          <p:cNvPr id="291" name="Text Box 288"/>
          <p:cNvSpPr txBox="1">
            <a:spLocks noChangeArrowheads="1"/>
          </p:cNvSpPr>
          <p:nvPr/>
        </p:nvSpPr>
        <p:spPr bwMode="auto">
          <a:xfrm>
            <a:off x="1292089" y="4280452"/>
            <a:ext cx="49404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80000"/>
              <a:buFont typeface="Wingdings" pitchFamily="2" charset="2"/>
              <a:buNone/>
            </a:pPr>
            <a:r>
              <a:rPr lang="en-US" sz="1400" dirty="0">
                <a:solidFill>
                  <a:srgbClr val="0C479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GW</a:t>
            </a:r>
          </a:p>
        </p:txBody>
      </p:sp>
    </p:spTree>
    <p:extLst>
      <p:ext uri="{BB962C8B-B14F-4D97-AF65-F5344CB8AC3E}">
        <p14:creationId xmlns:p14="http://schemas.microsoft.com/office/powerpoint/2010/main" val="33733430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2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2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2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2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507" grpId="0" autoUpdateAnimBg="0"/>
      <p:bldP spid="42508" grpId="0" animBg="1"/>
      <p:bldP spid="425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18" name="Rectangle 362"/>
          <p:cNvSpPr>
            <a:spLocks noChangeArrowheads="1"/>
          </p:cNvSpPr>
          <p:nvPr/>
        </p:nvSpPr>
        <p:spPr bwMode="auto">
          <a:xfrm>
            <a:off x="2133600" y="1481440"/>
            <a:ext cx="80010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351"/>
          </a:p>
        </p:txBody>
      </p:sp>
      <p:grpSp>
        <p:nvGrpSpPr>
          <p:cNvPr id="45778" name="Group 722"/>
          <p:cNvGrpSpPr>
            <a:grpSpLocks/>
          </p:cNvGrpSpPr>
          <p:nvPr/>
        </p:nvGrpSpPr>
        <p:grpSpPr bwMode="auto">
          <a:xfrm>
            <a:off x="1905000" y="1066801"/>
            <a:ext cx="8018463" cy="5106986"/>
            <a:chOff x="240" y="672"/>
            <a:chExt cx="5051" cy="3217"/>
          </a:xfrm>
        </p:grpSpPr>
        <p:grpSp>
          <p:nvGrpSpPr>
            <p:cNvPr id="45779" name="Group 723"/>
            <p:cNvGrpSpPr>
              <a:grpSpLocks/>
            </p:cNvGrpSpPr>
            <p:nvPr/>
          </p:nvGrpSpPr>
          <p:grpSpPr bwMode="auto">
            <a:xfrm>
              <a:off x="288" y="925"/>
              <a:ext cx="4896" cy="2771"/>
              <a:chOff x="288" y="925"/>
              <a:chExt cx="4896" cy="2771"/>
            </a:xfrm>
          </p:grpSpPr>
          <p:pic>
            <p:nvPicPr>
              <p:cNvPr id="45780" name="Picture 724"/>
              <p:cNvPicPr>
                <a:picLocks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1" y="925"/>
                <a:ext cx="873" cy="61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5781" name="Picture 725"/>
              <p:cNvPicPr>
                <a:picLocks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52" y="1008"/>
                <a:ext cx="2616" cy="17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5782" name="Picture 726"/>
              <p:cNvPicPr>
                <a:picLocks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8" y="1803"/>
                <a:ext cx="1480" cy="9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5783" name="Picture 727"/>
              <p:cNvPicPr>
                <a:picLocks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76" y="2736"/>
                <a:ext cx="1480" cy="9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45784" name="Rectangle 728"/>
            <p:cNvSpPr>
              <a:spLocks noChangeArrowheads="1"/>
            </p:cNvSpPr>
            <p:nvPr/>
          </p:nvSpPr>
          <p:spPr bwMode="auto">
            <a:xfrm>
              <a:off x="2544" y="720"/>
              <a:ext cx="1281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3536" tIns="51768" rIns="103536" bIns="51768">
              <a:spAutoFit/>
            </a:bodyPr>
            <a:lstStyle/>
            <a:p>
              <a:pPr defTabSz="1028674" eaLnBrk="0" hangingPunct="0"/>
              <a:r>
                <a:rPr lang="en-US" sz="1600" b="1">
                  <a:latin typeface="Arial" charset="0"/>
                </a:rPr>
                <a:t>Mcast Enabled ISP</a:t>
              </a:r>
            </a:p>
          </p:txBody>
        </p:sp>
        <p:sp>
          <p:nvSpPr>
            <p:cNvPr id="45785" name="Rectangle 729"/>
            <p:cNvSpPr>
              <a:spLocks noChangeArrowheads="1"/>
            </p:cNvSpPr>
            <p:nvPr/>
          </p:nvSpPr>
          <p:spPr bwMode="auto">
            <a:xfrm>
              <a:off x="240" y="1584"/>
              <a:ext cx="1476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3536" tIns="51768" rIns="103536" bIns="51768">
              <a:spAutoFit/>
            </a:bodyPr>
            <a:lstStyle/>
            <a:p>
              <a:pPr defTabSz="1028674" eaLnBrk="0" hangingPunct="0"/>
              <a:r>
                <a:rPr lang="en-US" sz="1600" b="1">
                  <a:latin typeface="Arial" charset="0"/>
                </a:rPr>
                <a:t>Unicast-Only Network</a:t>
              </a:r>
            </a:p>
          </p:txBody>
        </p:sp>
        <p:sp>
          <p:nvSpPr>
            <p:cNvPr id="45786" name="Rectangle 730"/>
            <p:cNvSpPr>
              <a:spLocks noChangeArrowheads="1"/>
            </p:cNvSpPr>
            <p:nvPr/>
          </p:nvSpPr>
          <p:spPr bwMode="auto">
            <a:xfrm>
              <a:off x="4232" y="672"/>
              <a:ext cx="1059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3536" tIns="51768" rIns="103536" bIns="51768">
              <a:spAutoFit/>
            </a:bodyPr>
            <a:lstStyle/>
            <a:p>
              <a:pPr defTabSz="1028674" eaLnBrk="0" hangingPunct="0"/>
              <a:r>
                <a:rPr lang="en-US" sz="1600" b="1">
                  <a:latin typeface="Arial" charset="0"/>
                </a:rPr>
                <a:t>Content Owner</a:t>
              </a:r>
            </a:p>
          </p:txBody>
        </p:sp>
        <p:sp>
          <p:nvSpPr>
            <p:cNvPr id="45787" name="Rectangle 731"/>
            <p:cNvSpPr>
              <a:spLocks noChangeArrowheads="1"/>
            </p:cNvSpPr>
            <p:nvPr/>
          </p:nvSpPr>
          <p:spPr bwMode="auto">
            <a:xfrm>
              <a:off x="1659" y="3668"/>
              <a:ext cx="1970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3536" tIns="51768" rIns="103536" bIns="51768">
              <a:spAutoFit/>
            </a:bodyPr>
            <a:lstStyle/>
            <a:p>
              <a:pPr defTabSz="1028674" eaLnBrk="0" hangingPunct="0"/>
              <a:r>
                <a:rPr lang="en-US" sz="1600" b="1">
                  <a:latin typeface="Arial" charset="0"/>
                </a:rPr>
                <a:t>Mcast Enabled Local Provider</a:t>
              </a:r>
            </a:p>
          </p:txBody>
        </p:sp>
        <p:grpSp>
          <p:nvGrpSpPr>
            <p:cNvPr id="45788" name="Group 732"/>
            <p:cNvGrpSpPr>
              <a:grpSpLocks/>
            </p:cNvGrpSpPr>
            <p:nvPr/>
          </p:nvGrpSpPr>
          <p:grpSpPr bwMode="auto">
            <a:xfrm>
              <a:off x="3984" y="1344"/>
              <a:ext cx="299" cy="208"/>
              <a:chOff x="5204" y="1258"/>
              <a:chExt cx="299" cy="208"/>
            </a:xfrm>
          </p:grpSpPr>
          <p:sp>
            <p:nvSpPr>
              <p:cNvPr id="45789" name="Rectangle 733"/>
              <p:cNvSpPr>
                <a:spLocks noChangeArrowheads="1"/>
              </p:cNvSpPr>
              <p:nvPr/>
            </p:nvSpPr>
            <p:spPr bwMode="auto">
              <a:xfrm>
                <a:off x="5242" y="1269"/>
                <a:ext cx="190" cy="197"/>
              </a:xfrm>
              <a:prstGeom prst="rect">
                <a:avLst/>
              </a:prstGeom>
              <a:gradFill rotWithShape="0">
                <a:gsLst>
                  <a:gs pos="0">
                    <a:srgbClr val="FFAB13"/>
                  </a:gs>
                  <a:gs pos="50000">
                    <a:srgbClr val="FFAB13">
                      <a:gamma/>
                      <a:tint val="48627"/>
                      <a:invGamma/>
                    </a:srgbClr>
                  </a:gs>
                  <a:gs pos="100000">
                    <a:srgbClr val="FFAB13"/>
                  </a:gs>
                </a:gsLst>
                <a:lin ang="2700000" scaled="1"/>
              </a:gradFill>
              <a:ln w="12700">
                <a:solidFill>
                  <a:srgbClr val="FFB73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endParaRPr lang="en-US" sz="1351"/>
              </a:p>
            </p:txBody>
          </p:sp>
          <p:sp>
            <p:nvSpPr>
              <p:cNvPr id="45790" name="Rectangle 734"/>
              <p:cNvSpPr>
                <a:spLocks noChangeArrowheads="1"/>
              </p:cNvSpPr>
              <p:nvPr/>
            </p:nvSpPr>
            <p:spPr bwMode="auto">
              <a:xfrm>
                <a:off x="5204" y="1258"/>
                <a:ext cx="29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pPr defTabSz="1028674" eaLnBrk="0" hangingPunct="0"/>
                <a:endParaRPr lang="en-US" sz="1300" b="1">
                  <a:latin typeface="Arial" charset="0"/>
                </a:endParaRPr>
              </a:p>
            </p:txBody>
          </p:sp>
        </p:grpSp>
        <p:grpSp>
          <p:nvGrpSpPr>
            <p:cNvPr id="45791" name="Group 735"/>
            <p:cNvGrpSpPr>
              <a:grpSpLocks/>
            </p:cNvGrpSpPr>
            <p:nvPr/>
          </p:nvGrpSpPr>
          <p:grpSpPr bwMode="auto">
            <a:xfrm>
              <a:off x="4261" y="1200"/>
              <a:ext cx="299" cy="208"/>
              <a:chOff x="5204" y="1258"/>
              <a:chExt cx="299" cy="208"/>
            </a:xfrm>
          </p:grpSpPr>
          <p:sp>
            <p:nvSpPr>
              <p:cNvPr id="45792" name="Rectangle 736"/>
              <p:cNvSpPr>
                <a:spLocks noChangeArrowheads="1"/>
              </p:cNvSpPr>
              <p:nvPr/>
            </p:nvSpPr>
            <p:spPr bwMode="auto">
              <a:xfrm>
                <a:off x="5242" y="1269"/>
                <a:ext cx="190" cy="197"/>
              </a:xfrm>
              <a:prstGeom prst="rect">
                <a:avLst/>
              </a:prstGeom>
              <a:gradFill rotWithShape="0">
                <a:gsLst>
                  <a:gs pos="0">
                    <a:srgbClr val="FFAB13"/>
                  </a:gs>
                  <a:gs pos="50000">
                    <a:srgbClr val="FFAB13">
                      <a:gamma/>
                      <a:tint val="48627"/>
                      <a:invGamma/>
                    </a:srgbClr>
                  </a:gs>
                  <a:gs pos="100000">
                    <a:srgbClr val="FFAB13"/>
                  </a:gs>
                </a:gsLst>
                <a:lin ang="2700000" scaled="1"/>
              </a:gradFill>
              <a:ln w="12700">
                <a:solidFill>
                  <a:srgbClr val="FFB73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endParaRPr lang="en-US" sz="1351"/>
              </a:p>
            </p:txBody>
          </p:sp>
          <p:sp>
            <p:nvSpPr>
              <p:cNvPr id="45793" name="Rectangle 737"/>
              <p:cNvSpPr>
                <a:spLocks noChangeArrowheads="1"/>
              </p:cNvSpPr>
              <p:nvPr/>
            </p:nvSpPr>
            <p:spPr bwMode="auto">
              <a:xfrm>
                <a:off x="5204" y="1258"/>
                <a:ext cx="29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pPr defTabSz="1028674" eaLnBrk="0" hangingPunct="0"/>
                <a:endParaRPr lang="en-US" sz="1300" b="1">
                  <a:latin typeface="Arial" charset="0"/>
                </a:endParaRPr>
              </a:p>
            </p:txBody>
          </p:sp>
        </p:grpSp>
        <p:grpSp>
          <p:nvGrpSpPr>
            <p:cNvPr id="45794" name="Group 738"/>
            <p:cNvGrpSpPr>
              <a:grpSpLocks/>
            </p:cNvGrpSpPr>
            <p:nvPr/>
          </p:nvGrpSpPr>
          <p:grpSpPr bwMode="auto">
            <a:xfrm>
              <a:off x="2544" y="2736"/>
              <a:ext cx="299" cy="208"/>
              <a:chOff x="5204" y="1258"/>
              <a:chExt cx="299" cy="208"/>
            </a:xfrm>
          </p:grpSpPr>
          <p:sp>
            <p:nvSpPr>
              <p:cNvPr id="45795" name="Rectangle 739"/>
              <p:cNvSpPr>
                <a:spLocks noChangeArrowheads="1"/>
              </p:cNvSpPr>
              <p:nvPr/>
            </p:nvSpPr>
            <p:spPr bwMode="auto">
              <a:xfrm>
                <a:off x="5242" y="1269"/>
                <a:ext cx="190" cy="197"/>
              </a:xfrm>
              <a:prstGeom prst="rect">
                <a:avLst/>
              </a:prstGeom>
              <a:gradFill rotWithShape="0">
                <a:gsLst>
                  <a:gs pos="0">
                    <a:srgbClr val="FFAB13"/>
                  </a:gs>
                  <a:gs pos="50000">
                    <a:srgbClr val="FFAB13">
                      <a:gamma/>
                      <a:tint val="48627"/>
                      <a:invGamma/>
                    </a:srgbClr>
                  </a:gs>
                  <a:gs pos="100000">
                    <a:srgbClr val="FFAB13"/>
                  </a:gs>
                </a:gsLst>
                <a:lin ang="2700000" scaled="1"/>
              </a:gradFill>
              <a:ln w="12700">
                <a:solidFill>
                  <a:srgbClr val="FFB73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endParaRPr lang="en-US" sz="1351"/>
              </a:p>
            </p:txBody>
          </p:sp>
          <p:sp>
            <p:nvSpPr>
              <p:cNvPr id="45796" name="Rectangle 740"/>
              <p:cNvSpPr>
                <a:spLocks noChangeArrowheads="1"/>
              </p:cNvSpPr>
              <p:nvPr/>
            </p:nvSpPr>
            <p:spPr bwMode="auto">
              <a:xfrm>
                <a:off x="5204" y="1258"/>
                <a:ext cx="29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pPr defTabSz="1028674" eaLnBrk="0" hangingPunct="0"/>
                <a:endParaRPr lang="en-US" sz="1300" b="1">
                  <a:latin typeface="Arial" charset="0"/>
                </a:endParaRPr>
              </a:p>
            </p:txBody>
          </p:sp>
        </p:grpSp>
        <p:grpSp>
          <p:nvGrpSpPr>
            <p:cNvPr id="45797" name="Group 741"/>
            <p:cNvGrpSpPr>
              <a:grpSpLocks/>
            </p:cNvGrpSpPr>
            <p:nvPr/>
          </p:nvGrpSpPr>
          <p:grpSpPr bwMode="auto">
            <a:xfrm>
              <a:off x="2544" y="2448"/>
              <a:ext cx="299" cy="208"/>
              <a:chOff x="5204" y="1258"/>
              <a:chExt cx="299" cy="208"/>
            </a:xfrm>
          </p:grpSpPr>
          <p:sp>
            <p:nvSpPr>
              <p:cNvPr id="45798" name="Rectangle 742"/>
              <p:cNvSpPr>
                <a:spLocks noChangeArrowheads="1"/>
              </p:cNvSpPr>
              <p:nvPr/>
            </p:nvSpPr>
            <p:spPr bwMode="auto">
              <a:xfrm>
                <a:off x="5242" y="1269"/>
                <a:ext cx="190" cy="197"/>
              </a:xfrm>
              <a:prstGeom prst="rect">
                <a:avLst/>
              </a:prstGeom>
              <a:gradFill rotWithShape="0">
                <a:gsLst>
                  <a:gs pos="0">
                    <a:srgbClr val="FFAB13"/>
                  </a:gs>
                  <a:gs pos="50000">
                    <a:srgbClr val="FFAB13">
                      <a:gamma/>
                      <a:tint val="48627"/>
                      <a:invGamma/>
                    </a:srgbClr>
                  </a:gs>
                  <a:gs pos="100000">
                    <a:srgbClr val="FFAB13"/>
                  </a:gs>
                </a:gsLst>
                <a:lin ang="2700000" scaled="1"/>
              </a:gradFill>
              <a:ln w="12700">
                <a:solidFill>
                  <a:srgbClr val="FFB73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endParaRPr lang="en-US" sz="1351"/>
              </a:p>
            </p:txBody>
          </p:sp>
          <p:sp>
            <p:nvSpPr>
              <p:cNvPr id="45799" name="Rectangle 743"/>
              <p:cNvSpPr>
                <a:spLocks noChangeArrowheads="1"/>
              </p:cNvSpPr>
              <p:nvPr/>
            </p:nvSpPr>
            <p:spPr bwMode="auto">
              <a:xfrm>
                <a:off x="5204" y="1258"/>
                <a:ext cx="29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pPr defTabSz="1028674" eaLnBrk="0" hangingPunct="0"/>
                <a:endParaRPr lang="en-US" sz="1300" b="1">
                  <a:latin typeface="Arial" charset="0"/>
                </a:endParaRPr>
              </a:p>
            </p:txBody>
          </p:sp>
        </p:grpSp>
        <p:grpSp>
          <p:nvGrpSpPr>
            <p:cNvPr id="45800" name="Group 744"/>
            <p:cNvGrpSpPr>
              <a:grpSpLocks/>
            </p:cNvGrpSpPr>
            <p:nvPr/>
          </p:nvGrpSpPr>
          <p:grpSpPr bwMode="auto">
            <a:xfrm>
              <a:off x="1536" y="2257"/>
              <a:ext cx="299" cy="208"/>
              <a:chOff x="5204" y="1258"/>
              <a:chExt cx="299" cy="208"/>
            </a:xfrm>
          </p:grpSpPr>
          <p:sp>
            <p:nvSpPr>
              <p:cNvPr id="45801" name="Rectangle 745"/>
              <p:cNvSpPr>
                <a:spLocks noChangeArrowheads="1"/>
              </p:cNvSpPr>
              <p:nvPr/>
            </p:nvSpPr>
            <p:spPr bwMode="auto">
              <a:xfrm>
                <a:off x="5242" y="1269"/>
                <a:ext cx="190" cy="197"/>
              </a:xfrm>
              <a:prstGeom prst="rect">
                <a:avLst/>
              </a:prstGeom>
              <a:gradFill rotWithShape="0">
                <a:gsLst>
                  <a:gs pos="0">
                    <a:srgbClr val="FFAB13"/>
                  </a:gs>
                  <a:gs pos="50000">
                    <a:srgbClr val="FFAB13">
                      <a:gamma/>
                      <a:tint val="48627"/>
                      <a:invGamma/>
                    </a:srgbClr>
                  </a:gs>
                  <a:gs pos="100000">
                    <a:srgbClr val="FFAB13"/>
                  </a:gs>
                </a:gsLst>
                <a:lin ang="2700000" scaled="1"/>
              </a:gradFill>
              <a:ln w="12700">
                <a:solidFill>
                  <a:srgbClr val="FFB73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endParaRPr lang="en-US" sz="1351"/>
              </a:p>
            </p:txBody>
          </p:sp>
          <p:sp>
            <p:nvSpPr>
              <p:cNvPr id="45802" name="Rectangle 746"/>
              <p:cNvSpPr>
                <a:spLocks noChangeArrowheads="1"/>
              </p:cNvSpPr>
              <p:nvPr/>
            </p:nvSpPr>
            <p:spPr bwMode="auto">
              <a:xfrm>
                <a:off x="5204" y="1258"/>
                <a:ext cx="29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pPr defTabSz="1028674" eaLnBrk="0" hangingPunct="0"/>
                <a:endParaRPr lang="en-US" sz="1300" b="1">
                  <a:latin typeface="Arial" charset="0"/>
                </a:endParaRPr>
              </a:p>
            </p:txBody>
          </p:sp>
        </p:grpSp>
        <p:grpSp>
          <p:nvGrpSpPr>
            <p:cNvPr id="45803" name="Group 747"/>
            <p:cNvGrpSpPr>
              <a:grpSpLocks/>
            </p:cNvGrpSpPr>
            <p:nvPr/>
          </p:nvGrpSpPr>
          <p:grpSpPr bwMode="auto">
            <a:xfrm>
              <a:off x="1909" y="2209"/>
              <a:ext cx="299" cy="208"/>
              <a:chOff x="5204" y="1258"/>
              <a:chExt cx="299" cy="208"/>
            </a:xfrm>
          </p:grpSpPr>
          <p:sp>
            <p:nvSpPr>
              <p:cNvPr id="45804" name="Rectangle 748"/>
              <p:cNvSpPr>
                <a:spLocks noChangeArrowheads="1"/>
              </p:cNvSpPr>
              <p:nvPr/>
            </p:nvSpPr>
            <p:spPr bwMode="auto">
              <a:xfrm>
                <a:off x="5242" y="1269"/>
                <a:ext cx="190" cy="197"/>
              </a:xfrm>
              <a:prstGeom prst="rect">
                <a:avLst/>
              </a:prstGeom>
              <a:gradFill rotWithShape="0">
                <a:gsLst>
                  <a:gs pos="0">
                    <a:srgbClr val="FFAB13"/>
                  </a:gs>
                  <a:gs pos="50000">
                    <a:srgbClr val="FFAB13">
                      <a:gamma/>
                      <a:tint val="48627"/>
                      <a:invGamma/>
                    </a:srgbClr>
                  </a:gs>
                  <a:gs pos="100000">
                    <a:srgbClr val="FFAB13"/>
                  </a:gs>
                </a:gsLst>
                <a:lin ang="2700000" scaled="1"/>
              </a:gradFill>
              <a:ln w="12700">
                <a:solidFill>
                  <a:srgbClr val="FFB73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endParaRPr lang="en-US" sz="1351"/>
              </a:p>
            </p:txBody>
          </p:sp>
          <p:sp>
            <p:nvSpPr>
              <p:cNvPr id="45805" name="Rectangle 749"/>
              <p:cNvSpPr>
                <a:spLocks noChangeArrowheads="1"/>
              </p:cNvSpPr>
              <p:nvPr/>
            </p:nvSpPr>
            <p:spPr bwMode="auto">
              <a:xfrm>
                <a:off x="5204" y="1258"/>
                <a:ext cx="29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pPr defTabSz="1028674" eaLnBrk="0" hangingPunct="0"/>
                <a:endParaRPr lang="en-US" sz="1300" b="1">
                  <a:latin typeface="Arial" charset="0"/>
                </a:endParaRPr>
              </a:p>
            </p:txBody>
          </p:sp>
        </p:grpSp>
        <p:grpSp>
          <p:nvGrpSpPr>
            <p:cNvPr id="45806" name="Group 750"/>
            <p:cNvGrpSpPr>
              <a:grpSpLocks/>
            </p:cNvGrpSpPr>
            <p:nvPr/>
          </p:nvGrpSpPr>
          <p:grpSpPr bwMode="auto">
            <a:xfrm>
              <a:off x="3168" y="2016"/>
              <a:ext cx="299" cy="208"/>
              <a:chOff x="5204" y="1258"/>
              <a:chExt cx="299" cy="208"/>
            </a:xfrm>
          </p:grpSpPr>
          <p:sp>
            <p:nvSpPr>
              <p:cNvPr id="45807" name="Rectangle 751"/>
              <p:cNvSpPr>
                <a:spLocks noChangeArrowheads="1"/>
              </p:cNvSpPr>
              <p:nvPr/>
            </p:nvSpPr>
            <p:spPr bwMode="auto">
              <a:xfrm>
                <a:off x="5242" y="1269"/>
                <a:ext cx="190" cy="197"/>
              </a:xfrm>
              <a:prstGeom prst="rect">
                <a:avLst/>
              </a:prstGeom>
              <a:gradFill rotWithShape="0">
                <a:gsLst>
                  <a:gs pos="0">
                    <a:srgbClr val="FFAB13"/>
                  </a:gs>
                  <a:gs pos="50000">
                    <a:srgbClr val="FFAB13">
                      <a:gamma/>
                      <a:tint val="48627"/>
                      <a:invGamma/>
                    </a:srgbClr>
                  </a:gs>
                  <a:gs pos="100000">
                    <a:srgbClr val="FFAB13"/>
                  </a:gs>
                </a:gsLst>
                <a:lin ang="2700000" scaled="1"/>
              </a:gradFill>
              <a:ln w="12700">
                <a:solidFill>
                  <a:srgbClr val="FFB73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endParaRPr lang="en-US" sz="1351"/>
              </a:p>
            </p:txBody>
          </p:sp>
          <p:sp>
            <p:nvSpPr>
              <p:cNvPr id="45808" name="Rectangle 752"/>
              <p:cNvSpPr>
                <a:spLocks noChangeArrowheads="1"/>
              </p:cNvSpPr>
              <p:nvPr/>
            </p:nvSpPr>
            <p:spPr bwMode="auto">
              <a:xfrm>
                <a:off x="5204" y="1258"/>
                <a:ext cx="29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pPr defTabSz="1028674" eaLnBrk="0" hangingPunct="0"/>
                <a:endParaRPr lang="en-US" sz="1300" b="1">
                  <a:latin typeface="Arial" charset="0"/>
                </a:endParaRPr>
              </a:p>
            </p:txBody>
          </p:sp>
        </p:grpSp>
        <p:grpSp>
          <p:nvGrpSpPr>
            <p:cNvPr id="45809" name="Group 753"/>
            <p:cNvGrpSpPr>
              <a:grpSpLocks/>
            </p:cNvGrpSpPr>
            <p:nvPr/>
          </p:nvGrpSpPr>
          <p:grpSpPr bwMode="auto">
            <a:xfrm>
              <a:off x="3013" y="3217"/>
              <a:ext cx="299" cy="208"/>
              <a:chOff x="5204" y="1258"/>
              <a:chExt cx="299" cy="208"/>
            </a:xfrm>
          </p:grpSpPr>
          <p:sp>
            <p:nvSpPr>
              <p:cNvPr id="45810" name="Rectangle 754"/>
              <p:cNvSpPr>
                <a:spLocks noChangeArrowheads="1"/>
              </p:cNvSpPr>
              <p:nvPr/>
            </p:nvSpPr>
            <p:spPr bwMode="auto">
              <a:xfrm>
                <a:off x="5242" y="1269"/>
                <a:ext cx="190" cy="197"/>
              </a:xfrm>
              <a:prstGeom prst="rect">
                <a:avLst/>
              </a:prstGeom>
              <a:gradFill rotWithShape="0">
                <a:gsLst>
                  <a:gs pos="0">
                    <a:srgbClr val="FFAB13"/>
                  </a:gs>
                  <a:gs pos="50000">
                    <a:srgbClr val="FFAB13">
                      <a:gamma/>
                      <a:tint val="48627"/>
                      <a:invGamma/>
                    </a:srgbClr>
                  </a:gs>
                  <a:gs pos="100000">
                    <a:srgbClr val="FFAB13"/>
                  </a:gs>
                </a:gsLst>
                <a:lin ang="2700000" scaled="1"/>
              </a:gradFill>
              <a:ln w="12700">
                <a:solidFill>
                  <a:srgbClr val="FFB73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endParaRPr lang="en-US" sz="1351"/>
              </a:p>
            </p:txBody>
          </p:sp>
          <p:sp>
            <p:nvSpPr>
              <p:cNvPr id="45811" name="Rectangle 755"/>
              <p:cNvSpPr>
                <a:spLocks noChangeArrowheads="1"/>
              </p:cNvSpPr>
              <p:nvPr/>
            </p:nvSpPr>
            <p:spPr bwMode="auto">
              <a:xfrm>
                <a:off x="5204" y="1258"/>
                <a:ext cx="29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pPr defTabSz="1028674" eaLnBrk="0" hangingPunct="0"/>
                <a:endParaRPr lang="en-US" sz="1300" b="1">
                  <a:latin typeface="Arial" charset="0"/>
                </a:endParaRPr>
              </a:p>
            </p:txBody>
          </p:sp>
        </p:grpSp>
        <p:grpSp>
          <p:nvGrpSpPr>
            <p:cNvPr id="45812" name="Group 756"/>
            <p:cNvGrpSpPr>
              <a:grpSpLocks/>
            </p:cNvGrpSpPr>
            <p:nvPr/>
          </p:nvGrpSpPr>
          <p:grpSpPr bwMode="auto">
            <a:xfrm>
              <a:off x="1728" y="3217"/>
              <a:ext cx="299" cy="208"/>
              <a:chOff x="5204" y="1258"/>
              <a:chExt cx="299" cy="208"/>
            </a:xfrm>
          </p:grpSpPr>
          <p:sp>
            <p:nvSpPr>
              <p:cNvPr id="45813" name="Rectangle 757"/>
              <p:cNvSpPr>
                <a:spLocks noChangeArrowheads="1"/>
              </p:cNvSpPr>
              <p:nvPr/>
            </p:nvSpPr>
            <p:spPr bwMode="auto">
              <a:xfrm>
                <a:off x="5242" y="1269"/>
                <a:ext cx="190" cy="197"/>
              </a:xfrm>
              <a:prstGeom prst="rect">
                <a:avLst/>
              </a:prstGeom>
              <a:gradFill rotWithShape="0">
                <a:gsLst>
                  <a:gs pos="0">
                    <a:srgbClr val="FFAB13"/>
                  </a:gs>
                  <a:gs pos="50000">
                    <a:srgbClr val="FFAB13">
                      <a:gamma/>
                      <a:tint val="48627"/>
                      <a:invGamma/>
                    </a:srgbClr>
                  </a:gs>
                  <a:gs pos="100000">
                    <a:srgbClr val="FFAB13"/>
                  </a:gs>
                </a:gsLst>
                <a:lin ang="2700000" scaled="1"/>
              </a:gradFill>
              <a:ln w="12700">
                <a:solidFill>
                  <a:srgbClr val="FFB73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endParaRPr lang="en-US" sz="1351"/>
              </a:p>
            </p:txBody>
          </p:sp>
          <p:sp>
            <p:nvSpPr>
              <p:cNvPr id="45814" name="Rectangle 758"/>
              <p:cNvSpPr>
                <a:spLocks noChangeArrowheads="1"/>
              </p:cNvSpPr>
              <p:nvPr/>
            </p:nvSpPr>
            <p:spPr bwMode="auto">
              <a:xfrm>
                <a:off x="5204" y="1258"/>
                <a:ext cx="29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pPr defTabSz="1028674" eaLnBrk="0" hangingPunct="0"/>
                <a:endParaRPr lang="en-US" sz="1300" b="1">
                  <a:latin typeface="Arial" charset="0"/>
                </a:endParaRPr>
              </a:p>
            </p:txBody>
          </p:sp>
        </p:grpSp>
        <p:grpSp>
          <p:nvGrpSpPr>
            <p:cNvPr id="45815" name="Group 759"/>
            <p:cNvGrpSpPr>
              <a:grpSpLocks/>
            </p:cNvGrpSpPr>
            <p:nvPr/>
          </p:nvGrpSpPr>
          <p:grpSpPr bwMode="auto">
            <a:xfrm>
              <a:off x="4981" y="1297"/>
              <a:ext cx="299" cy="208"/>
              <a:chOff x="5204" y="1258"/>
              <a:chExt cx="299" cy="208"/>
            </a:xfrm>
          </p:grpSpPr>
          <p:sp>
            <p:nvSpPr>
              <p:cNvPr id="45816" name="Rectangle 760"/>
              <p:cNvSpPr>
                <a:spLocks noChangeArrowheads="1"/>
              </p:cNvSpPr>
              <p:nvPr/>
            </p:nvSpPr>
            <p:spPr bwMode="auto">
              <a:xfrm>
                <a:off x="5242" y="1269"/>
                <a:ext cx="190" cy="197"/>
              </a:xfrm>
              <a:prstGeom prst="rect">
                <a:avLst/>
              </a:prstGeom>
              <a:gradFill rotWithShape="0">
                <a:gsLst>
                  <a:gs pos="0">
                    <a:srgbClr val="FFAB13"/>
                  </a:gs>
                  <a:gs pos="50000">
                    <a:srgbClr val="FFAB13">
                      <a:gamma/>
                      <a:tint val="48627"/>
                      <a:invGamma/>
                    </a:srgbClr>
                  </a:gs>
                  <a:gs pos="100000">
                    <a:srgbClr val="FFAB13"/>
                  </a:gs>
                </a:gsLst>
                <a:lin ang="2700000" scaled="1"/>
              </a:gradFill>
              <a:ln w="12700">
                <a:solidFill>
                  <a:srgbClr val="FFB73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endParaRPr lang="en-US" sz="1351"/>
              </a:p>
            </p:txBody>
          </p:sp>
          <p:sp>
            <p:nvSpPr>
              <p:cNvPr id="45817" name="Rectangle 761"/>
              <p:cNvSpPr>
                <a:spLocks noChangeArrowheads="1"/>
              </p:cNvSpPr>
              <p:nvPr/>
            </p:nvSpPr>
            <p:spPr bwMode="auto">
              <a:xfrm>
                <a:off x="5204" y="1258"/>
                <a:ext cx="29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pPr defTabSz="1028674" eaLnBrk="0" hangingPunct="0"/>
                <a:endParaRPr lang="en-US" sz="1300" b="1">
                  <a:latin typeface="Arial" charset="0"/>
                </a:endParaRPr>
              </a:p>
            </p:txBody>
          </p:sp>
        </p:grpSp>
        <p:grpSp>
          <p:nvGrpSpPr>
            <p:cNvPr id="45818" name="Group 762"/>
            <p:cNvGrpSpPr>
              <a:grpSpLocks/>
            </p:cNvGrpSpPr>
            <p:nvPr/>
          </p:nvGrpSpPr>
          <p:grpSpPr bwMode="auto">
            <a:xfrm>
              <a:off x="912" y="2641"/>
              <a:ext cx="299" cy="208"/>
              <a:chOff x="5204" y="1258"/>
              <a:chExt cx="299" cy="208"/>
            </a:xfrm>
          </p:grpSpPr>
          <p:sp>
            <p:nvSpPr>
              <p:cNvPr id="45819" name="Rectangle 763"/>
              <p:cNvSpPr>
                <a:spLocks noChangeArrowheads="1"/>
              </p:cNvSpPr>
              <p:nvPr/>
            </p:nvSpPr>
            <p:spPr bwMode="auto">
              <a:xfrm>
                <a:off x="5242" y="1269"/>
                <a:ext cx="190" cy="197"/>
              </a:xfrm>
              <a:prstGeom prst="rect">
                <a:avLst/>
              </a:prstGeom>
              <a:gradFill rotWithShape="0">
                <a:gsLst>
                  <a:gs pos="0">
                    <a:srgbClr val="FFAB13"/>
                  </a:gs>
                  <a:gs pos="50000">
                    <a:srgbClr val="FFAB13">
                      <a:gamma/>
                      <a:tint val="48627"/>
                      <a:invGamma/>
                    </a:srgbClr>
                  </a:gs>
                  <a:gs pos="100000">
                    <a:srgbClr val="FFAB13"/>
                  </a:gs>
                </a:gsLst>
                <a:lin ang="2700000" scaled="1"/>
              </a:gradFill>
              <a:ln w="12700">
                <a:solidFill>
                  <a:srgbClr val="FFB73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endParaRPr lang="en-US" sz="1351"/>
              </a:p>
            </p:txBody>
          </p:sp>
          <p:sp>
            <p:nvSpPr>
              <p:cNvPr id="45820" name="Rectangle 764"/>
              <p:cNvSpPr>
                <a:spLocks noChangeArrowheads="1"/>
              </p:cNvSpPr>
              <p:nvPr/>
            </p:nvSpPr>
            <p:spPr bwMode="auto">
              <a:xfrm>
                <a:off x="5204" y="1258"/>
                <a:ext cx="29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pPr defTabSz="1028674" eaLnBrk="0" hangingPunct="0"/>
                <a:endParaRPr lang="en-US" sz="1300" b="1">
                  <a:latin typeface="Arial" charset="0"/>
                </a:endParaRPr>
              </a:p>
            </p:txBody>
          </p:sp>
        </p:grpSp>
        <p:grpSp>
          <p:nvGrpSpPr>
            <p:cNvPr id="45821" name="Group 765"/>
            <p:cNvGrpSpPr>
              <a:grpSpLocks/>
            </p:cNvGrpSpPr>
            <p:nvPr/>
          </p:nvGrpSpPr>
          <p:grpSpPr bwMode="auto">
            <a:xfrm>
              <a:off x="288" y="2400"/>
              <a:ext cx="299" cy="208"/>
              <a:chOff x="5204" y="1258"/>
              <a:chExt cx="299" cy="208"/>
            </a:xfrm>
          </p:grpSpPr>
          <p:sp>
            <p:nvSpPr>
              <p:cNvPr id="45822" name="Rectangle 766"/>
              <p:cNvSpPr>
                <a:spLocks noChangeArrowheads="1"/>
              </p:cNvSpPr>
              <p:nvPr/>
            </p:nvSpPr>
            <p:spPr bwMode="auto">
              <a:xfrm>
                <a:off x="5242" y="1269"/>
                <a:ext cx="190" cy="197"/>
              </a:xfrm>
              <a:prstGeom prst="rect">
                <a:avLst/>
              </a:prstGeom>
              <a:gradFill rotWithShape="0">
                <a:gsLst>
                  <a:gs pos="0">
                    <a:srgbClr val="FFAB13"/>
                  </a:gs>
                  <a:gs pos="50000">
                    <a:srgbClr val="FFAB13">
                      <a:gamma/>
                      <a:tint val="48627"/>
                      <a:invGamma/>
                    </a:srgbClr>
                  </a:gs>
                  <a:gs pos="100000">
                    <a:srgbClr val="FFAB13"/>
                  </a:gs>
                </a:gsLst>
                <a:lin ang="2700000" scaled="1"/>
              </a:gradFill>
              <a:ln w="12700">
                <a:solidFill>
                  <a:srgbClr val="FFB735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endParaRPr lang="en-US" sz="1351"/>
              </a:p>
            </p:txBody>
          </p:sp>
          <p:sp>
            <p:nvSpPr>
              <p:cNvPr id="45823" name="Rectangle 767"/>
              <p:cNvSpPr>
                <a:spLocks noChangeArrowheads="1"/>
              </p:cNvSpPr>
              <p:nvPr/>
            </p:nvSpPr>
            <p:spPr bwMode="auto">
              <a:xfrm>
                <a:off x="5204" y="1258"/>
                <a:ext cx="29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03536" tIns="51768" rIns="103536" bIns="51768">
                <a:spAutoFit/>
              </a:bodyPr>
              <a:lstStyle/>
              <a:p>
                <a:pPr defTabSz="1028674" eaLnBrk="0" hangingPunct="0"/>
                <a:endParaRPr lang="en-US" sz="1300" b="1">
                  <a:latin typeface="Arial" charset="0"/>
                </a:endParaRPr>
              </a:p>
            </p:txBody>
          </p:sp>
        </p:grpSp>
      </p:grpSp>
      <p:sp>
        <p:nvSpPr>
          <p:cNvPr id="4506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AMT – Unicast Edge Network</a:t>
            </a:r>
          </a:p>
        </p:txBody>
      </p:sp>
      <p:sp>
        <p:nvSpPr>
          <p:cNvPr id="45420" name="Line 364"/>
          <p:cNvSpPr>
            <a:spLocks noChangeShapeType="1"/>
          </p:cNvSpPr>
          <p:nvPr/>
        </p:nvSpPr>
        <p:spPr bwMode="auto">
          <a:xfrm>
            <a:off x="4038601" y="5257802"/>
            <a:ext cx="320675" cy="17463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45421" name="Line 365"/>
          <p:cNvSpPr>
            <a:spLocks noChangeShapeType="1"/>
          </p:cNvSpPr>
          <p:nvPr/>
        </p:nvSpPr>
        <p:spPr bwMode="auto">
          <a:xfrm flipH="1" flipV="1">
            <a:off x="9753600" y="2286000"/>
            <a:ext cx="152400" cy="45720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45428" name="Rectangle 372"/>
          <p:cNvSpPr>
            <a:spLocks noChangeArrowheads="1"/>
          </p:cNvSpPr>
          <p:nvPr/>
        </p:nvSpPr>
        <p:spPr bwMode="auto">
          <a:xfrm>
            <a:off x="5562601" y="1143000"/>
            <a:ext cx="2033312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>
                <a:latin typeface="Arial" charset="0"/>
              </a:rPr>
              <a:t>Mcast Enabled ISP</a:t>
            </a:r>
          </a:p>
        </p:txBody>
      </p:sp>
      <p:sp>
        <p:nvSpPr>
          <p:cNvPr id="45429" name="Rectangle 373"/>
          <p:cNvSpPr>
            <a:spLocks noChangeArrowheads="1"/>
          </p:cNvSpPr>
          <p:nvPr/>
        </p:nvSpPr>
        <p:spPr bwMode="auto">
          <a:xfrm>
            <a:off x="1905000" y="2514600"/>
            <a:ext cx="2342692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>
                <a:latin typeface="Arial" charset="0"/>
              </a:rPr>
              <a:t>Unicast-Only Network</a:t>
            </a:r>
          </a:p>
        </p:txBody>
      </p:sp>
      <p:sp>
        <p:nvSpPr>
          <p:cNvPr id="45430" name="Rectangle 374"/>
          <p:cNvSpPr>
            <a:spLocks noChangeArrowheads="1"/>
          </p:cNvSpPr>
          <p:nvPr/>
        </p:nvSpPr>
        <p:spPr bwMode="auto">
          <a:xfrm>
            <a:off x="8242301" y="1066800"/>
            <a:ext cx="1680651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>
                <a:latin typeface="Arial" charset="0"/>
              </a:rPr>
              <a:t>Content Owner</a:t>
            </a:r>
          </a:p>
        </p:txBody>
      </p:sp>
      <p:sp>
        <p:nvSpPr>
          <p:cNvPr id="45431" name="Rectangle 375"/>
          <p:cNvSpPr>
            <a:spLocks noChangeArrowheads="1"/>
          </p:cNvSpPr>
          <p:nvPr/>
        </p:nvSpPr>
        <p:spPr bwMode="auto">
          <a:xfrm>
            <a:off x="4157664" y="5822951"/>
            <a:ext cx="3128163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>
                <a:latin typeface="Arial" charset="0"/>
              </a:rPr>
              <a:t>Mcast Enabled Local Provider</a:t>
            </a:r>
          </a:p>
        </p:txBody>
      </p:sp>
      <p:sp>
        <p:nvSpPr>
          <p:cNvPr id="45435" name="Line 379"/>
          <p:cNvSpPr>
            <a:spLocks noChangeShapeType="1"/>
          </p:cNvSpPr>
          <p:nvPr/>
        </p:nvSpPr>
        <p:spPr bwMode="auto">
          <a:xfrm>
            <a:off x="8610600" y="2057400"/>
            <a:ext cx="914400" cy="7620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45436" name="Line 380"/>
          <p:cNvSpPr>
            <a:spLocks noChangeShapeType="1"/>
          </p:cNvSpPr>
          <p:nvPr/>
        </p:nvSpPr>
        <p:spPr bwMode="auto">
          <a:xfrm flipV="1">
            <a:off x="8229600" y="2133600"/>
            <a:ext cx="304800" cy="15240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45437" name="Line 381"/>
          <p:cNvSpPr>
            <a:spLocks noChangeShapeType="1"/>
          </p:cNvSpPr>
          <p:nvPr/>
        </p:nvSpPr>
        <p:spPr bwMode="auto">
          <a:xfrm flipV="1">
            <a:off x="4191000" y="5334000"/>
            <a:ext cx="152400" cy="30480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45438" name="Line 382"/>
          <p:cNvSpPr>
            <a:spLocks noChangeShapeType="1"/>
          </p:cNvSpPr>
          <p:nvPr/>
        </p:nvSpPr>
        <p:spPr bwMode="auto">
          <a:xfrm flipV="1">
            <a:off x="4648200" y="4572000"/>
            <a:ext cx="990600" cy="60960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45439" name="Line 383"/>
          <p:cNvSpPr>
            <a:spLocks noChangeShapeType="1"/>
          </p:cNvSpPr>
          <p:nvPr/>
        </p:nvSpPr>
        <p:spPr bwMode="auto">
          <a:xfrm flipH="1" flipV="1">
            <a:off x="5867400" y="4114800"/>
            <a:ext cx="0" cy="30480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45440" name="Line 384"/>
          <p:cNvSpPr>
            <a:spLocks noChangeShapeType="1"/>
          </p:cNvSpPr>
          <p:nvPr/>
        </p:nvSpPr>
        <p:spPr bwMode="auto">
          <a:xfrm flipV="1">
            <a:off x="5867400" y="3429000"/>
            <a:ext cx="762000" cy="53340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45441" name="Line 385"/>
          <p:cNvSpPr>
            <a:spLocks noChangeShapeType="1"/>
          </p:cNvSpPr>
          <p:nvPr/>
        </p:nvSpPr>
        <p:spPr bwMode="auto">
          <a:xfrm flipV="1">
            <a:off x="6858000" y="2362200"/>
            <a:ext cx="1066800" cy="91440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grpSp>
        <p:nvGrpSpPr>
          <p:cNvPr id="45448" name="Group 392"/>
          <p:cNvGrpSpPr>
            <a:grpSpLocks/>
          </p:cNvGrpSpPr>
          <p:nvPr/>
        </p:nvGrpSpPr>
        <p:grpSpPr bwMode="auto">
          <a:xfrm>
            <a:off x="5867400" y="4572000"/>
            <a:ext cx="933451" cy="1035051"/>
            <a:chOff x="2772" y="3072"/>
            <a:chExt cx="540" cy="624"/>
          </a:xfrm>
        </p:grpSpPr>
        <p:sp>
          <p:nvSpPr>
            <p:cNvPr id="45449" name="Line 393"/>
            <p:cNvSpPr>
              <a:spLocks noChangeShapeType="1"/>
            </p:cNvSpPr>
            <p:nvPr/>
          </p:nvSpPr>
          <p:spPr bwMode="auto">
            <a:xfrm flipH="1" flipV="1">
              <a:off x="3216" y="3552"/>
              <a:ext cx="96" cy="144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450" name="Line 394"/>
            <p:cNvSpPr>
              <a:spLocks noChangeShapeType="1"/>
            </p:cNvSpPr>
            <p:nvPr/>
          </p:nvSpPr>
          <p:spPr bwMode="auto">
            <a:xfrm flipH="1" flipV="1">
              <a:off x="2772" y="3072"/>
              <a:ext cx="300" cy="336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</p:grpSp>
      <p:sp>
        <p:nvSpPr>
          <p:cNvPr id="45451" name="Line 395"/>
          <p:cNvSpPr>
            <a:spLocks noChangeShapeType="1"/>
          </p:cNvSpPr>
          <p:nvPr/>
        </p:nvSpPr>
        <p:spPr bwMode="auto">
          <a:xfrm flipV="1">
            <a:off x="4343400" y="3657600"/>
            <a:ext cx="304800" cy="762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pic>
        <p:nvPicPr>
          <p:cNvPr id="45455" name="Picture 399" descr="icon_c_serv_p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5514" y="2667001"/>
            <a:ext cx="319087" cy="266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456" name="Line 400"/>
          <p:cNvSpPr>
            <a:spLocks noChangeShapeType="1"/>
          </p:cNvSpPr>
          <p:nvPr/>
        </p:nvSpPr>
        <p:spPr bwMode="auto">
          <a:xfrm flipH="1" flipV="1">
            <a:off x="7772400" y="4572000"/>
            <a:ext cx="685800" cy="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45457" name="Line 401"/>
          <p:cNvSpPr>
            <a:spLocks noChangeShapeType="1"/>
          </p:cNvSpPr>
          <p:nvPr/>
        </p:nvSpPr>
        <p:spPr bwMode="auto">
          <a:xfrm flipH="1" flipV="1">
            <a:off x="7772400" y="4953000"/>
            <a:ext cx="685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45458" name="Rectangle 402"/>
          <p:cNvSpPr>
            <a:spLocks noChangeArrowheads="1"/>
          </p:cNvSpPr>
          <p:nvPr/>
        </p:nvSpPr>
        <p:spPr bwMode="auto">
          <a:xfrm>
            <a:off x="8458201" y="4419600"/>
            <a:ext cx="1465720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>
                <a:latin typeface="Arial" charset="0"/>
              </a:rPr>
              <a:t>Mcast Traffic</a:t>
            </a:r>
          </a:p>
        </p:txBody>
      </p:sp>
      <p:sp>
        <p:nvSpPr>
          <p:cNvPr id="45459" name="Rectangle 403"/>
          <p:cNvSpPr>
            <a:spLocks noChangeArrowheads="1"/>
          </p:cNvSpPr>
          <p:nvPr/>
        </p:nvSpPr>
        <p:spPr bwMode="auto">
          <a:xfrm>
            <a:off x="8458201" y="4800600"/>
            <a:ext cx="1270282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>
                <a:latin typeface="Arial" charset="0"/>
              </a:rPr>
              <a:t>Mcast Join</a:t>
            </a:r>
          </a:p>
        </p:txBody>
      </p:sp>
      <p:sp>
        <p:nvSpPr>
          <p:cNvPr id="45466" name="Line 410"/>
          <p:cNvSpPr>
            <a:spLocks noChangeShapeType="1"/>
          </p:cNvSpPr>
          <p:nvPr/>
        </p:nvSpPr>
        <p:spPr bwMode="auto">
          <a:xfrm flipH="1" flipV="1">
            <a:off x="6629400" y="5181600"/>
            <a:ext cx="228600" cy="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45467" name="Line 411"/>
          <p:cNvSpPr>
            <a:spLocks noChangeShapeType="1"/>
          </p:cNvSpPr>
          <p:nvPr/>
        </p:nvSpPr>
        <p:spPr bwMode="auto">
          <a:xfrm>
            <a:off x="4267200" y="4800600"/>
            <a:ext cx="76200" cy="38100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45468" name="Line 412"/>
          <p:cNvSpPr>
            <a:spLocks noChangeShapeType="1"/>
          </p:cNvSpPr>
          <p:nvPr/>
        </p:nvSpPr>
        <p:spPr bwMode="auto">
          <a:xfrm flipH="1">
            <a:off x="6629400" y="4800600"/>
            <a:ext cx="228600" cy="30480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grpSp>
        <p:nvGrpSpPr>
          <p:cNvPr id="45475" name="Group 419"/>
          <p:cNvGrpSpPr>
            <a:grpSpLocks/>
          </p:cNvGrpSpPr>
          <p:nvPr/>
        </p:nvGrpSpPr>
        <p:grpSpPr bwMode="auto">
          <a:xfrm>
            <a:off x="4038600" y="5570538"/>
            <a:ext cx="242888" cy="220663"/>
            <a:chOff x="371" y="3008"/>
            <a:chExt cx="153" cy="139"/>
          </a:xfrm>
        </p:grpSpPr>
        <p:sp>
          <p:nvSpPr>
            <p:cNvPr id="45476" name="Arc 420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477" name="Arc 421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478" name="Freeform 422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479" name="Freeform 423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480" name="Rectangle 424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481" name="Rectangle 425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482" name="Freeform 426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483" name="Freeform 427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484" name="Freeform 428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485" name="Freeform 429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486" name="Freeform 430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487" name="Freeform 431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488" name="Rectangle 432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489" name="Rectangle 433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490" name="Freeform 434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491" name="Freeform 435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492" name="Freeform 436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493" name="Freeform 437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494" name="Freeform 438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495" name="Freeform 439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496" name="Rectangle 440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497" name="Rectangle 441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498" name="Freeform 442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499" name="Freeform 443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00" name="Freeform 444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01" name="Freeform 445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02" name="Rectangle 446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03" name="Rectangle 447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45504" name="Group 448"/>
          <p:cNvGrpSpPr>
            <a:grpSpLocks/>
          </p:cNvGrpSpPr>
          <p:nvPr/>
        </p:nvGrpSpPr>
        <p:grpSpPr bwMode="auto">
          <a:xfrm>
            <a:off x="3886200" y="5105402"/>
            <a:ext cx="242888" cy="220663"/>
            <a:chOff x="371" y="3008"/>
            <a:chExt cx="153" cy="139"/>
          </a:xfrm>
        </p:grpSpPr>
        <p:sp>
          <p:nvSpPr>
            <p:cNvPr id="45505" name="Arc 449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06" name="Arc 450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07" name="Freeform 451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08" name="Freeform 452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09" name="Rectangle 453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10" name="Rectangle 454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11" name="Freeform 455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12" name="Freeform 456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13" name="Freeform 457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14" name="Freeform 458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15" name="Freeform 459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16" name="Freeform 460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17" name="Rectangle 461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18" name="Rectangle 462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19" name="Freeform 463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20" name="Freeform 464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21" name="Freeform 465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22" name="Freeform 466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23" name="Freeform 467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24" name="Freeform 468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25" name="Rectangle 469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26" name="Rectangle 470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27" name="Freeform 471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28" name="Freeform 472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29" name="Freeform 473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30" name="Freeform 474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31" name="Rectangle 475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32" name="Rectangle 476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45533" name="Group 477"/>
          <p:cNvGrpSpPr>
            <a:grpSpLocks/>
          </p:cNvGrpSpPr>
          <p:nvPr/>
        </p:nvGrpSpPr>
        <p:grpSpPr bwMode="auto">
          <a:xfrm>
            <a:off x="4038600" y="4648202"/>
            <a:ext cx="242888" cy="220663"/>
            <a:chOff x="371" y="3008"/>
            <a:chExt cx="153" cy="139"/>
          </a:xfrm>
        </p:grpSpPr>
        <p:sp>
          <p:nvSpPr>
            <p:cNvPr id="45534" name="Arc 478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35" name="Arc 479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36" name="Freeform 480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37" name="Freeform 481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38" name="Rectangle 482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39" name="Rectangle 483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40" name="Freeform 484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41" name="Freeform 485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42" name="Freeform 486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43" name="Freeform 487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44" name="Freeform 488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45" name="Freeform 489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46" name="Rectangle 490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47" name="Rectangle 491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48" name="Freeform 492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49" name="Freeform 493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50" name="Freeform 494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51" name="Freeform 495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52" name="Freeform 496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53" name="Freeform 497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54" name="Rectangle 498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55" name="Rectangle 499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56" name="Freeform 500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57" name="Freeform 501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58" name="Freeform 502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59" name="Freeform 503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60" name="Rectangle 504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61" name="Rectangle 505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45562" name="Group 506"/>
          <p:cNvGrpSpPr>
            <a:grpSpLocks/>
          </p:cNvGrpSpPr>
          <p:nvPr/>
        </p:nvGrpSpPr>
        <p:grpSpPr bwMode="auto">
          <a:xfrm>
            <a:off x="6843714" y="4648202"/>
            <a:ext cx="242887" cy="220663"/>
            <a:chOff x="371" y="3008"/>
            <a:chExt cx="153" cy="139"/>
          </a:xfrm>
        </p:grpSpPr>
        <p:sp>
          <p:nvSpPr>
            <p:cNvPr id="45563" name="Arc 507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64" name="Arc 508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65" name="Freeform 509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66" name="Freeform 510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67" name="Rectangle 511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68" name="Rectangle 512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69" name="Freeform 513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70" name="Freeform 514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71" name="Freeform 515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72" name="Freeform 516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73" name="Freeform 517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74" name="Freeform 518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75" name="Rectangle 519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76" name="Rectangle 520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77" name="Freeform 521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78" name="Freeform 522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79" name="Freeform 523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80" name="Freeform 524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81" name="Freeform 525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82" name="Freeform 526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83" name="Rectangle 527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84" name="Rectangle 528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85" name="Freeform 529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86" name="Freeform 530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87" name="Freeform 531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88" name="Freeform 532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89" name="Rectangle 533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90" name="Rectangle 534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45591" name="Group 535"/>
          <p:cNvGrpSpPr>
            <a:grpSpLocks/>
          </p:cNvGrpSpPr>
          <p:nvPr/>
        </p:nvGrpSpPr>
        <p:grpSpPr bwMode="auto">
          <a:xfrm>
            <a:off x="6843714" y="5105402"/>
            <a:ext cx="242887" cy="220663"/>
            <a:chOff x="371" y="3008"/>
            <a:chExt cx="153" cy="139"/>
          </a:xfrm>
        </p:grpSpPr>
        <p:sp>
          <p:nvSpPr>
            <p:cNvPr id="45592" name="Arc 536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93" name="Arc 537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94" name="Freeform 538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95" name="Freeform 539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96" name="Rectangle 540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97" name="Rectangle 541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98" name="Freeform 542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599" name="Freeform 543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00" name="Freeform 544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01" name="Freeform 545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02" name="Freeform 546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03" name="Freeform 547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04" name="Rectangle 548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05" name="Rectangle 549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06" name="Freeform 550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07" name="Freeform 551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08" name="Freeform 552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09" name="Freeform 553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10" name="Freeform 554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11" name="Freeform 555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12" name="Rectangle 556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13" name="Rectangle 557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14" name="Freeform 558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15" name="Freeform 559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16" name="Freeform 560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17" name="Freeform 561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18" name="Rectangle 562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19" name="Rectangle 563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45620" name="Group 564"/>
          <p:cNvGrpSpPr>
            <a:grpSpLocks/>
          </p:cNvGrpSpPr>
          <p:nvPr/>
        </p:nvGrpSpPr>
        <p:grpSpPr bwMode="auto">
          <a:xfrm>
            <a:off x="6767514" y="5570538"/>
            <a:ext cx="242887" cy="220663"/>
            <a:chOff x="371" y="3008"/>
            <a:chExt cx="153" cy="139"/>
          </a:xfrm>
        </p:grpSpPr>
        <p:sp>
          <p:nvSpPr>
            <p:cNvPr id="45621" name="Arc 565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22" name="Arc 566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23" name="Freeform 567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24" name="Freeform 568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25" name="Rectangle 569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26" name="Rectangle 570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27" name="Freeform 571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28" name="Freeform 572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29" name="Freeform 573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30" name="Freeform 574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31" name="Freeform 575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32" name="Freeform 576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33" name="Rectangle 577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34" name="Rectangle 578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35" name="Freeform 579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36" name="Freeform 580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37" name="Freeform 581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38" name="Freeform 582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39" name="Freeform 583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40" name="Freeform 584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41" name="Rectangle 585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42" name="Rectangle 586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43" name="Freeform 587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44" name="Freeform 588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45" name="Freeform 589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46" name="Freeform 590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47" name="Rectangle 591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48" name="Rectangle 592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45649" name="Group 593"/>
          <p:cNvGrpSpPr>
            <a:grpSpLocks/>
          </p:cNvGrpSpPr>
          <p:nvPr/>
        </p:nvGrpSpPr>
        <p:grpSpPr bwMode="auto">
          <a:xfrm>
            <a:off x="7772404" y="5213332"/>
            <a:ext cx="2782889" cy="350837"/>
            <a:chOff x="3936" y="3476"/>
            <a:chExt cx="1753" cy="221"/>
          </a:xfrm>
        </p:grpSpPr>
        <p:sp>
          <p:nvSpPr>
            <p:cNvPr id="45650" name="Line 594"/>
            <p:cNvSpPr>
              <a:spLocks noChangeShapeType="1"/>
            </p:cNvSpPr>
            <p:nvPr/>
          </p:nvSpPr>
          <p:spPr bwMode="auto">
            <a:xfrm flipH="1" flipV="1">
              <a:off x="3936" y="3572"/>
              <a:ext cx="432" cy="0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51" name="Rectangle 595"/>
            <p:cNvSpPr>
              <a:spLocks noChangeArrowheads="1"/>
            </p:cNvSpPr>
            <p:nvPr/>
          </p:nvSpPr>
          <p:spPr bwMode="auto">
            <a:xfrm>
              <a:off x="4368" y="3476"/>
              <a:ext cx="1321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3536" tIns="51768" rIns="103536" bIns="51768">
              <a:spAutoFit/>
            </a:bodyPr>
            <a:lstStyle/>
            <a:p>
              <a:pPr defTabSz="1028674" eaLnBrk="0" hangingPunct="0"/>
              <a:r>
                <a:rPr lang="en-US" sz="1600" b="1">
                  <a:latin typeface="Arial" charset="0"/>
                </a:rPr>
                <a:t>UDP-IGMP Request</a:t>
              </a:r>
            </a:p>
          </p:txBody>
        </p:sp>
      </p:grpSp>
      <p:sp>
        <p:nvSpPr>
          <p:cNvPr id="45655" name="Line 599"/>
          <p:cNvSpPr>
            <a:spLocks noChangeShapeType="1"/>
          </p:cNvSpPr>
          <p:nvPr/>
        </p:nvSpPr>
        <p:spPr bwMode="auto">
          <a:xfrm flipV="1">
            <a:off x="4900613" y="3303589"/>
            <a:ext cx="1712912" cy="306387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grpSp>
        <p:nvGrpSpPr>
          <p:cNvPr id="45656" name="Group 600"/>
          <p:cNvGrpSpPr>
            <a:grpSpLocks/>
          </p:cNvGrpSpPr>
          <p:nvPr/>
        </p:nvGrpSpPr>
        <p:grpSpPr bwMode="auto">
          <a:xfrm>
            <a:off x="7772401" y="5638781"/>
            <a:ext cx="2690812" cy="350837"/>
            <a:chOff x="3936" y="3744"/>
            <a:chExt cx="1695" cy="221"/>
          </a:xfrm>
        </p:grpSpPr>
        <p:sp>
          <p:nvSpPr>
            <p:cNvPr id="45657" name="Line 601"/>
            <p:cNvSpPr>
              <a:spLocks noChangeShapeType="1"/>
            </p:cNvSpPr>
            <p:nvPr/>
          </p:nvSpPr>
          <p:spPr bwMode="auto">
            <a:xfrm flipH="1" flipV="1">
              <a:off x="3936" y="3840"/>
              <a:ext cx="432" cy="0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58" name="Rectangle 602"/>
            <p:cNvSpPr>
              <a:spLocks noChangeArrowheads="1"/>
            </p:cNvSpPr>
            <p:nvPr/>
          </p:nvSpPr>
          <p:spPr bwMode="auto">
            <a:xfrm>
              <a:off x="4368" y="3744"/>
              <a:ext cx="126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3536" tIns="51768" rIns="103536" bIns="51768">
              <a:spAutoFit/>
            </a:bodyPr>
            <a:lstStyle/>
            <a:p>
              <a:pPr defTabSz="1028674" eaLnBrk="0" hangingPunct="0"/>
              <a:r>
                <a:rPr lang="en-US" sz="1600" b="1">
                  <a:latin typeface="Arial" charset="0"/>
                </a:rPr>
                <a:t>UDP Ucast Stream</a:t>
              </a:r>
            </a:p>
          </p:txBody>
        </p:sp>
      </p:grpSp>
      <p:grpSp>
        <p:nvGrpSpPr>
          <p:cNvPr id="45659" name="Group 603"/>
          <p:cNvGrpSpPr>
            <a:grpSpLocks/>
          </p:cNvGrpSpPr>
          <p:nvPr/>
        </p:nvGrpSpPr>
        <p:grpSpPr bwMode="auto">
          <a:xfrm>
            <a:off x="1849439" y="3579813"/>
            <a:ext cx="2835275" cy="763587"/>
            <a:chOff x="205" y="2447"/>
            <a:chExt cx="1786" cy="481"/>
          </a:xfrm>
        </p:grpSpPr>
        <p:sp>
          <p:nvSpPr>
            <p:cNvPr id="45660" name="Line 604"/>
            <p:cNvSpPr>
              <a:spLocks noChangeShapeType="1"/>
            </p:cNvSpPr>
            <p:nvPr/>
          </p:nvSpPr>
          <p:spPr bwMode="auto">
            <a:xfrm flipV="1">
              <a:off x="505" y="2543"/>
              <a:ext cx="1079" cy="145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61" name="Line 605"/>
            <p:cNvSpPr>
              <a:spLocks noChangeShapeType="1"/>
            </p:cNvSpPr>
            <p:nvPr/>
          </p:nvSpPr>
          <p:spPr bwMode="auto">
            <a:xfrm flipV="1">
              <a:off x="1714" y="2447"/>
              <a:ext cx="277" cy="49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62" name="Line 606"/>
            <p:cNvSpPr>
              <a:spLocks noChangeShapeType="1"/>
            </p:cNvSpPr>
            <p:nvPr/>
          </p:nvSpPr>
          <p:spPr bwMode="auto">
            <a:xfrm flipV="1">
              <a:off x="205" y="2688"/>
              <a:ext cx="154" cy="240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45663" name="Group 607"/>
          <p:cNvGrpSpPr>
            <a:grpSpLocks/>
          </p:cNvGrpSpPr>
          <p:nvPr/>
        </p:nvGrpSpPr>
        <p:grpSpPr bwMode="auto">
          <a:xfrm>
            <a:off x="1676400" y="4343402"/>
            <a:ext cx="242888" cy="220663"/>
            <a:chOff x="371" y="3008"/>
            <a:chExt cx="153" cy="139"/>
          </a:xfrm>
        </p:grpSpPr>
        <p:sp>
          <p:nvSpPr>
            <p:cNvPr id="45664" name="Arc 608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65" name="Arc 609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66" name="Freeform 610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67" name="Freeform 611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68" name="Rectangle 612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69" name="Rectangle 613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70" name="Freeform 614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71" name="Freeform 615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72" name="Freeform 616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73" name="Freeform 617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74" name="Freeform 618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75" name="Freeform 619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76" name="Rectangle 620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77" name="Rectangle 621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78" name="Freeform 622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79" name="Freeform 623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80" name="Freeform 624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81" name="Freeform 625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82" name="Freeform 626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83" name="Freeform 627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84" name="Rectangle 628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85" name="Rectangle 629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86" name="Freeform 630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87" name="Freeform 631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88" name="Freeform 632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89" name="Freeform 633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90" name="Rectangle 634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91" name="Rectangle 635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45692" name="Group 636"/>
          <p:cNvGrpSpPr>
            <a:grpSpLocks/>
          </p:cNvGrpSpPr>
          <p:nvPr/>
        </p:nvGrpSpPr>
        <p:grpSpPr bwMode="auto">
          <a:xfrm>
            <a:off x="2195514" y="4495802"/>
            <a:ext cx="242887" cy="220663"/>
            <a:chOff x="371" y="3008"/>
            <a:chExt cx="153" cy="139"/>
          </a:xfrm>
        </p:grpSpPr>
        <p:sp>
          <p:nvSpPr>
            <p:cNvPr id="45693" name="Arc 637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94" name="Arc 638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95" name="Freeform 639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96" name="Freeform 640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97" name="Rectangle 641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98" name="Rectangle 642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699" name="Freeform 643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00" name="Freeform 644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01" name="Freeform 645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02" name="Freeform 646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03" name="Freeform 647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04" name="Freeform 648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05" name="Rectangle 649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06" name="Rectangle 650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07" name="Freeform 651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08" name="Freeform 652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09" name="Freeform 653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10" name="Freeform 654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11" name="Freeform 655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12" name="Freeform 656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13" name="Rectangle 657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14" name="Rectangle 658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15" name="Freeform 659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16" name="Freeform 660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17" name="Freeform 661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18" name="Freeform 662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19" name="Rectangle 663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20" name="Rectangle 664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45721" name="Group 665"/>
          <p:cNvGrpSpPr>
            <a:grpSpLocks/>
          </p:cNvGrpSpPr>
          <p:nvPr/>
        </p:nvGrpSpPr>
        <p:grpSpPr bwMode="auto">
          <a:xfrm>
            <a:off x="2195514" y="3527426"/>
            <a:ext cx="2452687" cy="968375"/>
            <a:chOff x="423" y="2412"/>
            <a:chExt cx="1545" cy="610"/>
          </a:xfrm>
        </p:grpSpPr>
        <p:sp>
          <p:nvSpPr>
            <p:cNvPr id="45722" name="Line 666"/>
            <p:cNvSpPr>
              <a:spLocks noChangeShapeType="1"/>
            </p:cNvSpPr>
            <p:nvPr/>
          </p:nvSpPr>
          <p:spPr bwMode="auto">
            <a:xfrm flipH="1" flipV="1">
              <a:off x="423" y="2754"/>
              <a:ext cx="57" cy="268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23" name="Line 667"/>
            <p:cNvSpPr>
              <a:spLocks noChangeShapeType="1"/>
            </p:cNvSpPr>
            <p:nvPr/>
          </p:nvSpPr>
          <p:spPr bwMode="auto">
            <a:xfrm flipV="1">
              <a:off x="480" y="2496"/>
              <a:ext cx="1094" cy="144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24" name="Line 668"/>
            <p:cNvSpPr>
              <a:spLocks noChangeShapeType="1"/>
            </p:cNvSpPr>
            <p:nvPr/>
          </p:nvSpPr>
          <p:spPr bwMode="auto">
            <a:xfrm flipV="1">
              <a:off x="1764" y="2412"/>
              <a:ext cx="204" cy="42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45725" name="Group 669"/>
          <p:cNvGrpSpPr>
            <a:grpSpLocks/>
          </p:cNvGrpSpPr>
          <p:nvPr/>
        </p:nvGrpSpPr>
        <p:grpSpPr bwMode="auto">
          <a:xfrm>
            <a:off x="2209800" y="3527426"/>
            <a:ext cx="2452688" cy="968375"/>
            <a:chOff x="519" y="912"/>
            <a:chExt cx="1545" cy="610"/>
          </a:xfrm>
        </p:grpSpPr>
        <p:sp>
          <p:nvSpPr>
            <p:cNvPr id="45726" name="Line 670"/>
            <p:cNvSpPr>
              <a:spLocks noChangeShapeType="1"/>
            </p:cNvSpPr>
            <p:nvPr/>
          </p:nvSpPr>
          <p:spPr bwMode="auto">
            <a:xfrm flipH="1" flipV="1">
              <a:off x="519" y="1254"/>
              <a:ext cx="57" cy="268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27" name="Line 671"/>
            <p:cNvSpPr>
              <a:spLocks noChangeShapeType="1"/>
            </p:cNvSpPr>
            <p:nvPr/>
          </p:nvSpPr>
          <p:spPr bwMode="auto">
            <a:xfrm flipV="1">
              <a:off x="576" y="996"/>
              <a:ext cx="1094" cy="144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28" name="Line 672"/>
            <p:cNvSpPr>
              <a:spLocks noChangeShapeType="1"/>
            </p:cNvSpPr>
            <p:nvPr/>
          </p:nvSpPr>
          <p:spPr bwMode="auto">
            <a:xfrm flipV="1">
              <a:off x="1860" y="912"/>
              <a:ext cx="204" cy="42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45729" name="Group 673"/>
          <p:cNvGrpSpPr>
            <a:grpSpLocks/>
          </p:cNvGrpSpPr>
          <p:nvPr/>
        </p:nvGrpSpPr>
        <p:grpSpPr bwMode="auto">
          <a:xfrm>
            <a:off x="2286000" y="3733800"/>
            <a:ext cx="2376488" cy="806451"/>
            <a:chOff x="480" y="2544"/>
            <a:chExt cx="1497" cy="508"/>
          </a:xfrm>
        </p:grpSpPr>
        <p:sp>
          <p:nvSpPr>
            <p:cNvPr id="45730" name="Line 674"/>
            <p:cNvSpPr>
              <a:spLocks noChangeShapeType="1"/>
            </p:cNvSpPr>
            <p:nvPr/>
          </p:nvSpPr>
          <p:spPr bwMode="auto">
            <a:xfrm flipH="1" flipV="1">
              <a:off x="480" y="2736"/>
              <a:ext cx="240" cy="316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31" name="Line 675"/>
            <p:cNvSpPr>
              <a:spLocks noChangeShapeType="1"/>
            </p:cNvSpPr>
            <p:nvPr/>
          </p:nvSpPr>
          <p:spPr bwMode="auto">
            <a:xfrm flipV="1">
              <a:off x="489" y="2592"/>
              <a:ext cx="1094" cy="144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32" name="Line 676"/>
            <p:cNvSpPr>
              <a:spLocks noChangeShapeType="1"/>
            </p:cNvSpPr>
            <p:nvPr/>
          </p:nvSpPr>
          <p:spPr bwMode="auto">
            <a:xfrm flipV="1">
              <a:off x="1773" y="2544"/>
              <a:ext cx="204" cy="42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45733" name="Group 677"/>
          <p:cNvGrpSpPr>
            <a:grpSpLocks/>
          </p:cNvGrpSpPr>
          <p:nvPr/>
        </p:nvGrpSpPr>
        <p:grpSpPr bwMode="auto">
          <a:xfrm>
            <a:off x="2286000" y="3733800"/>
            <a:ext cx="2376488" cy="806451"/>
            <a:chOff x="576" y="1200"/>
            <a:chExt cx="1497" cy="508"/>
          </a:xfrm>
        </p:grpSpPr>
        <p:sp>
          <p:nvSpPr>
            <p:cNvPr id="45734" name="Line 678"/>
            <p:cNvSpPr>
              <a:spLocks noChangeShapeType="1"/>
            </p:cNvSpPr>
            <p:nvPr/>
          </p:nvSpPr>
          <p:spPr bwMode="auto">
            <a:xfrm flipH="1" flipV="1">
              <a:off x="576" y="1392"/>
              <a:ext cx="240" cy="316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35" name="Line 679"/>
            <p:cNvSpPr>
              <a:spLocks noChangeShapeType="1"/>
            </p:cNvSpPr>
            <p:nvPr/>
          </p:nvSpPr>
          <p:spPr bwMode="auto">
            <a:xfrm flipV="1">
              <a:off x="585" y="1248"/>
              <a:ext cx="1094" cy="144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36" name="Line 680"/>
            <p:cNvSpPr>
              <a:spLocks noChangeShapeType="1"/>
            </p:cNvSpPr>
            <p:nvPr/>
          </p:nvSpPr>
          <p:spPr bwMode="auto">
            <a:xfrm flipV="1">
              <a:off x="1869" y="1200"/>
              <a:ext cx="204" cy="42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351"/>
            </a:p>
          </p:txBody>
        </p:sp>
      </p:grpSp>
      <p:grpSp>
        <p:nvGrpSpPr>
          <p:cNvPr id="45737" name="Group 681"/>
          <p:cNvGrpSpPr>
            <a:grpSpLocks/>
          </p:cNvGrpSpPr>
          <p:nvPr/>
        </p:nvGrpSpPr>
        <p:grpSpPr bwMode="auto">
          <a:xfrm>
            <a:off x="2576514" y="4495802"/>
            <a:ext cx="242887" cy="220663"/>
            <a:chOff x="371" y="3008"/>
            <a:chExt cx="153" cy="139"/>
          </a:xfrm>
        </p:grpSpPr>
        <p:sp>
          <p:nvSpPr>
            <p:cNvPr id="45738" name="Arc 682"/>
            <p:cNvSpPr>
              <a:spLocks/>
            </p:cNvSpPr>
            <p:nvPr/>
          </p:nvSpPr>
          <p:spPr bwMode="auto">
            <a:xfrm>
              <a:off x="490" y="3109"/>
              <a:ext cx="31" cy="23"/>
            </a:xfrm>
            <a:custGeom>
              <a:avLst/>
              <a:gdLst>
                <a:gd name="G0" fmla="+- 16918 0 0"/>
                <a:gd name="G1" fmla="+- 21600 0 0"/>
                <a:gd name="G2" fmla="+- 21600 0 0"/>
                <a:gd name="T0" fmla="*/ 0 w 38518"/>
                <a:gd name="T1" fmla="*/ 8171 h 34934"/>
                <a:gd name="T2" fmla="*/ 33911 w 38518"/>
                <a:gd name="T3" fmla="*/ 34934 h 34934"/>
                <a:gd name="T4" fmla="*/ 16918 w 38518"/>
                <a:gd name="T5" fmla="*/ 21600 h 3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518" h="34934" fill="none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</a:path>
                <a:path w="38518" h="34934" stroke="0" extrusionOk="0">
                  <a:moveTo>
                    <a:pt x="-1" y="8170"/>
                  </a:moveTo>
                  <a:cubicBezTo>
                    <a:pt x="4097" y="3008"/>
                    <a:pt x="10327" y="-1"/>
                    <a:pt x="16918" y="0"/>
                  </a:cubicBezTo>
                  <a:cubicBezTo>
                    <a:pt x="28847" y="0"/>
                    <a:pt x="38518" y="9670"/>
                    <a:pt x="38518" y="21600"/>
                  </a:cubicBezTo>
                  <a:cubicBezTo>
                    <a:pt x="38518" y="26435"/>
                    <a:pt x="36895" y="31130"/>
                    <a:pt x="33911" y="34934"/>
                  </a:cubicBezTo>
                  <a:lnTo>
                    <a:pt x="16918" y="21600"/>
                  </a:lnTo>
                  <a:close/>
                </a:path>
              </a:pathLst>
            </a:custGeom>
            <a:noFill/>
            <a:ln w="3175">
              <a:solidFill>
                <a:srgbClr val="49493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39" name="Arc 683"/>
            <p:cNvSpPr>
              <a:spLocks/>
            </p:cNvSpPr>
            <p:nvPr/>
          </p:nvSpPr>
          <p:spPr bwMode="auto">
            <a:xfrm>
              <a:off x="490" y="3109"/>
              <a:ext cx="30" cy="21"/>
            </a:xfrm>
            <a:custGeom>
              <a:avLst/>
              <a:gdLst>
                <a:gd name="G0" fmla="+- 16646 0 0"/>
                <a:gd name="G1" fmla="+- 21600 0 0"/>
                <a:gd name="G2" fmla="+- 21600 0 0"/>
                <a:gd name="T0" fmla="*/ 0 w 38246"/>
                <a:gd name="T1" fmla="*/ 7835 h 34953"/>
                <a:gd name="T2" fmla="*/ 33624 w 38246"/>
                <a:gd name="T3" fmla="*/ 34953 h 34953"/>
                <a:gd name="T4" fmla="*/ 16646 w 38246"/>
                <a:gd name="T5" fmla="*/ 21600 h 34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46" h="34953" fill="none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</a:path>
                <a:path w="38246" h="34953" stroke="0" extrusionOk="0">
                  <a:moveTo>
                    <a:pt x="0" y="7835"/>
                  </a:moveTo>
                  <a:cubicBezTo>
                    <a:pt x="4103" y="2872"/>
                    <a:pt x="10206" y="-1"/>
                    <a:pt x="16646" y="0"/>
                  </a:cubicBezTo>
                  <a:cubicBezTo>
                    <a:pt x="28575" y="0"/>
                    <a:pt x="38246" y="9670"/>
                    <a:pt x="38246" y="21600"/>
                  </a:cubicBezTo>
                  <a:cubicBezTo>
                    <a:pt x="38246" y="26443"/>
                    <a:pt x="36618" y="31146"/>
                    <a:pt x="33624" y="34953"/>
                  </a:cubicBezTo>
                  <a:lnTo>
                    <a:pt x="16646" y="21600"/>
                  </a:lnTo>
                  <a:close/>
                </a:path>
              </a:pathLst>
            </a:custGeom>
            <a:noFill/>
            <a:ln w="3175">
              <a:solidFill>
                <a:srgbClr val="DBDBCE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40" name="Freeform 684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41" name="Freeform 685"/>
            <p:cNvSpPr>
              <a:spLocks/>
            </p:cNvSpPr>
            <p:nvPr/>
          </p:nvSpPr>
          <p:spPr bwMode="auto">
            <a:xfrm>
              <a:off x="390" y="3093"/>
              <a:ext cx="115" cy="15"/>
            </a:xfrm>
            <a:custGeom>
              <a:avLst/>
              <a:gdLst>
                <a:gd name="T0" fmla="*/ 0 w 115"/>
                <a:gd name="T1" fmla="*/ 15 h 15"/>
                <a:gd name="T2" fmla="*/ 14 w 115"/>
                <a:gd name="T3" fmla="*/ 0 h 15"/>
                <a:gd name="T4" fmla="*/ 115 w 115"/>
                <a:gd name="T5" fmla="*/ 0 h 15"/>
                <a:gd name="T6" fmla="*/ 101 w 115"/>
                <a:gd name="T7" fmla="*/ 15 h 15"/>
                <a:gd name="T8" fmla="*/ 0 w 11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5">
                  <a:moveTo>
                    <a:pt x="0" y="15"/>
                  </a:moveTo>
                  <a:lnTo>
                    <a:pt x="14" y="0"/>
                  </a:lnTo>
                  <a:lnTo>
                    <a:pt x="115" y="0"/>
                  </a:lnTo>
                  <a:lnTo>
                    <a:pt x="101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42" name="Rectangle 686"/>
            <p:cNvSpPr>
              <a:spLocks noChangeArrowheads="1"/>
            </p:cNvSpPr>
            <p:nvPr/>
          </p:nvSpPr>
          <p:spPr bwMode="auto">
            <a:xfrm>
              <a:off x="390" y="3108"/>
              <a:ext cx="101" cy="19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43" name="Rectangle 687"/>
            <p:cNvSpPr>
              <a:spLocks noChangeArrowheads="1"/>
            </p:cNvSpPr>
            <p:nvPr/>
          </p:nvSpPr>
          <p:spPr bwMode="auto">
            <a:xfrm>
              <a:off x="391" y="3109"/>
              <a:ext cx="99" cy="17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44" name="Freeform 688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45" name="Freeform 689"/>
            <p:cNvSpPr>
              <a:spLocks/>
            </p:cNvSpPr>
            <p:nvPr/>
          </p:nvSpPr>
          <p:spPr bwMode="auto">
            <a:xfrm>
              <a:off x="491" y="3093"/>
              <a:ext cx="14" cy="34"/>
            </a:xfrm>
            <a:custGeom>
              <a:avLst/>
              <a:gdLst>
                <a:gd name="T0" fmla="*/ 0 w 14"/>
                <a:gd name="T1" fmla="*/ 34 h 34"/>
                <a:gd name="T2" fmla="*/ 14 w 14"/>
                <a:gd name="T3" fmla="*/ 21 h 34"/>
                <a:gd name="T4" fmla="*/ 14 w 14"/>
                <a:gd name="T5" fmla="*/ 0 h 34"/>
                <a:gd name="T6" fmla="*/ 0 w 14"/>
                <a:gd name="T7" fmla="*/ 15 h 34"/>
                <a:gd name="T8" fmla="*/ 0 w 1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4">
                  <a:moveTo>
                    <a:pt x="0" y="34"/>
                  </a:moveTo>
                  <a:lnTo>
                    <a:pt x="14" y="21"/>
                  </a:lnTo>
                  <a:lnTo>
                    <a:pt x="14" y="0"/>
                  </a:lnTo>
                  <a:lnTo>
                    <a:pt x="0" y="15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46" name="Freeform 690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47" name="Freeform 691"/>
            <p:cNvSpPr>
              <a:spLocks/>
            </p:cNvSpPr>
            <p:nvPr/>
          </p:nvSpPr>
          <p:spPr bwMode="auto">
            <a:xfrm>
              <a:off x="393" y="3093"/>
              <a:ext cx="110" cy="11"/>
            </a:xfrm>
            <a:custGeom>
              <a:avLst/>
              <a:gdLst>
                <a:gd name="T0" fmla="*/ 0 w 110"/>
                <a:gd name="T1" fmla="*/ 11 h 11"/>
                <a:gd name="T2" fmla="*/ 11 w 110"/>
                <a:gd name="T3" fmla="*/ 0 h 11"/>
                <a:gd name="T4" fmla="*/ 110 w 110"/>
                <a:gd name="T5" fmla="*/ 0 h 11"/>
                <a:gd name="T6" fmla="*/ 99 w 110"/>
                <a:gd name="T7" fmla="*/ 11 h 11"/>
                <a:gd name="T8" fmla="*/ 0 w 1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">
                  <a:moveTo>
                    <a:pt x="0" y="11"/>
                  </a:moveTo>
                  <a:lnTo>
                    <a:pt x="11" y="0"/>
                  </a:lnTo>
                  <a:lnTo>
                    <a:pt x="110" y="0"/>
                  </a:lnTo>
                  <a:lnTo>
                    <a:pt x="99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48" name="Freeform 692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49" name="Freeform 693"/>
            <p:cNvSpPr>
              <a:spLocks/>
            </p:cNvSpPr>
            <p:nvPr/>
          </p:nvSpPr>
          <p:spPr bwMode="auto">
            <a:xfrm>
              <a:off x="390" y="3008"/>
              <a:ext cx="113" cy="11"/>
            </a:xfrm>
            <a:custGeom>
              <a:avLst/>
              <a:gdLst>
                <a:gd name="T0" fmla="*/ 0 w 113"/>
                <a:gd name="T1" fmla="*/ 11 h 11"/>
                <a:gd name="T2" fmla="*/ 11 w 113"/>
                <a:gd name="T3" fmla="*/ 0 h 11"/>
                <a:gd name="T4" fmla="*/ 113 w 113"/>
                <a:gd name="T5" fmla="*/ 0 h 11"/>
                <a:gd name="T6" fmla="*/ 101 w 113"/>
                <a:gd name="T7" fmla="*/ 11 h 11"/>
                <a:gd name="T8" fmla="*/ 0 w 11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">
                  <a:moveTo>
                    <a:pt x="0" y="11"/>
                  </a:moveTo>
                  <a:lnTo>
                    <a:pt x="11" y="0"/>
                  </a:lnTo>
                  <a:lnTo>
                    <a:pt x="113" y="0"/>
                  </a:lnTo>
                  <a:lnTo>
                    <a:pt x="101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50" name="Rectangle 694"/>
            <p:cNvSpPr>
              <a:spLocks noChangeArrowheads="1"/>
            </p:cNvSpPr>
            <p:nvPr/>
          </p:nvSpPr>
          <p:spPr bwMode="auto">
            <a:xfrm>
              <a:off x="391" y="3020"/>
              <a:ext cx="100" cy="82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51" name="Rectangle 695"/>
            <p:cNvSpPr>
              <a:spLocks noChangeArrowheads="1"/>
            </p:cNvSpPr>
            <p:nvPr/>
          </p:nvSpPr>
          <p:spPr bwMode="auto">
            <a:xfrm>
              <a:off x="400" y="3031"/>
              <a:ext cx="83" cy="6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52" name="Freeform 696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53" name="Freeform 697"/>
            <p:cNvSpPr>
              <a:spLocks/>
            </p:cNvSpPr>
            <p:nvPr/>
          </p:nvSpPr>
          <p:spPr bwMode="auto">
            <a:xfrm>
              <a:off x="491" y="3008"/>
              <a:ext cx="12" cy="95"/>
            </a:xfrm>
            <a:custGeom>
              <a:avLst/>
              <a:gdLst>
                <a:gd name="T0" fmla="*/ 0 w 12"/>
                <a:gd name="T1" fmla="*/ 95 h 95"/>
                <a:gd name="T2" fmla="*/ 12 w 12"/>
                <a:gd name="T3" fmla="*/ 83 h 95"/>
                <a:gd name="T4" fmla="*/ 12 w 12"/>
                <a:gd name="T5" fmla="*/ 0 h 95"/>
                <a:gd name="T6" fmla="*/ 0 w 12"/>
                <a:gd name="T7" fmla="*/ 11 h 95"/>
                <a:gd name="T8" fmla="*/ 0 w 12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5">
                  <a:moveTo>
                    <a:pt x="0" y="95"/>
                  </a:moveTo>
                  <a:lnTo>
                    <a:pt x="12" y="83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54" name="Freeform 698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55" name="Freeform 699"/>
            <p:cNvSpPr>
              <a:spLocks/>
            </p:cNvSpPr>
            <p:nvPr/>
          </p:nvSpPr>
          <p:spPr bwMode="auto">
            <a:xfrm>
              <a:off x="371" y="3123"/>
              <a:ext cx="125" cy="21"/>
            </a:xfrm>
            <a:custGeom>
              <a:avLst/>
              <a:gdLst>
                <a:gd name="T0" fmla="*/ 0 w 125"/>
                <a:gd name="T1" fmla="*/ 21 h 21"/>
                <a:gd name="T2" fmla="*/ 15 w 125"/>
                <a:gd name="T3" fmla="*/ 0 h 21"/>
                <a:gd name="T4" fmla="*/ 125 w 125"/>
                <a:gd name="T5" fmla="*/ 0 h 21"/>
                <a:gd name="T6" fmla="*/ 109 w 125"/>
                <a:gd name="T7" fmla="*/ 21 h 21"/>
                <a:gd name="T8" fmla="*/ 0 w 12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21">
                  <a:moveTo>
                    <a:pt x="0" y="21"/>
                  </a:moveTo>
                  <a:lnTo>
                    <a:pt x="15" y="0"/>
                  </a:lnTo>
                  <a:lnTo>
                    <a:pt x="125" y="0"/>
                  </a:lnTo>
                  <a:lnTo>
                    <a:pt x="109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56" name="Freeform 700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57" name="Freeform 701"/>
            <p:cNvSpPr>
              <a:spLocks/>
            </p:cNvSpPr>
            <p:nvPr/>
          </p:nvSpPr>
          <p:spPr bwMode="auto">
            <a:xfrm>
              <a:off x="480" y="3123"/>
              <a:ext cx="16" cy="24"/>
            </a:xfrm>
            <a:custGeom>
              <a:avLst/>
              <a:gdLst>
                <a:gd name="T0" fmla="*/ 0 w 16"/>
                <a:gd name="T1" fmla="*/ 24 h 24"/>
                <a:gd name="T2" fmla="*/ 16 w 16"/>
                <a:gd name="T3" fmla="*/ 8 h 24"/>
                <a:gd name="T4" fmla="*/ 16 w 16"/>
                <a:gd name="T5" fmla="*/ 0 h 24"/>
                <a:gd name="T6" fmla="*/ 0 w 16"/>
                <a:gd name="T7" fmla="*/ 21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24"/>
                  </a:moveTo>
                  <a:lnTo>
                    <a:pt x="16" y="8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58" name="Rectangle 702"/>
            <p:cNvSpPr>
              <a:spLocks noChangeArrowheads="1"/>
            </p:cNvSpPr>
            <p:nvPr/>
          </p:nvSpPr>
          <p:spPr bwMode="auto">
            <a:xfrm>
              <a:off x="371" y="3144"/>
              <a:ext cx="109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59" name="Rectangle 703"/>
            <p:cNvSpPr>
              <a:spLocks noChangeArrowheads="1"/>
            </p:cNvSpPr>
            <p:nvPr/>
          </p:nvSpPr>
          <p:spPr bwMode="auto">
            <a:xfrm>
              <a:off x="372" y="3145"/>
              <a:ext cx="107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60" name="Freeform 704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61" name="Freeform 705"/>
            <p:cNvSpPr>
              <a:spLocks/>
            </p:cNvSpPr>
            <p:nvPr/>
          </p:nvSpPr>
          <p:spPr bwMode="auto">
            <a:xfrm>
              <a:off x="503" y="3129"/>
              <a:ext cx="21" cy="13"/>
            </a:xfrm>
            <a:custGeom>
              <a:avLst/>
              <a:gdLst>
                <a:gd name="T0" fmla="*/ 0 w 21"/>
                <a:gd name="T1" fmla="*/ 13 h 13"/>
                <a:gd name="T2" fmla="*/ 7 w 21"/>
                <a:gd name="T3" fmla="*/ 0 h 13"/>
                <a:gd name="T4" fmla="*/ 21 w 21"/>
                <a:gd name="T5" fmla="*/ 0 h 13"/>
                <a:gd name="T6" fmla="*/ 14 w 21"/>
                <a:gd name="T7" fmla="*/ 13 h 13"/>
                <a:gd name="T8" fmla="*/ 0 w 2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">
                  <a:moveTo>
                    <a:pt x="0" y="13"/>
                  </a:moveTo>
                  <a:lnTo>
                    <a:pt x="7" y="0"/>
                  </a:lnTo>
                  <a:lnTo>
                    <a:pt x="21" y="0"/>
                  </a:lnTo>
                  <a:lnTo>
                    <a:pt x="14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9C9B6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62" name="Freeform 706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63" name="Freeform 707"/>
            <p:cNvSpPr>
              <a:spLocks/>
            </p:cNvSpPr>
            <p:nvPr/>
          </p:nvSpPr>
          <p:spPr bwMode="auto">
            <a:xfrm>
              <a:off x="517" y="3129"/>
              <a:ext cx="7" cy="16"/>
            </a:xfrm>
            <a:custGeom>
              <a:avLst/>
              <a:gdLst>
                <a:gd name="T0" fmla="*/ 0 w 7"/>
                <a:gd name="T1" fmla="*/ 16 h 16"/>
                <a:gd name="T2" fmla="*/ 7 w 7"/>
                <a:gd name="T3" fmla="*/ 9 h 16"/>
                <a:gd name="T4" fmla="*/ 7 w 7"/>
                <a:gd name="T5" fmla="*/ 0 h 16"/>
                <a:gd name="T6" fmla="*/ 0 w 7"/>
                <a:gd name="T7" fmla="*/ 13 h 16"/>
                <a:gd name="T8" fmla="*/ 0 w 7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">
                  <a:moveTo>
                    <a:pt x="0" y="16"/>
                  </a:moveTo>
                  <a:lnTo>
                    <a:pt x="7" y="9"/>
                  </a:lnTo>
                  <a:lnTo>
                    <a:pt x="7" y="0"/>
                  </a:lnTo>
                  <a:lnTo>
                    <a:pt x="0" y="1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7A7A5A"/>
            </a:solidFill>
            <a:ln w="3175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64" name="Rectangle 708"/>
            <p:cNvSpPr>
              <a:spLocks noChangeArrowheads="1"/>
            </p:cNvSpPr>
            <p:nvPr/>
          </p:nvSpPr>
          <p:spPr bwMode="auto">
            <a:xfrm>
              <a:off x="501" y="3142"/>
              <a:ext cx="16" cy="3"/>
            </a:xfrm>
            <a:prstGeom prst="rect">
              <a:avLst/>
            </a:prstGeom>
            <a:solidFill>
              <a:srgbClr val="B7B7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351"/>
            </a:p>
          </p:txBody>
        </p:sp>
        <p:sp>
          <p:nvSpPr>
            <p:cNvPr id="45765" name="Rectangle 709"/>
            <p:cNvSpPr>
              <a:spLocks noChangeArrowheads="1"/>
            </p:cNvSpPr>
            <p:nvPr/>
          </p:nvSpPr>
          <p:spPr bwMode="auto">
            <a:xfrm>
              <a:off x="502" y="3143"/>
              <a:ext cx="14" cy="1"/>
            </a:xfrm>
            <a:prstGeom prst="rect">
              <a:avLst/>
            </a:prstGeom>
            <a:solidFill>
              <a:srgbClr val="B7B79D"/>
            </a:solidFill>
            <a:ln w="3175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1"/>
            </a:p>
          </p:txBody>
        </p:sp>
      </p:grpSp>
      <p:sp>
        <p:nvSpPr>
          <p:cNvPr id="45775" name="Rectangle 719"/>
          <p:cNvSpPr>
            <a:spLocks noChangeArrowheads="1"/>
          </p:cNvSpPr>
          <p:nvPr/>
        </p:nvSpPr>
        <p:spPr bwMode="auto">
          <a:xfrm>
            <a:off x="2652194" y="1327790"/>
            <a:ext cx="2970212" cy="1089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>
                <a:latin typeface="Arial" charset="0"/>
              </a:rPr>
              <a:t>Buy a bigger pipe, or enable multicast, or both?</a:t>
            </a:r>
          </a:p>
          <a:p>
            <a:pPr defTabSz="1028674" eaLnBrk="0" hangingPunct="0"/>
            <a:r>
              <a:rPr lang="en-US" sz="1600" b="1" dirty="0">
                <a:latin typeface="Arial" charset="0"/>
              </a:rPr>
              <a:t>(AMT is a stopover, not a destination)</a:t>
            </a:r>
          </a:p>
        </p:txBody>
      </p:sp>
      <p:sp>
        <p:nvSpPr>
          <p:cNvPr id="45776" name="Line 720"/>
          <p:cNvSpPr>
            <a:spLocks noChangeShapeType="1"/>
          </p:cNvSpPr>
          <p:nvPr/>
        </p:nvSpPr>
        <p:spPr bwMode="auto">
          <a:xfrm flipH="1">
            <a:off x="4437064" y="2151064"/>
            <a:ext cx="69848" cy="135254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/>
          </a:p>
        </p:txBody>
      </p:sp>
      <p:sp>
        <p:nvSpPr>
          <p:cNvPr id="45777" name="Text Box 721"/>
          <p:cNvSpPr txBox="1">
            <a:spLocks noChangeArrowheads="1"/>
          </p:cNvSpPr>
          <p:nvPr/>
        </p:nvSpPr>
        <p:spPr bwMode="auto">
          <a:xfrm>
            <a:off x="4841877" y="3581400"/>
            <a:ext cx="8418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80000"/>
              <a:buFont typeface="Wingdings" pitchFamily="2" charset="2"/>
              <a:buNone/>
            </a:pPr>
            <a:r>
              <a:rPr lang="en-US" sz="2000">
                <a:solidFill>
                  <a:srgbClr val="0C479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Relay</a:t>
            </a:r>
          </a:p>
        </p:txBody>
      </p:sp>
      <p:sp>
        <p:nvSpPr>
          <p:cNvPr id="366" name="Text Box 288"/>
          <p:cNvSpPr txBox="1">
            <a:spLocks noChangeArrowheads="1"/>
          </p:cNvSpPr>
          <p:nvPr/>
        </p:nvSpPr>
        <p:spPr bwMode="auto">
          <a:xfrm>
            <a:off x="1487154" y="4038601"/>
            <a:ext cx="40588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80000"/>
              <a:buFont typeface="Wingdings" pitchFamily="2" charset="2"/>
              <a:buNone/>
            </a:pPr>
            <a:r>
              <a:rPr lang="en-US" sz="1000" dirty="0">
                <a:solidFill>
                  <a:srgbClr val="0C479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GW</a:t>
            </a:r>
          </a:p>
        </p:txBody>
      </p:sp>
      <p:sp>
        <p:nvSpPr>
          <p:cNvPr id="367" name="Text Box 288"/>
          <p:cNvSpPr txBox="1">
            <a:spLocks noChangeArrowheads="1"/>
          </p:cNvSpPr>
          <p:nvPr/>
        </p:nvSpPr>
        <p:spPr bwMode="auto">
          <a:xfrm>
            <a:off x="2477754" y="4191001"/>
            <a:ext cx="40588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80000"/>
              <a:buFont typeface="Wingdings" pitchFamily="2" charset="2"/>
              <a:buNone/>
            </a:pPr>
            <a:r>
              <a:rPr lang="en-US" sz="1000" dirty="0">
                <a:solidFill>
                  <a:srgbClr val="0C479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GW</a:t>
            </a:r>
          </a:p>
        </p:txBody>
      </p:sp>
      <p:sp>
        <p:nvSpPr>
          <p:cNvPr id="368" name="Text Box 288"/>
          <p:cNvSpPr txBox="1">
            <a:spLocks noChangeArrowheads="1"/>
          </p:cNvSpPr>
          <p:nvPr/>
        </p:nvSpPr>
        <p:spPr bwMode="auto">
          <a:xfrm>
            <a:off x="1956320" y="4267201"/>
            <a:ext cx="40588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80000"/>
              <a:buFont typeface="Wingdings" pitchFamily="2" charset="2"/>
              <a:buNone/>
            </a:pPr>
            <a:r>
              <a:rPr lang="en-US" sz="1000" dirty="0">
                <a:solidFill>
                  <a:srgbClr val="0C479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GW</a:t>
            </a:r>
          </a:p>
        </p:txBody>
      </p:sp>
    </p:spTree>
    <p:extLst>
      <p:ext uri="{BB962C8B-B14F-4D97-AF65-F5344CB8AC3E}">
        <p14:creationId xmlns:p14="http://schemas.microsoft.com/office/powerpoint/2010/main" val="15454151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57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4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5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57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9"/>
                                            </p:cond>
                                          </p:stCondLst>
                                        </p:cTn>
                                        <p:tgtEl>
                                          <p:spTgt spid="45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5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5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775" grpId="0" autoUpdateAnimBg="0"/>
      <p:bldP spid="4577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35239-B46A-1E4C-9B36-E878766CC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7678"/>
          </a:xfrm>
        </p:spPr>
        <p:txBody>
          <a:bodyPr>
            <a:normAutofit/>
          </a:bodyPr>
          <a:lstStyle/>
          <a:p>
            <a:r>
              <a:rPr lang="en-US" sz="4000" dirty="0"/>
              <a:t>How to get involved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E7030B-FC31-4E4F-8395-6C085BCF1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513244"/>
            <a:ext cx="6337137" cy="420175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dirty="0"/>
              <a:t>Lots more to be done:</a:t>
            </a:r>
            <a:endParaRPr lang="en-US" dirty="0"/>
          </a:p>
          <a:p>
            <a:pPr marL="380990" indent="-380990"/>
            <a:r>
              <a:rPr lang="en-US" sz="2400" dirty="0"/>
              <a:t>In-browser implementation (kicked off at IETF)</a:t>
            </a:r>
          </a:p>
          <a:p>
            <a:pPr marL="380990" indent="-380990"/>
            <a:r>
              <a:rPr lang="en-US" sz="2400" dirty="0"/>
              <a:t>Portal- curation script to populate “TV Guide” of active streams</a:t>
            </a:r>
          </a:p>
          <a:p>
            <a:pPr marL="380990" indent="-380990"/>
            <a:r>
              <a:rPr lang="en-US" sz="2400" dirty="0"/>
              <a:t>Add more relays</a:t>
            </a:r>
          </a:p>
          <a:p>
            <a:pPr marL="380990" indent="-380990"/>
            <a:r>
              <a:rPr lang="en-US" sz="2400" dirty="0"/>
              <a:t>Off-Net Sourcing- need help getting phone camera to transmit multicast packets</a:t>
            </a:r>
          </a:p>
          <a:p>
            <a:pPr marL="380990" indent="-380990"/>
            <a:r>
              <a:rPr lang="en-US" sz="2400" dirty="0"/>
              <a:t>Grad students wanted!</a:t>
            </a:r>
          </a:p>
          <a:p>
            <a:pPr marL="380990" indent="-380990"/>
            <a:r>
              <a:rPr lang="en-US" sz="2400" dirty="0"/>
              <a:t>Content, content, content!</a:t>
            </a:r>
          </a:p>
          <a:p>
            <a:pPr marL="380990" indent="-380990"/>
            <a:r>
              <a:rPr lang="en-US" sz="2400" dirty="0" err="1"/>
              <a:t>Tshirts</a:t>
            </a:r>
            <a:r>
              <a:rPr lang="en-US" sz="2400" dirty="0"/>
              <a:t> available…</a:t>
            </a:r>
          </a:p>
          <a:p>
            <a:pPr marL="380990" indent="-380990"/>
            <a:r>
              <a:rPr lang="en-US" sz="2400" dirty="0"/>
              <a:t>See me at the Juniper booth (or bar) if interested</a:t>
            </a:r>
          </a:p>
          <a:p>
            <a:pPr marL="380990" indent="-380990"/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041B59-D087-A34F-92B8-447489E52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138" y="1694836"/>
            <a:ext cx="5809741" cy="4374129"/>
          </a:xfrm>
          <a:prstGeom prst="rect">
            <a:avLst/>
          </a:prstGeom>
        </p:spPr>
      </p:pic>
      <p:sp>
        <p:nvSpPr>
          <p:cNvPr id="7" name="Rectangle 895"/>
          <p:cNvSpPr>
            <a:spLocks noChangeArrowheads="1"/>
          </p:cNvSpPr>
          <p:nvPr/>
        </p:nvSpPr>
        <p:spPr bwMode="auto">
          <a:xfrm rot="21036931">
            <a:off x="6655764" y="4771499"/>
            <a:ext cx="2181073" cy="631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38048" tIns="69024" rIns="138048" bIns="69024">
            <a:spAutoFit/>
          </a:bodyPr>
          <a:lstStyle/>
          <a:p>
            <a:pPr defTabSz="1371566" eaLnBrk="0" hangingPunct="0"/>
            <a:r>
              <a:rPr lang="en-US" sz="3200" b="1" dirty="0">
                <a:latin typeface="Chalkboard"/>
                <a:cs typeface="Chalkboard"/>
              </a:rPr>
              <a:t>Multicast</a:t>
            </a:r>
          </a:p>
        </p:txBody>
      </p:sp>
    </p:spTree>
    <p:extLst>
      <p:ext uri="{BB962C8B-B14F-4D97-AF65-F5344CB8AC3E}">
        <p14:creationId xmlns:p14="http://schemas.microsoft.com/office/powerpoint/2010/main" val="1511076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35239-B46A-1E4C-9B36-E878766CC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Why Internet2?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E7030B-FC31-4E4F-8395-6C085BCF1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513244"/>
            <a:ext cx="8610599" cy="4201756"/>
          </a:xfrm>
        </p:spPr>
        <p:txBody>
          <a:bodyPr>
            <a:normAutofit/>
          </a:bodyPr>
          <a:lstStyle/>
          <a:p>
            <a:pPr marL="380990" indent="-380990"/>
            <a:r>
              <a:rPr lang="en-US" dirty="0"/>
              <a:t>The MBONE is synonymous with Internet2</a:t>
            </a:r>
          </a:p>
          <a:p>
            <a:pPr marL="838190" lvl="1" indent="-380990"/>
            <a:r>
              <a:rPr lang="en-US" sz="2000" dirty="0"/>
              <a:t>Is there are larger multicast network around?</a:t>
            </a:r>
          </a:p>
          <a:p>
            <a:pPr marL="838190" lvl="1" indent="-380990"/>
            <a:r>
              <a:rPr lang="en-US" sz="2000" dirty="0"/>
              <a:t>One that has lots of inter-domain traffic?</a:t>
            </a:r>
          </a:p>
          <a:p>
            <a:pPr marL="380990" indent="-380990"/>
            <a:r>
              <a:rPr lang="en-US" dirty="0"/>
              <a:t>Internet2 is both a </a:t>
            </a:r>
            <a:r>
              <a:rPr lang="en-US" dirty="0" err="1"/>
              <a:t>testbed</a:t>
            </a:r>
            <a:r>
              <a:rPr lang="en-US" dirty="0"/>
              <a:t> and production network.</a:t>
            </a:r>
          </a:p>
          <a:p>
            <a:pPr marL="838190" lvl="1" indent="-380990"/>
            <a:r>
              <a:rPr lang="en-US" sz="2000" dirty="0"/>
              <a:t>AMT is a production-ready technology, but needs exposure</a:t>
            </a:r>
          </a:p>
          <a:p>
            <a:pPr marL="380990" indent="-380990"/>
            <a:r>
              <a:rPr lang="en-US" dirty="0"/>
              <a:t>We’re a community that likes to try new things the commercial guys wont play with</a:t>
            </a:r>
          </a:p>
          <a:p>
            <a:pPr marL="380990" indent="-380990"/>
            <a:r>
              <a:rPr lang="en-US" dirty="0"/>
              <a:t>AMT democratizes and decentralizes content sourcing, something the internet sorely needs in 2020</a:t>
            </a:r>
          </a:p>
          <a:p>
            <a:pPr marL="380990" indent="-38099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041B59-D087-A34F-92B8-447489E52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8" name="Picture 7" descr="internet2_logo_200p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9680" y="0"/>
            <a:ext cx="2052320" cy="205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0762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35239-B46A-1E4C-9B36-E878766CC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1070708"/>
          </a:xfrm>
        </p:spPr>
        <p:txBody>
          <a:bodyPr>
            <a:normAutofit/>
          </a:bodyPr>
          <a:lstStyle/>
          <a:p>
            <a:r>
              <a:rPr lang="en-US" sz="4000" b="1" dirty="0" err="1"/>
              <a:t>Wanna</a:t>
            </a:r>
            <a:r>
              <a:rPr lang="en-US" sz="4000" b="1" dirty="0"/>
              <a:t> play?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E7030B-FC31-4E4F-8395-6C085BCF1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867508"/>
            <a:ext cx="10257182" cy="4201756"/>
          </a:xfrm>
        </p:spPr>
        <p:txBody>
          <a:bodyPr>
            <a:normAutofit/>
          </a:bodyPr>
          <a:lstStyle/>
          <a:p>
            <a:pPr marL="380990" indent="-380990"/>
            <a:r>
              <a:rPr lang="en-US" b="1" i="1" dirty="0">
                <a:solidFill>
                  <a:schemeClr val="accent2">
                    <a:lumMod val="75000"/>
                  </a:schemeClr>
                </a:solidFill>
              </a:rPr>
              <a:t>STEP 1:</a:t>
            </a:r>
            <a:r>
              <a:rPr lang="en-US" dirty="0"/>
              <a:t> Download version of VLC with AMT Integration		       (any nightly build after 11/11/19)</a:t>
            </a:r>
          </a:p>
          <a:p>
            <a:pPr marL="838190" lvl="1" indent="-380990"/>
            <a:r>
              <a:rPr lang="en-US" sz="2000" dirty="0">
                <a:hlinkClick r:id="rId2"/>
              </a:rPr>
              <a:t>https://nightlies.videolan.org/</a:t>
            </a:r>
            <a:endParaRPr lang="en-US" sz="2000" dirty="0"/>
          </a:p>
          <a:p>
            <a:pPr marL="380990" indent="-380990"/>
            <a:r>
              <a:rPr lang="en-US" b="1" i="1" dirty="0">
                <a:solidFill>
                  <a:schemeClr val="accent2">
                    <a:lumMod val="75000"/>
                  </a:schemeClr>
                </a:solidFill>
              </a:rPr>
              <a:t>STEP 2:</a:t>
            </a:r>
            <a:r>
              <a:rPr lang="en-US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/>
              <a:t>See details for usage</a:t>
            </a:r>
          </a:p>
          <a:p>
            <a:pPr marL="838190" lvl="1" indent="-380990"/>
            <a:r>
              <a:rPr lang="en-US" sz="2000" dirty="0"/>
              <a:t>See README at </a:t>
            </a:r>
            <a:r>
              <a:rPr lang="en-US" sz="2000" dirty="0">
                <a:hlinkClick r:id="rId3"/>
              </a:rPr>
              <a:t>https://</a:t>
            </a:r>
            <a:r>
              <a:rPr lang="en-US" sz="2000" dirty="0" err="1">
                <a:hlinkClick r:id="rId3"/>
              </a:rPr>
              <a:t>github.com</a:t>
            </a:r>
            <a:r>
              <a:rPr lang="en-US" sz="2000" dirty="0">
                <a:hlinkClick r:id="rId3"/>
              </a:rPr>
              <a:t>/Juniper/amt-</a:t>
            </a:r>
            <a:r>
              <a:rPr lang="en-US" sz="2000" dirty="0" err="1">
                <a:hlinkClick r:id="rId3"/>
              </a:rPr>
              <a:t>vlc</a:t>
            </a:r>
            <a:endParaRPr lang="en-US" sz="2000" dirty="0"/>
          </a:p>
          <a:p>
            <a:pPr marL="380990" indent="-380990"/>
            <a:r>
              <a:rPr lang="en-US" b="1" i="1" dirty="0">
                <a:solidFill>
                  <a:schemeClr val="accent2">
                    <a:lumMod val="75000"/>
                  </a:schemeClr>
                </a:solidFill>
              </a:rPr>
              <a:t>STEP 3: </a:t>
            </a:r>
            <a:r>
              <a:rPr lang="en-US" dirty="0"/>
              <a:t>Open some streams:</a:t>
            </a:r>
          </a:p>
          <a:p>
            <a:pPr marL="380990" indent="-380990">
              <a:buNone/>
            </a:pPr>
            <a:endParaRPr lang="en-US" dirty="0"/>
          </a:p>
          <a:p>
            <a:pPr marL="380990" indent="-38099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041B59-D087-A34F-92B8-447489E52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pPr/>
              <a:t>28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91138" y="3767015"/>
          <a:ext cx="814363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5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682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Content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URL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Big Buck</a:t>
                      </a:r>
                      <a:r>
                        <a:rPr lang="en-US" baseline="0" dirty="0"/>
                        <a:t> Bunny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amt://162.250.138.201@232.162.250.138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Elephant's Dream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amt://162.250.138.201@232.162.250.139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Sintel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amt://162.250.138.201@232.162.250.140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NASA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amt://198.116.200.36@233.1.14.13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Science content from GMU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amt://129.174.131.51@233.44.15.9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(your content here)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Please share interesting multicast</a:t>
                      </a:r>
                      <a:r>
                        <a:rPr lang="en-US" baseline="0" dirty="0"/>
                        <a:t> sources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1076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F5350-3B08-2240-84AC-C0029A038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733" dirty="0"/>
              <a:t>Why Multicast?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E247FC-550C-C643-A709-B406F1B1E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872" y="1605010"/>
            <a:ext cx="11950355" cy="4382349"/>
          </a:xfrm>
        </p:spPr>
        <p:txBody>
          <a:bodyPr>
            <a:normAutofit/>
          </a:bodyPr>
          <a:lstStyle/>
          <a:p>
            <a:pPr marL="380990" indent="-380990"/>
            <a:r>
              <a:rPr lang="en-US" sz="2400" dirty="0"/>
              <a:t>First, some simple facts:</a:t>
            </a:r>
          </a:p>
          <a:p>
            <a:pPr marL="840296" lvl="1" indent="-380990"/>
            <a:r>
              <a:rPr lang="en-US" dirty="0"/>
              <a:t>HD Bitrate: 4-8 Mbps </a:t>
            </a:r>
          </a:p>
          <a:p>
            <a:pPr marL="840296" lvl="1" indent="-380990"/>
            <a:r>
              <a:rPr lang="en-US" dirty="0"/>
              <a:t>4K Bitrate: 35-45 Mbps </a:t>
            </a:r>
          </a:p>
          <a:p>
            <a:pPr marL="840296" lvl="1" indent="-380990"/>
            <a:r>
              <a:rPr lang="en-US" dirty="0"/>
              <a:t>8K Bitrate: 80-100 Mbps</a:t>
            </a:r>
          </a:p>
          <a:p>
            <a:pPr marL="840296" lvl="1" indent="-380990"/>
            <a:r>
              <a:rPr lang="en-US" dirty="0"/>
              <a:t>VR Bitrate: 500Mbps-5.2 Gbps!!!</a:t>
            </a:r>
          </a:p>
          <a:p>
            <a:r>
              <a:rPr lang="en-US" dirty="0">
                <a:hlinkClick r:id="rId2"/>
              </a:rPr>
              <a:t>Akamai Traffic Record (Dec 2018): 72 </a:t>
            </a:r>
            <a:r>
              <a:rPr lang="en-US" dirty="0" err="1">
                <a:hlinkClick r:id="rId2"/>
              </a:rPr>
              <a:t>Tbps</a:t>
            </a:r>
            <a:endParaRPr lang="en-US" dirty="0"/>
          </a:p>
          <a:p>
            <a:pPr lvl="1"/>
            <a:r>
              <a:rPr lang="en-US" dirty="0"/>
              <a:t>Akamai estimated to deliver 15-30% of total web traffic</a:t>
            </a:r>
          </a:p>
          <a:p>
            <a:pPr lvl="1"/>
            <a:r>
              <a:rPr lang="en-US" dirty="0"/>
              <a:t>72Tbps / 40Mbps = 1.8m simultaneous 4k viewers to set new traffic record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AE438-B01B-404B-9248-3A0A1629D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061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2E2B326-B391-594B-A592-3B897444A99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015" y="643466"/>
            <a:ext cx="9021970" cy="557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02E1DC8-E63C-2440-AF75-7A39C40F5D7D}"/>
              </a:ext>
            </a:extLst>
          </p:cNvPr>
          <p:cNvSpPr txBox="1"/>
          <p:nvPr/>
        </p:nvSpPr>
        <p:spPr>
          <a:xfrm>
            <a:off x="6153522" y="3428999"/>
            <a:ext cx="4453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#179/207 “The Resident”: 1.848m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1561AE3-8086-F947-87CF-57CDF625F09E}"/>
              </a:ext>
            </a:extLst>
          </p:cNvPr>
          <p:cNvCxnSpPr>
            <a:cxnSpLocks/>
          </p:cNvCxnSpPr>
          <p:nvPr/>
        </p:nvCxnSpPr>
        <p:spPr>
          <a:xfrm flipH="1">
            <a:off x="9286505" y="3890664"/>
            <a:ext cx="296882" cy="10850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940783AA-284A-1E47-A170-9D17BCFB2F44}"/>
              </a:ext>
            </a:extLst>
          </p:cNvPr>
          <p:cNvSpPr/>
          <p:nvPr/>
        </p:nvSpPr>
        <p:spPr>
          <a:xfrm>
            <a:off x="1585015" y="6214533"/>
            <a:ext cx="30857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  <a:hlinkClick r:id="rId3"/>
              </a:rPr>
              <a:t>* Source: Jake Holland, Akamai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169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F5350-3B08-2240-84AC-C0029A038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733" dirty="0"/>
              <a:t>Can Brute Force Unicast (BFU) Keep Up??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E247FC-550C-C643-A709-B406F1B1E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872" y="1605010"/>
            <a:ext cx="11950355" cy="4382349"/>
          </a:xfrm>
        </p:spPr>
        <p:txBody>
          <a:bodyPr/>
          <a:lstStyle/>
          <a:p>
            <a:pPr marL="840296" lvl="1" indent="-380990"/>
            <a:r>
              <a:rPr lang="en-US" dirty="0"/>
              <a:t>TV Audience of </a:t>
            </a:r>
            <a:r>
              <a:rPr lang="en-US" i="1" dirty="0"/>
              <a:t>average</a:t>
            </a:r>
            <a:r>
              <a:rPr lang="en-US" dirty="0"/>
              <a:t> NFL game: ~15M</a:t>
            </a:r>
          </a:p>
          <a:p>
            <a:pPr marL="1295368" lvl="2" indent="-380990"/>
            <a:r>
              <a:rPr lang="en-US" sz="2400" dirty="0"/>
              <a:t>15M viewers @ 40Mbps = 600Tbps!! </a:t>
            </a:r>
          </a:p>
          <a:p>
            <a:pPr marL="838168" lvl="1" indent="-380990"/>
            <a:r>
              <a:rPr lang="en-US" sz="2800" dirty="0"/>
              <a:t>TV Audience of other major events:</a:t>
            </a:r>
          </a:p>
          <a:p>
            <a:pPr marL="1295368" lvl="2" indent="-380990"/>
            <a:r>
              <a:rPr lang="en-US" sz="2400" dirty="0"/>
              <a:t>Super Bowl 100m</a:t>
            </a:r>
          </a:p>
          <a:p>
            <a:pPr marL="1295368" lvl="2" indent="-380990"/>
            <a:r>
              <a:rPr lang="en-US" sz="2400" dirty="0"/>
              <a:t>2015 Cricket World Cup (India played): 200-300m</a:t>
            </a:r>
          </a:p>
          <a:p>
            <a:pPr marL="1295368" lvl="2" indent="-380990"/>
            <a:r>
              <a:rPr lang="en-US" sz="2400" dirty="0"/>
              <a:t>2018 FIFA World Cup Finals:  500m</a:t>
            </a:r>
          </a:p>
          <a:p>
            <a:pPr marL="840296" lvl="1" indent="-380990"/>
            <a:r>
              <a:rPr lang="en-US" dirty="0"/>
              <a:t>“Cord Cutting” Evolution- live, linear TV is the last frontier</a:t>
            </a:r>
          </a:p>
          <a:p>
            <a:pPr marL="1295368" lvl="2" indent="-380990"/>
            <a:r>
              <a:rPr lang="en-US" sz="2400" dirty="0" err="1"/>
              <a:t>YouTubeTV</a:t>
            </a:r>
            <a:r>
              <a:rPr lang="en-US" sz="2400" dirty="0"/>
              <a:t>, </a:t>
            </a:r>
            <a:r>
              <a:rPr lang="en-US" sz="2400" dirty="0" err="1"/>
              <a:t>SlingTV</a:t>
            </a:r>
            <a:r>
              <a:rPr lang="en-US" sz="2400" dirty="0"/>
              <a:t>, </a:t>
            </a:r>
            <a:r>
              <a:rPr lang="en-US" sz="2400" dirty="0" err="1"/>
              <a:t>HuluTV</a:t>
            </a:r>
            <a:r>
              <a:rPr lang="en-US" sz="2400" dirty="0"/>
              <a:t>, </a:t>
            </a:r>
            <a:r>
              <a:rPr lang="en-US" sz="2400" dirty="0" err="1"/>
              <a:t>etc</a:t>
            </a:r>
            <a:endParaRPr lang="en-US" sz="2400" dirty="0"/>
          </a:p>
          <a:p>
            <a:pPr marL="840296" lvl="1" indent="-380990"/>
            <a:r>
              <a:rPr lang="en-US" dirty="0"/>
              <a:t>Live, linear TV is not dead yet!</a:t>
            </a:r>
          </a:p>
          <a:p>
            <a:pPr marL="380990" indent="-380990"/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AE438-B01B-404B-9248-3A0A1629D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92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F5350-3B08-2240-84AC-C0029A038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856" y="393895"/>
            <a:ext cx="11817789" cy="856407"/>
          </a:xfrm>
        </p:spPr>
        <p:txBody>
          <a:bodyPr/>
          <a:lstStyle/>
          <a:p>
            <a:r>
              <a:rPr lang="en-US" sz="3733" dirty="0"/>
              <a:t>What’s old is new: Live streaming is Trending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E247FC-550C-C643-A709-B406F1B1E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856" y="1605009"/>
            <a:ext cx="11601541" cy="5252991"/>
          </a:xfrm>
        </p:spPr>
        <p:txBody>
          <a:bodyPr>
            <a:normAutofit/>
          </a:bodyPr>
          <a:lstStyle/>
          <a:p>
            <a:pPr marL="380990" indent="-380990"/>
            <a:r>
              <a:rPr lang="en-US" sz="2400" b="1" dirty="0"/>
              <a:t>Brand Transparency and Authenticity: </a:t>
            </a:r>
            <a:r>
              <a:rPr lang="en-US" sz="2400" dirty="0"/>
              <a:t>due to spontaneous and un-editable nature, live streams are perceived as more authentic and drive greater emotional engagement than on-demand</a:t>
            </a:r>
          </a:p>
          <a:p>
            <a:pPr marL="380990" indent="-380990"/>
            <a:r>
              <a:rPr lang="en-US" sz="2400" dirty="0"/>
              <a:t>Viewers spend </a:t>
            </a:r>
            <a:r>
              <a:rPr lang="en-US" sz="2400" b="1" dirty="0">
                <a:hlinkClick r:id="rId2"/>
              </a:rPr>
              <a:t>8X longer</a:t>
            </a:r>
            <a:r>
              <a:rPr lang="en-US" sz="2400" dirty="0">
                <a:hlinkClick r:id="rId2"/>
              </a:rPr>
              <a:t> </a:t>
            </a:r>
            <a:r>
              <a:rPr lang="en-US" sz="2400" b="1" dirty="0">
                <a:hlinkClick r:id="rId2"/>
              </a:rPr>
              <a:t>with live video</a:t>
            </a:r>
            <a:r>
              <a:rPr lang="en-US" sz="2400" dirty="0">
                <a:hlinkClick r:id="rId2"/>
              </a:rPr>
              <a:t> </a:t>
            </a:r>
            <a:r>
              <a:rPr lang="en-US" sz="2400" dirty="0"/>
              <a:t>than on-demand (</a:t>
            </a:r>
            <a:r>
              <a:rPr lang="en-US" sz="2400" b="1" dirty="0"/>
              <a:t>5.1 minutes</a:t>
            </a:r>
            <a:r>
              <a:rPr lang="en-US" sz="2400" dirty="0"/>
              <a:t> for on-demand vs. </a:t>
            </a:r>
            <a:r>
              <a:rPr lang="en-US" sz="2400" b="1" dirty="0"/>
              <a:t>42.8 minutes</a:t>
            </a:r>
            <a:r>
              <a:rPr lang="en-US" sz="2400" dirty="0"/>
              <a:t> for live video content)</a:t>
            </a:r>
          </a:p>
          <a:p>
            <a:pPr marL="380990" indent="-380990"/>
            <a:r>
              <a:rPr lang="en-US" sz="2400" b="1" dirty="0">
                <a:hlinkClick r:id="rId2"/>
              </a:rPr>
              <a:t>67% of live video viewers are more likely to make a purchase</a:t>
            </a:r>
            <a:r>
              <a:rPr lang="en-US" sz="2400" dirty="0"/>
              <a:t> </a:t>
            </a:r>
          </a:p>
          <a:p>
            <a:pPr marL="380990" indent="-380990"/>
            <a:r>
              <a:rPr lang="en-US" sz="2400" b="1" dirty="0">
                <a:hlinkClick r:id="rId3"/>
              </a:rPr>
              <a:t>&gt;50% </a:t>
            </a:r>
            <a:r>
              <a:rPr lang="en-US" sz="2400" dirty="0">
                <a:hlinkClick r:id="rId3"/>
              </a:rPr>
              <a:t>of marketing professionals said they have seen the </a:t>
            </a:r>
            <a:r>
              <a:rPr lang="en-US" sz="2400" b="1" dirty="0">
                <a:hlinkClick r:id="rId3"/>
              </a:rPr>
              <a:t>best ROI from live video </a:t>
            </a:r>
            <a:r>
              <a:rPr lang="en-US" sz="2400" dirty="0">
                <a:hlinkClick r:id="rId3"/>
              </a:rPr>
              <a:t>than any other social media platform</a:t>
            </a:r>
            <a:endParaRPr lang="en-US" sz="2400" b="1" dirty="0"/>
          </a:p>
          <a:p>
            <a:pPr marL="380990" indent="-380990"/>
            <a:r>
              <a:rPr lang="en-US" sz="2400" dirty="0"/>
              <a:t>Live video is outpacing the growth of other types of online video, with a </a:t>
            </a:r>
            <a:r>
              <a:rPr lang="en-US" sz="2400" b="1" dirty="0">
                <a:hlinkClick r:id="rId4" invalidUrl="https://admarketing.yahoo.net/rs/118-OEW-181/images/Yahoo_The Live Video Opportunity_2016.pdf"/>
              </a:rPr>
              <a:t>113% increase</a:t>
            </a:r>
            <a:r>
              <a:rPr lang="en-US" sz="2400" dirty="0">
                <a:hlinkClick r:id="rId4" invalidUrl="https://admarketing.yahoo.net/rs/118-OEW-181/images/Yahoo_The Live Video Opportunity_2016.pdf"/>
              </a:rPr>
              <a:t> in ad growth yearly</a:t>
            </a:r>
            <a:endParaRPr lang="en-US" sz="2400" dirty="0"/>
          </a:p>
          <a:p>
            <a:pPr marL="380990" indent="-380990"/>
            <a:r>
              <a:rPr lang="en-US" sz="2400" dirty="0"/>
              <a:t>Recent events with COVID Pandemic is pushing the need for solutions that enable people to gather virtually (distance learning, worship services, movie watch parties, drinks with friends, WG meetings, </a:t>
            </a:r>
            <a:r>
              <a:rPr lang="en-US" sz="2400" dirty="0" err="1"/>
              <a:t>etc</a:t>
            </a: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AE438-B01B-404B-9248-3A0A1629D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314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6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So What’s New?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0E247FC-550C-C643-A709-B406F1B1ECBA}"/>
              </a:ext>
            </a:extLst>
          </p:cNvPr>
          <p:cNvSpPr txBox="1">
            <a:spLocks/>
          </p:cNvSpPr>
          <p:nvPr/>
        </p:nvSpPr>
        <p:spPr>
          <a:xfrm>
            <a:off x="133564" y="1605010"/>
            <a:ext cx="11788577" cy="515538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85800" rtl="0" eaLnBrk="1" latinLnBrk="0" hangingPunct="1">
              <a:lnSpc>
                <a:spcPct val="95000"/>
              </a:lnSpc>
              <a:spcBef>
                <a:spcPts val="12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4488" indent="-171450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1450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9963" indent="-171450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16038" indent="-171450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Internet Multicast has been around since the 90’s and hasn’t gained much traction, so why will this time be different? </a:t>
            </a:r>
          </a:p>
          <a:p>
            <a:pPr marL="457718" indent="-342900">
              <a:buFont typeface="Arial" panose="020B0604020202020204" pitchFamily="34" charset="0"/>
              <a:buChar char="•"/>
            </a:pPr>
            <a:r>
              <a:rPr lang="en-US" sz="2400" dirty="0"/>
              <a:t>ASM Deprecation- SSM-only, eliminates most of the complexity of multicast</a:t>
            </a:r>
          </a:p>
          <a:p>
            <a:pPr marL="1143518" lvl="2" indent="-342900"/>
            <a:r>
              <a:rPr lang="en-US" sz="2400" dirty="0"/>
              <a:t>draft-</a:t>
            </a:r>
            <a:r>
              <a:rPr lang="en-US" sz="2400" dirty="0" err="1"/>
              <a:t>ietf</a:t>
            </a:r>
            <a:r>
              <a:rPr lang="en-US" sz="2400" dirty="0"/>
              <a:t>-</a:t>
            </a:r>
            <a:r>
              <a:rPr lang="en-US" sz="2400" dirty="0" err="1"/>
              <a:t>mboned</a:t>
            </a:r>
            <a:r>
              <a:rPr lang="en-US" sz="2400" dirty="0"/>
              <a:t>-deprecate-interdomain about to be published as RFC/BCP</a:t>
            </a:r>
          </a:p>
          <a:p>
            <a:pPr marL="1143518" lvl="2" indent="-342900"/>
            <a:r>
              <a:rPr lang="en-US" sz="2400" dirty="0"/>
              <a:t>BCP already applied in I2</a:t>
            </a:r>
          </a:p>
          <a:p>
            <a:pPr marL="572018" indent="-457200">
              <a:buFont typeface="Arial" panose="020B0604020202020204" pitchFamily="34" charset="0"/>
              <a:buChar char="•"/>
            </a:pPr>
            <a:r>
              <a:rPr lang="en-US" sz="2700" dirty="0"/>
              <a:t>Overlay Networking with AMT and LISP</a:t>
            </a:r>
          </a:p>
          <a:p>
            <a:pPr marL="802206" lvl="1" indent="-342900"/>
            <a:r>
              <a:rPr lang="en-US" sz="2400" dirty="0"/>
              <a:t>Addresses fundamental “all or nothing” problem of multicast</a:t>
            </a:r>
          </a:p>
          <a:p>
            <a:pPr marL="802206" lvl="1" indent="-342900"/>
            <a:r>
              <a:rPr lang="en-US" sz="2400" dirty="0"/>
              <a:t>Tunneling is fashionable- “Overlay Networking” is cool now!</a:t>
            </a:r>
          </a:p>
          <a:p>
            <a:pPr marL="457718" indent="-342900">
              <a:buFont typeface="Arial" panose="020B0604020202020204" pitchFamily="34" charset="0"/>
              <a:buChar char="•"/>
            </a:pPr>
            <a:r>
              <a:rPr lang="en-US" sz="2400" dirty="0"/>
              <a:t>All the pieces are in place for a working solution TODAY:</a:t>
            </a:r>
          </a:p>
          <a:p>
            <a:pPr marL="802206" lvl="1" indent="-342900"/>
            <a:r>
              <a:rPr lang="en-US" sz="2400" dirty="0"/>
              <a:t>“This is not a technology problem. This is a lack of product problem.” -Dino</a:t>
            </a:r>
          </a:p>
          <a:p>
            <a:pPr marL="1181608" lvl="2" indent="-380990"/>
            <a:endParaRPr lang="en-US" sz="2100" dirty="0"/>
          </a:p>
          <a:p>
            <a:pPr marL="840296" lvl="1" indent="-380990"/>
            <a:endParaRPr lang="en-US" sz="2400" dirty="0"/>
          </a:p>
          <a:p>
            <a:pPr marL="840296" lvl="1" indent="-380990"/>
            <a:endParaRPr lang="en-US" sz="2400" dirty="0"/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702358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5631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MTTG Architecture: Putting it all together</a:t>
            </a:r>
          </a:p>
        </p:txBody>
      </p:sp>
      <p:pic>
        <p:nvPicPr>
          <p:cNvPr id="4" name="Picture 110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371600"/>
            <a:ext cx="83058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895"/>
          <p:cNvSpPr>
            <a:spLocks noChangeArrowheads="1"/>
          </p:cNvSpPr>
          <p:nvPr/>
        </p:nvSpPr>
        <p:spPr bwMode="auto">
          <a:xfrm>
            <a:off x="5791201" y="1447800"/>
            <a:ext cx="962506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>
                <a:latin typeface="Arial" charset="0"/>
              </a:rPr>
              <a:t>Internet</a:t>
            </a:r>
          </a:p>
        </p:txBody>
      </p:sp>
      <p:pic>
        <p:nvPicPr>
          <p:cNvPr id="12" name="Picture 110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336" y="2447889"/>
            <a:ext cx="5509247" cy="2279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895"/>
          <p:cNvSpPr>
            <a:spLocks noChangeArrowheads="1"/>
          </p:cNvSpPr>
          <p:nvPr/>
        </p:nvSpPr>
        <p:spPr bwMode="auto">
          <a:xfrm>
            <a:off x="5479776" y="2591216"/>
            <a:ext cx="1339212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>
                <a:solidFill>
                  <a:srgbClr val="00B050"/>
                </a:solidFill>
                <a:latin typeface="Arial" charset="0"/>
              </a:rPr>
              <a:t>MBONE (I2)</a:t>
            </a:r>
          </a:p>
        </p:txBody>
      </p:sp>
      <p:pic>
        <p:nvPicPr>
          <p:cNvPr id="24" name="Picture 163" descr="icon_c_serv_pp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045" y="4192104"/>
            <a:ext cx="227919" cy="190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Rectangle 2"/>
          <p:cNvSpPr txBox="1">
            <a:spLocks noChangeArrowheads="1"/>
          </p:cNvSpPr>
          <p:nvPr/>
        </p:nvSpPr>
        <p:spPr>
          <a:xfrm>
            <a:off x="1524000" y="6101555"/>
            <a:ext cx="9144000" cy="4566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600" dirty="0"/>
          </a:p>
        </p:txBody>
      </p:sp>
      <p:pic>
        <p:nvPicPr>
          <p:cNvPr id="1026" name="Picture 2" descr="Image result for mobile device icon">
            <a:extLst>
              <a:ext uri="{FF2B5EF4-FFF2-40B4-BE49-F238E27FC236}">
                <a16:creationId xmlns:a16="http://schemas.microsoft.com/office/drawing/2014/main" id="{2138C1AD-2CCA-8D4E-BBAA-6B14AD8E69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261" y="5057570"/>
            <a:ext cx="438425" cy="43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163" descr="icon_c_serv_ppt">
            <a:extLst>
              <a:ext uri="{FF2B5EF4-FFF2-40B4-BE49-F238E27FC236}">
                <a16:creationId xmlns:a16="http://schemas.microsoft.com/office/drawing/2014/main" id="{102F2404-9DAC-224D-A058-2C55DFDF2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433777"/>
            <a:ext cx="227919" cy="190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163" descr="icon_c_serv_ppt">
            <a:extLst>
              <a:ext uri="{FF2B5EF4-FFF2-40B4-BE49-F238E27FC236}">
                <a16:creationId xmlns:a16="http://schemas.microsoft.com/office/drawing/2014/main" id="{40AADDE7-55DD-F044-80B3-F3F712D3D9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037" y="4096854"/>
            <a:ext cx="227919" cy="190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163" descr="icon_c_serv_ppt">
            <a:extLst>
              <a:ext uri="{FF2B5EF4-FFF2-40B4-BE49-F238E27FC236}">
                <a16:creationId xmlns:a16="http://schemas.microsoft.com/office/drawing/2014/main" id="{48FCCC56-753E-B842-9E2E-D8A643857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841" y="3363015"/>
            <a:ext cx="227919" cy="190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Rectangle 895">
            <a:extLst>
              <a:ext uri="{FF2B5EF4-FFF2-40B4-BE49-F238E27FC236}">
                <a16:creationId xmlns:a16="http://schemas.microsoft.com/office/drawing/2014/main" id="{F9676A0B-08CC-EB4C-8359-F2938689A1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3403" y="3092935"/>
            <a:ext cx="1542793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 err="1">
                <a:latin typeface="Arial" charset="0"/>
              </a:rPr>
              <a:t>Mcast</a:t>
            </a:r>
            <a:r>
              <a:rPr lang="en-US" sz="1600" b="1" dirty="0">
                <a:latin typeface="Arial" charset="0"/>
              </a:rPr>
              <a:t> Source</a:t>
            </a:r>
          </a:p>
        </p:txBody>
      </p:sp>
      <p:sp>
        <p:nvSpPr>
          <p:cNvPr id="61" name="Rectangle 895">
            <a:extLst>
              <a:ext uri="{FF2B5EF4-FFF2-40B4-BE49-F238E27FC236}">
                <a16:creationId xmlns:a16="http://schemas.microsoft.com/office/drawing/2014/main" id="{26B151DC-62DC-0643-88EB-D7520AD1D2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5136" y="3840180"/>
            <a:ext cx="755719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>
                <a:latin typeface="Arial" charset="0"/>
              </a:rPr>
              <a:t>Relay</a:t>
            </a:r>
          </a:p>
        </p:txBody>
      </p:sp>
      <p:sp>
        <p:nvSpPr>
          <p:cNvPr id="62" name="Rectangle 895">
            <a:extLst>
              <a:ext uri="{FF2B5EF4-FFF2-40B4-BE49-F238E27FC236}">
                <a16:creationId xmlns:a16="http://schemas.microsoft.com/office/drawing/2014/main" id="{E2343CE5-2945-B94C-88F5-911EDCE988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21441" y="5392609"/>
            <a:ext cx="1796067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>
                <a:latin typeface="Arial" charset="0"/>
              </a:rPr>
              <a:t>Off-net Receiver</a:t>
            </a:r>
          </a:p>
        </p:txBody>
      </p:sp>
      <p:pic>
        <p:nvPicPr>
          <p:cNvPr id="63" name="Picture 2" descr="Image result for mobile device icon">
            <a:extLst>
              <a:ext uri="{FF2B5EF4-FFF2-40B4-BE49-F238E27FC236}">
                <a16:creationId xmlns:a16="http://schemas.microsoft.com/office/drawing/2014/main" id="{885A8E03-D8BA-D543-B065-4573B29D2C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144" y="2854134"/>
            <a:ext cx="438425" cy="43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Rectangle 895">
            <a:extLst>
              <a:ext uri="{FF2B5EF4-FFF2-40B4-BE49-F238E27FC236}">
                <a16:creationId xmlns:a16="http://schemas.microsoft.com/office/drawing/2014/main" id="{C0D4A012-F8C9-5242-A0D8-55772A70A5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324" y="3189170"/>
            <a:ext cx="1635767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>
                <a:latin typeface="Arial" charset="0"/>
              </a:rPr>
              <a:t>Off-net Source</a:t>
            </a:r>
          </a:p>
        </p:txBody>
      </p:sp>
      <p:pic>
        <p:nvPicPr>
          <p:cNvPr id="65" name="Picture 163" descr="icon_c_serv_ppt">
            <a:extLst>
              <a:ext uri="{FF2B5EF4-FFF2-40B4-BE49-F238E27FC236}">
                <a16:creationId xmlns:a16="http://schemas.microsoft.com/office/drawing/2014/main" id="{7B5854B6-9D66-7C4A-A2CA-E38A278728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291" y="3126133"/>
            <a:ext cx="227919" cy="190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Rectangle 895">
            <a:extLst>
              <a:ext uri="{FF2B5EF4-FFF2-40B4-BE49-F238E27FC236}">
                <a16:creationId xmlns:a16="http://schemas.microsoft.com/office/drawing/2014/main" id="{FB9D124D-63C5-214E-BA02-0E150AFEE3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3649" y="3207929"/>
            <a:ext cx="1127102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>
                <a:latin typeface="Arial" charset="0"/>
              </a:rPr>
              <a:t>LISP ETR</a:t>
            </a:r>
          </a:p>
        </p:txBody>
      </p:sp>
      <p:sp>
        <p:nvSpPr>
          <p:cNvPr id="67" name="Line 385">
            <a:extLst>
              <a:ext uri="{FF2B5EF4-FFF2-40B4-BE49-F238E27FC236}">
                <a16:creationId xmlns:a16="http://schemas.microsoft.com/office/drawing/2014/main" id="{2EDF7E65-120D-FC42-A507-F59AE5684360}"/>
              </a:ext>
            </a:extLst>
          </p:cNvPr>
          <p:cNvSpPr>
            <a:spLocks noChangeShapeType="1"/>
          </p:cNvSpPr>
          <p:nvPr/>
        </p:nvSpPr>
        <p:spPr bwMode="auto">
          <a:xfrm>
            <a:off x="6382007" y="3553513"/>
            <a:ext cx="1542793" cy="647390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 dirty="0"/>
          </a:p>
        </p:txBody>
      </p:sp>
      <p:sp>
        <p:nvSpPr>
          <p:cNvPr id="69" name="Freeform 68">
            <a:extLst>
              <a:ext uri="{FF2B5EF4-FFF2-40B4-BE49-F238E27FC236}">
                <a16:creationId xmlns:a16="http://schemas.microsoft.com/office/drawing/2014/main" id="{ABFB1A0B-8310-6B45-BDCA-263C98C609A6}"/>
              </a:ext>
            </a:extLst>
          </p:cNvPr>
          <p:cNvSpPr/>
          <p:nvPr/>
        </p:nvSpPr>
        <p:spPr>
          <a:xfrm>
            <a:off x="8143103" y="4221768"/>
            <a:ext cx="1656880" cy="770361"/>
          </a:xfrm>
          <a:custGeom>
            <a:avLst/>
            <a:gdLst>
              <a:gd name="connsiteX0" fmla="*/ 0 w 1631092"/>
              <a:gd name="connsiteY0" fmla="*/ 31067 h 723046"/>
              <a:gd name="connsiteX1" fmla="*/ 1087394 w 1631092"/>
              <a:gd name="connsiteY1" fmla="*/ 80494 h 723046"/>
              <a:gd name="connsiteX2" fmla="*/ 1631092 w 1631092"/>
              <a:gd name="connsiteY2" fmla="*/ 723046 h 723046"/>
              <a:gd name="connsiteX3" fmla="*/ 1631092 w 1631092"/>
              <a:gd name="connsiteY3" fmla="*/ 723046 h 723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1092" h="723046">
                <a:moveTo>
                  <a:pt x="0" y="31067"/>
                </a:moveTo>
                <a:cubicBezTo>
                  <a:pt x="407772" y="-1885"/>
                  <a:pt x="815545" y="-34836"/>
                  <a:pt x="1087394" y="80494"/>
                </a:cubicBezTo>
                <a:cubicBezTo>
                  <a:pt x="1359243" y="195824"/>
                  <a:pt x="1631092" y="723046"/>
                  <a:pt x="1631092" y="723046"/>
                </a:cubicBezTo>
                <a:lnTo>
                  <a:pt x="1631092" y="723046"/>
                </a:lnTo>
              </a:path>
            </a:pathLst>
          </a:custGeom>
          <a:noFill/>
          <a:ln w="31750">
            <a:solidFill>
              <a:srgbClr val="0070C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895">
            <a:extLst>
              <a:ext uri="{FF2B5EF4-FFF2-40B4-BE49-F238E27FC236}">
                <a16:creationId xmlns:a16="http://schemas.microsoft.com/office/drawing/2014/main" id="{89D69160-D73B-FA4D-981B-43AE5C1234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8228" y="3932996"/>
            <a:ext cx="653127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>
                <a:solidFill>
                  <a:srgbClr val="0070C0"/>
                </a:solidFill>
                <a:latin typeface="Arial" charset="0"/>
              </a:rPr>
              <a:t>AMT</a:t>
            </a:r>
          </a:p>
        </p:txBody>
      </p:sp>
      <p:sp>
        <p:nvSpPr>
          <p:cNvPr id="73" name="Rectangle 895">
            <a:extLst>
              <a:ext uri="{FF2B5EF4-FFF2-40B4-BE49-F238E27FC236}">
                <a16:creationId xmlns:a16="http://schemas.microsoft.com/office/drawing/2014/main" id="{1CB3F659-2694-B742-81AE-42AC24EAA0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2922" y="2591216"/>
            <a:ext cx="664347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>
                <a:solidFill>
                  <a:srgbClr val="0070C0"/>
                </a:solidFill>
                <a:latin typeface="Arial" charset="0"/>
              </a:rPr>
              <a:t>LISP</a:t>
            </a:r>
          </a:p>
        </p:txBody>
      </p:sp>
      <p:sp>
        <p:nvSpPr>
          <p:cNvPr id="70" name="Freeform 69">
            <a:extLst>
              <a:ext uri="{FF2B5EF4-FFF2-40B4-BE49-F238E27FC236}">
                <a16:creationId xmlns:a16="http://schemas.microsoft.com/office/drawing/2014/main" id="{9B966742-9DE8-A54F-9030-19B7FC6A3596}"/>
              </a:ext>
            </a:extLst>
          </p:cNvPr>
          <p:cNvSpPr/>
          <p:nvPr/>
        </p:nvSpPr>
        <p:spPr>
          <a:xfrm>
            <a:off x="1729946" y="2570022"/>
            <a:ext cx="2286000" cy="580951"/>
          </a:xfrm>
          <a:custGeom>
            <a:avLst/>
            <a:gdLst>
              <a:gd name="connsiteX0" fmla="*/ 0 w 2286000"/>
              <a:gd name="connsiteY0" fmla="*/ 531524 h 580951"/>
              <a:gd name="connsiteX1" fmla="*/ 1136822 w 2286000"/>
              <a:gd name="connsiteY1" fmla="*/ 183 h 580951"/>
              <a:gd name="connsiteX2" fmla="*/ 2286000 w 2286000"/>
              <a:gd name="connsiteY2" fmla="*/ 580951 h 580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580951">
                <a:moveTo>
                  <a:pt x="0" y="531524"/>
                </a:moveTo>
                <a:cubicBezTo>
                  <a:pt x="377911" y="261734"/>
                  <a:pt x="755822" y="-8055"/>
                  <a:pt x="1136822" y="183"/>
                </a:cubicBezTo>
                <a:cubicBezTo>
                  <a:pt x="1517822" y="8421"/>
                  <a:pt x="1901911" y="294686"/>
                  <a:pt x="2286000" y="580951"/>
                </a:cubicBezTo>
              </a:path>
            </a:pathLst>
          </a:custGeom>
          <a:noFill/>
          <a:ln w="34925">
            <a:solidFill>
              <a:schemeClr val="accent1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Line 385">
            <a:extLst>
              <a:ext uri="{FF2B5EF4-FFF2-40B4-BE49-F238E27FC236}">
                <a16:creationId xmlns:a16="http://schemas.microsoft.com/office/drawing/2014/main" id="{113473D1-9FFD-614D-9A29-37FF3FBC3193}"/>
              </a:ext>
            </a:extLst>
          </p:cNvPr>
          <p:cNvSpPr>
            <a:spLocks noChangeShapeType="1"/>
          </p:cNvSpPr>
          <p:nvPr/>
        </p:nvSpPr>
        <p:spPr bwMode="auto">
          <a:xfrm>
            <a:off x="4306956" y="3217440"/>
            <a:ext cx="3617843" cy="1089267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 dirty="0"/>
          </a:p>
        </p:txBody>
      </p:sp>
      <p:sp>
        <p:nvSpPr>
          <p:cNvPr id="77" name="Rectangle 895">
            <a:extLst>
              <a:ext uri="{FF2B5EF4-FFF2-40B4-BE49-F238E27FC236}">
                <a16:creationId xmlns:a16="http://schemas.microsoft.com/office/drawing/2014/main" id="{609A6491-CB01-D841-9E48-10DF47047A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8121" y="4153221"/>
            <a:ext cx="755719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>
                <a:latin typeface="Arial" charset="0"/>
              </a:rPr>
              <a:t>Relay</a:t>
            </a:r>
          </a:p>
        </p:txBody>
      </p:sp>
      <p:sp>
        <p:nvSpPr>
          <p:cNvPr id="78" name="Rectangle 895">
            <a:extLst>
              <a:ext uri="{FF2B5EF4-FFF2-40B4-BE49-F238E27FC236}">
                <a16:creationId xmlns:a16="http://schemas.microsoft.com/office/drawing/2014/main" id="{D5F732EB-7AC5-FB42-B477-3EDA48B795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5146" y="3819582"/>
            <a:ext cx="755719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>
                <a:latin typeface="Arial" charset="0"/>
              </a:rPr>
              <a:t>Relay</a:t>
            </a:r>
          </a:p>
        </p:txBody>
      </p:sp>
      <p:pic>
        <p:nvPicPr>
          <p:cNvPr id="79" name="Picture 2" descr="Image result for mobile device icon">
            <a:extLst>
              <a:ext uri="{FF2B5EF4-FFF2-40B4-BE49-F238E27FC236}">
                <a16:creationId xmlns:a16="http://schemas.microsoft.com/office/drawing/2014/main" id="{7C9F7ADA-49CE-5642-8D23-A11E9B6736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004" y="3059885"/>
            <a:ext cx="438425" cy="438425"/>
          </a:xfrm>
          <a:prstGeom prst="rect">
            <a:avLst/>
          </a:prstGeom>
          <a:solidFill>
            <a:schemeClr val="bg1"/>
          </a:solidFill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80" name="Rectangle 895">
            <a:extLst>
              <a:ext uri="{FF2B5EF4-FFF2-40B4-BE49-F238E27FC236}">
                <a16:creationId xmlns:a16="http://schemas.microsoft.com/office/drawing/2014/main" id="{72E76DBD-998D-C64B-A0A5-0C978382EB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6184" y="3444352"/>
            <a:ext cx="1736756" cy="35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1600" b="1" dirty="0">
                <a:latin typeface="Arial" charset="0"/>
              </a:rPr>
              <a:t>Native Receiver</a:t>
            </a:r>
          </a:p>
        </p:txBody>
      </p:sp>
      <p:sp>
        <p:nvSpPr>
          <p:cNvPr id="81" name="Line 385">
            <a:extLst>
              <a:ext uri="{FF2B5EF4-FFF2-40B4-BE49-F238E27FC236}">
                <a16:creationId xmlns:a16="http://schemas.microsoft.com/office/drawing/2014/main" id="{75D347C6-9524-1D4A-8E96-EBBD7114248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38899" y="3392935"/>
            <a:ext cx="1419105" cy="36066"/>
          </a:xfrm>
          <a:prstGeom prst="line">
            <a:avLst/>
          </a:prstGeom>
          <a:noFill/>
          <a:ln w="28575">
            <a:solidFill>
              <a:srgbClr val="80008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351" dirty="0"/>
          </a:p>
        </p:txBody>
      </p:sp>
    </p:spTree>
    <p:extLst>
      <p:ext uri="{BB962C8B-B14F-4D97-AF65-F5344CB8AC3E}">
        <p14:creationId xmlns:p14="http://schemas.microsoft.com/office/powerpoint/2010/main" val="110103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  <p:bldP spid="60" grpId="0"/>
      <p:bldP spid="61" grpId="0"/>
      <p:bldP spid="62" grpId="0"/>
      <p:bldP spid="64" grpId="0"/>
      <p:bldP spid="66" grpId="0"/>
      <p:bldP spid="67" grpId="0" animBg="1"/>
      <p:bldP spid="69" grpId="0" animBg="1"/>
      <p:bldP spid="71" grpId="0"/>
      <p:bldP spid="73" grpId="0"/>
      <p:bldP spid="70" grpId="0" animBg="1"/>
      <p:bldP spid="75" grpId="0" animBg="1"/>
      <p:bldP spid="77" grpId="0"/>
      <p:bldP spid="78" grpId="0"/>
      <p:bldP spid="80" grpId="0"/>
      <p:bldP spid="8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age result for monty bur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9351" y="40785"/>
            <a:ext cx="2876504" cy="354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FF5350-3B08-2240-84AC-C0029A038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504" y="136525"/>
            <a:ext cx="10773249" cy="856407"/>
          </a:xfrm>
        </p:spPr>
        <p:txBody>
          <a:bodyPr>
            <a:normAutofit/>
          </a:bodyPr>
          <a:lstStyle/>
          <a:p>
            <a:r>
              <a:rPr lang="en-US" sz="4000" dirty="0"/>
              <a:t>Steps for World Domination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E247FC-550C-C643-A709-B406F1B1E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861" y="852616"/>
            <a:ext cx="12097994" cy="58688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MTTG in 5 steps:</a:t>
            </a:r>
          </a:p>
          <a:p>
            <a:pPr marL="380990" indent="-380990"/>
            <a:r>
              <a:rPr lang="en-US" sz="2400" dirty="0"/>
              <a:t>Step 1: AMT Relays</a:t>
            </a:r>
          </a:p>
          <a:p>
            <a:pPr marL="380990" lvl="1" indent="-380990">
              <a:spcBef>
                <a:spcPts val="1600"/>
              </a:spcBef>
            </a:pPr>
            <a:r>
              <a:rPr lang="en-US" dirty="0"/>
              <a:t>Step 2: AMT GW implementations</a:t>
            </a:r>
          </a:p>
          <a:p>
            <a:pPr marL="380990" lvl="1" indent="-380990">
              <a:spcBef>
                <a:spcPts val="1600"/>
              </a:spcBef>
            </a:pPr>
            <a:r>
              <a:rPr lang="en-US" dirty="0"/>
              <a:t>Step 3: Portal for </a:t>
            </a:r>
            <a:r>
              <a:rPr lang="en-US" dirty="0" err="1"/>
              <a:t>mContent</a:t>
            </a:r>
            <a:endParaRPr lang="en-US" dirty="0"/>
          </a:p>
          <a:p>
            <a:pPr marL="380990" lvl="1" indent="-380990">
              <a:spcBef>
                <a:spcPts val="1600"/>
              </a:spcBef>
            </a:pPr>
            <a:r>
              <a:rPr lang="en-US" dirty="0"/>
              <a:t>Step 4: Off-Net Sourcing</a:t>
            </a:r>
          </a:p>
          <a:p>
            <a:pPr marL="380990" lvl="1" indent="-380990">
              <a:spcBef>
                <a:spcPts val="1600"/>
              </a:spcBef>
            </a:pPr>
            <a:r>
              <a:rPr lang="en-US" sz="2800" dirty="0"/>
              <a:t>Step 5: ???</a:t>
            </a:r>
          </a:p>
          <a:p>
            <a:pPr marL="380990" lvl="1" indent="-380990">
              <a:spcBef>
                <a:spcPts val="1600"/>
              </a:spcBef>
            </a:pPr>
            <a:endParaRPr lang="en-US" dirty="0"/>
          </a:p>
          <a:p>
            <a:pPr marL="380990" lvl="1" indent="-380990">
              <a:spcBef>
                <a:spcPts val="1600"/>
              </a:spcBef>
            </a:pPr>
            <a:endParaRPr lang="en-US" dirty="0"/>
          </a:p>
          <a:p>
            <a:pPr marL="380990" indent="-380990"/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AE438-B01B-404B-9248-3A0A1629D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Rectangle 895"/>
          <p:cNvSpPr>
            <a:spLocks noChangeArrowheads="1"/>
          </p:cNvSpPr>
          <p:nvPr/>
        </p:nvSpPr>
        <p:spPr bwMode="auto">
          <a:xfrm>
            <a:off x="1572666" y="3429000"/>
            <a:ext cx="1217384" cy="47387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3536" tIns="51768" rIns="103536" bIns="51768">
            <a:spAutoFit/>
          </a:bodyPr>
          <a:lstStyle/>
          <a:p>
            <a:pPr defTabSz="1028674" eaLnBrk="0" hangingPunct="0"/>
            <a:r>
              <a:rPr lang="en-US" sz="2400" b="1" dirty="0">
                <a:latin typeface="Arial" charset="0"/>
              </a:rPr>
              <a:t>Profit!!</a:t>
            </a:r>
          </a:p>
        </p:txBody>
      </p:sp>
    </p:spTree>
    <p:extLst>
      <p:ext uri="{BB962C8B-B14F-4D97-AF65-F5344CB8AC3E}">
        <p14:creationId xmlns:p14="http://schemas.microsoft.com/office/powerpoint/2010/main" val="3614450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897</TotalTime>
  <Words>1571</Words>
  <Application>Microsoft Macintosh PowerPoint</Application>
  <PresentationFormat>Widescreen</PresentationFormat>
  <Paragraphs>257</Paragraphs>
  <Slides>28</Slides>
  <Notes>0</Notes>
  <HiddenSlides>14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Calibri Light</vt:lpstr>
      <vt:lpstr>Chalkboard</vt:lpstr>
      <vt:lpstr>Tahoma</vt:lpstr>
      <vt:lpstr>Wingdings</vt:lpstr>
      <vt:lpstr>Office Theme</vt:lpstr>
      <vt:lpstr>Multicast to the Grandma (MTTG) Update</vt:lpstr>
      <vt:lpstr>What is MTTG?</vt:lpstr>
      <vt:lpstr>Why Multicast?</vt:lpstr>
      <vt:lpstr>PowerPoint Presentation</vt:lpstr>
      <vt:lpstr>Can Brute Force Unicast (BFU) Keep Up??</vt:lpstr>
      <vt:lpstr>What’s old is new: Live streaming is Trending</vt:lpstr>
      <vt:lpstr>So What’s New?</vt:lpstr>
      <vt:lpstr>MTTG Architecture: Putting it all together</vt:lpstr>
      <vt:lpstr>Steps for World Domination</vt:lpstr>
      <vt:lpstr>Step 1: AMT Relay Deployment</vt:lpstr>
      <vt:lpstr>Step 2: AMT Gateway Implementation</vt:lpstr>
      <vt:lpstr>Step 3: Multicast Content Portal</vt:lpstr>
      <vt:lpstr>Step 4: Off-Net Sourcing</vt:lpstr>
      <vt:lpstr>References</vt:lpstr>
      <vt:lpstr>Internet Mcast and IPv6: Technological Cousins </vt:lpstr>
      <vt:lpstr>Conclusion: Live linear video is here to stay</vt:lpstr>
      <vt:lpstr>In the beginning, there was unicast…</vt:lpstr>
      <vt:lpstr>…then came Multicast</vt:lpstr>
      <vt:lpstr>But, there was a problem with multicast…</vt:lpstr>
      <vt:lpstr>What to do?  CDNs!</vt:lpstr>
      <vt:lpstr>Comparison: Unicast, CDN and Multicast</vt:lpstr>
      <vt:lpstr>AMT- How it works</vt:lpstr>
      <vt:lpstr>AMT – Unicast Edge Network</vt:lpstr>
      <vt:lpstr>AMT – Unicast Edge Network</vt:lpstr>
      <vt:lpstr>AMT – Unicast Edge Network</vt:lpstr>
      <vt:lpstr>How to get involved</vt:lpstr>
      <vt:lpstr>Why Internet2?</vt:lpstr>
      <vt:lpstr>Wanna play?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Multicast to the Grandma (MTTG): It’s finally here!</dc:title>
  <dc:creator>Lenny Giuliano</dc:creator>
  <cp:lastModifiedBy>Lenny Giuliano</cp:lastModifiedBy>
  <cp:revision>42</cp:revision>
  <dcterms:created xsi:type="dcterms:W3CDTF">2019-03-25T16:35:21Z</dcterms:created>
  <dcterms:modified xsi:type="dcterms:W3CDTF">2020-04-20T22:05:00Z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54c1852-7526-40a8-86a6-f35479dab509_Enabled">
    <vt:lpwstr>true</vt:lpwstr>
  </property>
  <property fmtid="{D5CDD505-2E9C-101B-9397-08002B2CF9AE}" pid="3" name="MSIP_Label_154c1852-7526-40a8-86a6-f35479dab509_SetDate">
    <vt:lpwstr>2019-03-25T16:35:22+0100</vt:lpwstr>
  </property>
  <property fmtid="{D5CDD505-2E9C-101B-9397-08002B2CF9AE}" pid="4" name="MSIP_Label_154c1852-7526-40a8-86a6-f35479dab509_Method">
    <vt:lpwstr>Standard</vt:lpwstr>
  </property>
  <property fmtid="{D5CDD505-2E9C-101B-9397-08002B2CF9AE}" pid="5" name="MSIP_Label_154c1852-7526-40a8-86a6-f35479dab509_Name">
    <vt:lpwstr>Juniper Internal</vt:lpwstr>
  </property>
  <property fmtid="{D5CDD505-2E9C-101B-9397-08002B2CF9AE}" pid="6" name="MSIP_Label_154c1852-7526-40a8-86a6-f35479dab509_SiteId">
    <vt:lpwstr>bea78b3c-4cdb-4130-854a-1d193232e5f4</vt:lpwstr>
  </property>
  <property fmtid="{D5CDD505-2E9C-101B-9397-08002B2CF9AE}" pid="7" name="MSIP_Label_154c1852-7526-40a8-86a6-f35479dab509_ActionId">
    <vt:lpwstr>40538a10-ffcf-4147-8470-0000caab713a</vt:lpwstr>
  </property>
  <property fmtid="{D5CDD505-2E9C-101B-9397-08002B2CF9AE}" pid="8" name="MSIP_Label_154c1852-7526-40a8-86a6-f35479dab509_ContentBits">
    <vt:lpwstr>2</vt:lpwstr>
  </property>
  <property fmtid="{D5CDD505-2E9C-101B-9397-08002B2CF9AE}" pid="9" name="ClassificationContentMarkingFooterText">
    <vt:lpwstr>Juniper Internal</vt:lpwstr>
  </property>
  <property fmtid="{D5CDD505-2E9C-101B-9397-08002B2CF9AE}" pid="10" name="ClassificationContentMarkingFooterLocations">
    <vt:lpwstr>Office Theme:8</vt:lpwstr>
  </property>
</Properties>
</file>