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8" r:id="rId3"/>
    <p:sldId id="275" r:id="rId4"/>
    <p:sldId id="279" r:id="rId5"/>
    <p:sldId id="280" r:id="rId6"/>
    <p:sldId id="281" r:id="rId7"/>
    <p:sldId id="25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E3FF"/>
    <a:srgbClr val="FDC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89114" autoAdjust="0"/>
  </p:normalViewPr>
  <p:slideViewPr>
    <p:cSldViewPr>
      <p:cViewPr varScale="1">
        <p:scale>
          <a:sx n="77" d="100"/>
          <a:sy n="77" d="100"/>
        </p:scale>
        <p:origin x="124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2ABF85C-CCB0-44F3-84E8-EF37D675D819}" type="datetimeFigureOut">
              <a:rPr lang="en-US"/>
              <a:pPr/>
              <a:t>4/10/2020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7474DBA-FBA7-4CCB-9B1A-C49F34361C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3761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4DBA-FBA7-4CCB-9B1A-C49F34361C6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071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4DBA-FBA7-4CCB-9B1A-C49F34361C6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752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4DBA-FBA7-4CCB-9B1A-C49F34361C6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335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4DBA-FBA7-4CCB-9B1A-C49F34361C6E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084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4DBA-FBA7-4CCB-9B1A-C49F34361C6E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887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4DBA-FBA7-4CCB-9B1A-C49F34361C6E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412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C58067-0336-4695-9C41-8AAD36169087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379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6A0F1-1773-4648-B198-64BBBEEE4DD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E3394A-8E4B-4EAC-86BA-8874E5E6A3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94D48A-3AD6-4F89-9755-D8183EAFC1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032918-B78D-48D3-9023-2B83025287D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46CC4-61A1-48C1-B991-1A9C6F90F2E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934869-47B3-446D-9398-05667BA90B0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E6B67-C374-4F14-A9F9-315B828896B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5A0B32-BF88-409A-84F2-E3978B07100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D039E-9502-4272-9236-2B6E0B59EB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6176AD-A57D-413D-B800-7FACBACAC1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D63111-250F-46E3-818F-8DCD03F55A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 smtClean="0"/>
              <a:t>IETF-104  Mar 2019, Prague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7F72B67-43D5-416D-B713-27780031DA9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engweiqiang@chinamobile.com" TargetMode="External"/><Relationship Id="rId7" Type="http://schemas.openxmlformats.org/officeDocument/2006/relationships/hyperlink" Target="mailto:yoav.peleg@broadcom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dxm@fiberhome.com" TargetMode="External"/><Relationship Id="rId5" Type="http://schemas.openxmlformats.org/officeDocument/2006/relationships/hyperlink" Target="mailto:zhoutianran@huawei.com" TargetMode="External"/><Relationship Id="rId4" Type="http://schemas.openxmlformats.org/officeDocument/2006/relationships/hyperlink" Target="mailto:xiao.min2@zte.com.c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8153400" cy="2914650"/>
          </a:xfrm>
        </p:spPr>
        <p:txBody>
          <a:bodyPr/>
          <a:lstStyle/>
          <a:p>
            <a:pPr eaLnBrk="1" hangingPunct="1"/>
            <a:r>
              <a:rPr lang="en-US" altLang="zh-CN" sz="4000" b="1" dirty="0" smtClean="0"/>
              <a:t>Encapsulation For MPLS </a:t>
            </a:r>
            <a:r>
              <a:rPr lang="en-US" altLang="zh-CN" sz="4000" b="1" dirty="0"/>
              <a:t>Performance Measurement with Alternate Marking Method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2400" dirty="0" smtClean="0"/>
              <a:t>draft-cheng-mpls-inband-pm-encapsulation-03</a:t>
            </a:r>
            <a:endParaRPr lang="en-US" altLang="en-US" sz="24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114800"/>
            <a:ext cx="5715000" cy="1752600"/>
          </a:xfrm>
        </p:spPr>
        <p:txBody>
          <a:bodyPr/>
          <a:lstStyle/>
          <a:p>
            <a:pPr algn="l" eaLnBrk="1" hangingPunct="1"/>
            <a:r>
              <a:rPr lang="en-US" altLang="zh-CN" sz="1800" dirty="0" err="1" smtClean="0"/>
              <a:t>Weiqiang</a:t>
            </a:r>
            <a:r>
              <a:rPr lang="en-US" altLang="zh-CN" sz="1800" dirty="0" smtClean="0"/>
              <a:t> Cheng   </a:t>
            </a:r>
            <a:r>
              <a:rPr lang="en-US" altLang="zh-CN" sz="1800" dirty="0" smtClean="0">
                <a:hlinkClick r:id="rId3"/>
              </a:rPr>
              <a:t>chengweiqiang@chinamobile.com</a:t>
            </a:r>
            <a:endParaRPr lang="en-US" altLang="zh-CN" sz="1800" dirty="0" smtClean="0"/>
          </a:p>
          <a:p>
            <a:pPr algn="l" eaLnBrk="1" hangingPunct="1"/>
            <a:r>
              <a:rPr lang="en-US" altLang="en-US" sz="1800" dirty="0" smtClean="0"/>
              <a:t>Xiao Min                </a:t>
            </a:r>
            <a:r>
              <a:rPr lang="en-US" sz="1800" dirty="0" smtClean="0">
                <a:hlinkClick r:id="rId4"/>
              </a:rPr>
              <a:t>xiao.min2@zte.com.cn</a:t>
            </a:r>
            <a:r>
              <a:rPr lang="en-US" sz="1800" dirty="0" smtClean="0"/>
              <a:t> </a:t>
            </a:r>
            <a:endParaRPr lang="en-US" altLang="en-US" sz="1800" dirty="0" smtClean="0"/>
          </a:p>
          <a:p>
            <a:pPr algn="l" eaLnBrk="1" hangingPunct="1"/>
            <a:r>
              <a:rPr lang="en-US" altLang="en-US" sz="1800" dirty="0" err="1" smtClean="0"/>
              <a:t>Tianran</a:t>
            </a:r>
            <a:r>
              <a:rPr lang="en-US" altLang="en-US" sz="1800" dirty="0" smtClean="0"/>
              <a:t> Zhou        </a:t>
            </a:r>
            <a:r>
              <a:rPr lang="en-US" altLang="zh-CN" sz="1800" dirty="0" smtClean="0">
                <a:hlinkClick r:id="rId5"/>
              </a:rPr>
              <a:t>zhoutianran@huawei.com</a:t>
            </a:r>
            <a:endParaRPr lang="en-US" altLang="zh-CN" sz="1800" dirty="0" smtClean="0"/>
          </a:p>
          <a:p>
            <a:pPr algn="l" eaLnBrk="1" hangingPunct="1"/>
            <a:r>
              <a:rPr lang="en-US" altLang="en-US" sz="1800" dirty="0" err="1" smtClean="0"/>
              <a:t>Ximing</a:t>
            </a:r>
            <a:r>
              <a:rPr lang="en-US" altLang="en-US" sz="1800" dirty="0" smtClean="0"/>
              <a:t> Dong         </a:t>
            </a:r>
            <a:r>
              <a:rPr lang="en-US" altLang="zh-CN" sz="1800" dirty="0" smtClean="0">
                <a:hlinkClick r:id="rId6"/>
              </a:rPr>
              <a:t>dxm@fiberhome.com</a:t>
            </a:r>
            <a:endParaRPr lang="en-US" altLang="zh-CN" sz="1800" dirty="0" smtClean="0"/>
          </a:p>
          <a:p>
            <a:pPr algn="l" eaLnBrk="1" hangingPunct="1"/>
            <a:r>
              <a:rPr lang="en-US" altLang="zh-CN" sz="1800" dirty="0" err="1"/>
              <a:t>Yoav</a:t>
            </a:r>
            <a:r>
              <a:rPr lang="en-US" altLang="zh-CN" sz="1800" dirty="0"/>
              <a:t> </a:t>
            </a:r>
            <a:r>
              <a:rPr lang="en-US" altLang="zh-CN" sz="1800" dirty="0" err="1" smtClean="0"/>
              <a:t>Peleg</a:t>
            </a:r>
            <a:r>
              <a:rPr lang="en-US" altLang="zh-CN" sz="1800" dirty="0"/>
              <a:t>           </a:t>
            </a:r>
            <a:r>
              <a:rPr lang="en-US" altLang="zh-CN" sz="1800" dirty="0" smtClean="0">
                <a:hlinkClick r:id="rId7"/>
              </a:rPr>
              <a:t>yoav.peleg@broadcom.com</a:t>
            </a:r>
            <a:endParaRPr lang="en-US" altLang="zh-CN" sz="1800" dirty="0" smtClean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971800" y="6245225"/>
            <a:ext cx="3124200" cy="307975"/>
          </a:xfrm>
        </p:spPr>
        <p:txBody>
          <a:bodyPr/>
          <a:lstStyle/>
          <a:p>
            <a:r>
              <a:rPr lang="en-US" dirty="0" smtClean="0"/>
              <a:t>IETF-107  April 2020, Virtual Meeting</a:t>
            </a:r>
            <a:endParaRPr 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6A0F1-1773-4648-B198-64BBBEEE4DD8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altLang="en-US" dirty="0" smtClean="0"/>
              <a:t>Summary of the -03 revision</a:t>
            </a:r>
            <a:endParaRPr lang="en-US" alt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949825"/>
          </a:xfrm>
        </p:spPr>
        <p:txBody>
          <a:bodyPr/>
          <a:lstStyle/>
          <a:p>
            <a:r>
              <a:rPr lang="en-US" altLang="zh-CN" sz="2800" dirty="0" smtClean="0"/>
              <a:t>Major changes are made as comment resolution:</a:t>
            </a:r>
            <a:endParaRPr lang="en-US" sz="28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Change from Base Special Purpose Label to Extended Special Purpose Label</a:t>
            </a:r>
            <a:endParaRPr lang="en-US" sz="2400" dirty="0" smtClean="0"/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Change the definition of Flow-ID Label’s TC and TTL, to make them compliant with RFC 3032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altLang="zh-CN" sz="2400" dirty="0" smtClean="0"/>
              <a:t>Add text on comparison with MPLS In-situ OAM</a:t>
            </a:r>
          </a:p>
          <a:p>
            <a:pPr lvl="1"/>
            <a:endParaRPr lang="en-US" altLang="zh-CN" sz="2400" dirty="0"/>
          </a:p>
          <a:p>
            <a:pPr lvl="1"/>
            <a:r>
              <a:rPr lang="en-US" altLang="zh-CN" sz="2400" dirty="0" smtClean="0"/>
              <a:t>Add text on security consideration</a:t>
            </a:r>
            <a:endParaRPr lang="en-US" altLang="zh-CN" sz="2400" dirty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endParaRPr lang="en-US" altLang="en-US" sz="2400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2918-B78D-48D3-9023-2B83025287DE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40499" y="165533"/>
            <a:ext cx="8229600" cy="792162"/>
          </a:xfrm>
        </p:spPr>
        <p:txBody>
          <a:bodyPr/>
          <a:lstStyle/>
          <a:p>
            <a:r>
              <a:rPr lang="en-US" altLang="zh-CN" dirty="0" smtClean="0"/>
              <a:t>Flow-based </a:t>
            </a:r>
            <a:r>
              <a:rPr lang="en-US" altLang="zh-CN" dirty="0"/>
              <a:t>PM Encapsulation</a:t>
            </a:r>
            <a:endParaRPr lang="en-US" alt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2998873"/>
            <a:ext cx="8077200" cy="324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400" kern="0" dirty="0" smtClean="0">
                <a:latin typeface="+mn-lt"/>
                <a:cs typeface="+mn-cs"/>
              </a:rPr>
              <a:t>Composite Special Purpose Label (Extension Label 15 + Flow-ID Label Indicator) followed </a:t>
            </a:r>
            <a:r>
              <a:rPr lang="en-US" altLang="en-US" sz="2400" kern="0" dirty="0" smtClean="0">
                <a:latin typeface="+mn-lt"/>
                <a:cs typeface="+mn-cs"/>
              </a:rPr>
              <a:t>by </a:t>
            </a:r>
            <a:r>
              <a:rPr lang="en-US" altLang="en-US" sz="2400" kern="0" dirty="0" smtClean="0">
                <a:latin typeface="+mn-lt"/>
                <a:cs typeface="+mn-cs"/>
              </a:rPr>
              <a:t>a </a:t>
            </a:r>
            <a:r>
              <a:rPr lang="en-US" altLang="en-US" sz="2400" b="1" kern="0" dirty="0" smtClean="0">
                <a:latin typeface="+mn-lt"/>
                <a:cs typeface="+mn-cs"/>
              </a:rPr>
              <a:t>Flow-ID Label</a:t>
            </a: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endParaRPr lang="en-US" altLang="en-US" sz="2400" b="1" kern="0" dirty="0" smtClean="0">
              <a:latin typeface="+mn-lt"/>
              <a:cs typeface="+mn-cs"/>
            </a:endParaRP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r>
              <a:rPr kumimoji="0" lang="en-US" alt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Flow-ID Label </a:t>
            </a:r>
            <a:r>
              <a:rPr kumimoji="0" lang="en-US" altLang="en-US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used as MPLS Flow Identification</a:t>
            </a: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endParaRPr kumimoji="0" lang="en-US" altLang="en-US" sz="240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400" b="1" kern="0" dirty="0" smtClean="0">
                <a:latin typeface="+mn-lt"/>
                <a:cs typeface="+mn-cs"/>
              </a:rPr>
              <a:t>TC</a:t>
            </a:r>
            <a:r>
              <a:rPr lang="en-US" altLang="en-US" sz="2400" kern="0" dirty="0" smtClean="0">
                <a:latin typeface="+mn-lt"/>
                <a:cs typeface="+mn-cs"/>
              </a:rPr>
              <a:t> and </a:t>
            </a:r>
            <a:r>
              <a:rPr lang="en-US" altLang="en-US" sz="2400" b="1" kern="0" dirty="0" smtClean="0">
                <a:latin typeface="+mn-lt"/>
                <a:cs typeface="+mn-cs"/>
              </a:rPr>
              <a:t>TTL</a:t>
            </a:r>
            <a:r>
              <a:rPr lang="en-US" altLang="en-US" sz="2400" kern="0" dirty="0" smtClean="0">
                <a:latin typeface="+mn-lt"/>
                <a:cs typeface="+mn-cs"/>
              </a:rPr>
              <a:t> of Flow-ID Label (Indicator) imitates that of Entropy Label (Indicator) [RFC 6790], except that </a:t>
            </a:r>
            <a:r>
              <a:rPr lang="en-US" altLang="en-US" sz="2400" b="1" kern="0" dirty="0" smtClean="0">
                <a:latin typeface="+mn-lt"/>
                <a:cs typeface="+mn-cs"/>
              </a:rPr>
              <a:t>TC</a:t>
            </a:r>
            <a:r>
              <a:rPr lang="en-US" altLang="en-US" sz="2400" kern="0" dirty="0" smtClean="0">
                <a:latin typeface="+mn-lt"/>
                <a:cs typeface="+mn-cs"/>
              </a:rPr>
              <a:t> of Flow-ID Label is recommended as </a:t>
            </a:r>
            <a:r>
              <a:rPr lang="en-US" altLang="zh-CN" sz="2400" dirty="0"/>
              <a:t>color-marking </a:t>
            </a:r>
            <a:r>
              <a:rPr lang="en-US" altLang="zh-CN" sz="2400" dirty="0" smtClean="0"/>
              <a:t>field</a:t>
            </a:r>
            <a:endParaRPr kumimoji="0" lang="en-US" altLang="en-US" sz="240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2918-B78D-48D3-9023-2B83025287DE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485" y="1031310"/>
            <a:ext cx="6963030" cy="1862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84181" y="131582"/>
            <a:ext cx="8229600" cy="792162"/>
          </a:xfrm>
        </p:spPr>
        <p:txBody>
          <a:bodyPr/>
          <a:lstStyle/>
          <a:p>
            <a:r>
              <a:rPr lang="en-US" altLang="en-US" dirty="0" smtClean="0"/>
              <a:t>Measurement Objects</a:t>
            </a:r>
            <a:endParaRPr lang="en-US" alt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5410199"/>
            <a:ext cx="80772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FontTx/>
              <a:buChar char="•"/>
            </a:pPr>
            <a:r>
              <a:rPr lang="en-US" altLang="en-US" sz="2400" kern="0" dirty="0" smtClean="0">
                <a:latin typeface="+mn-lt"/>
                <a:cs typeface="+mn-cs"/>
              </a:rPr>
              <a:t>MPLS Performance </a:t>
            </a:r>
            <a:r>
              <a:rPr lang="en-US" altLang="en-US" sz="2400" kern="0" dirty="0">
                <a:latin typeface="+mn-lt"/>
                <a:cs typeface="+mn-cs"/>
              </a:rPr>
              <a:t>Measurement Objects can be LSP, VPN or </a:t>
            </a:r>
            <a:r>
              <a:rPr lang="en-US" altLang="en-US" sz="2400" kern="0" dirty="0" smtClean="0">
                <a:latin typeface="+mn-lt"/>
                <a:cs typeface="+mn-cs"/>
              </a:rPr>
              <a:t>in-parallel LSP and VPN</a:t>
            </a:r>
            <a:endParaRPr kumimoji="0" lang="en-US" altLang="en-US" sz="240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2918-B78D-48D3-9023-2B83025287DE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7400"/>
            <a:ext cx="3018817" cy="26094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0025" y="2057399"/>
            <a:ext cx="3004171" cy="26053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4196" y="1242849"/>
            <a:ext cx="3078595" cy="384824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5592" y="172802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LSP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3567435" y="172802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VPN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6172200" y="936574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LSP and VPN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83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73112"/>
          </a:xfrm>
        </p:spPr>
        <p:txBody>
          <a:bodyPr/>
          <a:lstStyle/>
          <a:p>
            <a:r>
              <a:rPr lang="en-US" altLang="en-US" dirty="0" smtClean="0"/>
              <a:t>Comparison with In-situ OAM</a:t>
            </a:r>
            <a:endParaRPr lang="en-US" alt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181600"/>
          </a:xfrm>
        </p:spPr>
        <p:txBody>
          <a:bodyPr/>
          <a:lstStyle/>
          <a:p>
            <a:r>
              <a:rPr lang="en-US" altLang="zh-CN" sz="2800" dirty="0" smtClean="0"/>
              <a:t>Major differences between MPLS In-band PM and MPLS In-situ OAM:</a:t>
            </a:r>
            <a:endParaRPr lang="en-US" sz="28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MPLS In-band PM doesn’t introduce any new header, whereas MPLS In-situ OAM needs new header, which means additional ASIC requirements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MPLS In-band PM </a:t>
            </a:r>
            <a:r>
              <a:rPr lang="en-US" altLang="zh-CN" sz="2400" dirty="0"/>
              <a:t>allows the network nodes to report the refined data (e.g. calculated performance metrics) associated with a specified flow, </a:t>
            </a:r>
            <a:r>
              <a:rPr lang="en-US" altLang="zh-CN" sz="2400" dirty="0" smtClean="0"/>
              <a:t>whereas MPLS In-situ OAM requests </a:t>
            </a:r>
            <a:r>
              <a:rPr lang="en-US" altLang="zh-CN" sz="2400" dirty="0"/>
              <a:t>the network nodes to report the data (e.g. ingress interface and egress interface) associated with a specified </a:t>
            </a:r>
            <a:r>
              <a:rPr lang="en-US" altLang="zh-CN" sz="2400" dirty="0" smtClean="0"/>
              <a:t>packet</a:t>
            </a:r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endParaRPr lang="en-US" altLang="en-US" sz="2400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2918-B78D-48D3-9023-2B83025287DE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5335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73112"/>
          </a:xfrm>
        </p:spPr>
        <p:txBody>
          <a:bodyPr/>
          <a:lstStyle/>
          <a:p>
            <a:r>
              <a:rPr lang="en-US" altLang="en-US" dirty="0" smtClean="0"/>
              <a:t>Security Consideration</a:t>
            </a:r>
            <a:endParaRPr lang="en-US" alt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53000"/>
          </a:xfrm>
        </p:spPr>
        <p:txBody>
          <a:bodyPr/>
          <a:lstStyle/>
          <a:p>
            <a:r>
              <a:rPr lang="en-US" altLang="zh-CN" sz="2800" dirty="0" smtClean="0"/>
              <a:t>Major points on security consideration:</a:t>
            </a:r>
            <a:endParaRPr lang="en-US" sz="2800" dirty="0" smtClean="0"/>
          </a:p>
          <a:p>
            <a:pPr lvl="1"/>
            <a:endParaRPr lang="en-US" sz="2400" dirty="0" smtClean="0"/>
          </a:p>
          <a:p>
            <a:pPr lvl="1"/>
            <a:r>
              <a:rPr lang="en-US" altLang="zh-CN" sz="2400" dirty="0"/>
              <a:t>The Flow-ID Label Indicator and Flow- ID Label MUST NOT be signaled and distributed outside one performance measurement </a:t>
            </a:r>
            <a:r>
              <a:rPr lang="en-US" altLang="zh-CN" sz="2400" dirty="0" smtClean="0"/>
              <a:t>domain</a:t>
            </a:r>
          </a:p>
          <a:p>
            <a:pPr lvl="1"/>
            <a:endParaRPr lang="en-US" sz="2400" dirty="0" smtClean="0"/>
          </a:p>
          <a:p>
            <a:pPr lvl="1"/>
            <a:r>
              <a:rPr lang="en-US" altLang="zh-CN" sz="2400" dirty="0"/>
              <a:t>To prevent packets carrying Flow-ID Label from leaking from one domain to another, the domain boundary nodes SHOULD deploy some policies (e.g., ACL) to filter out the packets</a:t>
            </a: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endParaRPr lang="en-US" altLang="en-US" sz="2400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2918-B78D-48D3-9023-2B83025287DE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4037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Next steps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32918-B78D-48D3-9023-2B83025287DE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971800" y="6245225"/>
            <a:ext cx="3124200" cy="307975"/>
          </a:xfrm>
        </p:spPr>
        <p:txBody>
          <a:bodyPr/>
          <a:lstStyle/>
          <a:p>
            <a:r>
              <a:rPr lang="en-US" dirty="0" smtClean="0"/>
              <a:t>IETF-107  April 2020, Virtual Meeting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38200" y="1981200"/>
            <a:ext cx="7467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sz="2400" kern="0" dirty="0" smtClean="0"/>
              <a:t>Ask for WG adoption</a:t>
            </a:r>
            <a:endParaRPr lang="en-US" altLang="en-US" sz="24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39414</TotalTime>
  <Words>340</Words>
  <Application>Microsoft Office PowerPoint</Application>
  <PresentationFormat>全屏显示(4:3)</PresentationFormat>
  <Paragraphs>61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Times New Roman</vt:lpstr>
      <vt:lpstr>Default Design</vt:lpstr>
      <vt:lpstr>Encapsulation For MPLS Performance Measurement with Alternate Marking Method  draft-cheng-mpls-inband-pm-encapsulation-03</vt:lpstr>
      <vt:lpstr>Summary of the -03 revision</vt:lpstr>
      <vt:lpstr>Flow-based PM Encapsulation</vt:lpstr>
      <vt:lpstr>Measurement Objects</vt:lpstr>
      <vt:lpstr>Comparison with In-situ OAM</vt:lpstr>
      <vt:lpstr>Security Consideration</vt:lpstr>
      <vt:lpstr>Next steps</vt:lpstr>
    </vt:vector>
  </TitlesOfParts>
  <Company>Ericsson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MPLS-TP CV Advertisement in PW VCCV draft-mirsky-mpls-tp-cv-adv-00</dc:title>
  <dc:creator>egremir</dc:creator>
  <cp:lastModifiedBy>肖敏10093570</cp:lastModifiedBy>
  <cp:revision>459</cp:revision>
  <dcterms:created xsi:type="dcterms:W3CDTF">2012-03-16T01:32:35Z</dcterms:created>
  <dcterms:modified xsi:type="dcterms:W3CDTF">2020-04-11T03:17:37Z</dcterms:modified>
</cp:coreProperties>
</file>