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17" r:id="rId2"/>
  </p:sldMasterIdLst>
  <p:sldIdLst>
    <p:sldId id="256" r:id="rId3"/>
    <p:sldId id="258" r:id="rId4"/>
    <p:sldId id="266" r:id="rId5"/>
    <p:sldId id="262" r:id="rId6"/>
    <p:sldId id="263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6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sv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D7D3E-257E-44DD-BD2B-0F55CC32C12B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B688A46-7F7E-4A78-AE26-59EB766BFAC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MPLS in the data center</a:t>
          </a:r>
        </a:p>
      </dgm:t>
    </dgm:pt>
    <dgm:pt modelId="{AC96BE70-C066-4E0E-8482-C9B4695DCAE6}" type="parTrans" cxnId="{4F360B2B-BBD3-4F94-AA30-1017B0A3BBA9}">
      <dgm:prSet/>
      <dgm:spPr/>
      <dgm:t>
        <a:bodyPr/>
        <a:lstStyle/>
        <a:p>
          <a:endParaRPr lang="en-US"/>
        </a:p>
      </dgm:t>
    </dgm:pt>
    <dgm:pt modelId="{F9777321-D106-4461-A2D1-97B4E5001474}" type="sibTrans" cxnId="{4F360B2B-BBD3-4F94-AA30-1017B0A3BBA9}">
      <dgm:prSet/>
      <dgm:spPr/>
      <dgm:t>
        <a:bodyPr/>
        <a:lstStyle/>
        <a:p>
          <a:endParaRPr lang="en-US"/>
        </a:p>
      </dgm:t>
    </dgm:pt>
    <dgm:pt modelId="{BC1F70D9-8034-4101-9177-2D4589E625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L-ARP client is a compute server participating in an MPLS underlay</a:t>
          </a:r>
        </a:p>
        <a:p>
          <a:pPr>
            <a:lnSpc>
              <a:spcPct val="100000"/>
            </a:lnSpc>
          </a:pPr>
          <a:endParaRPr lang="en-US" dirty="0"/>
        </a:p>
        <a:p>
          <a:pPr>
            <a:lnSpc>
              <a:spcPct val="100000"/>
            </a:lnSpc>
          </a:pPr>
          <a:r>
            <a:rPr lang="en-US" dirty="0"/>
            <a:t>L-ARP server is a Top-of-Rack switch</a:t>
          </a:r>
        </a:p>
      </dgm:t>
    </dgm:pt>
    <dgm:pt modelId="{7AA27C42-5201-4443-B847-D360EF9EA81F}" type="parTrans" cxnId="{9921A247-4668-4155-9751-3A461545290F}">
      <dgm:prSet/>
      <dgm:spPr/>
      <dgm:t>
        <a:bodyPr/>
        <a:lstStyle/>
        <a:p>
          <a:endParaRPr lang="en-US"/>
        </a:p>
      </dgm:t>
    </dgm:pt>
    <dgm:pt modelId="{7EE081BA-40E1-44C1-9A9D-AECCDD638725}" type="sibTrans" cxnId="{9921A247-4668-4155-9751-3A461545290F}">
      <dgm:prSet/>
      <dgm:spPr/>
      <dgm:t>
        <a:bodyPr/>
        <a:lstStyle/>
        <a:p>
          <a:endParaRPr lang="en-US"/>
        </a:p>
      </dgm:t>
    </dgm:pt>
    <dgm:pt modelId="{B70ECFDB-3959-4648-9C9D-FD5D14B6E8F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MPLS in the access</a:t>
          </a:r>
        </a:p>
      </dgm:t>
    </dgm:pt>
    <dgm:pt modelId="{7E213431-5F71-4E19-95F6-E337CE03BF4C}" type="parTrans" cxnId="{73591C89-749A-4AE8-B15E-8D81EB428BE6}">
      <dgm:prSet/>
      <dgm:spPr/>
      <dgm:t>
        <a:bodyPr/>
        <a:lstStyle/>
        <a:p>
          <a:endParaRPr lang="en-US"/>
        </a:p>
      </dgm:t>
    </dgm:pt>
    <dgm:pt modelId="{696E4F53-DC9E-4CAD-BEF2-306A00E22B70}" type="sibTrans" cxnId="{73591C89-749A-4AE8-B15E-8D81EB428BE6}">
      <dgm:prSet/>
      <dgm:spPr/>
      <dgm:t>
        <a:bodyPr/>
        <a:lstStyle/>
        <a:p>
          <a:endParaRPr lang="en-US"/>
        </a:p>
      </dgm:t>
    </dgm:pt>
    <dgm:pt modelId="{960541AA-E637-4179-8F9E-AD85082BD41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L-ARP client is a D-SLAM/OLT/… with a label per subscriber</a:t>
          </a:r>
        </a:p>
        <a:p>
          <a:pPr>
            <a:lnSpc>
              <a:spcPct val="100000"/>
            </a:lnSpc>
          </a:pPr>
          <a:endParaRPr lang="en-US" dirty="0"/>
        </a:p>
        <a:p>
          <a:pPr>
            <a:lnSpc>
              <a:spcPct val="100000"/>
            </a:lnSpc>
          </a:pPr>
          <a:r>
            <a:rPr lang="en-US" dirty="0"/>
            <a:t>L-ARP server is a BNG device</a:t>
          </a:r>
        </a:p>
      </dgm:t>
    </dgm:pt>
    <dgm:pt modelId="{BF6CCCAF-5FCC-4569-8B59-BBC1CC9D851C}" type="parTrans" cxnId="{9B135FA9-82E2-458F-A9C0-A8139E8C3D42}">
      <dgm:prSet/>
      <dgm:spPr/>
      <dgm:t>
        <a:bodyPr/>
        <a:lstStyle/>
        <a:p>
          <a:endParaRPr lang="en-US"/>
        </a:p>
      </dgm:t>
    </dgm:pt>
    <dgm:pt modelId="{C26E790E-68EB-4F19-ADFE-866A7625A40F}" type="sibTrans" cxnId="{9B135FA9-82E2-458F-A9C0-A8139E8C3D42}">
      <dgm:prSet/>
      <dgm:spPr/>
      <dgm:t>
        <a:bodyPr/>
        <a:lstStyle/>
        <a:p>
          <a:endParaRPr lang="en-US"/>
        </a:p>
      </dgm:t>
    </dgm:pt>
    <dgm:pt modelId="{A03234F1-1AC9-405D-A755-992A2655C7E7}" type="pres">
      <dgm:prSet presAssocID="{589D7D3E-257E-44DD-BD2B-0F55CC32C12B}" presName="root" presStyleCnt="0">
        <dgm:presLayoutVars>
          <dgm:dir/>
          <dgm:resizeHandles val="exact"/>
        </dgm:presLayoutVars>
      </dgm:prSet>
      <dgm:spPr/>
    </dgm:pt>
    <dgm:pt modelId="{40349AA7-15AA-472A-A9B7-60603B96186B}" type="pres">
      <dgm:prSet presAssocID="{FB688A46-7F7E-4A78-AE26-59EB766BFAC6}" presName="compNode" presStyleCnt="0"/>
      <dgm:spPr/>
    </dgm:pt>
    <dgm:pt modelId="{2C848CA8-3573-4858-AFBA-DA20DD2E6DAA}" type="pres">
      <dgm:prSet presAssocID="{FB688A46-7F7E-4A78-AE26-59EB766BFAC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E400718A-08A2-480D-B366-4BE394CE5D60}" type="pres">
      <dgm:prSet presAssocID="{FB688A46-7F7E-4A78-AE26-59EB766BFAC6}" presName="iconSpace" presStyleCnt="0"/>
      <dgm:spPr/>
    </dgm:pt>
    <dgm:pt modelId="{E0DDE582-0B90-4247-9019-8BC70DA327EC}" type="pres">
      <dgm:prSet presAssocID="{FB688A46-7F7E-4A78-AE26-59EB766BFAC6}" presName="parTx" presStyleLbl="revTx" presStyleIdx="0" presStyleCnt="4">
        <dgm:presLayoutVars>
          <dgm:chMax val="0"/>
          <dgm:chPref val="0"/>
        </dgm:presLayoutVars>
      </dgm:prSet>
      <dgm:spPr/>
    </dgm:pt>
    <dgm:pt modelId="{A8174053-101C-4FF4-AECF-A78A3BDA5466}" type="pres">
      <dgm:prSet presAssocID="{FB688A46-7F7E-4A78-AE26-59EB766BFAC6}" presName="txSpace" presStyleCnt="0"/>
      <dgm:spPr/>
    </dgm:pt>
    <dgm:pt modelId="{9892C5B0-8D10-4373-BA60-DDBAFA6D70D6}" type="pres">
      <dgm:prSet presAssocID="{FB688A46-7F7E-4A78-AE26-59EB766BFAC6}" presName="desTx" presStyleLbl="revTx" presStyleIdx="1" presStyleCnt="4">
        <dgm:presLayoutVars/>
      </dgm:prSet>
      <dgm:spPr/>
    </dgm:pt>
    <dgm:pt modelId="{770AF0AF-1F37-4D78-8D87-D43AFA57C062}" type="pres">
      <dgm:prSet presAssocID="{F9777321-D106-4461-A2D1-97B4E5001474}" presName="sibTrans" presStyleCnt="0"/>
      <dgm:spPr/>
    </dgm:pt>
    <dgm:pt modelId="{B1763B48-4FBE-46C4-9F0E-F743CA636ADF}" type="pres">
      <dgm:prSet presAssocID="{B70ECFDB-3959-4648-9C9D-FD5D14B6E8F8}" presName="compNode" presStyleCnt="0"/>
      <dgm:spPr/>
    </dgm:pt>
    <dgm:pt modelId="{73C33DEA-74E2-4C6D-96E6-312A9FBC41DE}" type="pres">
      <dgm:prSet presAssocID="{B70ECFDB-3959-4648-9C9D-FD5D14B6E8F8}" presName="iconRect" presStyleLbl="node1" presStyleIdx="1" presStyleCnt="2" custAng="5400000" custScaleX="76385" custLinFactNeighborX="39744" custLinFactNeighborY="116"/>
      <dgm:spPr>
        <a:prstGeom prst="trapezoid">
          <a:avLst/>
        </a:prstGeom>
        <a:ln>
          <a:noFill/>
        </a:ln>
      </dgm:spPr>
    </dgm:pt>
    <dgm:pt modelId="{FF6DC1E4-B35B-4EFE-AF22-CC200E028912}" type="pres">
      <dgm:prSet presAssocID="{B70ECFDB-3959-4648-9C9D-FD5D14B6E8F8}" presName="iconSpace" presStyleCnt="0"/>
      <dgm:spPr/>
    </dgm:pt>
    <dgm:pt modelId="{652D835A-45A5-4028-AB31-8A351CAC6D2D}" type="pres">
      <dgm:prSet presAssocID="{B70ECFDB-3959-4648-9C9D-FD5D14B6E8F8}" presName="parTx" presStyleLbl="revTx" presStyleIdx="2" presStyleCnt="4">
        <dgm:presLayoutVars>
          <dgm:chMax val="0"/>
          <dgm:chPref val="0"/>
        </dgm:presLayoutVars>
      </dgm:prSet>
      <dgm:spPr/>
    </dgm:pt>
    <dgm:pt modelId="{CBD4FCB2-EF80-4C27-AFED-7A38193078A9}" type="pres">
      <dgm:prSet presAssocID="{B70ECFDB-3959-4648-9C9D-FD5D14B6E8F8}" presName="txSpace" presStyleCnt="0"/>
      <dgm:spPr/>
    </dgm:pt>
    <dgm:pt modelId="{4E494596-1F46-4FE1-9B96-BDD188476B12}" type="pres">
      <dgm:prSet presAssocID="{B70ECFDB-3959-4648-9C9D-FD5D14B6E8F8}" presName="desTx" presStyleLbl="revTx" presStyleIdx="3" presStyleCnt="4">
        <dgm:presLayoutVars/>
      </dgm:prSet>
      <dgm:spPr/>
    </dgm:pt>
  </dgm:ptLst>
  <dgm:cxnLst>
    <dgm:cxn modelId="{32C8EA05-2CEF-42B1-A8C3-579F6B80DEED}" type="presOf" srcId="{960541AA-E637-4179-8F9E-AD85082BD41B}" destId="{4E494596-1F46-4FE1-9B96-BDD188476B12}" srcOrd="0" destOrd="0" presId="urn:microsoft.com/office/officeart/2018/2/layout/IconLabelDescriptionList"/>
    <dgm:cxn modelId="{756C3A08-72CD-4F4B-A318-9A6D4519656A}" type="presOf" srcId="{BC1F70D9-8034-4101-9177-2D4589E62526}" destId="{9892C5B0-8D10-4373-BA60-DDBAFA6D70D6}" srcOrd="0" destOrd="0" presId="urn:microsoft.com/office/officeart/2018/2/layout/IconLabelDescriptionList"/>
    <dgm:cxn modelId="{4F360B2B-BBD3-4F94-AA30-1017B0A3BBA9}" srcId="{589D7D3E-257E-44DD-BD2B-0F55CC32C12B}" destId="{FB688A46-7F7E-4A78-AE26-59EB766BFAC6}" srcOrd="0" destOrd="0" parTransId="{AC96BE70-C066-4E0E-8482-C9B4695DCAE6}" sibTransId="{F9777321-D106-4461-A2D1-97B4E5001474}"/>
    <dgm:cxn modelId="{DC41C945-8784-45A6-A806-0C254EAE96A6}" type="presOf" srcId="{B70ECFDB-3959-4648-9C9D-FD5D14B6E8F8}" destId="{652D835A-45A5-4028-AB31-8A351CAC6D2D}" srcOrd="0" destOrd="0" presId="urn:microsoft.com/office/officeart/2018/2/layout/IconLabelDescriptionList"/>
    <dgm:cxn modelId="{9921A247-4668-4155-9751-3A461545290F}" srcId="{FB688A46-7F7E-4A78-AE26-59EB766BFAC6}" destId="{BC1F70D9-8034-4101-9177-2D4589E62526}" srcOrd="0" destOrd="0" parTransId="{7AA27C42-5201-4443-B847-D360EF9EA81F}" sibTransId="{7EE081BA-40E1-44C1-9A9D-AECCDD638725}"/>
    <dgm:cxn modelId="{73591C89-749A-4AE8-B15E-8D81EB428BE6}" srcId="{589D7D3E-257E-44DD-BD2B-0F55CC32C12B}" destId="{B70ECFDB-3959-4648-9C9D-FD5D14B6E8F8}" srcOrd="1" destOrd="0" parTransId="{7E213431-5F71-4E19-95F6-E337CE03BF4C}" sibTransId="{696E4F53-DC9E-4CAD-BEF2-306A00E22B70}"/>
    <dgm:cxn modelId="{9B135FA9-82E2-458F-A9C0-A8139E8C3D42}" srcId="{B70ECFDB-3959-4648-9C9D-FD5D14B6E8F8}" destId="{960541AA-E637-4179-8F9E-AD85082BD41B}" srcOrd="0" destOrd="0" parTransId="{BF6CCCAF-5FCC-4569-8B59-BBC1CC9D851C}" sibTransId="{C26E790E-68EB-4F19-ADFE-866A7625A40F}"/>
    <dgm:cxn modelId="{6366BFB8-EEC4-4A7D-8254-E627053438DF}" type="presOf" srcId="{FB688A46-7F7E-4A78-AE26-59EB766BFAC6}" destId="{E0DDE582-0B90-4247-9019-8BC70DA327EC}" srcOrd="0" destOrd="0" presId="urn:microsoft.com/office/officeart/2018/2/layout/IconLabelDescriptionList"/>
    <dgm:cxn modelId="{C7BC6FEE-9BEC-47D4-B8DD-7D72E88E0DFD}" type="presOf" srcId="{589D7D3E-257E-44DD-BD2B-0F55CC32C12B}" destId="{A03234F1-1AC9-405D-A755-992A2655C7E7}" srcOrd="0" destOrd="0" presId="urn:microsoft.com/office/officeart/2018/2/layout/IconLabelDescriptionList"/>
    <dgm:cxn modelId="{284CA664-B8D6-49C5-B4E3-8DD161C78683}" type="presParOf" srcId="{A03234F1-1AC9-405D-A755-992A2655C7E7}" destId="{40349AA7-15AA-472A-A9B7-60603B96186B}" srcOrd="0" destOrd="0" presId="urn:microsoft.com/office/officeart/2018/2/layout/IconLabelDescriptionList"/>
    <dgm:cxn modelId="{C8885FB9-1A17-49AE-84FF-1E9F5C0AB9A0}" type="presParOf" srcId="{40349AA7-15AA-472A-A9B7-60603B96186B}" destId="{2C848CA8-3573-4858-AFBA-DA20DD2E6DAA}" srcOrd="0" destOrd="0" presId="urn:microsoft.com/office/officeart/2018/2/layout/IconLabelDescriptionList"/>
    <dgm:cxn modelId="{740197BC-4050-401D-81DE-DB8AC18C8B7C}" type="presParOf" srcId="{40349AA7-15AA-472A-A9B7-60603B96186B}" destId="{E400718A-08A2-480D-B366-4BE394CE5D60}" srcOrd="1" destOrd="0" presId="urn:microsoft.com/office/officeart/2018/2/layout/IconLabelDescriptionList"/>
    <dgm:cxn modelId="{08CEF816-35D9-4ECA-8119-B823EB81472E}" type="presParOf" srcId="{40349AA7-15AA-472A-A9B7-60603B96186B}" destId="{E0DDE582-0B90-4247-9019-8BC70DA327EC}" srcOrd="2" destOrd="0" presId="urn:microsoft.com/office/officeart/2018/2/layout/IconLabelDescriptionList"/>
    <dgm:cxn modelId="{7D89FBB8-0244-4246-A8BE-E67452ABCD3E}" type="presParOf" srcId="{40349AA7-15AA-472A-A9B7-60603B96186B}" destId="{A8174053-101C-4FF4-AECF-A78A3BDA5466}" srcOrd="3" destOrd="0" presId="urn:microsoft.com/office/officeart/2018/2/layout/IconLabelDescriptionList"/>
    <dgm:cxn modelId="{E2BBFBB7-80DF-4FAF-80C0-0BBE5DBE5153}" type="presParOf" srcId="{40349AA7-15AA-472A-A9B7-60603B96186B}" destId="{9892C5B0-8D10-4373-BA60-DDBAFA6D70D6}" srcOrd="4" destOrd="0" presId="urn:microsoft.com/office/officeart/2018/2/layout/IconLabelDescriptionList"/>
    <dgm:cxn modelId="{8D31164B-44D4-497E-8190-36B30C016D52}" type="presParOf" srcId="{A03234F1-1AC9-405D-A755-992A2655C7E7}" destId="{770AF0AF-1F37-4D78-8D87-D43AFA57C062}" srcOrd="1" destOrd="0" presId="urn:microsoft.com/office/officeart/2018/2/layout/IconLabelDescriptionList"/>
    <dgm:cxn modelId="{D62BC03D-9DC1-4977-96F8-D4644CCA3A97}" type="presParOf" srcId="{A03234F1-1AC9-405D-A755-992A2655C7E7}" destId="{B1763B48-4FBE-46C4-9F0E-F743CA636ADF}" srcOrd="2" destOrd="0" presId="urn:microsoft.com/office/officeart/2018/2/layout/IconLabelDescriptionList"/>
    <dgm:cxn modelId="{C763DA50-4A30-4DB2-B8C2-B37687D48FFA}" type="presParOf" srcId="{B1763B48-4FBE-46C4-9F0E-F743CA636ADF}" destId="{73C33DEA-74E2-4C6D-96E6-312A9FBC41DE}" srcOrd="0" destOrd="0" presId="urn:microsoft.com/office/officeart/2018/2/layout/IconLabelDescriptionList"/>
    <dgm:cxn modelId="{7BBC1223-CC4A-4663-BB27-0CFFDE7CB8AE}" type="presParOf" srcId="{B1763B48-4FBE-46C4-9F0E-F743CA636ADF}" destId="{FF6DC1E4-B35B-4EFE-AF22-CC200E028912}" srcOrd="1" destOrd="0" presId="urn:microsoft.com/office/officeart/2018/2/layout/IconLabelDescriptionList"/>
    <dgm:cxn modelId="{805037CB-857E-4B3C-A410-61B0D93EC2A7}" type="presParOf" srcId="{B1763B48-4FBE-46C4-9F0E-F743CA636ADF}" destId="{652D835A-45A5-4028-AB31-8A351CAC6D2D}" srcOrd="2" destOrd="0" presId="urn:microsoft.com/office/officeart/2018/2/layout/IconLabelDescriptionList"/>
    <dgm:cxn modelId="{C63840F6-E77E-43CF-9A9F-879A2C6C66D1}" type="presParOf" srcId="{B1763B48-4FBE-46C4-9F0E-F743CA636ADF}" destId="{CBD4FCB2-EF80-4C27-AFED-7A38193078A9}" srcOrd="3" destOrd="0" presId="urn:microsoft.com/office/officeart/2018/2/layout/IconLabelDescriptionList"/>
    <dgm:cxn modelId="{5E4AB230-228E-4CC3-9707-0D2A9AA07CEB}" type="presParOf" srcId="{B1763B48-4FBE-46C4-9F0E-F743CA636ADF}" destId="{4E494596-1F46-4FE1-9B96-BDD188476B12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48CA8-3573-4858-AFBA-DA20DD2E6DAA}">
      <dsp:nvSpPr>
        <dsp:cNvPr id="0" name=""/>
        <dsp:cNvSpPr/>
      </dsp:nvSpPr>
      <dsp:spPr>
        <a:xfrm>
          <a:off x="2271" y="470249"/>
          <a:ext cx="1275750" cy="1275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DE582-0B90-4247-9019-8BC70DA327EC}">
      <dsp:nvSpPr>
        <dsp:cNvPr id="0" name=""/>
        <dsp:cNvSpPr/>
      </dsp:nvSpPr>
      <dsp:spPr>
        <a:xfrm>
          <a:off x="2271" y="1885103"/>
          <a:ext cx="3645000" cy="54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 dirty="0"/>
            <a:t>MPLS in the data center</a:t>
          </a:r>
        </a:p>
      </dsp:txBody>
      <dsp:txXfrm>
        <a:off x="2271" y="1885103"/>
        <a:ext cx="3645000" cy="546750"/>
      </dsp:txXfrm>
    </dsp:sp>
    <dsp:sp modelId="{9892C5B0-8D10-4373-BA60-DDBAFA6D70D6}">
      <dsp:nvSpPr>
        <dsp:cNvPr id="0" name=""/>
        <dsp:cNvSpPr/>
      </dsp:nvSpPr>
      <dsp:spPr>
        <a:xfrm>
          <a:off x="2271" y="2496552"/>
          <a:ext cx="3645000" cy="1208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L-ARP client is a compute server participating in an MPLS underlay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L-ARP server is a Top-of-Rack switch</a:t>
          </a:r>
        </a:p>
      </dsp:txBody>
      <dsp:txXfrm>
        <a:off x="2271" y="2496552"/>
        <a:ext cx="3645000" cy="1208665"/>
      </dsp:txXfrm>
    </dsp:sp>
    <dsp:sp modelId="{73C33DEA-74E2-4C6D-96E6-312A9FBC41DE}">
      <dsp:nvSpPr>
        <dsp:cNvPr id="0" name=""/>
        <dsp:cNvSpPr/>
      </dsp:nvSpPr>
      <dsp:spPr>
        <a:xfrm rot="5400000">
          <a:off x="4942815" y="471729"/>
          <a:ext cx="974481" cy="1275750"/>
        </a:xfrm>
        <a:prstGeom prst="trapezoid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2D835A-45A5-4028-AB31-8A351CAC6D2D}">
      <dsp:nvSpPr>
        <dsp:cNvPr id="0" name=""/>
        <dsp:cNvSpPr/>
      </dsp:nvSpPr>
      <dsp:spPr>
        <a:xfrm>
          <a:off x="4285147" y="1885103"/>
          <a:ext cx="3645000" cy="54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 dirty="0"/>
            <a:t>MPLS in the access</a:t>
          </a:r>
        </a:p>
      </dsp:txBody>
      <dsp:txXfrm>
        <a:off x="4285147" y="1885103"/>
        <a:ext cx="3645000" cy="546750"/>
      </dsp:txXfrm>
    </dsp:sp>
    <dsp:sp modelId="{4E494596-1F46-4FE1-9B96-BDD188476B12}">
      <dsp:nvSpPr>
        <dsp:cNvPr id="0" name=""/>
        <dsp:cNvSpPr/>
      </dsp:nvSpPr>
      <dsp:spPr>
        <a:xfrm>
          <a:off x="4285147" y="2496552"/>
          <a:ext cx="3645000" cy="12086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L-ARP client is a D-SLAM/OLT/… with a label per subscriber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L-ARP server is a BNG device</a:t>
          </a:r>
        </a:p>
      </dsp:txBody>
      <dsp:txXfrm>
        <a:off x="4285147" y="2496552"/>
        <a:ext cx="3645000" cy="1208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pic>
        <p:nvPicPr>
          <p:cNvPr id="5" name="Picture 7" descr="blue-window"/>
          <p:cNvPicPr>
            <a:picLocks noChangeAspect="1" noChangeArrowheads="1"/>
          </p:cNvPicPr>
          <p:nvPr/>
        </p:nvPicPr>
        <p:blipFill>
          <a:blip r:embed="rId2" cstate="print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juniper_black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6050" y="917575"/>
            <a:ext cx="17176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32888"/>
            <a:ext cx="7315200" cy="877824"/>
          </a:xfrm>
        </p:spPr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3200" b="1" cap="all" baseline="0" dirty="0" smtClean="0">
                <a:solidFill>
                  <a:srgbClr val="29292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11880"/>
            <a:ext cx="5943600" cy="1051560"/>
          </a:xfrm>
        </p:spPr>
        <p:txBody>
          <a:bodyPr>
            <a:noAutofit/>
          </a:bodyPr>
          <a:lstStyle>
            <a:lvl1pPr marL="0" indent="0" algn="l" defTabSz="457200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defRPr lang="en-US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9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7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20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05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96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97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06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592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696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60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97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91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64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26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31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47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331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876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413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5AC321EB-F66C-704A-BFA1-9575AC3937B7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3B084973-505F-0640-91E2-197C39F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6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348"/>
            <a:ext cx="7434472" cy="790840"/>
          </a:xfrm>
        </p:spPr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32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57200" y="1370569"/>
            <a:ext cx="8229600" cy="4852358"/>
          </a:xfrm>
        </p:spPr>
        <p:txBody>
          <a:bodyPr>
            <a:normAutofit/>
          </a:bodyPr>
          <a:lstStyle>
            <a:lvl1pPr marL="112713" indent="-204153">
              <a:buClr>
                <a:schemeClr val="tx1"/>
              </a:buClr>
              <a:defRPr sz="2400"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 sz="2000"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 sz="1800"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 sz="1800"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9557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7925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86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510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9855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1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ith column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2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2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 b="1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 b="1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lrg-ven-gradient-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38725"/>
            <a:ext cx="91440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4"/>
          <p:cNvSpPr>
            <a:spLocks noChangeArrowheads="1"/>
          </p:cNvSpPr>
          <p:nvPr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ABCBE">
                  <a:alpha val="14999"/>
                </a:srgbClr>
              </a:gs>
              <a:gs pos="100000">
                <a:srgbClr val="565758">
                  <a:alpha val="14999"/>
                </a:srgb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050" y="2184400"/>
            <a:ext cx="4554538" cy="3822700"/>
          </a:xfrm>
          <a:prstGeom prst="rect">
            <a:avLst/>
          </a:prstGeom>
          <a:noFill/>
          <a:ln w="28575">
            <a:noFill/>
            <a:miter lim="800000"/>
            <a:headEnd/>
            <a:tailEnd type="none" w="lg" len="sm"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69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88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6250" y="255588"/>
            <a:ext cx="8220075" cy="741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8300" y="1133475"/>
            <a:ext cx="8220075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black">
          <a:xfrm>
            <a:off x="471488" y="6229350"/>
            <a:ext cx="5302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b"/>
          <a:lstStyle/>
          <a:p>
            <a:pPr eaLnBrk="0" fontAlgn="auto" hangingPunct="0">
              <a:spcAft>
                <a:spcPts val="0"/>
              </a:spcAft>
              <a:tabLst>
                <a:tab pos="461963" algn="l"/>
                <a:tab pos="4572000" algn="ctr"/>
                <a:tab pos="8461375" algn="r"/>
                <a:tab pos="8855075" algn="r"/>
              </a:tabLst>
              <a:defRPr/>
            </a:pPr>
            <a:fld id="{F3685484-FA1C-4816-AC06-0EF40D640CE5}" type="slidenum">
              <a:rPr lang="en-US" sz="1000">
                <a:solidFill>
                  <a:srgbClr val="807F83"/>
                </a:solidFill>
                <a:latin typeface="Arial" pitchFamily="34" charset="0"/>
                <a:cs typeface="+mn-cs"/>
              </a:rPr>
              <a:pPr eaLnBrk="0" fontAlgn="auto" hangingPunct="0">
                <a:spcAft>
                  <a:spcPts val="0"/>
                </a:spcAft>
                <a:tabLst>
                  <a:tab pos="461963" algn="l"/>
                  <a:tab pos="4572000" algn="ctr"/>
                  <a:tab pos="8461375" algn="r"/>
                  <a:tab pos="8855075" algn="r"/>
                </a:tabLst>
                <a:defRPr/>
              </a:pPr>
              <a:t>‹#›</a:t>
            </a:fld>
            <a:endParaRPr lang="en-US" sz="1000">
              <a:solidFill>
                <a:srgbClr val="807F83"/>
              </a:solidFill>
              <a:latin typeface="Arial" pitchFamily="34" charset="0"/>
              <a:cs typeface="+mn-cs"/>
            </a:endParaRPr>
          </a:p>
        </p:txBody>
      </p:sp>
      <p:grpSp>
        <p:nvGrpSpPr>
          <p:cNvPr id="1029" name="Group 6"/>
          <p:cNvGrpSpPr>
            <a:grpSpLocks/>
          </p:cNvGrpSpPr>
          <p:nvPr/>
        </p:nvGrpSpPr>
        <p:grpSpPr bwMode="auto">
          <a:xfrm>
            <a:off x="450850" y="238125"/>
            <a:ext cx="8240713" cy="5994400"/>
            <a:chOff x="284" y="150"/>
            <a:chExt cx="5182" cy="3776"/>
          </a:xfrm>
        </p:grpSpPr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284" y="3926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284" y="602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1" name="Line 9"/>
            <p:cNvSpPr>
              <a:spLocks noChangeShapeType="1"/>
            </p:cNvSpPr>
            <p:nvPr/>
          </p:nvSpPr>
          <p:spPr bwMode="auto">
            <a:xfrm>
              <a:off x="284" y="150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</p:grpSp>
      <p:pic>
        <p:nvPicPr>
          <p:cNvPr id="1030" name="Picture 10" descr="juniper_black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64438" y="6316663"/>
            <a:ext cx="111125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17850" y="6240463"/>
            <a:ext cx="2913063" cy="215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6"/>
                </a:solidFill>
                <a:latin typeface="+mn-lt"/>
                <a:cs typeface="+mn-cs"/>
              </a:rPr>
              <a:t>Copyright </a:t>
            </a:r>
            <a:r>
              <a:rPr lang="en-US" sz="800" dirty="0">
                <a:solidFill>
                  <a:schemeClr val="accent6"/>
                </a:solidFill>
                <a:ea typeface="ＭＳ Ｐゴシック" charset="-128"/>
                <a:cs typeface="+mn-cs"/>
              </a:rPr>
              <a:t>© 2015 Juniper Networks, Inc.     www.juniper.net</a:t>
            </a:r>
            <a:endParaRPr lang="en-US" sz="800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854" r:id="rId13"/>
    <p:sldLayoutId id="2147483855" r:id="rId14"/>
    <p:sldLayoutId id="2147483856" r:id="rId15"/>
    <p:sldLayoutId id="2147483857" r:id="rId16"/>
    <p:sldLayoutId id="2147483858" r:id="rId17"/>
    <p:sldLayoutId id="2147483859" r:id="rId18"/>
  </p:sldLayoutIdLst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lang="en-US" sz="2400" b="1" kern="1200" cap="all" dirty="0">
          <a:solidFill>
            <a:srgbClr val="292929"/>
          </a:solidFill>
          <a:latin typeface="Arial" pitchFamily="34" charset="0"/>
          <a:ea typeface="+mj-ea"/>
          <a:cs typeface="+mj-cs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20000"/>
        </a:spcAft>
        <a:defRPr sz="2400" b="1">
          <a:solidFill>
            <a:srgbClr val="292929"/>
          </a:solidFill>
          <a:latin typeface="Arial" pitchFamily="34" charset="0"/>
        </a:defRPr>
      </a:lvl9pPr>
    </p:titleStyle>
    <p:bodyStyle>
      <a:lvl1pPr marL="112713" indent="-112713" algn="l" rtl="0" eaLnBrk="1" fontAlgn="base" hangingPunct="1">
        <a:spcBef>
          <a:spcPts val="800"/>
        </a:spcBef>
        <a:spcAft>
          <a:spcPts val="400"/>
        </a:spcAft>
        <a:buClr>
          <a:schemeClr val="tx1"/>
        </a:buClr>
        <a:buSzPct val="25000"/>
        <a:buFont typeface="Arial" charset="0"/>
        <a:buChar char=" "/>
        <a:defRPr lang="en-US" sz="22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69913" indent="-225425" algn="l" rtl="0" eaLnBrk="1" fontAlgn="base" hangingPunct="1">
        <a:spcBef>
          <a:spcPct val="0"/>
        </a:spcBef>
        <a:spcAft>
          <a:spcPts val="500"/>
        </a:spcAft>
        <a:buClr>
          <a:schemeClr val="tx1"/>
        </a:buClr>
        <a:buSzPct val="90000"/>
        <a:buFont typeface="Wingdings" pitchFamily="2" charset="2"/>
        <a:buChar char="§"/>
        <a:defRPr lang="en-US" sz="20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854075" indent="-223838" algn="l" rtl="0" eaLnBrk="1" fontAlgn="base" hangingPunct="1">
        <a:spcBef>
          <a:spcPct val="0"/>
        </a:spcBef>
        <a:spcAft>
          <a:spcPts val="500"/>
        </a:spcAft>
        <a:buClr>
          <a:schemeClr val="tx1"/>
        </a:buClr>
        <a:buSzPct val="96000"/>
        <a:buFont typeface="Wingdings" pitchFamily="2" charset="2"/>
        <a:buChar char="§"/>
        <a:defRPr lang="en-US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147763" indent="-233363" algn="l" rtl="0" eaLnBrk="1" fontAlgn="base" hangingPunct="1">
        <a:spcBef>
          <a:spcPct val="0"/>
        </a:spcBef>
        <a:spcAft>
          <a:spcPts val="500"/>
        </a:spcAft>
        <a:buClr>
          <a:schemeClr val="tx1"/>
        </a:buClr>
        <a:buFont typeface="Arial" charset="0"/>
        <a:buChar char="–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431925" indent="-173038" algn="l" rtl="0" eaLnBrk="1" fontAlgn="base" hangingPunct="1">
        <a:spcBef>
          <a:spcPct val="0"/>
        </a:spcBef>
        <a:spcAft>
          <a:spcPts val="500"/>
        </a:spcAft>
        <a:buClr>
          <a:schemeClr val="tx1"/>
        </a:buClr>
        <a:buFont typeface="Arial" charset="0"/>
        <a:buChar char="-"/>
        <a:defRPr lang="en-US" sz="1600" kern="1200" dirty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1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873" r:id="rId13"/>
    <p:sldLayoutId id="2147483874" r:id="rId14"/>
    <p:sldLayoutId id="2147483875" r:id="rId15"/>
    <p:sldLayoutId id="2147483876" r:id="rId16"/>
    <p:sldLayoutId id="2147483877" r:id="rId17"/>
  </p:sldLayoutIdLs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591812"/>
          </a:xfrm>
        </p:spPr>
        <p:txBody>
          <a:bodyPr>
            <a:normAutofit/>
          </a:bodyPr>
          <a:lstStyle/>
          <a:p>
            <a:r>
              <a:rPr lang="en-US" sz="4400" cap="none" dirty="0"/>
              <a:t>draft-kompella-mpls-larp-07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4225159"/>
            <a:ext cx="6381631" cy="1112411"/>
          </a:xfrm>
        </p:spPr>
        <p:txBody>
          <a:bodyPr>
            <a:normAutofit/>
          </a:bodyPr>
          <a:lstStyle/>
          <a:p>
            <a:r>
              <a:rPr lang="en-US" sz="2400" dirty="0"/>
              <a:t>Kireeti Kompella, Balaji Rajagopalan,</a:t>
            </a:r>
          </a:p>
          <a:p>
            <a:r>
              <a:rPr lang="en-US" sz="2400" dirty="0" err="1"/>
              <a:t>Reji</a:t>
            </a:r>
            <a:r>
              <a:rPr lang="en-US" sz="2400" dirty="0"/>
              <a:t> Thomas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96BAB1-1446-2047-B651-B948D5EE007C}"/>
              </a:ext>
            </a:extLst>
          </p:cNvPr>
          <p:cNvSpPr txBox="1"/>
          <p:nvPr/>
        </p:nvSpPr>
        <p:spPr>
          <a:xfrm>
            <a:off x="2734478" y="1366134"/>
            <a:ext cx="3675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IETF Interim 2020 MPLS 01</a:t>
            </a:r>
          </a:p>
        </p:txBody>
      </p:sp>
    </p:spTree>
    <p:extLst>
      <p:ext uri="{BB962C8B-B14F-4D97-AF65-F5344CB8AC3E}">
        <p14:creationId xmlns:p14="http://schemas.microsoft.com/office/powerpoint/2010/main" val="143852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5B5504F5-A44D-4727-B62D-D306EE4C0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2E83A18-C907-44D5-83DF-CFB18125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845C857-E334-431F-9264-4BEF01228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426C9BD9-ECC0-4C60-87C1-D07F8F075A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7FBDFA8E-61C4-4F76-819E-308A16DEE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761F1C21-70B1-4D4E-831C-75DB8E7EA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D6B914E-6122-42BE-91C5-72FA400D0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25950DE0-F9E4-4487-93B8-F6FDB00B2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19D2307-45E1-4592-8192-9C9102D4E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1A93A333-9537-4DEC-A527-7733E1096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76DEF779-F072-40FD-A3BF-84E3B8C6D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61570E-EBF4-48B8-AB90-2A40B5228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68EF8EC2-E3C0-4C22-B1B8-6E30AC244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AC3BE00B-705F-42C6-94CE-E89B1FA4E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id="{F23249F0-6642-4CDD-B89B-7EC0C254A7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9E5173CD-2C19-40D0-B444-CF38FF220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46A9203-B0FB-426A-9F90-6953A96AE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F0B66C88-C270-4AE6-B12C-71CFC5F1E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9113790B-9AB2-45C0-85DD-4E73038947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36488705-890C-4BDD-AC3C-9807F6A6E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CCF65277-1D63-4A4A-957E-9F12111D9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AD6DFDD0-50F6-498B-A4E6-DC6D9A7952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2A5D777-C3C4-4D83-B4A3-0C83DBE1C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80A9110-3349-42C1-8186-CB70C1FD44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4F5EDCDF-C218-4482-A13E-8CFB87D0D0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B8EB4B-9F73-4DB2-B849-B88E0435D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sz="4000" b="0" i="0" kern="1200" cap="none" spc="-15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Use Case</a:t>
            </a:r>
            <a:r>
              <a:rPr lang="en-US" sz="4000" b="0" cap="none" spc="-150" dirty="0">
                <a:solidFill>
                  <a:schemeClr val="tx1"/>
                </a:solidFill>
              </a:rPr>
              <a:t>s</a:t>
            </a:r>
            <a:r>
              <a:rPr lang="en-US" sz="4000" b="0" i="0" kern="1200" cap="none" spc="-15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for L-ARP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1AB9A18-0D31-496D-8EA1-B74E0785326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601940817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F267FB8-CEAF-0946-BBC1-E4D2FCF358A9}"/>
              </a:ext>
            </a:extLst>
          </p:cNvPr>
          <p:cNvCxnSpPr/>
          <p:nvPr/>
        </p:nvCxnSpPr>
        <p:spPr>
          <a:xfrm>
            <a:off x="4945857" y="2885740"/>
            <a:ext cx="4525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481C95E-95C6-4E48-8193-3EA6C530B952}"/>
              </a:ext>
            </a:extLst>
          </p:cNvPr>
          <p:cNvCxnSpPr/>
          <p:nvPr/>
        </p:nvCxnSpPr>
        <p:spPr>
          <a:xfrm>
            <a:off x="4945857" y="3124906"/>
            <a:ext cx="4525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CF540B0-0567-3845-8996-29E73364216A}"/>
              </a:ext>
            </a:extLst>
          </p:cNvPr>
          <p:cNvCxnSpPr/>
          <p:nvPr/>
        </p:nvCxnSpPr>
        <p:spPr>
          <a:xfrm>
            <a:off x="4945857" y="3343679"/>
            <a:ext cx="4525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962450A-C50C-CB4D-93D4-250CB0A2CE0B}"/>
              </a:ext>
            </a:extLst>
          </p:cNvPr>
          <p:cNvCxnSpPr>
            <a:cxnSpLocks/>
          </p:cNvCxnSpPr>
          <p:nvPr/>
        </p:nvCxnSpPr>
        <p:spPr>
          <a:xfrm>
            <a:off x="6659044" y="3099281"/>
            <a:ext cx="67717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199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4FBFE-56A3-044C-A69A-530D51861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Changed?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254CF-E53A-AD47-80E6-3B2941B2A4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70569"/>
            <a:ext cx="8229600" cy="5114314"/>
          </a:xfrm>
        </p:spPr>
        <p:txBody>
          <a:bodyPr>
            <a:normAutofit/>
          </a:bodyPr>
          <a:lstStyle/>
          <a:p>
            <a:r>
              <a:rPr lang="en-US" dirty="0"/>
              <a:t>This work was done 5-6 years ago</a:t>
            </a:r>
          </a:p>
          <a:p>
            <a:pPr lvl="1"/>
            <a:r>
              <a:rPr lang="en-US" dirty="0"/>
              <a:t>At the time, there was some interest from some niche corners for an MPLS underlay in data centers</a:t>
            </a:r>
          </a:p>
          <a:p>
            <a:pPr lvl="1"/>
            <a:r>
              <a:rPr lang="en-US" dirty="0"/>
              <a:t>But most data centers and caching </a:t>
            </a:r>
            <a:r>
              <a:rPr lang="en-US" dirty="0" err="1"/>
              <a:t>PoPs</a:t>
            </a:r>
            <a:r>
              <a:rPr lang="en-US" dirty="0"/>
              <a:t> were using an MPLS overlay over an IP (GRE or UDP) underlay</a:t>
            </a:r>
          </a:p>
          <a:p>
            <a:r>
              <a:rPr lang="en-US" dirty="0"/>
              <a:t>Lately, there’s a resurgence of interest in an MPLS underlay in DCs, from the server, possibly using SPRING</a:t>
            </a:r>
          </a:p>
          <a:p>
            <a:r>
              <a:rPr lang="en-US" dirty="0"/>
              <a:t>While it’s common to run BGP or some form of an overlay SDN controller to the server, it’s not usual to run an IGP or LDP on the server</a:t>
            </a:r>
          </a:p>
          <a:p>
            <a:pPr lvl="1"/>
            <a:r>
              <a:rPr lang="en-US" dirty="0"/>
              <a:t>So, what will the control plane for the MPLS underlay be?</a:t>
            </a:r>
          </a:p>
        </p:txBody>
      </p:sp>
    </p:spTree>
    <p:extLst>
      <p:ext uri="{BB962C8B-B14F-4D97-AF65-F5344CB8AC3E}">
        <p14:creationId xmlns:p14="http://schemas.microsoft.com/office/powerpoint/2010/main" val="2169148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11AA9-4E7F-F947-BFDF-1F6C796F1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on How L-ARP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02ADA-3B51-4B42-9C3A-9A36056FF68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Similar to “regular” ARP: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ARP client </a:t>
            </a:r>
            <a:r>
              <a:rPr lang="en-US" dirty="0"/>
              <a:t>asks ARP server for a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MAC address </a:t>
            </a:r>
            <a:r>
              <a:rPr lang="en-US" dirty="0"/>
              <a:t>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hw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type Ethernet</a:t>
            </a:r>
            <a:r>
              <a:rPr lang="en-US" dirty="0"/>
              <a:t>) to reach an IPv4 address (protocol type IPv4)</a:t>
            </a:r>
          </a:p>
          <a:p>
            <a:r>
              <a:rPr lang="en-US" dirty="0">
                <a:solidFill>
                  <a:schemeClr val="accent2"/>
                </a:solidFill>
              </a:rPr>
              <a:t>L-ARP client X </a:t>
            </a:r>
            <a:r>
              <a:rPr lang="en-US" dirty="0"/>
              <a:t>asks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L-ARP server T1 </a:t>
            </a:r>
            <a:r>
              <a:rPr lang="en-US" dirty="0"/>
              <a:t>for a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label </a:t>
            </a:r>
            <a:r>
              <a:rPr lang="en-US" dirty="0"/>
              <a:t>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hw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type MPLS</a:t>
            </a:r>
            <a:r>
              <a:rPr lang="en-US" dirty="0"/>
              <a:t>) to reach an IPv4 address Y (protocol type IPv4)</a:t>
            </a:r>
          </a:p>
          <a:p>
            <a:r>
              <a:rPr lang="en-US" dirty="0"/>
              <a:t>L-ARP server T replies with a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label L1</a:t>
            </a:r>
          </a:p>
          <a:p>
            <a:r>
              <a:rPr lang="en-US" dirty="0"/>
              <a:t>L-ARP server advertises L-ARP client’s IP address to rest of MPLS network</a:t>
            </a:r>
          </a:p>
        </p:txBody>
      </p:sp>
    </p:spTree>
    <p:extLst>
      <p:ext uri="{BB962C8B-B14F-4D97-AF65-F5344CB8AC3E}">
        <p14:creationId xmlns:p14="http://schemas.microsoft.com/office/powerpoint/2010/main" val="291803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376A-B284-9845-B7E5-2FA30B5A9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L-ARP Works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B84D6EB0-6AE1-D343-B179-7479E3B32C49}"/>
              </a:ext>
            </a:extLst>
          </p:cNvPr>
          <p:cNvSpPr/>
          <p:nvPr/>
        </p:nvSpPr>
        <p:spPr>
          <a:xfrm>
            <a:off x="2175642" y="1933902"/>
            <a:ext cx="5076496" cy="24068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1D31A7A-F636-284D-84DB-30C79CE0F688}"/>
              </a:ext>
            </a:extLst>
          </p:cNvPr>
          <p:cNvSpPr/>
          <p:nvPr/>
        </p:nvSpPr>
        <p:spPr>
          <a:xfrm>
            <a:off x="977462" y="2858814"/>
            <a:ext cx="567558" cy="570186"/>
          </a:xfrm>
          <a:prstGeom prst="roundRect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X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80D2E3-CE9A-B743-AE54-0F8DD005B91B}"/>
              </a:ext>
            </a:extLst>
          </p:cNvPr>
          <p:cNvSpPr/>
          <p:nvPr/>
        </p:nvSpPr>
        <p:spPr>
          <a:xfrm>
            <a:off x="2017987" y="2858814"/>
            <a:ext cx="567558" cy="57018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62D7873-EEA7-AA44-A841-EBA80A7CCBD2}"/>
              </a:ext>
            </a:extLst>
          </p:cNvPr>
          <p:cNvCxnSpPr>
            <a:cxnSpLocks/>
            <a:stCxn id="5" idx="3"/>
            <a:endCxn id="6" idx="2"/>
          </p:cNvCxnSpPr>
          <p:nvPr/>
        </p:nvCxnSpPr>
        <p:spPr>
          <a:xfrm>
            <a:off x="1545020" y="3143907"/>
            <a:ext cx="472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D2C3F03-7137-9F4A-B5BB-C564CFA842DA}"/>
              </a:ext>
            </a:extLst>
          </p:cNvPr>
          <p:cNvSpPr/>
          <p:nvPr/>
        </p:nvSpPr>
        <p:spPr>
          <a:xfrm>
            <a:off x="7378262" y="1802107"/>
            <a:ext cx="567558" cy="570186"/>
          </a:xfrm>
          <a:prstGeom prst="roundRect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631872-5046-8A4F-A425-1D83BE088526}"/>
              </a:ext>
            </a:extLst>
          </p:cNvPr>
          <p:cNvSpPr/>
          <p:nvPr/>
        </p:nvSpPr>
        <p:spPr>
          <a:xfrm>
            <a:off x="6274678" y="3282271"/>
            <a:ext cx="567558" cy="57018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C49B350-54D0-FA4E-B64C-FB79122DDD83}"/>
              </a:ext>
            </a:extLst>
          </p:cNvPr>
          <p:cNvSpPr/>
          <p:nvPr/>
        </p:nvSpPr>
        <p:spPr>
          <a:xfrm>
            <a:off x="6547945" y="2093769"/>
            <a:ext cx="567558" cy="57018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T2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164133-41DD-6442-AE60-F4AD4C8A5EEF}"/>
              </a:ext>
            </a:extLst>
          </p:cNvPr>
          <p:cNvCxnSpPr>
            <a:cxnSpLocks/>
            <a:stCxn id="12" idx="7"/>
            <a:endCxn id="10" idx="1"/>
          </p:cNvCxnSpPr>
          <p:nvPr/>
        </p:nvCxnSpPr>
        <p:spPr>
          <a:xfrm flipV="1">
            <a:off x="7032386" y="2087200"/>
            <a:ext cx="345876" cy="9007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C6C2D01-85C8-9E43-BC44-4F2A6F971F78}"/>
              </a:ext>
            </a:extLst>
          </p:cNvPr>
          <p:cNvCxnSpPr>
            <a:cxnSpLocks/>
            <a:stCxn id="11" idx="5"/>
            <a:endCxn id="17" idx="1"/>
          </p:cNvCxnSpPr>
          <p:nvPr/>
        </p:nvCxnSpPr>
        <p:spPr>
          <a:xfrm>
            <a:off x="6759119" y="3768955"/>
            <a:ext cx="366895" cy="291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959B2E7-BC1E-2344-94E9-43840431E196}"/>
              </a:ext>
            </a:extLst>
          </p:cNvPr>
          <p:cNvSpPr/>
          <p:nvPr/>
        </p:nvSpPr>
        <p:spPr>
          <a:xfrm>
            <a:off x="7126014" y="3774942"/>
            <a:ext cx="567558" cy="570186"/>
          </a:xfrm>
          <a:prstGeom prst="roundRect">
            <a:avLst/>
          </a:prstGeom>
          <a:solidFill>
            <a:schemeClr val="accent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Z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197DC74-7606-7245-BE3F-F64D9CA4B303}"/>
              </a:ext>
            </a:extLst>
          </p:cNvPr>
          <p:cNvCxnSpPr/>
          <p:nvPr/>
        </p:nvCxnSpPr>
        <p:spPr>
          <a:xfrm>
            <a:off x="1439917" y="2585545"/>
            <a:ext cx="735725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01B682E-8202-404A-A76D-ED6003D62752}"/>
              </a:ext>
            </a:extLst>
          </p:cNvPr>
          <p:cNvSpPr txBox="1"/>
          <p:nvPr/>
        </p:nvSpPr>
        <p:spPr>
          <a:xfrm>
            <a:off x="1625050" y="22162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8704C3-8960-6A49-B2D8-4903BF31CB2E}"/>
              </a:ext>
            </a:extLst>
          </p:cNvPr>
          <p:cNvSpPr txBox="1"/>
          <p:nvPr/>
        </p:nvSpPr>
        <p:spPr>
          <a:xfrm>
            <a:off x="1282262" y="4792717"/>
            <a:ext cx="55240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X asks T1 for a label to 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T1 checks LFIB for entry to Y, say it gets label L2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T1 allocates label L1, inserts LFIB entry L1 </a:t>
            </a:r>
            <a:r>
              <a:rPr lang="en-US" dirty="0">
                <a:sym typeface="Wingdings" pitchFamily="2" charset="2"/>
              </a:rPr>
              <a:t> L2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T1 sends an L-ARP reply of L1 to X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(*) T1 advertises [X, L3] to rest of MPLS network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67B51F-7761-6946-89E7-C46B4FC1DF1F}"/>
              </a:ext>
            </a:extLst>
          </p:cNvPr>
          <p:cNvCxnSpPr/>
          <p:nvPr/>
        </p:nvCxnSpPr>
        <p:spPr>
          <a:xfrm>
            <a:off x="1439917" y="3673366"/>
            <a:ext cx="735725" cy="0"/>
          </a:xfrm>
          <a:prstGeom prst="straightConnector1">
            <a:avLst/>
          </a:prstGeom>
          <a:ln w="28575"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FEEA7F2-2782-E644-BFEA-C094C6566D9A}"/>
              </a:ext>
            </a:extLst>
          </p:cNvPr>
          <p:cNvSpPr txBox="1"/>
          <p:nvPr/>
        </p:nvSpPr>
        <p:spPr>
          <a:xfrm>
            <a:off x="1651326" y="370226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94784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376A-B284-9845-B7E5-2FA30B5A9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L-ARP Works: </a:t>
            </a:r>
            <a:r>
              <a:rPr lang="en-US" cap="none" dirty="0"/>
              <a:t>notes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8704C3-8960-6A49-B2D8-4903BF31CB2E}"/>
              </a:ext>
            </a:extLst>
          </p:cNvPr>
          <p:cNvSpPr txBox="1"/>
          <p:nvPr/>
        </p:nvSpPr>
        <p:spPr>
          <a:xfrm>
            <a:off x="819807" y="2690336"/>
            <a:ext cx="55240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X asks T1 for a label to 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T1 checks LFIB for entry to Y, say it gets label L2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T1 allocates label L1, inserts LFIB entry L1 </a:t>
            </a:r>
            <a:r>
              <a:rPr lang="en-US" dirty="0">
                <a:sym typeface="Wingdings" pitchFamily="2" charset="2"/>
              </a:rPr>
              <a:t> L2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T1 sends an L-ARP reply of L1 to X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(*) T1 advertises [X, L3] to rest of MPLS network</a:t>
            </a:r>
            <a:endParaRPr lang="en-US" dirty="0"/>
          </a:p>
        </p:txBody>
      </p:sp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4ADFED65-EA86-154C-B12F-4FE993217A12}"/>
              </a:ext>
            </a:extLst>
          </p:cNvPr>
          <p:cNvSpPr/>
          <p:nvPr/>
        </p:nvSpPr>
        <p:spPr>
          <a:xfrm>
            <a:off x="5087007" y="875048"/>
            <a:ext cx="3899337" cy="1477327"/>
          </a:xfrm>
          <a:prstGeom prst="wedgeRoundRectCallout">
            <a:avLst>
              <a:gd name="adj1" fmla="val -82219"/>
              <a:gd name="adj2" fmla="val 781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Why does X ask for a label to Y?</a:t>
            </a:r>
          </a:p>
          <a:p>
            <a:pPr algn="ctr"/>
            <a:r>
              <a:rPr lang="en-US" dirty="0"/>
              <a:t>Use case: X and Y have VMs or containers in the same VRF.  X gets a BGP advert with next hop Y and wants an MPLS tunnel to Y</a:t>
            </a:r>
          </a:p>
        </p:txBody>
      </p:sp>
      <p:sp>
        <p:nvSpPr>
          <p:cNvPr id="7" name="Line Callout 1 6">
            <a:extLst>
              <a:ext uri="{FF2B5EF4-FFF2-40B4-BE49-F238E27FC236}">
                <a16:creationId xmlns:a16="http://schemas.microsoft.com/office/drawing/2014/main" id="{90E815DB-0573-6A4B-9217-B9F3A3CF96F2}"/>
              </a:ext>
            </a:extLst>
          </p:cNvPr>
          <p:cNvSpPr/>
          <p:nvPr/>
        </p:nvSpPr>
        <p:spPr>
          <a:xfrm>
            <a:off x="5570483" y="4505625"/>
            <a:ext cx="2921876" cy="1366344"/>
          </a:xfrm>
          <a:prstGeom prst="borderCallout1">
            <a:avLst>
              <a:gd name="adj1" fmla="val -3558"/>
              <a:gd name="adj2" fmla="val 67005"/>
              <a:gd name="adj3" fmla="val -95193"/>
              <a:gd name="adj4" fmla="val 209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if the entry L2 is a label stack (a la SPRING)?</a:t>
            </a:r>
          </a:p>
          <a:p>
            <a:pPr algn="ctr"/>
            <a:r>
              <a:rPr lang="en-US" dirty="0"/>
              <a:t>T1 effectively creates a “binding SID” L1 for Y and sends this to X</a:t>
            </a:r>
          </a:p>
        </p:txBody>
      </p:sp>
      <p:sp>
        <p:nvSpPr>
          <p:cNvPr id="24" name="Line Callout 1 23">
            <a:extLst>
              <a:ext uri="{FF2B5EF4-FFF2-40B4-BE49-F238E27FC236}">
                <a16:creationId xmlns:a16="http://schemas.microsoft.com/office/drawing/2014/main" id="{65AABE4A-B5C2-C345-8C64-C236CF4B12C5}"/>
              </a:ext>
            </a:extLst>
          </p:cNvPr>
          <p:cNvSpPr/>
          <p:nvPr/>
        </p:nvSpPr>
        <p:spPr>
          <a:xfrm>
            <a:off x="457200" y="4960883"/>
            <a:ext cx="3620813" cy="1366344"/>
          </a:xfrm>
          <a:prstGeom prst="borderCallout1">
            <a:avLst>
              <a:gd name="adj1" fmla="val -4327"/>
              <a:gd name="adj2" fmla="val 22883"/>
              <a:gd name="adj3" fmla="val -59809"/>
              <a:gd name="adj4" fmla="val 688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does T1 advertise [X, L3]?</a:t>
            </a:r>
          </a:p>
          <a:p>
            <a:pPr algn="ctr"/>
            <a:r>
              <a:rPr lang="en-US" dirty="0"/>
              <a:t>This is a “proxy” advertisement on behalf of X; how it’s done depends on the protocol used</a:t>
            </a:r>
          </a:p>
        </p:txBody>
      </p:sp>
      <p:sp>
        <p:nvSpPr>
          <p:cNvPr id="25" name="Line Callout 1 24">
            <a:extLst>
              <a:ext uri="{FF2B5EF4-FFF2-40B4-BE49-F238E27FC236}">
                <a16:creationId xmlns:a16="http://schemas.microsoft.com/office/drawing/2014/main" id="{8F5B7B2D-C2E1-0649-A4CE-EE34106EE17D}"/>
              </a:ext>
            </a:extLst>
          </p:cNvPr>
          <p:cNvSpPr/>
          <p:nvPr/>
        </p:nvSpPr>
        <p:spPr>
          <a:xfrm>
            <a:off x="371523" y="1033110"/>
            <a:ext cx="3338630" cy="1366344"/>
          </a:xfrm>
          <a:prstGeom prst="borderCallout1">
            <a:avLst>
              <a:gd name="adj1" fmla="val 107212"/>
              <a:gd name="adj2" fmla="val 53943"/>
              <a:gd name="adj3" fmla="val 187115"/>
              <a:gd name="adj4" fmla="val 90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Note that X and Y don’t have to be in the same subnet.  T1 is effectively implementing proxy ARP on behalf of Y</a:t>
            </a:r>
          </a:p>
        </p:txBody>
      </p:sp>
    </p:spTree>
    <p:extLst>
      <p:ext uri="{BB962C8B-B14F-4D97-AF65-F5344CB8AC3E}">
        <p14:creationId xmlns:p14="http://schemas.microsoft.com/office/powerpoint/2010/main" val="401229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Bidirectional MPLS Connectivity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182950"/>
            <a:ext cx="8229600" cy="4852358"/>
          </a:xfrm>
        </p:spPr>
        <p:txBody>
          <a:bodyPr/>
          <a:lstStyle/>
          <a:p>
            <a:r>
              <a:rPr lang="en-US" dirty="0"/>
              <a:t>X wants MPLS connectivity to Y </a:t>
            </a:r>
          </a:p>
          <a:p>
            <a:pPr lvl="1"/>
            <a:r>
              <a:rPr lang="en-US" dirty="0"/>
              <a:t>X uses L-ARP to learn the label to use (L1) for sending to Y</a:t>
            </a:r>
          </a:p>
          <a:p>
            <a:pPr lvl="1"/>
            <a:r>
              <a:rPr lang="en-US" dirty="0"/>
              <a:t>But with what label should X expect to receive packets?</a:t>
            </a:r>
          </a:p>
          <a:p>
            <a:r>
              <a:rPr lang="en-US" dirty="0"/>
              <a:t>T1 needs to allocate a label for X</a:t>
            </a:r>
          </a:p>
          <a:p>
            <a:pPr lvl="1"/>
            <a:r>
              <a:rPr lang="en-US" dirty="0"/>
              <a:t>T1 advertised [X, L3] to the rest of the network; what should it swap L3 with to reach X?</a:t>
            </a:r>
          </a:p>
          <a:p>
            <a:pPr lvl="1"/>
            <a:r>
              <a:rPr lang="en-US" dirty="0"/>
              <a:t>The label that X receives may be NULL (PHP) or not (UHP)</a:t>
            </a:r>
          </a:p>
          <a:p>
            <a:pPr lvl="1"/>
            <a:r>
              <a:rPr lang="en-US" dirty="0"/>
              <a:t>If PHP, X doesn’t need to know; if UHP, maybe labeled DHCP?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267455" y="4716820"/>
            <a:ext cx="4609090" cy="1627403"/>
            <a:chOff x="1868934" y="3906020"/>
            <a:chExt cx="4609090" cy="1627403"/>
          </a:xfrm>
        </p:grpSpPr>
        <p:sp>
          <p:nvSpPr>
            <p:cNvPr id="4" name="Oval 3"/>
            <p:cNvSpPr>
              <a:spLocks noChangeAspect="1"/>
            </p:cNvSpPr>
            <p:nvPr/>
          </p:nvSpPr>
          <p:spPr>
            <a:xfrm>
              <a:off x="1868934" y="4457176"/>
              <a:ext cx="503175" cy="5031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5974849" y="4457176"/>
              <a:ext cx="503175" cy="50317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Y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3087585" y="4457176"/>
              <a:ext cx="503175" cy="503175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>
              <a:stCxn id="4" idx="6"/>
              <a:endCxn id="6" idx="2"/>
            </p:cNvCxnSpPr>
            <p:nvPr/>
          </p:nvCxnSpPr>
          <p:spPr>
            <a:xfrm>
              <a:off x="2372109" y="4708764"/>
              <a:ext cx="71547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20748" y="450510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…</a:t>
              </a:r>
            </a:p>
          </p:txBody>
        </p:sp>
        <p:cxnSp>
          <p:nvCxnSpPr>
            <p:cNvPr id="11" name="Straight Connector 10"/>
            <p:cNvCxnSpPr>
              <a:stCxn id="6" idx="6"/>
            </p:cNvCxnSpPr>
            <p:nvPr/>
          </p:nvCxnSpPr>
          <p:spPr>
            <a:xfrm>
              <a:off x="3590760" y="4708764"/>
              <a:ext cx="49453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endCxn id="5" idx="2"/>
            </p:cNvCxnSpPr>
            <p:nvPr/>
          </p:nvCxnSpPr>
          <p:spPr>
            <a:xfrm>
              <a:off x="5283333" y="4708764"/>
              <a:ext cx="69151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2372109" y="4301417"/>
              <a:ext cx="71547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479932" y="3906020"/>
              <a:ext cx="621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L1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385583" y="5112808"/>
              <a:ext cx="715476" cy="0"/>
            </a:xfrm>
            <a:prstGeom prst="straightConnector1">
              <a:avLst/>
            </a:prstGeom>
            <a:ln>
              <a:solidFill>
                <a:srgbClr val="660066"/>
              </a:solidFill>
              <a:headEnd type="triangle" w="lg" len="lg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586976" y="5164091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?</a:t>
              </a:r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C436CF8-3900-DE43-AB2B-B05D9E846F71}"/>
              </a:ext>
            </a:extLst>
          </p:cNvPr>
          <p:cNvCxnSpPr/>
          <p:nvPr/>
        </p:nvCxnSpPr>
        <p:spPr>
          <a:xfrm>
            <a:off x="3839722" y="5112217"/>
            <a:ext cx="7154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F3B7C7D-E1EE-EC4B-85EA-624D601E0E1E}"/>
              </a:ext>
            </a:extLst>
          </p:cNvPr>
          <p:cNvSpPr txBox="1"/>
          <p:nvPr/>
        </p:nvSpPr>
        <p:spPr>
          <a:xfrm>
            <a:off x="3947545" y="4716820"/>
            <a:ext cx="62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F64C5B4-9D98-1042-B9D6-7EA85A5A90E1}"/>
              </a:ext>
            </a:extLst>
          </p:cNvPr>
          <p:cNvCxnSpPr/>
          <p:nvPr/>
        </p:nvCxnSpPr>
        <p:spPr>
          <a:xfrm>
            <a:off x="3816091" y="5941138"/>
            <a:ext cx="715476" cy="0"/>
          </a:xfrm>
          <a:prstGeom prst="straightConnector1">
            <a:avLst/>
          </a:prstGeom>
          <a:ln>
            <a:solidFill>
              <a:srgbClr val="660066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FB32AB0-599F-4647-9198-C21895C5F8A6}"/>
              </a:ext>
            </a:extLst>
          </p:cNvPr>
          <p:cNvSpPr txBox="1"/>
          <p:nvPr/>
        </p:nvSpPr>
        <p:spPr>
          <a:xfrm>
            <a:off x="3964934" y="59924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F03C5-BF7E-A64B-B1F9-EA3A29BAF214}"/>
              </a:ext>
            </a:extLst>
          </p:cNvPr>
          <p:cNvSpPr txBox="1"/>
          <p:nvPr/>
        </p:nvSpPr>
        <p:spPr>
          <a:xfrm>
            <a:off x="3531984" y="534201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</p:spTree>
    <p:extLst>
      <p:ext uri="{BB962C8B-B14F-4D97-AF65-F5344CB8AC3E}">
        <p14:creationId xmlns:p14="http://schemas.microsoft.com/office/powerpoint/2010/main" val="2481281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5E7B9-D839-2E4C-8107-F515AFD74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15BC6-ABD4-3D49-B32D-CFC2533B248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Quite a bit of work was done on this, but quite a while ago</a:t>
            </a:r>
          </a:p>
          <a:p>
            <a:pPr lvl="1"/>
            <a:r>
              <a:rPr lang="en-US" dirty="0"/>
              <a:t>This included a prototype implementation on Linux and on a </a:t>
            </a:r>
            <a:r>
              <a:rPr lang="en-US" dirty="0" err="1"/>
              <a:t>ToR</a:t>
            </a:r>
            <a:r>
              <a:rPr lang="en-US" dirty="0"/>
              <a:t> running </a:t>
            </a:r>
            <a:r>
              <a:rPr lang="en-US" dirty="0" err="1"/>
              <a:t>Junos</a:t>
            </a:r>
            <a:endParaRPr lang="en-US" dirty="0"/>
          </a:p>
          <a:p>
            <a:r>
              <a:rPr lang="en-US" dirty="0"/>
              <a:t>Need to refresh much of that work</a:t>
            </a:r>
          </a:p>
          <a:p>
            <a:pPr lvl="1"/>
            <a:r>
              <a:rPr lang="en-US" dirty="0"/>
              <a:t>Linux MPLS code has changed significantly</a:t>
            </a:r>
          </a:p>
          <a:p>
            <a:r>
              <a:rPr lang="en-US" dirty="0"/>
              <a:t>Some protocol details need to be ironed out</a:t>
            </a:r>
          </a:p>
          <a:p>
            <a:pPr lvl="1"/>
            <a:r>
              <a:rPr lang="en-US" dirty="0"/>
              <a:t>Format: label(s), metric, ELC, …</a:t>
            </a:r>
          </a:p>
          <a:p>
            <a:pPr lvl="1"/>
            <a:r>
              <a:rPr lang="en-US" dirty="0"/>
              <a:t>Multihomed servers (L-ARP clients)</a:t>
            </a:r>
          </a:p>
          <a:p>
            <a:pPr lvl="1"/>
            <a:r>
              <a:rPr lang="en-US" dirty="0"/>
              <a:t>L-ARP in SPRING networks</a:t>
            </a:r>
          </a:p>
          <a:p>
            <a:pPr lvl="1"/>
            <a:r>
              <a:rPr lang="en-US" dirty="0"/>
              <a:t>Restart and persistence of label allocation</a:t>
            </a:r>
          </a:p>
        </p:txBody>
      </p:sp>
    </p:spTree>
    <p:extLst>
      <p:ext uri="{BB962C8B-B14F-4D97-AF65-F5344CB8AC3E}">
        <p14:creationId xmlns:p14="http://schemas.microsoft.com/office/powerpoint/2010/main" val="38282988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Juniper themes">
      <a:dk1>
        <a:srgbClr val="333333"/>
      </a:dk1>
      <a:lt1>
        <a:srgbClr val="FFFFFF"/>
      </a:lt1>
      <a:dk2>
        <a:srgbClr val="93220B"/>
      </a:dk2>
      <a:lt2>
        <a:srgbClr val="5C852D"/>
      </a:lt2>
      <a:accent1>
        <a:srgbClr val="0067AC"/>
      </a:accent1>
      <a:accent2>
        <a:srgbClr val="BFC16B"/>
      </a:accent2>
      <a:accent3>
        <a:srgbClr val="F26649"/>
      </a:accent3>
      <a:accent4>
        <a:srgbClr val="2F8D7D"/>
      </a:accent4>
      <a:accent5>
        <a:srgbClr val="7EB0CC"/>
      </a:accent5>
      <a:accent6>
        <a:srgbClr val="807F83"/>
      </a:accent6>
      <a:hlink>
        <a:srgbClr val="5D87A1"/>
      </a:hlink>
      <a:folHlink>
        <a:srgbClr val="F79646"/>
      </a:folHlink>
    </a:clrScheme>
    <a:fontScheme name="JuniperTemplate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resenter title">
      <a:srgbClr val="4D4D4D"/>
    </a:custClr>
    <a:custClr name="text title">
      <a:srgbClr val="292929"/>
    </a:custClr>
    <a:custClr name="subtitle blue">
      <a:srgbClr val="5D87A1"/>
    </a:custClr>
    <a:custClr name="axis">
      <a:srgbClr val="807F83"/>
    </a:custClr>
  </a:custClrLst>
</a:theme>
</file>

<file path=ppt/theme/theme2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693</Words>
  <Application>Microsoft Macintosh PowerPoint</Application>
  <PresentationFormat>On-screen Show (4:3)</PresentationFormat>
  <Paragraphs>79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 Light</vt:lpstr>
      <vt:lpstr>Rockwell</vt:lpstr>
      <vt:lpstr>Wingdings</vt:lpstr>
      <vt:lpstr>Default Theme</vt:lpstr>
      <vt:lpstr>Atlas</vt:lpstr>
      <vt:lpstr>draft-kompella-mpls-larp-07</vt:lpstr>
      <vt:lpstr>Use Cases for L-ARP</vt:lpstr>
      <vt:lpstr>What’s Changed?</vt:lpstr>
      <vt:lpstr>Recap on How L-ARP Works</vt:lpstr>
      <vt:lpstr>How L-ARP Works</vt:lpstr>
      <vt:lpstr>How L-ARP Works: notes</vt:lpstr>
      <vt:lpstr>Bidirectional MPLS Connectivity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draft-kompella-mpls-larp-07</dc:title>
  <dc:creator>Kireeti Kompella</dc:creator>
  <cp:lastModifiedBy>Kireeti Kompella</cp:lastModifiedBy>
  <cp:revision>14</cp:revision>
  <dcterms:created xsi:type="dcterms:W3CDTF">2020-04-21T00:53:05Z</dcterms:created>
  <dcterms:modified xsi:type="dcterms:W3CDTF">2020-04-21T02:25:26Z</dcterms:modified>
</cp:coreProperties>
</file>