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8" r:id="rId4"/>
    <p:sldId id="279" r:id="rId5"/>
    <p:sldId id="270" r:id="rId6"/>
    <p:sldId id="274" r:id="rId7"/>
    <p:sldId id="273" r:id="rId8"/>
    <p:sldId id="275" r:id="rId9"/>
    <p:sldId id="271" r:id="rId10"/>
    <p:sldId id="278" r:id="rId11"/>
    <p:sldId id="272" r:id="rId12"/>
    <p:sldId id="261" r:id="rId13"/>
    <p:sldId id="262" r:id="rId14"/>
    <p:sldId id="263" r:id="rId15"/>
    <p:sldId id="277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6395"/>
  </p:normalViewPr>
  <p:slideViewPr>
    <p:cSldViewPr snapToGrid="0" snapToObjects="1">
      <p:cViewPr varScale="1">
        <p:scale>
          <a:sx n="110" d="100"/>
          <a:sy n="110" d="100"/>
        </p:scale>
        <p:origin x="1176" y="168"/>
      </p:cViewPr>
      <p:guideLst/>
    </p:cSldViewPr>
  </p:slideViewPr>
  <p:outlineViewPr>
    <p:cViewPr>
      <p:scale>
        <a:sx n="33" d="100"/>
        <a:sy n="33" d="100"/>
      </p:scale>
      <p:origin x="0" y="-295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F20E8-6D91-0C47-8374-BD4C65D7D170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3E033-B056-E042-B379-F459F1BDB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19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42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140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577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270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7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C1D15-CC25-9B4D-B9A0-88E6B50955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CF79D-635F-484D-A891-27721456CB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11BDF-9529-5C43-B836-001D9CF5F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33203-323F-6745-BAE5-2831C555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2201-6501-8044-801A-C969D4B50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1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AF054-B144-EE44-9A38-2F42E17D4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14AB20-E25E-CD43-9D58-E9B363110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7B55F-0976-3E49-B003-C30B94A6E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08E67-700E-1F47-BD06-42E56D198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705BE-2E6D-6C42-90DC-4B0E33426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2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73CD0C-2EB7-F04A-BCC9-AF14DA570A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BAF7BD-924C-0D4C-8E5C-28A7C51F3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5EF50-740F-4840-9697-7890C099F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ED514-DB0D-7C4C-9D81-F76480A3A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1171F-4E07-1743-9FB8-674DB2A37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7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488AE-69A4-4A46-B886-CD2E94A28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2A8B4-6AB8-4641-A36E-364128462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2FBBD-4ABF-2A4F-80DF-969210DAF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087E-83CF-6344-837A-B46ACD101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9F415-3E76-3347-B4D8-E9E12D94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04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3A6AC-1CB4-6C4F-B6F6-A8E32B13E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3AED7-CB22-0947-9018-38AD54BC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1AFAA-EE3B-A548-983E-096636421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F1D6D-299D-B243-AE27-04A4F9E4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2F18D-2DA8-474C-A061-CC42EA69C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13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21E2C-C83E-2C40-A294-F6A0DBF0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4F256-FCB8-0E4A-8B39-E410DC824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738523-FDB1-834A-AD65-1EBF605F5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1FAAE-8B5D-1748-AFFC-F890FCFD3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32DA5-F403-894E-9D88-FAD92523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3D4AD-8CED-DC49-9682-99E9DC058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5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EC59C-1934-C442-8D05-0EB0E7168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643C1-B799-8F46-83D0-883AF0CDF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8F200-CE27-0942-A144-7B777EAF8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DA69C6-FF11-DE4F-9131-97292A5635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3103F-95D8-834B-8ECD-696BBDA0CB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C90C7E-84BD-5C41-8F2C-240F98A4C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2E91F8-792C-F549-B3F7-7C29BB665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7C0B8-441D-C641-9899-BA1797C1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4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F113A-F183-564C-8B84-7F7C3A43F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7A3E67-EAB2-854B-B355-E5EEC7853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594F69-9B81-7C43-B94D-8AADDE67B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E05F4-F3BB-9544-A4BB-66193B9D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6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42F92-1BDD-C84A-8557-6EDFCA7E3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80C2F6-C057-6244-A9DF-4DC0CDD9C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EA6A1-62F7-8944-B112-DA239E611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1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79ADE-97ED-224C-A102-C8A46C9B0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57318-AF99-F54D-B912-44653AC3B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A6A5B-CE5C-A346-B1E4-190708D40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3E05E-153E-CF46-8E70-CDA299316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A4D30-54B3-1A4C-BE5D-ED5BC8288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4C957-238A-E24C-8A03-564D02436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25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7DCF8-7D72-5F4A-8899-18A5FDBE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7D5DAA-1BBD-F640-8E08-0DEC02FA8C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10CB7-3ED9-AC44-9107-069A31B5C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D92B-7184-B44F-B65C-485431D7C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666EA-A1F9-ED48-92E5-03F5B3ED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3F1D5-A848-A644-A40A-F0C648E17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2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AD8E98-2EB6-2F45-9E6C-FA7777738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59CA6-AD4C-C247-98C1-E0070FE0B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BFD21-8BA1-D245-8FEE-80676644B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4D336-67AB-C14C-83DA-EB49EFCF8AFF}" type="datetimeFigureOut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BB475-3636-0547-ADCD-4193A107D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C8357-889E-F84A-9726-70C1678F2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E2EB-1ED0-0C45-8DA6-D673228BB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2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shen-spring-p2mp-transport-chain-0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E4DC2-9F7A-CD43-9814-DA99BD9CA2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89616"/>
          </a:xfrm>
        </p:spPr>
        <p:txBody>
          <a:bodyPr>
            <a:normAutofit/>
          </a:bodyPr>
          <a:lstStyle/>
          <a:p>
            <a:r>
              <a:rPr lang="en-US" sz="4400" dirty="0"/>
              <a:t>P2MP Transport Using Chain Replication in Segment Routing</a:t>
            </a:r>
            <a:br>
              <a:rPr lang="en-US" sz="4800" dirty="0"/>
            </a:br>
            <a:r>
              <a:rPr lang="en-US" sz="4800" dirty="0"/>
              <a:t> </a:t>
            </a:r>
            <a:r>
              <a:rPr lang="en-US" sz="3600" dirty="0">
                <a:hlinkClick r:id="rId2"/>
              </a:rPr>
              <a:t>draft-shen-spring-p2mp-transport-chain-02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69923-E536-C54A-88BD-E884FFF3F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6748" y="4067063"/>
            <a:ext cx="4989443" cy="1668574"/>
          </a:xfrm>
        </p:spPr>
        <p:txBody>
          <a:bodyPr>
            <a:normAutofit/>
          </a:bodyPr>
          <a:lstStyle/>
          <a:p>
            <a:pPr algn="l"/>
            <a:r>
              <a:rPr lang="en-US" sz="2000" dirty="0" err="1"/>
              <a:t>Yimin</a:t>
            </a:r>
            <a:r>
              <a:rPr lang="en-US" sz="2000" dirty="0"/>
              <a:t> Shen, Jeffrey Zhang - </a:t>
            </a:r>
            <a:r>
              <a:rPr lang="en-US" sz="2000" dirty="0">
                <a:solidFill>
                  <a:srgbClr val="0070C0"/>
                </a:solidFill>
              </a:rPr>
              <a:t>Juniper Networks</a:t>
            </a:r>
          </a:p>
          <a:p>
            <a:pPr algn="l"/>
            <a:r>
              <a:rPr lang="en-US" sz="2000" dirty="0"/>
              <a:t>Rishabh Parekh - </a:t>
            </a:r>
            <a:r>
              <a:rPr lang="en-US" sz="2000" dirty="0">
                <a:solidFill>
                  <a:srgbClr val="0070C0"/>
                </a:solidFill>
              </a:rPr>
              <a:t>Cisco Systems</a:t>
            </a:r>
          </a:p>
          <a:p>
            <a:pPr algn="l"/>
            <a:r>
              <a:rPr lang="en-US" sz="2000" dirty="0" err="1"/>
              <a:t>Hooman</a:t>
            </a:r>
            <a:r>
              <a:rPr lang="en-US" sz="2000" dirty="0"/>
              <a:t> </a:t>
            </a:r>
            <a:r>
              <a:rPr lang="en-US" sz="2000" dirty="0" err="1"/>
              <a:t>Bidgoli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Nokia</a:t>
            </a:r>
          </a:p>
          <a:p>
            <a:pPr algn="l"/>
            <a:r>
              <a:rPr lang="en-US" sz="2000" dirty="0"/>
              <a:t>Yuji </a:t>
            </a:r>
            <a:r>
              <a:rPr lang="en-US" sz="2000" dirty="0" err="1"/>
              <a:t>Kamite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NTT Communications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C22A5D-500E-8448-8D2B-554B1406EF27}"/>
              </a:ext>
            </a:extLst>
          </p:cNvPr>
          <p:cNvSpPr txBox="1"/>
          <p:nvPr/>
        </p:nvSpPr>
        <p:spPr>
          <a:xfrm>
            <a:off x="5782962" y="67838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C85B41-2A88-8542-9049-CBE6A8A5DB29}"/>
              </a:ext>
            </a:extLst>
          </p:cNvPr>
          <p:cNvSpPr txBox="1"/>
          <p:nvPr/>
        </p:nvSpPr>
        <p:spPr>
          <a:xfrm>
            <a:off x="3525376" y="5988171"/>
            <a:ext cx="488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MPLS WG Virtual Interim Meeting, May 2020</a:t>
            </a:r>
          </a:p>
        </p:txBody>
      </p:sp>
    </p:spTree>
    <p:extLst>
      <p:ext uri="{BB962C8B-B14F-4D97-AF65-F5344CB8AC3E}">
        <p14:creationId xmlns:p14="http://schemas.microsoft.com/office/powerpoint/2010/main" val="966446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F2A99-DA86-BB48-8B47-12C31F920B2A}"/>
              </a:ext>
            </a:extLst>
          </p:cNvPr>
          <p:cNvSpPr txBox="1">
            <a:spLocks/>
          </p:cNvSpPr>
          <p:nvPr/>
        </p:nvSpPr>
        <p:spPr>
          <a:xfrm>
            <a:off x="838200" y="1506470"/>
            <a:ext cx="10283688" cy="1674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To process P1 locally, must pop all P2MP chain labels.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If there is a service label, root inserts an “End-of-Chain” label between service label and P2MP chain labels.</a:t>
            </a:r>
          </a:p>
          <a:p>
            <a:pPr>
              <a:spcBef>
                <a:spcPts val="0"/>
              </a:spcBef>
            </a:pPr>
            <a:r>
              <a:rPr lang="en-US" sz="2400" dirty="0" err="1"/>
              <a:t>EoC</a:t>
            </a:r>
            <a:r>
              <a:rPr lang="en-US" sz="2400" dirty="0"/>
              <a:t> is a new Extended Special-Purpose Label, as &lt;XL = 15, </a:t>
            </a:r>
            <a:r>
              <a:rPr lang="en-US" sz="2400" dirty="0" err="1"/>
              <a:t>EoC</a:t>
            </a:r>
            <a:r>
              <a:rPr lang="en-US" sz="2400" dirty="0"/>
              <a:t>&gt;.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3A7E03-2E3D-DC44-9FB7-2D99917FD1FF}"/>
              </a:ext>
            </a:extLst>
          </p:cNvPr>
          <p:cNvSpPr txBox="1"/>
          <p:nvPr/>
        </p:nvSpPr>
        <p:spPr>
          <a:xfrm>
            <a:off x="838199" y="4262796"/>
            <a:ext cx="5545835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Replicate P → P1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74AAEB-6A8E-924B-9EB7-16C7DF66F459}"/>
              </a:ext>
            </a:extLst>
          </p:cNvPr>
          <p:cNvSpPr txBox="1"/>
          <p:nvPr/>
        </p:nvSpPr>
        <p:spPr>
          <a:xfrm>
            <a:off x="838199" y="5216807"/>
            <a:ext cx="2632363" cy="120032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Pop bud-SID label;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Forward P based on lookup of next label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8C87E7-91D4-D84C-9010-FDCD054873E4}"/>
              </a:ext>
            </a:extLst>
          </p:cNvPr>
          <p:cNvSpPr txBox="1"/>
          <p:nvPr/>
        </p:nvSpPr>
        <p:spPr>
          <a:xfrm>
            <a:off x="3751680" y="5205620"/>
            <a:ext cx="2632363" cy="120032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Pop until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EoC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or all labels are popped; 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Process P1 locally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3BC370B-4C64-0C47-A59B-022C441CF313}"/>
              </a:ext>
            </a:extLst>
          </p:cNvPr>
          <p:cNvCxnSpPr>
            <a:cxnSpLocks/>
          </p:cNvCxnSpPr>
          <p:nvPr/>
        </p:nvCxnSpPr>
        <p:spPr>
          <a:xfrm>
            <a:off x="2154380" y="4724461"/>
            <a:ext cx="0" cy="481159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398170-04A4-A04D-82AD-87C0EB407F3F}"/>
              </a:ext>
            </a:extLst>
          </p:cNvPr>
          <p:cNvCxnSpPr>
            <a:cxnSpLocks/>
          </p:cNvCxnSpPr>
          <p:nvPr/>
        </p:nvCxnSpPr>
        <p:spPr>
          <a:xfrm>
            <a:off x="5067861" y="4724461"/>
            <a:ext cx="0" cy="481159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62D2C6F-2554-8647-ABEC-AD218655B11F}"/>
              </a:ext>
            </a:extLst>
          </p:cNvPr>
          <p:cNvSpPr txBox="1"/>
          <p:nvPr/>
        </p:nvSpPr>
        <p:spPr>
          <a:xfrm>
            <a:off x="2135771" y="4755142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9E497-08CF-B441-8D19-F4B68A2DC446}"/>
              </a:ext>
            </a:extLst>
          </p:cNvPr>
          <p:cNvSpPr txBox="1"/>
          <p:nvPr/>
        </p:nvSpPr>
        <p:spPr>
          <a:xfrm>
            <a:off x="5114385" y="4731946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860267-0F93-8F4B-AC11-993F860944F2}"/>
              </a:ext>
            </a:extLst>
          </p:cNvPr>
          <p:cNvCxnSpPr>
            <a:cxnSpLocks/>
          </p:cNvCxnSpPr>
          <p:nvPr/>
        </p:nvCxnSpPr>
        <p:spPr>
          <a:xfrm>
            <a:off x="3609247" y="3593736"/>
            <a:ext cx="0" cy="621365"/>
          </a:xfrm>
          <a:prstGeom prst="straightConnector1">
            <a:avLst/>
          </a:prstGeom>
          <a:ln w="25400">
            <a:headEnd type="oval"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EED51E2-1C3B-A24D-86AE-0317BB55AAD3}"/>
              </a:ext>
            </a:extLst>
          </p:cNvPr>
          <p:cNvSpPr txBox="1"/>
          <p:nvPr/>
        </p:nvSpPr>
        <p:spPr>
          <a:xfrm>
            <a:off x="3751681" y="3366138"/>
            <a:ext cx="3641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Packet P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Top label == bud-SID label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EDA739-E024-5548-8972-466272A68C9C}"/>
              </a:ext>
            </a:extLst>
          </p:cNvPr>
          <p:cNvSpPr/>
          <p:nvPr/>
        </p:nvSpPr>
        <p:spPr>
          <a:xfrm>
            <a:off x="8116541" y="5578842"/>
            <a:ext cx="1447346" cy="44833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service label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FAE7427-591D-B549-BB01-C7CEACBAC2C3}"/>
              </a:ext>
            </a:extLst>
          </p:cNvPr>
          <p:cNvSpPr/>
          <p:nvPr/>
        </p:nvSpPr>
        <p:spPr>
          <a:xfrm>
            <a:off x="8116541" y="5130507"/>
            <a:ext cx="1447346" cy="4483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EoC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5BEA39-76D4-2442-B342-F79E9CD54327}"/>
              </a:ext>
            </a:extLst>
          </p:cNvPr>
          <p:cNvSpPr/>
          <p:nvPr/>
        </p:nvSpPr>
        <p:spPr>
          <a:xfrm>
            <a:off x="8116541" y="4682172"/>
            <a:ext cx="1447346" cy="4483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XL (15)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FBE6DD-6C2A-9D49-B489-1A584DD19C14}"/>
              </a:ext>
            </a:extLst>
          </p:cNvPr>
          <p:cNvSpPr/>
          <p:nvPr/>
        </p:nvSpPr>
        <p:spPr>
          <a:xfrm>
            <a:off x="8116541" y="4233837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SID label 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555B4C-D0AC-944E-8E2A-DA78F608CA33}"/>
              </a:ext>
            </a:extLst>
          </p:cNvPr>
          <p:cNvSpPr/>
          <p:nvPr/>
        </p:nvSpPr>
        <p:spPr>
          <a:xfrm>
            <a:off x="8116541" y="3783151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SID label 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009A2C-B190-5D40-AA6A-C9F62746777F}"/>
              </a:ext>
            </a:extLst>
          </p:cNvPr>
          <p:cNvSpPr/>
          <p:nvPr/>
        </p:nvSpPr>
        <p:spPr>
          <a:xfrm>
            <a:off x="8116541" y="3343346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bud-SID label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D891D1-5395-A045-9E4D-360A76A09D99}"/>
              </a:ext>
            </a:extLst>
          </p:cNvPr>
          <p:cNvSpPr/>
          <p:nvPr/>
        </p:nvSpPr>
        <p:spPr>
          <a:xfrm>
            <a:off x="10547019" y="4243373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SID label 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82B2F1-2430-0E49-BE13-E5BD2E73C6BE}"/>
              </a:ext>
            </a:extLst>
          </p:cNvPr>
          <p:cNvSpPr/>
          <p:nvPr/>
        </p:nvSpPr>
        <p:spPr>
          <a:xfrm>
            <a:off x="10547019" y="3792687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SID label 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330193-4F5A-504D-9507-FB0897D96D4F}"/>
              </a:ext>
            </a:extLst>
          </p:cNvPr>
          <p:cNvSpPr/>
          <p:nvPr/>
        </p:nvSpPr>
        <p:spPr>
          <a:xfrm>
            <a:off x="10547019" y="3344351"/>
            <a:ext cx="1447346" cy="4483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bud-SID label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F88F50D-2219-6C44-8A15-FF50A3AA1F1D}"/>
              </a:ext>
            </a:extLst>
          </p:cNvPr>
          <p:cNvSpPr/>
          <p:nvPr/>
        </p:nvSpPr>
        <p:spPr>
          <a:xfrm>
            <a:off x="10547019" y="4691707"/>
            <a:ext cx="1447346" cy="17868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payload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8E36760-2A3C-3545-8EDA-F939F03B7B95}"/>
              </a:ext>
            </a:extLst>
          </p:cNvPr>
          <p:cNvSpPr/>
          <p:nvPr/>
        </p:nvSpPr>
        <p:spPr>
          <a:xfrm>
            <a:off x="8116541" y="6020680"/>
            <a:ext cx="1447346" cy="4483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payload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9EEE3E1F-1680-3940-87E2-FB399C11BDAF}"/>
              </a:ext>
            </a:extLst>
          </p:cNvPr>
          <p:cNvSpPr/>
          <p:nvPr/>
        </p:nvSpPr>
        <p:spPr>
          <a:xfrm>
            <a:off x="7733940" y="3393971"/>
            <a:ext cx="317550" cy="2120113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e 24">
            <a:extLst>
              <a:ext uri="{FF2B5EF4-FFF2-40B4-BE49-F238E27FC236}">
                <a16:creationId xmlns:a16="http://schemas.microsoft.com/office/drawing/2014/main" id="{C6005694-B131-F744-A1D0-3F4AEB479A02}"/>
              </a:ext>
            </a:extLst>
          </p:cNvPr>
          <p:cNvSpPr/>
          <p:nvPr/>
        </p:nvSpPr>
        <p:spPr>
          <a:xfrm>
            <a:off x="10175833" y="3389784"/>
            <a:ext cx="317550" cy="1335293"/>
          </a:xfrm>
          <a:prstGeom prst="lef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778828-9F62-A64B-8C72-D3E5C00FF703}"/>
              </a:ext>
            </a:extLst>
          </p:cNvPr>
          <p:cNvSpPr txBox="1"/>
          <p:nvPr/>
        </p:nvSpPr>
        <p:spPr>
          <a:xfrm>
            <a:off x="7111470" y="4200112"/>
            <a:ext cx="70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pop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E99922-1EA4-A84E-A616-F23758F30786}"/>
              </a:ext>
            </a:extLst>
          </p:cNvPr>
          <p:cNvSpPr txBox="1"/>
          <p:nvPr/>
        </p:nvSpPr>
        <p:spPr>
          <a:xfrm>
            <a:off x="9548813" y="3800964"/>
            <a:ext cx="70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pop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B8C7AAC-370E-5045-A25F-BEAAF1A38236}"/>
              </a:ext>
            </a:extLst>
          </p:cNvPr>
          <p:cNvCxnSpPr>
            <a:cxnSpLocks/>
            <a:stCxn id="6" idx="3"/>
            <a:endCxn id="26" idx="2"/>
          </p:cNvCxnSpPr>
          <p:nvPr/>
        </p:nvCxnSpPr>
        <p:spPr>
          <a:xfrm flipV="1">
            <a:off x="6384043" y="4661777"/>
            <a:ext cx="1080400" cy="1144008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id="{BEC0BE83-F8E9-BB40-9CDF-C7D42937A24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Bud Segment Forwarding Flow in SR-MPLS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96779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92A91-0733-E648-9D7D-F6F19BC19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</a:t>
            </a:r>
            <a:r>
              <a:rPr lang="en-US" dirty="0" err="1"/>
              <a:t>EoC</a:t>
            </a:r>
            <a:r>
              <a:rPr lang="en-US" dirty="0"/>
              <a:t> Label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A10D0-568A-C544-AD68-0D65E74B03A3}"/>
              </a:ext>
            </a:extLst>
          </p:cNvPr>
          <p:cNvSpPr txBox="1"/>
          <p:nvPr/>
        </p:nvSpPr>
        <p:spPr>
          <a:xfrm>
            <a:off x="1124465" y="2323070"/>
            <a:ext cx="38305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87BCD-8470-B343-9B45-F2C2B9270E06}"/>
              </a:ext>
            </a:extLst>
          </p:cNvPr>
          <p:cNvSpPr txBox="1"/>
          <p:nvPr/>
        </p:nvSpPr>
        <p:spPr>
          <a:xfrm>
            <a:off x="3043882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4080F-B3E4-334E-9F15-E1758FE9F535}"/>
              </a:ext>
            </a:extLst>
          </p:cNvPr>
          <p:cNvSpPr txBox="1"/>
          <p:nvPr/>
        </p:nvSpPr>
        <p:spPr>
          <a:xfrm>
            <a:off x="3043881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88F7D0-43D3-AA4D-9096-DA3D8F976A22}"/>
              </a:ext>
            </a:extLst>
          </p:cNvPr>
          <p:cNvSpPr txBox="1"/>
          <p:nvPr/>
        </p:nvSpPr>
        <p:spPr>
          <a:xfrm>
            <a:off x="4957118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526C1-E461-9042-B3E7-6B3F6A661497}"/>
              </a:ext>
            </a:extLst>
          </p:cNvPr>
          <p:cNvSpPr txBox="1"/>
          <p:nvPr/>
        </p:nvSpPr>
        <p:spPr>
          <a:xfrm>
            <a:off x="4957117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8E34E-CD93-5549-AA57-C87B2C4D8F96}"/>
              </a:ext>
            </a:extLst>
          </p:cNvPr>
          <p:cNvSpPr txBox="1"/>
          <p:nvPr/>
        </p:nvSpPr>
        <p:spPr>
          <a:xfrm>
            <a:off x="7022760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F45AD-AFC4-BF4D-B0CC-672F7A8FDB02}"/>
              </a:ext>
            </a:extLst>
          </p:cNvPr>
          <p:cNvSpPr txBox="1"/>
          <p:nvPr/>
        </p:nvSpPr>
        <p:spPr>
          <a:xfrm>
            <a:off x="7022760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B5DFE-D693-A94C-ADC7-12FA396568C3}"/>
              </a:ext>
            </a:extLst>
          </p:cNvPr>
          <p:cNvSpPr txBox="1"/>
          <p:nvPr/>
        </p:nvSpPr>
        <p:spPr>
          <a:xfrm>
            <a:off x="9086331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640FE5-1312-3E4C-9EDE-729D1A7259C0}"/>
              </a:ext>
            </a:extLst>
          </p:cNvPr>
          <p:cNvSpPr txBox="1"/>
          <p:nvPr/>
        </p:nvSpPr>
        <p:spPr>
          <a:xfrm>
            <a:off x="9086331" y="2818827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F99A05-3119-634A-B9D1-11C904B6156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1507524" y="2088058"/>
            <a:ext cx="1536358" cy="419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95536C-1ACF-D147-9D72-8F30137C6367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1507524" y="2507736"/>
            <a:ext cx="1536357" cy="49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3127D9-EAA6-484A-BCEE-17EB626A25E9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3645243" y="2088058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68EC32-7CD7-C94B-8833-7329FC6B616B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5558479" y="2088058"/>
            <a:ext cx="1464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997D31-9973-AE4C-B8A9-BB11559F44E9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7624121" y="2088058"/>
            <a:ext cx="14622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D9765B-58DD-8249-8A80-076D536F7B3D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3645242" y="3006577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BD0E17-2084-EF46-83A4-60CBC79B18A0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5558478" y="3006577"/>
            <a:ext cx="14642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C5979E-8D52-8343-BAFC-6691F9AF8787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 flipV="1">
            <a:off x="7624121" y="3003493"/>
            <a:ext cx="1462210" cy="3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78C3E44-7111-EE44-AF8A-950C33E9BF35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3344562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FE2B81-18B6-414D-993E-B475307608B1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5257798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2DFEEF-ACA4-E540-8224-F4A75207C7CB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7323441" y="2272724"/>
            <a:ext cx="0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3E668D7-8C16-8543-B761-DF4855CA21AC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9387012" y="2272724"/>
            <a:ext cx="0" cy="546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A655EC8-9C69-324D-AF0E-4AB60CB129B2}"/>
              </a:ext>
            </a:extLst>
          </p:cNvPr>
          <p:cNvSpPr txBox="1"/>
          <p:nvPr/>
        </p:nvSpPr>
        <p:spPr>
          <a:xfrm>
            <a:off x="3043881" y="3740429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7EC81-9B27-7F4B-AAD6-E138721F10A3}"/>
              </a:ext>
            </a:extLst>
          </p:cNvPr>
          <p:cNvSpPr txBox="1"/>
          <p:nvPr/>
        </p:nvSpPr>
        <p:spPr>
          <a:xfrm>
            <a:off x="4957116" y="3750731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L2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EEA453B-0DC9-5D45-9E51-8EA8B8B3BC44}"/>
              </a:ext>
            </a:extLst>
          </p:cNvPr>
          <p:cNvCxnSpPr>
            <a:stCxn id="6" idx="2"/>
            <a:endCxn id="42" idx="0"/>
          </p:cNvCxnSpPr>
          <p:nvPr/>
        </p:nvCxnSpPr>
        <p:spPr>
          <a:xfrm>
            <a:off x="3344562" y="3191243"/>
            <a:ext cx="0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DE631E-D237-3C47-91CC-5111F9B98299}"/>
              </a:ext>
            </a:extLst>
          </p:cNvPr>
          <p:cNvCxnSpPr>
            <a:stCxn id="8" idx="2"/>
            <a:endCxn id="43" idx="0"/>
          </p:cNvCxnSpPr>
          <p:nvPr/>
        </p:nvCxnSpPr>
        <p:spPr>
          <a:xfrm flipH="1">
            <a:off x="5257797" y="3191243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EA497FF-4B44-2F40-979A-FBE289F602A2}"/>
              </a:ext>
            </a:extLst>
          </p:cNvPr>
          <p:cNvCxnSpPr>
            <a:stCxn id="42" idx="0"/>
            <a:endCxn id="8" idx="2"/>
          </p:cNvCxnSpPr>
          <p:nvPr/>
        </p:nvCxnSpPr>
        <p:spPr>
          <a:xfrm flipV="1">
            <a:off x="3344562" y="3191243"/>
            <a:ext cx="1913236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85125CC-1D14-5749-A8FD-DC4F410D942D}"/>
              </a:ext>
            </a:extLst>
          </p:cNvPr>
          <p:cNvCxnSpPr>
            <a:stCxn id="6" idx="2"/>
            <a:endCxn id="43" idx="0"/>
          </p:cNvCxnSpPr>
          <p:nvPr/>
        </p:nvCxnSpPr>
        <p:spPr>
          <a:xfrm>
            <a:off x="3344562" y="3191243"/>
            <a:ext cx="1913235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7C579BF-CFA4-5948-83F9-48A9D225A4C0}"/>
              </a:ext>
            </a:extLst>
          </p:cNvPr>
          <p:cNvCxnSpPr/>
          <p:nvPr/>
        </p:nvCxnSpPr>
        <p:spPr>
          <a:xfrm>
            <a:off x="7624118" y="3006577"/>
            <a:ext cx="8608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786B4DE-0AD6-8A43-BEC7-05F1C9753DE0}"/>
              </a:ext>
            </a:extLst>
          </p:cNvPr>
          <p:cNvSpPr txBox="1"/>
          <p:nvPr/>
        </p:nvSpPr>
        <p:spPr>
          <a:xfrm>
            <a:off x="7022757" y="3740429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280D77-77FD-364B-93DC-609597A9C27B}"/>
              </a:ext>
            </a:extLst>
          </p:cNvPr>
          <p:cNvSpPr txBox="1"/>
          <p:nvPr/>
        </p:nvSpPr>
        <p:spPr>
          <a:xfrm>
            <a:off x="9086329" y="3734262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34478DC-F106-3D4B-8FBD-2BA4627804F0}"/>
              </a:ext>
            </a:extLst>
          </p:cNvPr>
          <p:cNvCxnSpPr>
            <a:endCxn id="53" idx="0"/>
          </p:cNvCxnSpPr>
          <p:nvPr/>
        </p:nvCxnSpPr>
        <p:spPr>
          <a:xfrm>
            <a:off x="7323438" y="3191243"/>
            <a:ext cx="0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30B12B2-1C8A-8F4F-B85A-BDAA75594C2F}"/>
              </a:ext>
            </a:extLst>
          </p:cNvPr>
          <p:cNvCxnSpPr>
            <a:endCxn id="54" idx="0"/>
          </p:cNvCxnSpPr>
          <p:nvPr/>
        </p:nvCxnSpPr>
        <p:spPr>
          <a:xfrm flipH="1">
            <a:off x="9387010" y="3174774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4613D27-4BA3-8E47-9206-8B310807A7EF}"/>
              </a:ext>
            </a:extLst>
          </p:cNvPr>
          <p:cNvCxnSpPr>
            <a:cxnSpLocks/>
            <a:stCxn id="53" idx="0"/>
            <a:endCxn id="12" idx="2"/>
          </p:cNvCxnSpPr>
          <p:nvPr/>
        </p:nvCxnSpPr>
        <p:spPr>
          <a:xfrm flipV="1">
            <a:off x="7323438" y="3188159"/>
            <a:ext cx="2063574" cy="552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177BA64-B4CE-8A4E-AF50-ADDE100C7CA9}"/>
              </a:ext>
            </a:extLst>
          </p:cNvPr>
          <p:cNvCxnSpPr>
            <a:cxnSpLocks/>
            <a:stCxn id="10" idx="2"/>
            <a:endCxn id="54" idx="0"/>
          </p:cNvCxnSpPr>
          <p:nvPr/>
        </p:nvCxnSpPr>
        <p:spPr>
          <a:xfrm>
            <a:off x="7323441" y="3191243"/>
            <a:ext cx="2063569" cy="54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D8BD6EA-F584-4340-BC53-61F508D41C86}"/>
              </a:ext>
            </a:extLst>
          </p:cNvPr>
          <p:cNvSpPr txBox="1">
            <a:spLocks/>
          </p:cNvSpPr>
          <p:nvPr/>
        </p:nvSpPr>
        <p:spPr>
          <a:xfrm>
            <a:off x="953516" y="4602514"/>
            <a:ext cx="10400284" cy="22554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US" dirty="0">
                <a:solidFill>
                  <a:srgbClr val="00B050"/>
                </a:solidFill>
              </a:rPr>
              <a:t>Green chain’s SID list</a:t>
            </a:r>
            <a:r>
              <a:rPr lang="en-US" dirty="0"/>
              <a:t>: {A1, A2, A3, A4, A5, </a:t>
            </a:r>
            <a:r>
              <a:rPr lang="en-US" dirty="0">
                <a:solidFill>
                  <a:srgbClr val="0070C0"/>
                </a:solidFill>
              </a:rPr>
              <a:t>B3</a:t>
            </a:r>
            <a:r>
              <a:rPr lang="en-US" dirty="0"/>
              <a:t>, N4} . Service label is X.</a:t>
            </a:r>
          </a:p>
          <a:p>
            <a:pPr lvl="1">
              <a:spcBef>
                <a:spcPts val="600"/>
              </a:spcBef>
              <a:buClr>
                <a:schemeClr val="tx1"/>
              </a:buClr>
            </a:pPr>
            <a:r>
              <a:rPr lang="en-US" dirty="0"/>
              <a:t>Sub-path from R to L3 is not the shortest path, hence using adj-SIDs followed by L3’s bud-SID.</a:t>
            </a:r>
          </a:p>
          <a:p>
            <a:pPr lvl="1">
              <a:spcBef>
                <a:spcPts val="600"/>
              </a:spcBef>
              <a:buClr>
                <a:schemeClr val="tx1"/>
              </a:buClr>
            </a:pPr>
            <a:r>
              <a:rPr lang="en-US" dirty="0"/>
              <a:t>Sub-path from L3 to L4 is taking the shortest path, hence using L4’s node-SID.</a:t>
            </a:r>
          </a:p>
          <a:p>
            <a:pPr>
              <a:spcBef>
                <a:spcPts val="600"/>
              </a:spcBef>
            </a:pPr>
            <a:r>
              <a:rPr lang="en-US" dirty="0"/>
              <a:t>R sends a service packet P with {A2, A3, A4, A5, </a:t>
            </a:r>
            <a:r>
              <a:rPr lang="en-US" dirty="0">
                <a:solidFill>
                  <a:srgbClr val="0070C0"/>
                </a:solidFill>
              </a:rPr>
              <a:t>B3</a:t>
            </a:r>
            <a:r>
              <a:rPr lang="en-US" dirty="0"/>
              <a:t>, N4, </a:t>
            </a:r>
            <a:r>
              <a:rPr lang="en-US" dirty="0">
                <a:solidFill>
                  <a:srgbClr val="C00000"/>
                </a:solidFill>
              </a:rPr>
              <a:t>XL, </a:t>
            </a:r>
            <a:r>
              <a:rPr lang="en-US" dirty="0" err="1">
                <a:solidFill>
                  <a:srgbClr val="C00000"/>
                </a:solidFill>
              </a:rPr>
              <a:t>EoC</a:t>
            </a:r>
            <a:r>
              <a:rPr lang="en-US" dirty="0"/>
              <a:t>, X}.</a:t>
            </a:r>
          </a:p>
          <a:p>
            <a:pPr>
              <a:spcBef>
                <a:spcPts val="600"/>
              </a:spcBef>
            </a:pPr>
            <a:r>
              <a:rPr lang="en-US" dirty="0"/>
              <a:t>L3: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Receives P with {</a:t>
            </a:r>
            <a:r>
              <a:rPr lang="en-US" dirty="0">
                <a:solidFill>
                  <a:srgbClr val="0070C0"/>
                </a:solidFill>
              </a:rPr>
              <a:t>B3</a:t>
            </a:r>
            <a:r>
              <a:rPr lang="en-US" dirty="0"/>
              <a:t>, N4, </a:t>
            </a:r>
            <a:r>
              <a:rPr lang="en-US" dirty="0">
                <a:solidFill>
                  <a:srgbClr val="C00000"/>
                </a:solidFill>
              </a:rPr>
              <a:t>XL, </a:t>
            </a:r>
            <a:r>
              <a:rPr lang="en-US" dirty="0" err="1">
                <a:solidFill>
                  <a:srgbClr val="C00000"/>
                </a:solidFill>
              </a:rPr>
              <a:t>EoC</a:t>
            </a:r>
            <a:r>
              <a:rPr lang="en-US" dirty="0"/>
              <a:t>, X}, and replicates it to generate P1.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For P, pops B3, and forwards the packet based on N4, with outgoing {N4, </a:t>
            </a:r>
            <a:r>
              <a:rPr lang="en-US" dirty="0">
                <a:solidFill>
                  <a:srgbClr val="C00000"/>
                </a:solidFill>
              </a:rPr>
              <a:t>XL, </a:t>
            </a:r>
            <a:r>
              <a:rPr lang="en-US" dirty="0" err="1">
                <a:solidFill>
                  <a:srgbClr val="C00000"/>
                </a:solidFill>
              </a:rPr>
              <a:t>EoC</a:t>
            </a:r>
            <a:r>
              <a:rPr lang="en-US" dirty="0"/>
              <a:t>, X}.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For P1, pops B3, N4, XL, and </a:t>
            </a:r>
            <a:r>
              <a:rPr lang="en-US" dirty="0" err="1"/>
              <a:t>EoC</a:t>
            </a:r>
            <a:r>
              <a:rPr lang="en-US" dirty="0"/>
              <a:t>, and processes the packet with {X} locally.</a:t>
            </a:r>
          </a:p>
          <a:p>
            <a:pPr>
              <a:spcBef>
                <a:spcPts val="600"/>
              </a:spcBef>
            </a:pPr>
            <a:r>
              <a:rPr lang="en-US" dirty="0"/>
              <a:t>L4 receives P with {N4, </a:t>
            </a:r>
            <a:r>
              <a:rPr lang="en-US" dirty="0">
                <a:solidFill>
                  <a:srgbClr val="C00000"/>
                </a:solidFill>
              </a:rPr>
              <a:t>XL, </a:t>
            </a:r>
            <a:r>
              <a:rPr lang="en-US" dirty="0" err="1">
                <a:solidFill>
                  <a:srgbClr val="C00000"/>
                </a:solidFill>
              </a:rPr>
              <a:t>EoC</a:t>
            </a:r>
            <a:r>
              <a:rPr lang="en-US" dirty="0"/>
              <a:t>, X}, pops N4, XL, and </a:t>
            </a:r>
            <a:r>
              <a:rPr lang="en-US" dirty="0" err="1"/>
              <a:t>EoC</a:t>
            </a:r>
            <a:r>
              <a:rPr lang="en-US" dirty="0"/>
              <a:t>, and processes it.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6001F5-92F1-D445-A6FE-6ADF684F7121}"/>
              </a:ext>
            </a:extLst>
          </p:cNvPr>
          <p:cNvSpPr txBox="1"/>
          <p:nvPr/>
        </p:nvSpPr>
        <p:spPr>
          <a:xfrm>
            <a:off x="1925049" y="1950553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4786B8-AD8C-704B-A2E1-3EF775BD39F5}"/>
              </a:ext>
            </a:extLst>
          </p:cNvPr>
          <p:cNvSpPr txBox="1"/>
          <p:nvPr/>
        </p:nvSpPr>
        <p:spPr>
          <a:xfrm>
            <a:off x="3988621" y="1692019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C72662E-121C-7E41-93EC-CB955F9EE351}"/>
              </a:ext>
            </a:extLst>
          </p:cNvPr>
          <p:cNvSpPr txBox="1"/>
          <p:nvPr/>
        </p:nvSpPr>
        <p:spPr>
          <a:xfrm>
            <a:off x="5950624" y="1703894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FFA96E-A820-134D-AA62-2397C7766AC3}"/>
              </a:ext>
            </a:extLst>
          </p:cNvPr>
          <p:cNvSpPr txBox="1"/>
          <p:nvPr/>
        </p:nvSpPr>
        <p:spPr>
          <a:xfrm>
            <a:off x="7248053" y="2350663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1A0F321-126D-604D-961A-5DD822F843F5}"/>
              </a:ext>
            </a:extLst>
          </p:cNvPr>
          <p:cNvSpPr txBox="1"/>
          <p:nvPr/>
        </p:nvSpPr>
        <p:spPr>
          <a:xfrm>
            <a:off x="6773554" y="3293475"/>
            <a:ext cx="60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B2972A2-6795-044C-81CA-9A30617DCDFA}"/>
              </a:ext>
            </a:extLst>
          </p:cNvPr>
          <p:cNvSpPr txBox="1"/>
          <p:nvPr/>
        </p:nvSpPr>
        <p:spPr>
          <a:xfrm>
            <a:off x="7545835" y="3528767"/>
            <a:ext cx="60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3000A9-004E-8942-9B70-0A3B87B60E98}"/>
              </a:ext>
            </a:extLst>
          </p:cNvPr>
          <p:cNvSpPr txBox="1"/>
          <p:nvPr/>
        </p:nvSpPr>
        <p:spPr>
          <a:xfrm>
            <a:off x="9510594" y="3246315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A7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8F85BF-51AB-1247-8588-6E2B7693B1CB}"/>
              </a:ext>
            </a:extLst>
          </p:cNvPr>
          <p:cNvSpPr txBox="1"/>
          <p:nvPr/>
        </p:nvSpPr>
        <p:spPr>
          <a:xfrm>
            <a:off x="2489982" y="4175972"/>
            <a:ext cx="160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A12C270-4EEA-344F-9346-9C011043EC1D}"/>
              </a:ext>
            </a:extLst>
          </p:cNvPr>
          <p:cNvSpPr txBox="1"/>
          <p:nvPr/>
        </p:nvSpPr>
        <p:spPr>
          <a:xfrm>
            <a:off x="4456386" y="4193590"/>
            <a:ext cx="1639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node-SID N2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C0E2D17-E2F0-EC49-AC7D-3BFCECA66A42}"/>
              </a:ext>
            </a:extLst>
          </p:cNvPr>
          <p:cNvSpPr txBox="1"/>
          <p:nvPr/>
        </p:nvSpPr>
        <p:spPr>
          <a:xfrm>
            <a:off x="6456770" y="4162859"/>
            <a:ext cx="1828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241408A-2245-4645-9005-9B9701183C0F}"/>
              </a:ext>
            </a:extLst>
          </p:cNvPr>
          <p:cNvSpPr txBox="1"/>
          <p:nvPr/>
        </p:nvSpPr>
        <p:spPr>
          <a:xfrm>
            <a:off x="8645969" y="4183185"/>
            <a:ext cx="148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node-SID N4</a:t>
            </a:r>
          </a:p>
        </p:txBody>
      </p:sp>
      <p:sp>
        <p:nvSpPr>
          <p:cNvPr id="92" name="Freeform 91">
            <a:extLst>
              <a:ext uri="{FF2B5EF4-FFF2-40B4-BE49-F238E27FC236}">
                <a16:creationId xmlns:a16="http://schemas.microsoft.com/office/drawing/2014/main" id="{E5CA507F-8942-A342-8936-1D90660C859A}"/>
              </a:ext>
            </a:extLst>
          </p:cNvPr>
          <p:cNvSpPr/>
          <p:nvPr/>
        </p:nvSpPr>
        <p:spPr>
          <a:xfrm>
            <a:off x="1556951" y="2681416"/>
            <a:ext cx="3846736" cy="1037968"/>
          </a:xfrm>
          <a:custGeom>
            <a:avLst/>
            <a:gdLst>
              <a:gd name="connsiteX0" fmla="*/ 0 w 3846736"/>
              <a:gd name="connsiteY0" fmla="*/ 0 h 1037968"/>
              <a:gd name="connsiteX1" fmla="*/ 1692876 w 3846736"/>
              <a:gd name="connsiteY1" fmla="*/ 556054 h 1037968"/>
              <a:gd name="connsiteX2" fmla="*/ 1952368 w 3846736"/>
              <a:gd name="connsiteY2" fmla="*/ 1025611 h 1037968"/>
              <a:gd name="connsiteX3" fmla="*/ 3583460 w 3846736"/>
              <a:gd name="connsiteY3" fmla="*/ 630195 h 1037968"/>
              <a:gd name="connsiteX4" fmla="*/ 3842952 w 3846736"/>
              <a:gd name="connsiteY4" fmla="*/ 1037968 h 1037968"/>
              <a:gd name="connsiteX5" fmla="*/ 3842952 w 3846736"/>
              <a:gd name="connsiteY5" fmla="*/ 1037968 h 103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6736" h="1037968">
                <a:moveTo>
                  <a:pt x="0" y="0"/>
                </a:moveTo>
                <a:cubicBezTo>
                  <a:pt x="683740" y="192559"/>
                  <a:pt x="1367481" y="385119"/>
                  <a:pt x="1692876" y="556054"/>
                </a:cubicBezTo>
                <a:cubicBezTo>
                  <a:pt x="2018271" y="726989"/>
                  <a:pt x="1637271" y="1013254"/>
                  <a:pt x="1952368" y="1025611"/>
                </a:cubicBezTo>
                <a:cubicBezTo>
                  <a:pt x="2267465" y="1037968"/>
                  <a:pt x="3268363" y="628136"/>
                  <a:pt x="3583460" y="630195"/>
                </a:cubicBezTo>
                <a:cubicBezTo>
                  <a:pt x="3898557" y="632255"/>
                  <a:pt x="3842952" y="1037968"/>
                  <a:pt x="3842952" y="1037968"/>
                </a:cubicBezTo>
                <a:lnTo>
                  <a:pt x="3842952" y="1037968"/>
                </a:lnTo>
              </a:path>
            </a:pathLst>
          </a:custGeom>
          <a:noFill/>
          <a:ln w="38100">
            <a:solidFill>
              <a:schemeClr val="accent2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20BD2062-6D94-6B4E-8655-D3FF6CB003B7}"/>
              </a:ext>
            </a:extLst>
          </p:cNvPr>
          <p:cNvSpPr/>
          <p:nvPr/>
        </p:nvSpPr>
        <p:spPr>
          <a:xfrm>
            <a:off x="1705232" y="2242509"/>
            <a:ext cx="7920682" cy="1452161"/>
          </a:xfrm>
          <a:custGeom>
            <a:avLst/>
            <a:gdLst>
              <a:gd name="connsiteX0" fmla="*/ 0 w 7920682"/>
              <a:gd name="connsiteY0" fmla="*/ 290626 h 1452161"/>
              <a:gd name="connsiteX1" fmla="*/ 1569309 w 7920682"/>
              <a:gd name="connsiteY1" fmla="*/ 92918 h 1452161"/>
              <a:gd name="connsiteX2" fmla="*/ 5313406 w 7920682"/>
              <a:gd name="connsiteY2" fmla="*/ 105275 h 1452161"/>
              <a:gd name="connsiteX3" fmla="*/ 5758249 w 7920682"/>
              <a:gd name="connsiteY3" fmla="*/ 1365664 h 1452161"/>
              <a:gd name="connsiteX4" fmla="*/ 7525265 w 7920682"/>
              <a:gd name="connsiteY4" fmla="*/ 1081459 h 1452161"/>
              <a:gd name="connsiteX5" fmla="*/ 7920682 w 7920682"/>
              <a:gd name="connsiteY5" fmla="*/ 1452161 h 1452161"/>
              <a:gd name="connsiteX6" fmla="*/ 7920682 w 7920682"/>
              <a:gd name="connsiteY6" fmla="*/ 1452161 h 145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0682" h="1452161">
                <a:moveTo>
                  <a:pt x="0" y="290626"/>
                </a:moveTo>
                <a:cubicBezTo>
                  <a:pt x="341870" y="207218"/>
                  <a:pt x="683741" y="123810"/>
                  <a:pt x="1569309" y="92918"/>
                </a:cubicBezTo>
                <a:cubicBezTo>
                  <a:pt x="2454877" y="62026"/>
                  <a:pt x="4615249" y="-106849"/>
                  <a:pt x="5313406" y="105275"/>
                </a:cubicBezTo>
                <a:cubicBezTo>
                  <a:pt x="6011563" y="317399"/>
                  <a:pt x="5389606" y="1202967"/>
                  <a:pt x="5758249" y="1365664"/>
                </a:cubicBezTo>
                <a:cubicBezTo>
                  <a:pt x="6126892" y="1528361"/>
                  <a:pt x="7164860" y="1067043"/>
                  <a:pt x="7525265" y="1081459"/>
                </a:cubicBezTo>
                <a:cubicBezTo>
                  <a:pt x="7885670" y="1095875"/>
                  <a:pt x="7920682" y="1452161"/>
                  <a:pt x="7920682" y="1452161"/>
                </a:cubicBezTo>
                <a:lnTo>
                  <a:pt x="7920682" y="1452161"/>
                </a:ln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D2AA027-07A1-CC4B-86DF-9BE341AC063E}"/>
              </a:ext>
            </a:extLst>
          </p:cNvPr>
          <p:cNvSpPr txBox="1"/>
          <p:nvPr/>
        </p:nvSpPr>
        <p:spPr>
          <a:xfrm>
            <a:off x="9325233" y="1353233"/>
            <a:ext cx="2568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 – A7: adj-SID labels</a:t>
            </a:r>
          </a:p>
          <a:p>
            <a:pPr algn="r"/>
            <a:r>
              <a:rPr lang="en-US" sz="2000" dirty="0"/>
              <a:t>X: service label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D302872-2D0A-E446-B7F1-F9CD05751E31}"/>
              </a:ext>
            </a:extLst>
          </p:cNvPr>
          <p:cNvCxnSpPr>
            <a:cxnSpLocks/>
          </p:cNvCxnSpPr>
          <p:nvPr/>
        </p:nvCxnSpPr>
        <p:spPr>
          <a:xfrm>
            <a:off x="3344563" y="2272724"/>
            <a:ext cx="1913235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4F7B94B-BE13-2341-99DD-47C161A5CB16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5348428" y="2269449"/>
            <a:ext cx="1975013" cy="552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87F5B19-1CD2-EA42-965E-700FCDEA1C94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7331939" y="2269640"/>
            <a:ext cx="2055073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310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938E-AC36-2744-9E3D-CEAE35400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 Segment Forwarding Flow in SRv6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525519B-A66B-544E-8665-3612211FF20B}"/>
              </a:ext>
            </a:extLst>
          </p:cNvPr>
          <p:cNvSpPr txBox="1">
            <a:spLocks/>
          </p:cNvSpPr>
          <p:nvPr/>
        </p:nvSpPr>
        <p:spPr>
          <a:xfrm>
            <a:off x="838199" y="1825626"/>
            <a:ext cx="10515600" cy="646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Packet: IPv6 header + SRH (P2MP chain SIDs) + IP/L2 header + 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579166-D3EB-6541-8257-DCC322B2F490}"/>
              </a:ext>
            </a:extLst>
          </p:cNvPr>
          <p:cNvSpPr txBox="1"/>
          <p:nvPr/>
        </p:nvSpPr>
        <p:spPr>
          <a:xfrm>
            <a:off x="3372594" y="3426775"/>
            <a:ext cx="5189513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Replicate P → P1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03590D-2A6E-7E46-AAA0-5294DFDE9B30}"/>
              </a:ext>
            </a:extLst>
          </p:cNvPr>
          <p:cNvSpPr txBox="1"/>
          <p:nvPr/>
        </p:nvSpPr>
        <p:spPr>
          <a:xfrm>
            <a:off x="3372595" y="4456896"/>
            <a:ext cx="2345873" cy="120032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Adjust SRH;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Forward P based on next SID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AA36B4-9260-3542-BEFD-E6CD81B37D74}"/>
              </a:ext>
            </a:extLst>
          </p:cNvPr>
          <p:cNvSpPr txBox="1"/>
          <p:nvPr/>
        </p:nvSpPr>
        <p:spPr>
          <a:xfrm>
            <a:off x="5972507" y="4456896"/>
            <a:ext cx="2589601" cy="1200329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Remove outer IPv6 header and SRH;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Process P1 locally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FF8BCC-CFEE-9B40-BC67-7B3ADD2A5CF0}"/>
              </a:ext>
            </a:extLst>
          </p:cNvPr>
          <p:cNvCxnSpPr>
            <a:cxnSpLocks/>
          </p:cNvCxnSpPr>
          <p:nvPr/>
        </p:nvCxnSpPr>
        <p:spPr>
          <a:xfrm flipH="1">
            <a:off x="4538512" y="3888440"/>
            <a:ext cx="7019" cy="568456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494A9B-24BE-C746-9F3C-6B9BA874E2A4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267307" y="3888440"/>
            <a:ext cx="1" cy="568456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A6F987-FC73-5545-BBDF-83080D166D52}"/>
              </a:ext>
            </a:extLst>
          </p:cNvPr>
          <p:cNvSpPr txBox="1"/>
          <p:nvPr/>
        </p:nvSpPr>
        <p:spPr>
          <a:xfrm>
            <a:off x="4545531" y="3941835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F78CD2-5999-2E41-972B-69F45B76A689}"/>
              </a:ext>
            </a:extLst>
          </p:cNvPr>
          <p:cNvSpPr txBox="1"/>
          <p:nvPr/>
        </p:nvSpPr>
        <p:spPr>
          <a:xfrm>
            <a:off x="7412944" y="3927449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3AB911-31BB-C644-88DC-19350C006F5C}"/>
              </a:ext>
            </a:extLst>
          </p:cNvPr>
          <p:cNvSpPr txBox="1"/>
          <p:nvPr/>
        </p:nvSpPr>
        <p:spPr>
          <a:xfrm>
            <a:off x="6089172" y="2613891"/>
            <a:ext cx="371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Packet P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DA == bud-SID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D8FEBA3-5F4F-1240-9395-6A79931C954D}"/>
              </a:ext>
            </a:extLst>
          </p:cNvPr>
          <p:cNvCxnSpPr>
            <a:cxnSpLocks/>
          </p:cNvCxnSpPr>
          <p:nvPr/>
        </p:nvCxnSpPr>
        <p:spPr>
          <a:xfrm flipH="1">
            <a:off x="5873326" y="2837552"/>
            <a:ext cx="1035" cy="554225"/>
          </a:xfrm>
          <a:prstGeom prst="straightConnector1">
            <a:avLst/>
          </a:prstGeom>
          <a:ln w="25400">
            <a:headEnd type="oval"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832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938E-AC36-2744-9E3D-CEAE35400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 Computation for P2MP 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F2E36-4D35-AC4C-8A41-629263F28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26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P2P path computation can be extended to serve P2MP chain computation.</a:t>
            </a:r>
          </a:p>
          <a:p>
            <a:pPr lvl="1"/>
            <a:r>
              <a:rPr lang="en-US" dirty="0"/>
              <a:t>Max hop count per chain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Maximum delay allowed for a packet to accumulate before reaching a tail-end leaf node.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Max length of SID list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Max number of SIDs that a root node may apply to a packet. 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Typically a limit of forwarding hardware.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Max number of leaf nodes per chain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Max number of hops between consecutive leaf nodes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Max number of times a link or node can be traversed per chain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Leaf groups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 leaf group is an ordered list of loose hops.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Each chain covers the leaf nodes of a given group.</a:t>
            </a:r>
          </a:p>
        </p:txBody>
      </p:sp>
    </p:spTree>
    <p:extLst>
      <p:ext uri="{BB962C8B-B14F-4D97-AF65-F5344CB8AC3E}">
        <p14:creationId xmlns:p14="http://schemas.microsoft.com/office/powerpoint/2010/main" val="852372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938E-AC36-2744-9E3D-CEAE35400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Provisioning and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F2E36-4D35-AC4C-8A41-629263F28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Static configuration</a:t>
            </a:r>
          </a:p>
          <a:p>
            <a:r>
              <a:rPr lang="en-US" dirty="0"/>
              <a:t>Protocol extensions for advertisement – </a:t>
            </a:r>
            <a:r>
              <a:rPr lang="en-US" i="1" dirty="0"/>
              <a:t>Similar to node segments</a:t>
            </a:r>
          </a:p>
          <a:p>
            <a:pPr lvl="1"/>
            <a:r>
              <a:rPr lang="en-US" dirty="0"/>
              <a:t>ISIS</a:t>
            </a:r>
          </a:p>
          <a:p>
            <a:pPr lvl="1"/>
            <a:r>
              <a:rPr lang="en-US" dirty="0"/>
              <a:t>OSPF</a:t>
            </a:r>
          </a:p>
          <a:p>
            <a:pPr lvl="1"/>
            <a:r>
              <a:rPr lang="en-US" dirty="0"/>
              <a:t>BGP-LS</a:t>
            </a:r>
          </a:p>
        </p:txBody>
      </p:sp>
    </p:spTree>
    <p:extLst>
      <p:ext uri="{BB962C8B-B14F-4D97-AF65-F5344CB8AC3E}">
        <p14:creationId xmlns:p14="http://schemas.microsoft.com/office/powerpoint/2010/main" val="1042449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41DC9-BCE0-204B-A773-69E60A283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A6C13-BE46-C64B-88F8-190A6B7F8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for review and comments in both SPRING WG and MPLS WG.</a:t>
            </a:r>
          </a:p>
          <a:p>
            <a:r>
              <a:rPr lang="en-US" dirty="0"/>
              <a:t>Request an early allocation of </a:t>
            </a:r>
            <a:r>
              <a:rPr lang="en-US" i="1" dirty="0"/>
              <a:t>End-of-Chain Label </a:t>
            </a:r>
            <a:r>
              <a:rPr lang="en-US" dirty="0"/>
              <a:t>from the Extended Special Purpose Label Registry by IANA.</a:t>
            </a:r>
          </a:p>
        </p:txBody>
      </p:sp>
    </p:spTree>
    <p:extLst>
      <p:ext uri="{BB962C8B-B14F-4D97-AF65-F5344CB8AC3E}">
        <p14:creationId xmlns:p14="http://schemas.microsoft.com/office/powerpoint/2010/main" val="1145763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A2C56-469E-6F46-84EA-98780A6D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65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4466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B7DB3-6980-114E-8EA4-2DFCF8A39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4016" cy="1325563"/>
          </a:xfrm>
        </p:spPr>
        <p:txBody>
          <a:bodyPr/>
          <a:lstStyle/>
          <a:p>
            <a:r>
              <a:rPr lang="en-US" dirty="0"/>
              <a:t>Motivation – P2MP Transport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D49A69F-E3F8-5F42-B5B0-9EA67777CEAF}"/>
              </a:ext>
            </a:extLst>
          </p:cNvPr>
          <p:cNvSpPr/>
          <p:nvPr/>
        </p:nvSpPr>
        <p:spPr>
          <a:xfrm>
            <a:off x="3712349" y="2541785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9A29B2E-26F5-9042-9CB9-28E836D35CD7}"/>
              </a:ext>
            </a:extLst>
          </p:cNvPr>
          <p:cNvSpPr/>
          <p:nvPr/>
        </p:nvSpPr>
        <p:spPr>
          <a:xfrm>
            <a:off x="3712347" y="2974186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5638406-F6C3-3B43-B37C-DAE8F1933B2B}"/>
              </a:ext>
            </a:extLst>
          </p:cNvPr>
          <p:cNvSpPr/>
          <p:nvPr/>
        </p:nvSpPr>
        <p:spPr>
          <a:xfrm>
            <a:off x="3712347" y="3406587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861A87-6E12-054D-A85C-F1461BCF95BD}"/>
              </a:ext>
            </a:extLst>
          </p:cNvPr>
          <p:cNvSpPr/>
          <p:nvPr/>
        </p:nvSpPr>
        <p:spPr>
          <a:xfrm>
            <a:off x="3255155" y="3854414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FE6C2EE-1290-E146-BC4F-E951E186610D}"/>
              </a:ext>
            </a:extLst>
          </p:cNvPr>
          <p:cNvSpPr/>
          <p:nvPr/>
        </p:nvSpPr>
        <p:spPr>
          <a:xfrm>
            <a:off x="4185311" y="3854414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59159B-65E6-3E46-87F6-AA05865F69F7}"/>
              </a:ext>
            </a:extLst>
          </p:cNvPr>
          <p:cNvCxnSpPr>
            <a:stCxn id="4" idx="4"/>
            <a:endCxn id="5" idx="0"/>
          </p:cNvCxnSpPr>
          <p:nvPr/>
        </p:nvCxnSpPr>
        <p:spPr>
          <a:xfrm flipH="1">
            <a:off x="3827961" y="2773012"/>
            <a:ext cx="2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B25E7D-882E-DB43-BD0C-43D46D0EB095}"/>
              </a:ext>
            </a:extLst>
          </p:cNvPr>
          <p:cNvCxnSpPr>
            <a:stCxn id="5" idx="4"/>
            <a:endCxn id="6" idx="0"/>
          </p:cNvCxnSpPr>
          <p:nvPr/>
        </p:nvCxnSpPr>
        <p:spPr>
          <a:xfrm>
            <a:off x="3827961" y="3205413"/>
            <a:ext cx="0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5C3EC5A-C684-EF4F-AE7B-6D2F16245141}"/>
              </a:ext>
            </a:extLst>
          </p:cNvPr>
          <p:cNvCxnSpPr>
            <a:cxnSpLocks/>
            <a:stCxn id="6" idx="3"/>
            <a:endCxn id="9" idx="7"/>
          </p:cNvCxnSpPr>
          <p:nvPr/>
        </p:nvCxnSpPr>
        <p:spPr>
          <a:xfrm flipH="1">
            <a:off x="3452520" y="3603952"/>
            <a:ext cx="293689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333C7C0-05A3-3241-9112-3EA67FA32DF0}"/>
              </a:ext>
            </a:extLst>
          </p:cNvPr>
          <p:cNvCxnSpPr>
            <a:stCxn id="6" idx="5"/>
            <a:endCxn id="14" idx="1"/>
          </p:cNvCxnSpPr>
          <p:nvPr/>
        </p:nvCxnSpPr>
        <p:spPr>
          <a:xfrm>
            <a:off x="3909712" y="3603952"/>
            <a:ext cx="309461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3B4225C-0DDD-AC4A-BA76-2068E6F67718}"/>
              </a:ext>
            </a:extLst>
          </p:cNvPr>
          <p:cNvSpPr/>
          <p:nvPr/>
        </p:nvSpPr>
        <p:spPr>
          <a:xfrm>
            <a:off x="3712345" y="2078902"/>
            <a:ext cx="231227" cy="2312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82A2191-E631-B94C-9716-971165220BA1}"/>
              </a:ext>
            </a:extLst>
          </p:cNvPr>
          <p:cNvCxnSpPr>
            <a:stCxn id="32" idx="4"/>
            <a:endCxn id="4" idx="0"/>
          </p:cNvCxnSpPr>
          <p:nvPr/>
        </p:nvCxnSpPr>
        <p:spPr>
          <a:xfrm>
            <a:off x="3827959" y="2310129"/>
            <a:ext cx="4" cy="23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B4FF6529-33AE-BF4F-A5E4-B41A868CCF13}"/>
              </a:ext>
            </a:extLst>
          </p:cNvPr>
          <p:cNvSpPr/>
          <p:nvPr/>
        </p:nvSpPr>
        <p:spPr>
          <a:xfrm>
            <a:off x="3256523" y="4514008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A5D736B-D0B6-DE4D-A75D-73CAEBDA83ED}"/>
              </a:ext>
            </a:extLst>
          </p:cNvPr>
          <p:cNvSpPr/>
          <p:nvPr/>
        </p:nvSpPr>
        <p:spPr>
          <a:xfrm>
            <a:off x="4185310" y="4487989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B63BFE8-4A74-504D-8919-4DA21C080B97}"/>
              </a:ext>
            </a:extLst>
          </p:cNvPr>
          <p:cNvCxnSpPr>
            <a:stCxn id="9" idx="4"/>
            <a:endCxn id="37" idx="0"/>
          </p:cNvCxnSpPr>
          <p:nvPr/>
        </p:nvCxnSpPr>
        <p:spPr>
          <a:xfrm>
            <a:off x="3370769" y="4085641"/>
            <a:ext cx="1368" cy="428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C71E3A9-0819-5441-AB60-B4938CDE102A}"/>
              </a:ext>
            </a:extLst>
          </p:cNvPr>
          <p:cNvCxnSpPr>
            <a:stCxn id="14" idx="4"/>
            <a:endCxn id="38" idx="0"/>
          </p:cNvCxnSpPr>
          <p:nvPr/>
        </p:nvCxnSpPr>
        <p:spPr>
          <a:xfrm flipH="1">
            <a:off x="4300924" y="4085641"/>
            <a:ext cx="1" cy="402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C71EE9-DA64-D34C-A8A1-68F6C18258D0}"/>
              </a:ext>
            </a:extLst>
          </p:cNvPr>
          <p:cNvCxnSpPr>
            <a:stCxn id="37" idx="7"/>
            <a:endCxn id="14" idx="3"/>
          </p:cNvCxnSpPr>
          <p:nvPr/>
        </p:nvCxnSpPr>
        <p:spPr>
          <a:xfrm flipV="1">
            <a:off x="3453888" y="4051779"/>
            <a:ext cx="765285" cy="496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0B95B48-E732-9148-8481-36B0BC5F0C74}"/>
              </a:ext>
            </a:extLst>
          </p:cNvPr>
          <p:cNvCxnSpPr>
            <a:stCxn id="9" idx="5"/>
            <a:endCxn id="38" idx="1"/>
          </p:cNvCxnSpPr>
          <p:nvPr/>
        </p:nvCxnSpPr>
        <p:spPr>
          <a:xfrm>
            <a:off x="3452520" y="4051779"/>
            <a:ext cx="766652" cy="47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7">
            <a:extLst>
              <a:ext uri="{FF2B5EF4-FFF2-40B4-BE49-F238E27FC236}">
                <a16:creationId xmlns:a16="http://schemas.microsoft.com/office/drawing/2014/main" id="{04DB9AA2-F0F2-3E43-AA3A-1B88F929C314}"/>
              </a:ext>
            </a:extLst>
          </p:cNvPr>
          <p:cNvSpPr/>
          <p:nvPr/>
        </p:nvSpPr>
        <p:spPr>
          <a:xfrm>
            <a:off x="3138935" y="2205388"/>
            <a:ext cx="545420" cy="2458995"/>
          </a:xfrm>
          <a:custGeom>
            <a:avLst/>
            <a:gdLst>
              <a:gd name="connsiteX0" fmla="*/ 431328 w 487999"/>
              <a:gd name="connsiteY0" fmla="*/ 0 h 2471351"/>
              <a:gd name="connsiteX1" fmla="*/ 456042 w 487999"/>
              <a:gd name="connsiteY1" fmla="*/ 1309816 h 2471351"/>
              <a:gd name="connsiteX2" fmla="*/ 48269 w 487999"/>
              <a:gd name="connsiteY2" fmla="*/ 1655805 h 2471351"/>
              <a:gd name="connsiteX3" fmla="*/ 23555 w 487999"/>
              <a:gd name="connsiteY3" fmla="*/ 2471351 h 2471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999" h="2471351">
                <a:moveTo>
                  <a:pt x="431328" y="0"/>
                </a:moveTo>
                <a:cubicBezTo>
                  <a:pt x="475606" y="516924"/>
                  <a:pt x="519885" y="1033849"/>
                  <a:pt x="456042" y="1309816"/>
                </a:cubicBezTo>
                <a:cubicBezTo>
                  <a:pt x="392199" y="1585783"/>
                  <a:pt x="120350" y="1462216"/>
                  <a:pt x="48269" y="1655805"/>
                </a:cubicBezTo>
                <a:cubicBezTo>
                  <a:pt x="-23812" y="1849394"/>
                  <a:pt x="-129" y="2160372"/>
                  <a:pt x="23555" y="2471351"/>
                </a:cubicBezTo>
              </a:path>
            </a:pathLst>
          </a:custGeom>
          <a:noFill/>
          <a:ln w="3175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BA52FD7F-D485-A440-A237-AD702FC777B7}"/>
              </a:ext>
            </a:extLst>
          </p:cNvPr>
          <p:cNvSpPr/>
          <p:nvPr/>
        </p:nvSpPr>
        <p:spPr>
          <a:xfrm>
            <a:off x="3988091" y="2205388"/>
            <a:ext cx="532555" cy="2458995"/>
          </a:xfrm>
          <a:custGeom>
            <a:avLst/>
            <a:gdLst>
              <a:gd name="connsiteX0" fmla="*/ 32324 w 532555"/>
              <a:gd name="connsiteY0" fmla="*/ 0 h 2384854"/>
              <a:gd name="connsiteX1" fmla="*/ 44681 w 532555"/>
              <a:gd name="connsiteY1" fmla="*/ 1235675 h 2384854"/>
              <a:gd name="connsiteX2" fmla="*/ 464811 w 532555"/>
              <a:gd name="connsiteY2" fmla="*/ 1594021 h 2384854"/>
              <a:gd name="connsiteX3" fmla="*/ 526594 w 532555"/>
              <a:gd name="connsiteY3" fmla="*/ 2384854 h 238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2555" h="2384854">
                <a:moveTo>
                  <a:pt x="32324" y="0"/>
                </a:moveTo>
                <a:cubicBezTo>
                  <a:pt x="2462" y="485002"/>
                  <a:pt x="-27400" y="970005"/>
                  <a:pt x="44681" y="1235675"/>
                </a:cubicBezTo>
                <a:cubicBezTo>
                  <a:pt x="116762" y="1501345"/>
                  <a:pt x="384492" y="1402491"/>
                  <a:pt x="464811" y="1594021"/>
                </a:cubicBezTo>
                <a:cubicBezTo>
                  <a:pt x="545130" y="1785551"/>
                  <a:pt x="535862" y="2085202"/>
                  <a:pt x="526594" y="2384854"/>
                </a:cubicBezTo>
              </a:path>
            </a:pathLst>
          </a:custGeom>
          <a:noFill/>
          <a:ln w="3175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4E3A48A-4FA7-BA41-BBF6-FFBEE25DFF9F}"/>
              </a:ext>
            </a:extLst>
          </p:cNvPr>
          <p:cNvSpPr/>
          <p:nvPr/>
        </p:nvSpPr>
        <p:spPr>
          <a:xfrm>
            <a:off x="8259248" y="2541785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52A9B41-168D-5946-8E94-08B0ABF092A8}"/>
              </a:ext>
            </a:extLst>
          </p:cNvPr>
          <p:cNvSpPr/>
          <p:nvPr/>
        </p:nvSpPr>
        <p:spPr>
          <a:xfrm>
            <a:off x="8259246" y="2974186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3E4A6CA-83BA-3242-B7F0-3B29C747A738}"/>
              </a:ext>
            </a:extLst>
          </p:cNvPr>
          <p:cNvSpPr/>
          <p:nvPr/>
        </p:nvSpPr>
        <p:spPr>
          <a:xfrm>
            <a:off x="8259246" y="3406587"/>
            <a:ext cx="231227" cy="2312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5EEBA71-3675-334C-929D-3D7C8FA25383}"/>
              </a:ext>
            </a:extLst>
          </p:cNvPr>
          <p:cNvSpPr/>
          <p:nvPr/>
        </p:nvSpPr>
        <p:spPr>
          <a:xfrm>
            <a:off x="7802054" y="3854414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54EA11F-1BCC-6A48-8580-832458EDF2C5}"/>
              </a:ext>
            </a:extLst>
          </p:cNvPr>
          <p:cNvSpPr/>
          <p:nvPr/>
        </p:nvSpPr>
        <p:spPr>
          <a:xfrm>
            <a:off x="8732210" y="3854414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E7B6158-B694-2F4E-8107-215B83DBBEA4}"/>
              </a:ext>
            </a:extLst>
          </p:cNvPr>
          <p:cNvCxnSpPr>
            <a:stCxn id="51" idx="4"/>
            <a:endCxn id="52" idx="0"/>
          </p:cNvCxnSpPr>
          <p:nvPr/>
        </p:nvCxnSpPr>
        <p:spPr>
          <a:xfrm flipH="1">
            <a:off x="8374860" y="2773012"/>
            <a:ext cx="2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0DF9D5F-EEA4-EB46-AA1F-8E07AF76295C}"/>
              </a:ext>
            </a:extLst>
          </p:cNvPr>
          <p:cNvCxnSpPr>
            <a:stCxn id="52" idx="4"/>
            <a:endCxn id="53" idx="0"/>
          </p:cNvCxnSpPr>
          <p:nvPr/>
        </p:nvCxnSpPr>
        <p:spPr>
          <a:xfrm>
            <a:off x="8374860" y="3205413"/>
            <a:ext cx="0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468F120-6E80-364F-BBD0-610842F11E22}"/>
              </a:ext>
            </a:extLst>
          </p:cNvPr>
          <p:cNvCxnSpPr>
            <a:cxnSpLocks/>
            <a:stCxn id="53" idx="3"/>
            <a:endCxn id="54" idx="7"/>
          </p:cNvCxnSpPr>
          <p:nvPr/>
        </p:nvCxnSpPr>
        <p:spPr>
          <a:xfrm flipH="1">
            <a:off x="7999419" y="3603952"/>
            <a:ext cx="293689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BC5280B-745B-CA49-A5C9-2B0D0E6BC0B0}"/>
              </a:ext>
            </a:extLst>
          </p:cNvPr>
          <p:cNvCxnSpPr>
            <a:stCxn id="53" idx="5"/>
            <a:endCxn id="55" idx="1"/>
          </p:cNvCxnSpPr>
          <p:nvPr/>
        </p:nvCxnSpPr>
        <p:spPr>
          <a:xfrm>
            <a:off x="8456611" y="3603952"/>
            <a:ext cx="309461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95F0137C-FD2D-CF45-9A5F-4326638E8A38}"/>
              </a:ext>
            </a:extLst>
          </p:cNvPr>
          <p:cNvSpPr/>
          <p:nvPr/>
        </p:nvSpPr>
        <p:spPr>
          <a:xfrm>
            <a:off x="8259244" y="2078902"/>
            <a:ext cx="231227" cy="2312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373FA25-9E32-704A-B853-752F3E817D92}"/>
              </a:ext>
            </a:extLst>
          </p:cNvPr>
          <p:cNvCxnSpPr>
            <a:stCxn id="60" idx="4"/>
            <a:endCxn id="51" idx="0"/>
          </p:cNvCxnSpPr>
          <p:nvPr/>
        </p:nvCxnSpPr>
        <p:spPr>
          <a:xfrm>
            <a:off x="8374858" y="2310129"/>
            <a:ext cx="4" cy="23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3AA5283F-8CBB-2047-8853-B84CFB2C1B48}"/>
              </a:ext>
            </a:extLst>
          </p:cNvPr>
          <p:cNvSpPr/>
          <p:nvPr/>
        </p:nvSpPr>
        <p:spPr>
          <a:xfrm>
            <a:off x="7803422" y="4514008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F321874-333D-C44C-AF05-E7ED631F16C1}"/>
              </a:ext>
            </a:extLst>
          </p:cNvPr>
          <p:cNvSpPr/>
          <p:nvPr/>
        </p:nvSpPr>
        <p:spPr>
          <a:xfrm>
            <a:off x="8732209" y="4487989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2A4163E-7950-384E-BED9-1D1377924B40}"/>
              </a:ext>
            </a:extLst>
          </p:cNvPr>
          <p:cNvCxnSpPr>
            <a:stCxn id="54" idx="4"/>
            <a:endCxn id="62" idx="0"/>
          </p:cNvCxnSpPr>
          <p:nvPr/>
        </p:nvCxnSpPr>
        <p:spPr>
          <a:xfrm>
            <a:off x="7917668" y="4085641"/>
            <a:ext cx="1368" cy="428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FBE0EDE-6B00-BD4D-9D8D-5467FC24C3E4}"/>
              </a:ext>
            </a:extLst>
          </p:cNvPr>
          <p:cNvCxnSpPr>
            <a:stCxn id="55" idx="4"/>
            <a:endCxn id="63" idx="0"/>
          </p:cNvCxnSpPr>
          <p:nvPr/>
        </p:nvCxnSpPr>
        <p:spPr>
          <a:xfrm flipH="1">
            <a:off x="8847823" y="4085641"/>
            <a:ext cx="1" cy="402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F6EBFE5-052D-A640-8579-CC56DE3140F6}"/>
              </a:ext>
            </a:extLst>
          </p:cNvPr>
          <p:cNvCxnSpPr>
            <a:stCxn id="62" idx="7"/>
            <a:endCxn id="55" idx="3"/>
          </p:cNvCxnSpPr>
          <p:nvPr/>
        </p:nvCxnSpPr>
        <p:spPr>
          <a:xfrm flipV="1">
            <a:off x="8000787" y="4051779"/>
            <a:ext cx="765285" cy="496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AC4B74-16B3-9C41-8166-28E2986ED743}"/>
              </a:ext>
            </a:extLst>
          </p:cNvPr>
          <p:cNvCxnSpPr>
            <a:stCxn id="54" idx="5"/>
            <a:endCxn id="63" idx="1"/>
          </p:cNvCxnSpPr>
          <p:nvPr/>
        </p:nvCxnSpPr>
        <p:spPr>
          <a:xfrm>
            <a:off x="7999419" y="4051779"/>
            <a:ext cx="766652" cy="47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79195ED0-5E8F-E548-8161-92AB95BE14E0}"/>
              </a:ext>
            </a:extLst>
          </p:cNvPr>
          <p:cNvSpPr/>
          <p:nvPr/>
        </p:nvSpPr>
        <p:spPr>
          <a:xfrm>
            <a:off x="5912192" y="4432911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99BF3A0-B2BE-8447-894F-689E14998AFA}"/>
              </a:ext>
            </a:extLst>
          </p:cNvPr>
          <p:cNvSpPr/>
          <p:nvPr/>
        </p:nvSpPr>
        <p:spPr>
          <a:xfrm>
            <a:off x="5912190" y="4865312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C2B7CF7-D519-8B4D-8471-C95630DB76D1}"/>
              </a:ext>
            </a:extLst>
          </p:cNvPr>
          <p:cNvSpPr/>
          <p:nvPr/>
        </p:nvSpPr>
        <p:spPr>
          <a:xfrm>
            <a:off x="5912190" y="5297713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A65DA21-F842-1348-B9B6-EFEA2A0F351F}"/>
              </a:ext>
            </a:extLst>
          </p:cNvPr>
          <p:cNvSpPr/>
          <p:nvPr/>
        </p:nvSpPr>
        <p:spPr>
          <a:xfrm>
            <a:off x="5454998" y="5745540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7401DD6-EB4D-B34E-ACFA-F68C2CB09765}"/>
              </a:ext>
            </a:extLst>
          </p:cNvPr>
          <p:cNvSpPr/>
          <p:nvPr/>
        </p:nvSpPr>
        <p:spPr>
          <a:xfrm>
            <a:off x="6385154" y="5745540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AE6A6D9-5A4C-CF4E-837D-F86D34FD369E}"/>
              </a:ext>
            </a:extLst>
          </p:cNvPr>
          <p:cNvCxnSpPr>
            <a:stCxn id="70" idx="4"/>
            <a:endCxn id="71" idx="0"/>
          </p:cNvCxnSpPr>
          <p:nvPr/>
        </p:nvCxnSpPr>
        <p:spPr>
          <a:xfrm flipH="1">
            <a:off x="6027804" y="4664138"/>
            <a:ext cx="2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9055D87-FC41-7F45-A25C-96AD9C1CC8E1}"/>
              </a:ext>
            </a:extLst>
          </p:cNvPr>
          <p:cNvCxnSpPr>
            <a:stCxn id="71" idx="4"/>
            <a:endCxn id="72" idx="0"/>
          </p:cNvCxnSpPr>
          <p:nvPr/>
        </p:nvCxnSpPr>
        <p:spPr>
          <a:xfrm>
            <a:off x="6027804" y="5096539"/>
            <a:ext cx="0" cy="201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01236AC-1050-2347-BAEF-0A7CE384480D}"/>
              </a:ext>
            </a:extLst>
          </p:cNvPr>
          <p:cNvCxnSpPr>
            <a:cxnSpLocks/>
            <a:stCxn id="72" idx="3"/>
            <a:endCxn id="73" idx="7"/>
          </p:cNvCxnSpPr>
          <p:nvPr/>
        </p:nvCxnSpPr>
        <p:spPr>
          <a:xfrm flipH="1">
            <a:off x="5652363" y="5495078"/>
            <a:ext cx="293689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931EEC7-7870-A144-B323-3DB78EECEBC3}"/>
              </a:ext>
            </a:extLst>
          </p:cNvPr>
          <p:cNvCxnSpPr>
            <a:stCxn id="72" idx="5"/>
            <a:endCxn id="74" idx="1"/>
          </p:cNvCxnSpPr>
          <p:nvPr/>
        </p:nvCxnSpPr>
        <p:spPr>
          <a:xfrm>
            <a:off x="6109555" y="5495078"/>
            <a:ext cx="309461" cy="284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18054969-9897-DA4E-8104-4C3606A14F8F}"/>
              </a:ext>
            </a:extLst>
          </p:cNvPr>
          <p:cNvSpPr/>
          <p:nvPr/>
        </p:nvSpPr>
        <p:spPr>
          <a:xfrm>
            <a:off x="5912188" y="3970028"/>
            <a:ext cx="231227" cy="2312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02F38C9-4A6E-A845-8211-1CA6834392CD}"/>
              </a:ext>
            </a:extLst>
          </p:cNvPr>
          <p:cNvCxnSpPr>
            <a:stCxn id="79" idx="4"/>
            <a:endCxn id="70" idx="0"/>
          </p:cNvCxnSpPr>
          <p:nvPr/>
        </p:nvCxnSpPr>
        <p:spPr>
          <a:xfrm>
            <a:off x="6027802" y="4201255"/>
            <a:ext cx="4" cy="231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E5115FCD-849E-344C-BD18-66DD32DEDAB4}"/>
              </a:ext>
            </a:extLst>
          </p:cNvPr>
          <p:cNvSpPr/>
          <p:nvPr/>
        </p:nvSpPr>
        <p:spPr>
          <a:xfrm>
            <a:off x="5456366" y="6405134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E2D48B5-0541-2342-B452-A40534FB63D0}"/>
              </a:ext>
            </a:extLst>
          </p:cNvPr>
          <p:cNvSpPr/>
          <p:nvPr/>
        </p:nvSpPr>
        <p:spPr>
          <a:xfrm>
            <a:off x="6385153" y="6379115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095631DA-8559-E141-B1A7-A67F8D435020}"/>
              </a:ext>
            </a:extLst>
          </p:cNvPr>
          <p:cNvCxnSpPr>
            <a:stCxn id="73" idx="4"/>
            <a:endCxn id="81" idx="0"/>
          </p:cNvCxnSpPr>
          <p:nvPr/>
        </p:nvCxnSpPr>
        <p:spPr>
          <a:xfrm>
            <a:off x="5570612" y="5976767"/>
            <a:ext cx="1368" cy="428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2BC01F2-7221-104E-9699-D9CF22EAFAB1}"/>
              </a:ext>
            </a:extLst>
          </p:cNvPr>
          <p:cNvCxnSpPr>
            <a:stCxn id="74" idx="4"/>
            <a:endCxn id="82" idx="0"/>
          </p:cNvCxnSpPr>
          <p:nvPr/>
        </p:nvCxnSpPr>
        <p:spPr>
          <a:xfrm flipH="1">
            <a:off x="6500767" y="5976767"/>
            <a:ext cx="1" cy="402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2B642F53-3791-9243-B40E-679AFE472CD3}"/>
              </a:ext>
            </a:extLst>
          </p:cNvPr>
          <p:cNvCxnSpPr>
            <a:stCxn id="81" idx="7"/>
            <a:endCxn id="74" idx="3"/>
          </p:cNvCxnSpPr>
          <p:nvPr/>
        </p:nvCxnSpPr>
        <p:spPr>
          <a:xfrm flipV="1">
            <a:off x="5653731" y="5942905"/>
            <a:ext cx="765285" cy="496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EBE5536-3928-1F49-B3BD-4E1AE2796EFE}"/>
              </a:ext>
            </a:extLst>
          </p:cNvPr>
          <p:cNvCxnSpPr>
            <a:stCxn id="73" idx="5"/>
            <a:endCxn id="82" idx="1"/>
          </p:cNvCxnSpPr>
          <p:nvPr/>
        </p:nvCxnSpPr>
        <p:spPr>
          <a:xfrm>
            <a:off x="5652363" y="5942905"/>
            <a:ext cx="766652" cy="47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88">
            <a:extLst>
              <a:ext uri="{FF2B5EF4-FFF2-40B4-BE49-F238E27FC236}">
                <a16:creationId xmlns:a16="http://schemas.microsoft.com/office/drawing/2014/main" id="{F986681E-4FC6-BB44-B9DE-C60897E6D432}"/>
              </a:ext>
            </a:extLst>
          </p:cNvPr>
          <p:cNvSpPr/>
          <p:nvPr/>
        </p:nvSpPr>
        <p:spPr>
          <a:xfrm>
            <a:off x="7614611" y="2187352"/>
            <a:ext cx="606114" cy="2458995"/>
          </a:xfrm>
          <a:custGeom>
            <a:avLst/>
            <a:gdLst>
              <a:gd name="connsiteX0" fmla="*/ 545985 w 614375"/>
              <a:gd name="connsiteY0" fmla="*/ 0 h 2458995"/>
              <a:gd name="connsiteX1" fmla="*/ 570698 w 614375"/>
              <a:gd name="connsiteY1" fmla="*/ 1297459 h 2458995"/>
              <a:gd name="connsiteX2" fmla="*/ 39358 w 614375"/>
              <a:gd name="connsiteY2" fmla="*/ 1655805 h 2458995"/>
              <a:gd name="connsiteX3" fmla="*/ 39358 w 614375"/>
              <a:gd name="connsiteY3" fmla="*/ 2458995 h 2458995"/>
              <a:gd name="connsiteX4" fmla="*/ 39358 w 614375"/>
              <a:gd name="connsiteY4" fmla="*/ 2458995 h 245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375" h="2458995">
                <a:moveTo>
                  <a:pt x="545985" y="0"/>
                </a:moveTo>
                <a:cubicBezTo>
                  <a:pt x="600560" y="510746"/>
                  <a:pt x="655136" y="1021492"/>
                  <a:pt x="570698" y="1297459"/>
                </a:cubicBezTo>
                <a:cubicBezTo>
                  <a:pt x="486260" y="1573427"/>
                  <a:pt x="127915" y="1462216"/>
                  <a:pt x="39358" y="1655805"/>
                </a:cubicBezTo>
                <a:cubicBezTo>
                  <a:pt x="-49199" y="1849394"/>
                  <a:pt x="39358" y="2458995"/>
                  <a:pt x="39358" y="2458995"/>
                </a:cubicBezTo>
                <a:lnTo>
                  <a:pt x="39358" y="2458995"/>
                </a:lnTo>
              </a:path>
            </a:pathLst>
          </a:custGeom>
          <a:noFill/>
          <a:ln w="3175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89">
            <a:extLst>
              <a:ext uri="{FF2B5EF4-FFF2-40B4-BE49-F238E27FC236}">
                <a16:creationId xmlns:a16="http://schemas.microsoft.com/office/drawing/2014/main" id="{959F6020-6205-CB4F-A425-9DC708600D1E}"/>
              </a:ext>
            </a:extLst>
          </p:cNvPr>
          <p:cNvSpPr/>
          <p:nvPr/>
        </p:nvSpPr>
        <p:spPr>
          <a:xfrm>
            <a:off x="8191685" y="3436640"/>
            <a:ext cx="920234" cy="1222240"/>
          </a:xfrm>
          <a:custGeom>
            <a:avLst/>
            <a:gdLst>
              <a:gd name="connsiteX0" fmla="*/ 0 w 494319"/>
              <a:gd name="connsiteY0" fmla="*/ 0 h 1000898"/>
              <a:gd name="connsiteX1" fmla="*/ 432486 w 494319"/>
              <a:gd name="connsiteY1" fmla="*/ 321276 h 1000898"/>
              <a:gd name="connsiteX2" fmla="*/ 481913 w 494319"/>
              <a:gd name="connsiteY2" fmla="*/ 1000898 h 100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319" h="1000898">
                <a:moveTo>
                  <a:pt x="0" y="0"/>
                </a:moveTo>
                <a:cubicBezTo>
                  <a:pt x="176083" y="77230"/>
                  <a:pt x="352167" y="154460"/>
                  <a:pt x="432486" y="321276"/>
                </a:cubicBezTo>
                <a:cubicBezTo>
                  <a:pt x="512805" y="488092"/>
                  <a:pt x="497359" y="744495"/>
                  <a:pt x="481913" y="1000898"/>
                </a:cubicBezTo>
              </a:path>
            </a:pathLst>
          </a:custGeom>
          <a:noFill/>
          <a:ln w="3175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1A0861C-1916-9F41-A349-CB996FCA75E7}"/>
              </a:ext>
            </a:extLst>
          </p:cNvPr>
          <p:cNvSpPr txBox="1"/>
          <p:nvPr/>
        </p:nvSpPr>
        <p:spPr>
          <a:xfrm>
            <a:off x="566620" y="1971895"/>
            <a:ext cx="30978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Single-point provisioning at root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Stateless core</a:t>
            </a:r>
          </a:p>
          <a:p>
            <a:pPr marL="285750" indent="-285750">
              <a:buFont typeface="System Font Regular"/>
              <a:buChar char="x"/>
            </a:pPr>
            <a:r>
              <a:rPr lang="en-US" sz="2000" dirty="0"/>
              <a:t>P2P tunnels, one per leaf</a:t>
            </a:r>
          </a:p>
          <a:p>
            <a:pPr marL="285750" indent="-285750">
              <a:buFont typeface="System Font Regular"/>
              <a:buChar char="x"/>
            </a:pPr>
            <a:r>
              <a:rPr lang="en-US" sz="2000" dirty="0"/>
              <a:t>No traffic optimization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4FB1F64-6E03-2B4D-9A61-0F962FD436CD}"/>
              </a:ext>
            </a:extLst>
          </p:cNvPr>
          <p:cNvSpPr txBox="1"/>
          <p:nvPr/>
        </p:nvSpPr>
        <p:spPr>
          <a:xfrm>
            <a:off x="9073701" y="1966414"/>
            <a:ext cx="31182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P2MP tree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Max traffic optimization</a:t>
            </a:r>
          </a:p>
          <a:p>
            <a:pPr marL="285750" indent="-285750">
              <a:buFont typeface="System Font Regular"/>
              <a:buChar char="x"/>
            </a:pPr>
            <a:r>
              <a:rPr lang="en-US" sz="2000" dirty="0"/>
              <a:t>Multi-point provisioning at root and branch nodes</a:t>
            </a:r>
          </a:p>
          <a:p>
            <a:pPr marL="285750" indent="-285750">
              <a:buFont typeface="System Font Regular"/>
              <a:buChar char="x"/>
            </a:pPr>
            <a:r>
              <a:rPr lang="en-US" sz="2000" dirty="0"/>
              <a:t>Stateful core, with  replication SIDs on branch nodes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D586779-860E-2F46-8716-C5763B03001E}"/>
              </a:ext>
            </a:extLst>
          </p:cNvPr>
          <p:cNvSpPr txBox="1"/>
          <p:nvPr/>
        </p:nvSpPr>
        <p:spPr>
          <a:xfrm>
            <a:off x="6694614" y="5339694"/>
            <a:ext cx="5497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P2MP chains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Certain level of traffic optimization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Single-point provisioning at root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Stateless core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4F5392E-D13F-694E-A952-28DA970362C8}"/>
              </a:ext>
            </a:extLst>
          </p:cNvPr>
          <p:cNvSpPr txBox="1"/>
          <p:nvPr/>
        </p:nvSpPr>
        <p:spPr>
          <a:xfrm>
            <a:off x="2820527" y="1403769"/>
            <a:ext cx="2003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ingress replication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17F0DF5-E0E2-EA46-AE17-94DAEB17B04E}"/>
              </a:ext>
            </a:extLst>
          </p:cNvPr>
          <p:cNvSpPr txBox="1"/>
          <p:nvPr/>
        </p:nvSpPr>
        <p:spPr>
          <a:xfrm>
            <a:off x="7195710" y="1438740"/>
            <a:ext cx="2374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controller-driven P2MP tree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7396BC9-3D9D-8D47-9DFD-D512DE89F750}"/>
              </a:ext>
            </a:extLst>
          </p:cNvPr>
          <p:cNvSpPr txBox="1"/>
          <p:nvPr/>
        </p:nvSpPr>
        <p:spPr>
          <a:xfrm>
            <a:off x="5115976" y="3202020"/>
            <a:ext cx="1722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</a:rPr>
              <a:t>chain replication</a:t>
            </a:r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3ADB478F-215D-154B-B293-8EF6311A546B}"/>
              </a:ext>
            </a:extLst>
          </p:cNvPr>
          <p:cNvSpPr/>
          <p:nvPr/>
        </p:nvSpPr>
        <p:spPr>
          <a:xfrm>
            <a:off x="5296686" y="4127156"/>
            <a:ext cx="1363606" cy="2483185"/>
          </a:xfrm>
          <a:custGeom>
            <a:avLst/>
            <a:gdLst>
              <a:gd name="connsiteX0" fmla="*/ 549944 w 1414917"/>
              <a:gd name="connsiteY0" fmla="*/ 0 h 2385444"/>
              <a:gd name="connsiteX1" fmla="*/ 574657 w 1414917"/>
              <a:gd name="connsiteY1" fmla="*/ 1260389 h 2385444"/>
              <a:gd name="connsiteX2" fmla="*/ 92744 w 1414917"/>
              <a:gd name="connsiteY2" fmla="*/ 1618735 h 2385444"/>
              <a:gd name="connsiteX3" fmla="*/ 92744 w 1414917"/>
              <a:gd name="connsiteY3" fmla="*/ 2384854 h 2385444"/>
              <a:gd name="connsiteX4" fmla="*/ 1056571 w 1414917"/>
              <a:gd name="connsiteY4" fmla="*/ 1754659 h 2385444"/>
              <a:gd name="connsiteX5" fmla="*/ 1414917 w 1414917"/>
              <a:gd name="connsiteY5" fmla="*/ 2286000 h 2385444"/>
              <a:gd name="connsiteX6" fmla="*/ 1414917 w 1414917"/>
              <a:gd name="connsiteY6" fmla="*/ 2286000 h 238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4917" h="2385444">
                <a:moveTo>
                  <a:pt x="549944" y="0"/>
                </a:moveTo>
                <a:cubicBezTo>
                  <a:pt x="600400" y="495300"/>
                  <a:pt x="650857" y="990600"/>
                  <a:pt x="574657" y="1260389"/>
                </a:cubicBezTo>
                <a:cubicBezTo>
                  <a:pt x="498457" y="1530178"/>
                  <a:pt x="173063" y="1431324"/>
                  <a:pt x="92744" y="1618735"/>
                </a:cubicBezTo>
                <a:cubicBezTo>
                  <a:pt x="12425" y="1806146"/>
                  <a:pt x="-67894" y="2362200"/>
                  <a:pt x="92744" y="2384854"/>
                </a:cubicBezTo>
                <a:cubicBezTo>
                  <a:pt x="253382" y="2407508"/>
                  <a:pt x="836209" y="1771135"/>
                  <a:pt x="1056571" y="1754659"/>
                </a:cubicBezTo>
                <a:cubicBezTo>
                  <a:pt x="1276933" y="1738183"/>
                  <a:pt x="1414917" y="2286000"/>
                  <a:pt x="1414917" y="2286000"/>
                </a:cubicBezTo>
                <a:lnTo>
                  <a:pt x="1414917" y="2286000"/>
                </a:ln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triped Right Arrow 104">
            <a:extLst>
              <a:ext uri="{FF2B5EF4-FFF2-40B4-BE49-F238E27FC236}">
                <a16:creationId xmlns:a16="http://schemas.microsoft.com/office/drawing/2014/main" id="{44309A9C-FFAE-0A48-BB68-D72FC67D6804}"/>
              </a:ext>
            </a:extLst>
          </p:cNvPr>
          <p:cNvSpPr/>
          <p:nvPr/>
        </p:nvSpPr>
        <p:spPr>
          <a:xfrm rot="1435886">
            <a:off x="4515769" y="2966354"/>
            <a:ext cx="617225" cy="351088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triped Right Arrow 105">
            <a:extLst>
              <a:ext uri="{FF2B5EF4-FFF2-40B4-BE49-F238E27FC236}">
                <a16:creationId xmlns:a16="http://schemas.microsoft.com/office/drawing/2014/main" id="{88C9410F-DD62-6D4B-AF40-703A24210746}"/>
              </a:ext>
            </a:extLst>
          </p:cNvPr>
          <p:cNvSpPr/>
          <p:nvPr/>
        </p:nvSpPr>
        <p:spPr>
          <a:xfrm rot="9157091">
            <a:off x="6824369" y="2992547"/>
            <a:ext cx="601747" cy="346841"/>
          </a:xfrm>
          <a:prstGeom prst="strip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1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4D07F-8FF2-C14D-97E8-7DFCE6D0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P2MP Transport Using P2MP Chains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CA7BF-F473-574B-887D-F0FCBE04F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7767"/>
            <a:ext cx="10515600" cy="185446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A P2MP chain is a tunnel that reaches multiple leaf nodes along the path.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Root node sends packets over a small set of P2MP chains.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100" dirty="0"/>
              <a:t>Applies to all topologies. Benefits the most for certain topologies.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900" dirty="0"/>
              <a:t>Ring topology: One P2MP chain per multicast stream. Max optimization.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900" dirty="0"/>
              <a:t>Linear topology: Reduced number of tunnels across domains.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46E2EAA-EFD9-4142-871E-7468F5D936B1}"/>
              </a:ext>
            </a:extLst>
          </p:cNvPr>
          <p:cNvSpPr/>
          <p:nvPr/>
        </p:nvSpPr>
        <p:spPr>
          <a:xfrm>
            <a:off x="1153016" y="3898994"/>
            <a:ext cx="2545492" cy="254549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6A62083-E957-DA47-B393-FDA22423DB33}"/>
              </a:ext>
            </a:extLst>
          </p:cNvPr>
          <p:cNvSpPr/>
          <p:nvPr/>
        </p:nvSpPr>
        <p:spPr>
          <a:xfrm>
            <a:off x="2310148" y="3783380"/>
            <a:ext cx="231227" cy="2312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92FC6AA-6E74-8048-8B1C-09E7F5E14C9A}"/>
              </a:ext>
            </a:extLst>
          </p:cNvPr>
          <p:cNvSpPr/>
          <p:nvPr/>
        </p:nvSpPr>
        <p:spPr>
          <a:xfrm>
            <a:off x="1343297" y="5940241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F338E05-0CB4-0441-8996-50DC6B7316B2}"/>
              </a:ext>
            </a:extLst>
          </p:cNvPr>
          <p:cNvSpPr/>
          <p:nvPr/>
        </p:nvSpPr>
        <p:spPr>
          <a:xfrm>
            <a:off x="1343298" y="4246332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958D59-778D-7741-870F-D8071375741F}"/>
              </a:ext>
            </a:extLst>
          </p:cNvPr>
          <p:cNvSpPr/>
          <p:nvPr/>
        </p:nvSpPr>
        <p:spPr>
          <a:xfrm>
            <a:off x="3193787" y="5944944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506B26-BF1F-B74A-8447-80A6AAB75002}"/>
              </a:ext>
            </a:extLst>
          </p:cNvPr>
          <p:cNvSpPr/>
          <p:nvPr/>
        </p:nvSpPr>
        <p:spPr>
          <a:xfrm>
            <a:off x="3193787" y="4140872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90BD302-410A-624C-BCD3-234759A40EDB}"/>
              </a:ext>
            </a:extLst>
          </p:cNvPr>
          <p:cNvSpPr/>
          <p:nvPr/>
        </p:nvSpPr>
        <p:spPr>
          <a:xfrm>
            <a:off x="1022022" y="5067898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CAC8742-BE82-0049-A948-348FA7C69EDF}"/>
              </a:ext>
            </a:extLst>
          </p:cNvPr>
          <p:cNvSpPr/>
          <p:nvPr/>
        </p:nvSpPr>
        <p:spPr>
          <a:xfrm>
            <a:off x="3582894" y="5056126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B19606-347D-9047-9453-EF98D66323FA}"/>
              </a:ext>
            </a:extLst>
          </p:cNvPr>
          <p:cNvSpPr/>
          <p:nvPr/>
        </p:nvSpPr>
        <p:spPr>
          <a:xfrm>
            <a:off x="2310147" y="6324170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F04FDC-A374-484E-B045-A8F0B9157D5D}"/>
              </a:ext>
            </a:extLst>
          </p:cNvPr>
          <p:cNvSpPr txBox="1"/>
          <p:nvPr/>
        </p:nvSpPr>
        <p:spPr>
          <a:xfrm>
            <a:off x="1666660" y="3571853"/>
            <a:ext cx="75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root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23B64-FE89-6849-ADAC-28A53372A61C}"/>
              </a:ext>
            </a:extLst>
          </p:cNvPr>
          <p:cNvSpPr txBox="1"/>
          <p:nvPr/>
        </p:nvSpPr>
        <p:spPr>
          <a:xfrm>
            <a:off x="3563671" y="5202912"/>
            <a:ext cx="985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4F7541-85DF-AB4A-8873-15BD48DA4819}"/>
              </a:ext>
            </a:extLst>
          </p:cNvPr>
          <p:cNvSpPr txBox="1"/>
          <p:nvPr/>
        </p:nvSpPr>
        <p:spPr>
          <a:xfrm>
            <a:off x="2399970" y="6412102"/>
            <a:ext cx="958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D4E8B6-4FC4-D94A-8D60-608538930F47}"/>
              </a:ext>
            </a:extLst>
          </p:cNvPr>
          <p:cNvSpPr txBox="1"/>
          <p:nvPr/>
        </p:nvSpPr>
        <p:spPr>
          <a:xfrm>
            <a:off x="587570" y="5836653"/>
            <a:ext cx="851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3</a:t>
            </a:r>
          </a:p>
        </p:txBody>
      </p:sp>
      <p:sp>
        <p:nvSpPr>
          <p:cNvPr id="20" name="Cloud 19">
            <a:extLst>
              <a:ext uri="{FF2B5EF4-FFF2-40B4-BE49-F238E27FC236}">
                <a16:creationId xmlns:a16="http://schemas.microsoft.com/office/drawing/2014/main" id="{16A1798A-D78B-BB49-8C9E-4D4D36FAD36F}"/>
              </a:ext>
            </a:extLst>
          </p:cNvPr>
          <p:cNvSpPr/>
          <p:nvPr/>
        </p:nvSpPr>
        <p:spPr>
          <a:xfrm>
            <a:off x="6315531" y="3712403"/>
            <a:ext cx="2896376" cy="2082007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6EE3F2F7-5A72-C144-9986-83D3E1F0FB6D}"/>
              </a:ext>
            </a:extLst>
          </p:cNvPr>
          <p:cNvSpPr/>
          <p:nvPr/>
        </p:nvSpPr>
        <p:spPr>
          <a:xfrm>
            <a:off x="9289528" y="3221735"/>
            <a:ext cx="1552417" cy="1449261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23">
            <a:extLst>
              <a:ext uri="{FF2B5EF4-FFF2-40B4-BE49-F238E27FC236}">
                <a16:creationId xmlns:a16="http://schemas.microsoft.com/office/drawing/2014/main" id="{4F96B44E-CA6A-0E41-B936-4D2D2D6A15CC}"/>
              </a:ext>
            </a:extLst>
          </p:cNvPr>
          <p:cNvSpPr/>
          <p:nvPr/>
        </p:nvSpPr>
        <p:spPr>
          <a:xfrm>
            <a:off x="4591653" y="4064080"/>
            <a:ext cx="1552417" cy="1449261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FC63536-5ECB-834A-8BB7-95BA1E95A9FA}"/>
              </a:ext>
            </a:extLst>
          </p:cNvPr>
          <p:cNvSpPr/>
          <p:nvPr/>
        </p:nvSpPr>
        <p:spPr>
          <a:xfrm>
            <a:off x="4806932" y="4530670"/>
            <a:ext cx="231227" cy="2312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91A4C38-AB6B-5547-AC49-9EB03D816E7C}"/>
              </a:ext>
            </a:extLst>
          </p:cNvPr>
          <p:cNvSpPr/>
          <p:nvPr/>
        </p:nvSpPr>
        <p:spPr>
          <a:xfrm>
            <a:off x="5599803" y="4439769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7D12391-57AD-9046-8F49-23710BCB0976}"/>
              </a:ext>
            </a:extLst>
          </p:cNvPr>
          <p:cNvSpPr/>
          <p:nvPr/>
        </p:nvSpPr>
        <p:spPr>
          <a:xfrm>
            <a:off x="5449011" y="4964293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FFA7BC5-36EF-0E41-8EA5-6F33E89292DD}"/>
              </a:ext>
            </a:extLst>
          </p:cNvPr>
          <p:cNvSpPr/>
          <p:nvPr/>
        </p:nvSpPr>
        <p:spPr>
          <a:xfrm>
            <a:off x="6676673" y="4476838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C7D4E48-AAD5-4946-90CE-A8D8F21129FA}"/>
              </a:ext>
            </a:extLst>
          </p:cNvPr>
          <p:cNvSpPr/>
          <p:nvPr/>
        </p:nvSpPr>
        <p:spPr>
          <a:xfrm>
            <a:off x="6965982" y="4902343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D31BFD3-DA2A-3F42-BE26-4D7DC3947459}"/>
              </a:ext>
            </a:extLst>
          </p:cNvPr>
          <p:cNvSpPr/>
          <p:nvPr/>
        </p:nvSpPr>
        <p:spPr>
          <a:xfrm>
            <a:off x="7513138" y="4208542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CB22251-471A-0242-89EF-1C1426EFBFE8}"/>
              </a:ext>
            </a:extLst>
          </p:cNvPr>
          <p:cNvSpPr/>
          <p:nvPr/>
        </p:nvSpPr>
        <p:spPr>
          <a:xfrm>
            <a:off x="7740998" y="5104619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8E99E7A-A089-B443-8E11-71427831773A}"/>
              </a:ext>
            </a:extLst>
          </p:cNvPr>
          <p:cNvSpPr/>
          <p:nvPr/>
        </p:nvSpPr>
        <p:spPr>
          <a:xfrm>
            <a:off x="8252254" y="4476837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8AFD3C-1030-9C45-AC95-2A9EDDBB5555}"/>
              </a:ext>
            </a:extLst>
          </p:cNvPr>
          <p:cNvSpPr/>
          <p:nvPr/>
        </p:nvSpPr>
        <p:spPr>
          <a:xfrm>
            <a:off x="8499329" y="4952521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E7C9365-77A2-3E49-9C63-02F104931C69}"/>
              </a:ext>
            </a:extLst>
          </p:cNvPr>
          <p:cNvSpPr/>
          <p:nvPr/>
        </p:nvSpPr>
        <p:spPr>
          <a:xfrm>
            <a:off x="9598000" y="3715137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A8A8845-5AC4-654D-986A-E515E733072E}"/>
              </a:ext>
            </a:extLst>
          </p:cNvPr>
          <p:cNvSpPr/>
          <p:nvPr/>
        </p:nvSpPr>
        <p:spPr>
          <a:xfrm>
            <a:off x="9800186" y="4239091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FCFBCD1-2C5F-D648-B400-33979A61E7E3}"/>
              </a:ext>
            </a:extLst>
          </p:cNvPr>
          <p:cNvSpPr/>
          <p:nvPr/>
        </p:nvSpPr>
        <p:spPr>
          <a:xfrm>
            <a:off x="10420492" y="3327194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E12C065-48E0-A541-876F-DAB8711E630E}"/>
              </a:ext>
            </a:extLst>
          </p:cNvPr>
          <p:cNvSpPr/>
          <p:nvPr/>
        </p:nvSpPr>
        <p:spPr>
          <a:xfrm>
            <a:off x="10507557" y="4155577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8C6D178-C5B7-504F-950C-50063D3F5E6F}"/>
              </a:ext>
            </a:extLst>
          </p:cNvPr>
          <p:cNvSpPr txBox="1"/>
          <p:nvPr/>
        </p:nvSpPr>
        <p:spPr>
          <a:xfrm>
            <a:off x="3982729" y="4588451"/>
            <a:ext cx="75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root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6F7C87-CED9-8048-B84B-D5F0A030FDA2}"/>
              </a:ext>
            </a:extLst>
          </p:cNvPr>
          <p:cNvSpPr txBox="1"/>
          <p:nvPr/>
        </p:nvSpPr>
        <p:spPr>
          <a:xfrm>
            <a:off x="10651719" y="3230872"/>
            <a:ext cx="885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2EAF107-2F69-9A4B-B857-4604F9E2756E}"/>
              </a:ext>
            </a:extLst>
          </p:cNvPr>
          <p:cNvSpPr txBox="1"/>
          <p:nvPr/>
        </p:nvSpPr>
        <p:spPr>
          <a:xfrm>
            <a:off x="10573209" y="4400136"/>
            <a:ext cx="780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2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54161B0-A383-BB47-BC2D-106BE62FFF30}"/>
              </a:ext>
            </a:extLst>
          </p:cNvPr>
          <p:cNvCxnSpPr>
            <a:stCxn id="26" idx="6"/>
            <a:endCxn id="27" idx="2"/>
          </p:cNvCxnSpPr>
          <p:nvPr/>
        </p:nvCxnSpPr>
        <p:spPr>
          <a:xfrm flipV="1">
            <a:off x="5038159" y="4555383"/>
            <a:ext cx="561644" cy="909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72B08BF-5216-9F4D-B5CA-99F1D64C0A05}"/>
              </a:ext>
            </a:extLst>
          </p:cNvPr>
          <p:cNvCxnSpPr>
            <a:stCxn id="26" idx="5"/>
            <a:endCxn id="28" idx="1"/>
          </p:cNvCxnSpPr>
          <p:nvPr/>
        </p:nvCxnSpPr>
        <p:spPr>
          <a:xfrm>
            <a:off x="5004297" y="4728035"/>
            <a:ext cx="478576" cy="27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9877BFE-0015-4E48-9D40-89816035524B}"/>
              </a:ext>
            </a:extLst>
          </p:cNvPr>
          <p:cNvCxnSpPr>
            <a:stCxn id="27" idx="6"/>
            <a:endCxn id="29" idx="2"/>
          </p:cNvCxnSpPr>
          <p:nvPr/>
        </p:nvCxnSpPr>
        <p:spPr>
          <a:xfrm>
            <a:off x="5831030" y="4555383"/>
            <a:ext cx="845643" cy="37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838FC4-EF16-CF43-961C-67396ADC2691}"/>
              </a:ext>
            </a:extLst>
          </p:cNvPr>
          <p:cNvCxnSpPr>
            <a:cxnSpLocks/>
            <a:stCxn id="29" idx="6"/>
            <a:endCxn id="31" idx="2"/>
          </p:cNvCxnSpPr>
          <p:nvPr/>
        </p:nvCxnSpPr>
        <p:spPr>
          <a:xfrm flipV="1">
            <a:off x="6907900" y="4324156"/>
            <a:ext cx="605238" cy="268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B22EE4-2DE7-014B-BF91-551B312C5B8C}"/>
              </a:ext>
            </a:extLst>
          </p:cNvPr>
          <p:cNvCxnSpPr>
            <a:stCxn id="31" idx="6"/>
            <a:endCxn id="33" idx="2"/>
          </p:cNvCxnSpPr>
          <p:nvPr/>
        </p:nvCxnSpPr>
        <p:spPr>
          <a:xfrm>
            <a:off x="7744365" y="4324156"/>
            <a:ext cx="507889" cy="268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51EE170-7EE5-5248-B3D1-5CD4E108B127}"/>
              </a:ext>
            </a:extLst>
          </p:cNvPr>
          <p:cNvCxnSpPr>
            <a:stCxn id="28" idx="6"/>
            <a:endCxn id="30" idx="2"/>
          </p:cNvCxnSpPr>
          <p:nvPr/>
        </p:nvCxnSpPr>
        <p:spPr>
          <a:xfrm flipV="1">
            <a:off x="5680238" y="5017957"/>
            <a:ext cx="1285744" cy="61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0A89FAF-574A-A44B-8CCA-0E6D0632768A}"/>
              </a:ext>
            </a:extLst>
          </p:cNvPr>
          <p:cNvCxnSpPr>
            <a:stCxn id="30" idx="6"/>
            <a:endCxn id="32" idx="2"/>
          </p:cNvCxnSpPr>
          <p:nvPr/>
        </p:nvCxnSpPr>
        <p:spPr>
          <a:xfrm>
            <a:off x="7197209" y="5017957"/>
            <a:ext cx="543789" cy="202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C9AEE2-70E2-E246-B63F-82E315BDC801}"/>
              </a:ext>
            </a:extLst>
          </p:cNvPr>
          <p:cNvCxnSpPr>
            <a:stCxn id="32" idx="6"/>
            <a:endCxn id="34" idx="3"/>
          </p:cNvCxnSpPr>
          <p:nvPr/>
        </p:nvCxnSpPr>
        <p:spPr>
          <a:xfrm flipV="1">
            <a:off x="7972225" y="5149886"/>
            <a:ext cx="560966" cy="70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F261FC0-5C6B-3140-AB0A-AAC50EC85AC5}"/>
              </a:ext>
            </a:extLst>
          </p:cNvPr>
          <p:cNvCxnSpPr>
            <a:stCxn id="33" idx="6"/>
            <a:endCxn id="35" idx="2"/>
          </p:cNvCxnSpPr>
          <p:nvPr/>
        </p:nvCxnSpPr>
        <p:spPr>
          <a:xfrm flipV="1">
            <a:off x="8483481" y="3830751"/>
            <a:ext cx="1114519" cy="761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B6E8E8B-39FA-0143-8EEE-BDFC45AAC844}"/>
              </a:ext>
            </a:extLst>
          </p:cNvPr>
          <p:cNvCxnSpPr>
            <a:cxnSpLocks/>
            <a:stCxn id="34" idx="7"/>
            <a:endCxn id="36" idx="2"/>
          </p:cNvCxnSpPr>
          <p:nvPr/>
        </p:nvCxnSpPr>
        <p:spPr>
          <a:xfrm flipV="1">
            <a:off x="8696694" y="4354705"/>
            <a:ext cx="1103492" cy="631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9542898-18E7-324B-9746-83918D763EC5}"/>
              </a:ext>
            </a:extLst>
          </p:cNvPr>
          <p:cNvCxnSpPr>
            <a:stCxn id="35" idx="7"/>
            <a:endCxn id="37" idx="2"/>
          </p:cNvCxnSpPr>
          <p:nvPr/>
        </p:nvCxnSpPr>
        <p:spPr>
          <a:xfrm flipV="1">
            <a:off x="9795365" y="3442808"/>
            <a:ext cx="625127" cy="306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EBF3D9F-F024-BF46-88DC-FCDAD31B1A68}"/>
              </a:ext>
            </a:extLst>
          </p:cNvPr>
          <p:cNvCxnSpPr>
            <a:stCxn id="36" idx="6"/>
            <a:endCxn id="38" idx="2"/>
          </p:cNvCxnSpPr>
          <p:nvPr/>
        </p:nvCxnSpPr>
        <p:spPr>
          <a:xfrm flipV="1">
            <a:off x="10031413" y="4271191"/>
            <a:ext cx="476144" cy="83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82ED02B-D817-1145-8319-022C2F1818A7}"/>
              </a:ext>
            </a:extLst>
          </p:cNvPr>
          <p:cNvCxnSpPr>
            <a:stCxn id="35" idx="5"/>
            <a:endCxn id="38" idx="2"/>
          </p:cNvCxnSpPr>
          <p:nvPr/>
        </p:nvCxnSpPr>
        <p:spPr>
          <a:xfrm>
            <a:off x="9795365" y="3912502"/>
            <a:ext cx="712192" cy="358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B2F998D-FE0F-7540-8D65-F490348B7F19}"/>
              </a:ext>
            </a:extLst>
          </p:cNvPr>
          <p:cNvCxnSpPr>
            <a:stCxn id="36" idx="7"/>
            <a:endCxn id="37" idx="4"/>
          </p:cNvCxnSpPr>
          <p:nvPr/>
        </p:nvCxnSpPr>
        <p:spPr>
          <a:xfrm flipV="1">
            <a:off x="9997551" y="3558421"/>
            <a:ext cx="538555" cy="71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6FAB9A1-92B8-4341-BE95-AD2DEEA14B8A}"/>
              </a:ext>
            </a:extLst>
          </p:cNvPr>
          <p:cNvCxnSpPr>
            <a:cxnSpLocks/>
            <a:stCxn id="34" idx="7"/>
            <a:endCxn id="35" idx="3"/>
          </p:cNvCxnSpPr>
          <p:nvPr/>
        </p:nvCxnSpPr>
        <p:spPr>
          <a:xfrm flipV="1">
            <a:off x="8696694" y="3912502"/>
            <a:ext cx="935168" cy="107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E3A4490-DE13-9B4B-AAD1-B70F5C0E7243}"/>
              </a:ext>
            </a:extLst>
          </p:cNvPr>
          <p:cNvCxnSpPr>
            <a:stCxn id="33" idx="5"/>
            <a:endCxn id="36" idx="1"/>
          </p:cNvCxnSpPr>
          <p:nvPr/>
        </p:nvCxnSpPr>
        <p:spPr>
          <a:xfrm flipV="1">
            <a:off x="8449619" y="4272953"/>
            <a:ext cx="1384429" cy="40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CCABEC1-59BA-D944-BC50-55FFCE676B5F}"/>
              </a:ext>
            </a:extLst>
          </p:cNvPr>
          <p:cNvCxnSpPr>
            <a:stCxn id="31" idx="3"/>
            <a:endCxn id="32" idx="0"/>
          </p:cNvCxnSpPr>
          <p:nvPr/>
        </p:nvCxnSpPr>
        <p:spPr>
          <a:xfrm>
            <a:off x="7547000" y="4405907"/>
            <a:ext cx="309612" cy="698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420E9CA-CE0B-864D-840C-6A758C5465A3}"/>
              </a:ext>
            </a:extLst>
          </p:cNvPr>
          <p:cNvCxnSpPr>
            <a:stCxn id="30" idx="7"/>
            <a:endCxn id="31" idx="3"/>
          </p:cNvCxnSpPr>
          <p:nvPr/>
        </p:nvCxnSpPr>
        <p:spPr>
          <a:xfrm flipV="1">
            <a:off x="7163347" y="4405907"/>
            <a:ext cx="383653" cy="530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184EA75-B0E5-BA46-A064-853FD4875A53}"/>
              </a:ext>
            </a:extLst>
          </p:cNvPr>
          <p:cNvCxnSpPr>
            <a:stCxn id="29" idx="5"/>
            <a:endCxn id="30" idx="1"/>
          </p:cNvCxnSpPr>
          <p:nvPr/>
        </p:nvCxnSpPr>
        <p:spPr>
          <a:xfrm>
            <a:off x="6874038" y="4674203"/>
            <a:ext cx="125806" cy="262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7D1E810-B198-7348-B9E5-5D8FF1B7591F}"/>
              </a:ext>
            </a:extLst>
          </p:cNvPr>
          <p:cNvCxnSpPr>
            <a:stCxn id="32" idx="7"/>
            <a:endCxn id="33" idx="3"/>
          </p:cNvCxnSpPr>
          <p:nvPr/>
        </p:nvCxnSpPr>
        <p:spPr>
          <a:xfrm flipV="1">
            <a:off x="7938363" y="4674202"/>
            <a:ext cx="347753" cy="46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0B43547-18E2-FB4C-AB87-3431BF43EA08}"/>
              </a:ext>
            </a:extLst>
          </p:cNvPr>
          <p:cNvCxnSpPr>
            <a:stCxn id="33" idx="5"/>
            <a:endCxn id="34" idx="1"/>
          </p:cNvCxnSpPr>
          <p:nvPr/>
        </p:nvCxnSpPr>
        <p:spPr>
          <a:xfrm>
            <a:off x="8449619" y="4674202"/>
            <a:ext cx="83572" cy="312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0547C32-F60B-BF43-885B-551C356BF8B7}"/>
              </a:ext>
            </a:extLst>
          </p:cNvPr>
          <p:cNvCxnSpPr>
            <a:stCxn id="28" idx="7"/>
            <a:endCxn id="27" idx="4"/>
          </p:cNvCxnSpPr>
          <p:nvPr/>
        </p:nvCxnSpPr>
        <p:spPr>
          <a:xfrm flipV="1">
            <a:off x="5646376" y="4670996"/>
            <a:ext cx="69041" cy="327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A1698CD-8151-6446-9CED-E6FABFAD6953}"/>
              </a:ext>
            </a:extLst>
          </p:cNvPr>
          <p:cNvCxnSpPr>
            <a:stCxn id="27" idx="5"/>
            <a:endCxn id="30" idx="1"/>
          </p:cNvCxnSpPr>
          <p:nvPr/>
        </p:nvCxnSpPr>
        <p:spPr>
          <a:xfrm>
            <a:off x="5797168" y="4637134"/>
            <a:ext cx="1202676" cy="299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loud 92">
            <a:extLst>
              <a:ext uri="{FF2B5EF4-FFF2-40B4-BE49-F238E27FC236}">
                <a16:creationId xmlns:a16="http://schemas.microsoft.com/office/drawing/2014/main" id="{1FABA830-BE50-F64C-8BF1-AAB59C0323B0}"/>
              </a:ext>
            </a:extLst>
          </p:cNvPr>
          <p:cNvSpPr/>
          <p:nvPr/>
        </p:nvSpPr>
        <p:spPr>
          <a:xfrm>
            <a:off x="9291031" y="4954205"/>
            <a:ext cx="1552417" cy="1449261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F3180C81-365F-F04E-A6D7-E0190FD0B083}"/>
              </a:ext>
            </a:extLst>
          </p:cNvPr>
          <p:cNvSpPr/>
          <p:nvPr/>
        </p:nvSpPr>
        <p:spPr>
          <a:xfrm>
            <a:off x="9599503" y="5447607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BA74FA8-3DBB-D84B-9FE1-D994D851A1FD}"/>
              </a:ext>
            </a:extLst>
          </p:cNvPr>
          <p:cNvSpPr/>
          <p:nvPr/>
        </p:nvSpPr>
        <p:spPr>
          <a:xfrm>
            <a:off x="9801689" y="5971561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289B54C-E905-1242-B651-8A0BD460A33C}"/>
              </a:ext>
            </a:extLst>
          </p:cNvPr>
          <p:cNvSpPr/>
          <p:nvPr/>
        </p:nvSpPr>
        <p:spPr>
          <a:xfrm>
            <a:off x="10421995" y="5059664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37529091-C48A-B149-ADD4-762D921ED734}"/>
              </a:ext>
            </a:extLst>
          </p:cNvPr>
          <p:cNvSpPr/>
          <p:nvPr/>
        </p:nvSpPr>
        <p:spPr>
          <a:xfrm>
            <a:off x="10509060" y="5888047"/>
            <a:ext cx="231227" cy="23122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5EA34B6-6986-AC4B-9660-C08CE2DF989E}"/>
              </a:ext>
            </a:extLst>
          </p:cNvPr>
          <p:cNvSpPr txBox="1"/>
          <p:nvPr/>
        </p:nvSpPr>
        <p:spPr>
          <a:xfrm>
            <a:off x="10511760" y="4771630"/>
            <a:ext cx="894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3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29FE4D5-CEAE-E041-A96E-984619B74F03}"/>
              </a:ext>
            </a:extLst>
          </p:cNvPr>
          <p:cNvSpPr txBox="1"/>
          <p:nvPr/>
        </p:nvSpPr>
        <p:spPr>
          <a:xfrm>
            <a:off x="10491477" y="6108815"/>
            <a:ext cx="894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leaf 4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9CFFDC6-F85B-9B47-B073-AFFCB6577532}"/>
              </a:ext>
            </a:extLst>
          </p:cNvPr>
          <p:cNvCxnSpPr>
            <a:stCxn id="94" idx="7"/>
            <a:endCxn id="96" idx="2"/>
          </p:cNvCxnSpPr>
          <p:nvPr/>
        </p:nvCxnSpPr>
        <p:spPr>
          <a:xfrm flipV="1">
            <a:off x="9796868" y="5175278"/>
            <a:ext cx="625127" cy="306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1CA332C-B5A3-844D-B456-F5325F9899DE}"/>
              </a:ext>
            </a:extLst>
          </p:cNvPr>
          <p:cNvCxnSpPr>
            <a:stCxn id="95" idx="6"/>
            <a:endCxn id="97" idx="2"/>
          </p:cNvCxnSpPr>
          <p:nvPr/>
        </p:nvCxnSpPr>
        <p:spPr>
          <a:xfrm flipV="1">
            <a:off x="10032916" y="6003661"/>
            <a:ext cx="476144" cy="83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49D469D-8639-094A-84CC-DA83C8ED880E}"/>
              </a:ext>
            </a:extLst>
          </p:cNvPr>
          <p:cNvCxnSpPr>
            <a:stCxn id="94" idx="5"/>
            <a:endCxn id="97" idx="2"/>
          </p:cNvCxnSpPr>
          <p:nvPr/>
        </p:nvCxnSpPr>
        <p:spPr>
          <a:xfrm>
            <a:off x="9796868" y="5644972"/>
            <a:ext cx="712192" cy="358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C83B3B9-5C37-E748-8BD7-7AA36B6270AB}"/>
              </a:ext>
            </a:extLst>
          </p:cNvPr>
          <p:cNvCxnSpPr>
            <a:stCxn id="95" idx="7"/>
            <a:endCxn id="96" idx="4"/>
          </p:cNvCxnSpPr>
          <p:nvPr/>
        </p:nvCxnSpPr>
        <p:spPr>
          <a:xfrm flipV="1">
            <a:off x="9999054" y="5290891"/>
            <a:ext cx="538555" cy="71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81279B7-165B-A647-A756-18F9D5839706}"/>
              </a:ext>
            </a:extLst>
          </p:cNvPr>
          <p:cNvCxnSpPr>
            <a:stCxn id="34" idx="5"/>
            <a:endCxn id="94" idx="1"/>
          </p:cNvCxnSpPr>
          <p:nvPr/>
        </p:nvCxnSpPr>
        <p:spPr>
          <a:xfrm>
            <a:off x="8696694" y="5149886"/>
            <a:ext cx="936671" cy="331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B694EA6C-E6DA-354C-9354-38EA00D10C92}"/>
              </a:ext>
            </a:extLst>
          </p:cNvPr>
          <p:cNvCxnSpPr>
            <a:stCxn id="32" idx="5"/>
            <a:endCxn id="95" idx="2"/>
          </p:cNvCxnSpPr>
          <p:nvPr/>
        </p:nvCxnSpPr>
        <p:spPr>
          <a:xfrm>
            <a:off x="7938363" y="5301984"/>
            <a:ext cx="1863326" cy="785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E03F628-9D4E-3C49-86B6-B596EF5226A7}"/>
              </a:ext>
            </a:extLst>
          </p:cNvPr>
          <p:cNvCxnSpPr>
            <a:stCxn id="35" idx="5"/>
            <a:endCxn id="36" idx="0"/>
          </p:cNvCxnSpPr>
          <p:nvPr/>
        </p:nvCxnSpPr>
        <p:spPr>
          <a:xfrm>
            <a:off x="9795365" y="3912502"/>
            <a:ext cx="120435" cy="326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DE44E5-A4F3-CA49-8D7C-9BD0927C73CB}"/>
              </a:ext>
            </a:extLst>
          </p:cNvPr>
          <p:cNvCxnSpPr>
            <a:stCxn id="94" idx="5"/>
            <a:endCxn id="95" idx="0"/>
          </p:cNvCxnSpPr>
          <p:nvPr/>
        </p:nvCxnSpPr>
        <p:spPr>
          <a:xfrm>
            <a:off x="9796868" y="5644972"/>
            <a:ext cx="120435" cy="326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5A8DEF78-5C53-3F40-8016-18687C5573B6}"/>
              </a:ext>
            </a:extLst>
          </p:cNvPr>
          <p:cNvSpPr/>
          <p:nvPr/>
        </p:nvSpPr>
        <p:spPr>
          <a:xfrm>
            <a:off x="5030130" y="3378312"/>
            <a:ext cx="5570003" cy="1117010"/>
          </a:xfrm>
          <a:custGeom>
            <a:avLst/>
            <a:gdLst>
              <a:gd name="connsiteX0" fmla="*/ 0 w 5570003"/>
              <a:gd name="connsiteY0" fmla="*/ 1117010 h 1117010"/>
              <a:gd name="connsiteX1" fmla="*/ 691978 w 5570003"/>
              <a:gd name="connsiteY1" fmla="*/ 981086 h 1117010"/>
              <a:gd name="connsiteX2" fmla="*/ 1767016 w 5570003"/>
              <a:gd name="connsiteY2" fmla="*/ 1042869 h 1117010"/>
              <a:gd name="connsiteX3" fmla="*/ 2582562 w 5570003"/>
              <a:gd name="connsiteY3" fmla="*/ 721594 h 1117010"/>
              <a:gd name="connsiteX4" fmla="*/ 3422822 w 5570003"/>
              <a:gd name="connsiteY4" fmla="*/ 1042869 h 1117010"/>
              <a:gd name="connsiteX5" fmla="*/ 4633784 w 5570003"/>
              <a:gd name="connsiteY5" fmla="*/ 252037 h 1117010"/>
              <a:gd name="connsiteX6" fmla="*/ 5325762 w 5570003"/>
              <a:gd name="connsiteY6" fmla="*/ 29615 h 1117010"/>
              <a:gd name="connsiteX7" fmla="*/ 4942703 w 5570003"/>
              <a:gd name="connsiteY7" fmla="*/ 820448 h 1117010"/>
              <a:gd name="connsiteX8" fmla="*/ 5511114 w 5570003"/>
              <a:gd name="connsiteY8" fmla="*/ 771021 h 1117010"/>
              <a:gd name="connsiteX9" fmla="*/ 5523470 w 5570003"/>
              <a:gd name="connsiteY9" fmla="*/ 771021 h 1117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0003" h="1117010">
                <a:moveTo>
                  <a:pt x="0" y="1117010"/>
                </a:moveTo>
                <a:cubicBezTo>
                  <a:pt x="198737" y="1055226"/>
                  <a:pt x="397475" y="993443"/>
                  <a:pt x="691978" y="981086"/>
                </a:cubicBezTo>
                <a:cubicBezTo>
                  <a:pt x="986481" y="968729"/>
                  <a:pt x="1451919" y="1086118"/>
                  <a:pt x="1767016" y="1042869"/>
                </a:cubicBezTo>
                <a:cubicBezTo>
                  <a:pt x="2082113" y="999620"/>
                  <a:pt x="2306594" y="721594"/>
                  <a:pt x="2582562" y="721594"/>
                </a:cubicBezTo>
                <a:cubicBezTo>
                  <a:pt x="2858530" y="721594"/>
                  <a:pt x="3080952" y="1121129"/>
                  <a:pt x="3422822" y="1042869"/>
                </a:cubicBezTo>
                <a:cubicBezTo>
                  <a:pt x="3764692" y="964609"/>
                  <a:pt x="4316627" y="420913"/>
                  <a:pt x="4633784" y="252037"/>
                </a:cubicBezTo>
                <a:cubicBezTo>
                  <a:pt x="4950941" y="83161"/>
                  <a:pt x="5274276" y="-65120"/>
                  <a:pt x="5325762" y="29615"/>
                </a:cubicBezTo>
                <a:cubicBezTo>
                  <a:pt x="5377248" y="124350"/>
                  <a:pt x="4911811" y="696880"/>
                  <a:pt x="4942703" y="820448"/>
                </a:cubicBezTo>
                <a:cubicBezTo>
                  <a:pt x="4973595" y="944016"/>
                  <a:pt x="5414320" y="779259"/>
                  <a:pt x="5511114" y="771021"/>
                </a:cubicBezTo>
                <a:cubicBezTo>
                  <a:pt x="5607908" y="762783"/>
                  <a:pt x="5565689" y="766902"/>
                  <a:pt x="5523470" y="771021"/>
                </a:cubicBez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Freeform 117">
            <a:extLst>
              <a:ext uri="{FF2B5EF4-FFF2-40B4-BE49-F238E27FC236}">
                <a16:creationId xmlns:a16="http://schemas.microsoft.com/office/drawing/2014/main" id="{7457EDFB-4A9D-EF43-9BB1-C8A67339638C}"/>
              </a:ext>
            </a:extLst>
          </p:cNvPr>
          <p:cNvSpPr/>
          <p:nvPr/>
        </p:nvSpPr>
        <p:spPr>
          <a:xfrm>
            <a:off x="4955990" y="4841311"/>
            <a:ext cx="5548183" cy="1460554"/>
          </a:xfrm>
          <a:custGeom>
            <a:avLst/>
            <a:gdLst>
              <a:gd name="connsiteX0" fmla="*/ 0 w 5548183"/>
              <a:gd name="connsiteY0" fmla="*/ 0 h 1460554"/>
              <a:gd name="connsiteX1" fmla="*/ 580767 w 5548183"/>
              <a:gd name="connsiteY1" fmla="*/ 432487 h 1460554"/>
              <a:gd name="connsiteX2" fmla="*/ 2137718 w 5548183"/>
              <a:gd name="connsiteY2" fmla="*/ 383060 h 1460554"/>
              <a:gd name="connsiteX3" fmla="*/ 2854410 w 5548183"/>
              <a:gd name="connsiteY3" fmla="*/ 556054 h 1460554"/>
              <a:gd name="connsiteX4" fmla="*/ 4880918 w 5548183"/>
              <a:gd name="connsiteY4" fmla="*/ 1421027 h 1460554"/>
              <a:gd name="connsiteX5" fmla="*/ 5548183 w 5548183"/>
              <a:gd name="connsiteY5" fmla="*/ 1272746 h 1460554"/>
              <a:gd name="connsiteX6" fmla="*/ 4880918 w 5548183"/>
              <a:gd name="connsiteY6" fmla="*/ 902043 h 1460554"/>
              <a:gd name="connsiteX7" fmla="*/ 5474043 w 5548183"/>
              <a:gd name="connsiteY7" fmla="*/ 444843 h 1460554"/>
              <a:gd name="connsiteX8" fmla="*/ 5474043 w 5548183"/>
              <a:gd name="connsiteY8" fmla="*/ 444843 h 1460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8183" h="1460554">
                <a:moveTo>
                  <a:pt x="0" y="0"/>
                </a:moveTo>
                <a:cubicBezTo>
                  <a:pt x="112240" y="184322"/>
                  <a:pt x="224481" y="368644"/>
                  <a:pt x="580767" y="432487"/>
                </a:cubicBezTo>
                <a:cubicBezTo>
                  <a:pt x="937053" y="496330"/>
                  <a:pt x="1758777" y="362465"/>
                  <a:pt x="2137718" y="383060"/>
                </a:cubicBezTo>
                <a:cubicBezTo>
                  <a:pt x="2516659" y="403655"/>
                  <a:pt x="2397210" y="383059"/>
                  <a:pt x="2854410" y="556054"/>
                </a:cubicBezTo>
                <a:cubicBezTo>
                  <a:pt x="3311610" y="729049"/>
                  <a:pt x="4431956" y="1301578"/>
                  <a:pt x="4880918" y="1421027"/>
                </a:cubicBezTo>
                <a:cubicBezTo>
                  <a:pt x="5329880" y="1540476"/>
                  <a:pt x="5548183" y="1359243"/>
                  <a:pt x="5548183" y="1272746"/>
                </a:cubicBezTo>
                <a:cubicBezTo>
                  <a:pt x="5548183" y="1186249"/>
                  <a:pt x="4893275" y="1040027"/>
                  <a:pt x="4880918" y="902043"/>
                </a:cubicBezTo>
                <a:cubicBezTo>
                  <a:pt x="4868561" y="764059"/>
                  <a:pt x="5474043" y="444843"/>
                  <a:pt x="5474043" y="444843"/>
                </a:cubicBezTo>
                <a:lnTo>
                  <a:pt x="5474043" y="444843"/>
                </a:ln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6D15CA4B-A49D-004F-A980-D9D8A2418869}"/>
              </a:ext>
            </a:extLst>
          </p:cNvPr>
          <p:cNvSpPr/>
          <p:nvPr/>
        </p:nvSpPr>
        <p:spPr>
          <a:xfrm>
            <a:off x="1314698" y="4095099"/>
            <a:ext cx="2225225" cy="2172311"/>
          </a:xfrm>
          <a:prstGeom prst="arc">
            <a:avLst>
              <a:gd name="adj1" fmla="val 16277610"/>
              <a:gd name="adj2" fmla="val 8394596"/>
            </a:avLst>
          </a:prstGeom>
          <a:ln w="3810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5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9140F-048D-DC44-B39D-3E8244BADCA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P2MP Chain and Bud Segment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EA401A-15B2-7441-B096-8D760FAC2535}"/>
              </a:ext>
            </a:extLst>
          </p:cNvPr>
          <p:cNvSpPr/>
          <p:nvPr/>
        </p:nvSpPr>
        <p:spPr>
          <a:xfrm>
            <a:off x="1025611" y="3647474"/>
            <a:ext cx="914400" cy="91440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86C25A-94DC-8C49-9D1E-2113B6FFED5D}"/>
              </a:ext>
            </a:extLst>
          </p:cNvPr>
          <p:cNvSpPr txBox="1"/>
          <p:nvPr/>
        </p:nvSpPr>
        <p:spPr>
          <a:xfrm>
            <a:off x="1112108" y="3895294"/>
            <a:ext cx="741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1FBB8AD-34B1-7E47-9C4F-937766FC1AEA}"/>
              </a:ext>
            </a:extLst>
          </p:cNvPr>
          <p:cNvSpPr/>
          <p:nvPr/>
        </p:nvSpPr>
        <p:spPr>
          <a:xfrm>
            <a:off x="9312875" y="3647474"/>
            <a:ext cx="9144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F8C7C9-051B-E946-8934-AB8CB6DC541D}"/>
              </a:ext>
            </a:extLst>
          </p:cNvPr>
          <p:cNvSpPr txBox="1"/>
          <p:nvPr/>
        </p:nvSpPr>
        <p:spPr>
          <a:xfrm>
            <a:off x="9378776" y="3920008"/>
            <a:ext cx="82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7787994-8D26-494D-8294-5FAF34175BBA}"/>
              </a:ext>
            </a:extLst>
          </p:cNvPr>
          <p:cNvSpPr/>
          <p:nvPr/>
        </p:nvSpPr>
        <p:spPr>
          <a:xfrm>
            <a:off x="3097427" y="3647474"/>
            <a:ext cx="914400" cy="91440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4DD670-6FA6-364B-8D53-E4B850ACE736}"/>
              </a:ext>
            </a:extLst>
          </p:cNvPr>
          <p:cNvSpPr txBox="1"/>
          <p:nvPr/>
        </p:nvSpPr>
        <p:spPr>
          <a:xfrm>
            <a:off x="3194996" y="3931308"/>
            <a:ext cx="741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0E7E47-F422-B44E-BF30-BA26B2ABE655}"/>
              </a:ext>
            </a:extLst>
          </p:cNvPr>
          <p:cNvSpPr/>
          <p:nvPr/>
        </p:nvSpPr>
        <p:spPr>
          <a:xfrm>
            <a:off x="5169243" y="3647474"/>
            <a:ext cx="9144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8B50D5-818F-EC43-9527-74DDD0737232}"/>
              </a:ext>
            </a:extLst>
          </p:cNvPr>
          <p:cNvSpPr txBox="1"/>
          <p:nvPr/>
        </p:nvSpPr>
        <p:spPr>
          <a:xfrm>
            <a:off x="5255740" y="3920008"/>
            <a:ext cx="7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B51997-D560-F24B-9558-13765DCB6CAB}"/>
              </a:ext>
            </a:extLst>
          </p:cNvPr>
          <p:cNvSpPr/>
          <p:nvPr/>
        </p:nvSpPr>
        <p:spPr>
          <a:xfrm>
            <a:off x="7241059" y="3647474"/>
            <a:ext cx="914400" cy="91440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07983B-9B5B-9A47-A95F-20C737384F72}"/>
              </a:ext>
            </a:extLst>
          </p:cNvPr>
          <p:cNvSpPr txBox="1"/>
          <p:nvPr/>
        </p:nvSpPr>
        <p:spPr>
          <a:xfrm>
            <a:off x="7327556" y="3920008"/>
            <a:ext cx="741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602C62-4A35-CD47-8F30-DCD76C8AE99F}"/>
              </a:ext>
            </a:extLst>
          </p:cNvPr>
          <p:cNvCxnSpPr>
            <a:stCxn id="3" idx="6"/>
            <a:endCxn id="7" idx="2"/>
          </p:cNvCxnSpPr>
          <p:nvPr/>
        </p:nvCxnSpPr>
        <p:spPr>
          <a:xfrm>
            <a:off x="1940011" y="4104674"/>
            <a:ext cx="1157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FBA1D4-6810-904A-BC0C-CBC7C9CEA449}"/>
              </a:ext>
            </a:extLst>
          </p:cNvPr>
          <p:cNvCxnSpPr>
            <a:stCxn id="7" idx="6"/>
            <a:endCxn id="9" idx="2"/>
          </p:cNvCxnSpPr>
          <p:nvPr/>
        </p:nvCxnSpPr>
        <p:spPr>
          <a:xfrm>
            <a:off x="4011827" y="4104674"/>
            <a:ext cx="1157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F02372C-5AE6-9049-BA8E-E146FA93FCB6}"/>
              </a:ext>
            </a:extLst>
          </p:cNvPr>
          <p:cNvCxnSpPr>
            <a:cxnSpLocks/>
          </p:cNvCxnSpPr>
          <p:nvPr/>
        </p:nvCxnSpPr>
        <p:spPr>
          <a:xfrm>
            <a:off x="6083643" y="4112568"/>
            <a:ext cx="1157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47C90E-7C46-6645-9E6D-819B1A49E3AA}"/>
              </a:ext>
            </a:extLst>
          </p:cNvPr>
          <p:cNvCxnSpPr>
            <a:stCxn id="11" idx="6"/>
            <a:endCxn id="5" idx="2"/>
          </p:cNvCxnSpPr>
          <p:nvPr/>
        </p:nvCxnSpPr>
        <p:spPr>
          <a:xfrm>
            <a:off x="8155459" y="4104674"/>
            <a:ext cx="1157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B00704-73D7-7248-BD6F-A21099189CA1}"/>
              </a:ext>
            </a:extLst>
          </p:cNvPr>
          <p:cNvSpPr txBox="1"/>
          <p:nvPr/>
        </p:nvSpPr>
        <p:spPr>
          <a:xfrm>
            <a:off x="5814047" y="4280539"/>
            <a:ext cx="1545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forwarding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ADDFBF-8F8E-0E46-8457-55F7E99C8BCC}"/>
              </a:ext>
            </a:extLst>
          </p:cNvPr>
          <p:cNvSpPr txBox="1"/>
          <p:nvPr/>
        </p:nvSpPr>
        <p:spPr>
          <a:xfrm>
            <a:off x="4406214" y="4709661"/>
            <a:ext cx="2402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local processing</a:t>
            </a: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23B3BE09-2834-E440-BC62-15CE84B585D7}"/>
              </a:ext>
            </a:extLst>
          </p:cNvPr>
          <p:cNvSpPr/>
          <p:nvPr/>
        </p:nvSpPr>
        <p:spPr>
          <a:xfrm>
            <a:off x="9718991" y="4398844"/>
            <a:ext cx="168775" cy="40011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B25936-0BC3-4D42-8E0A-49CD949263C9}"/>
              </a:ext>
            </a:extLst>
          </p:cNvPr>
          <p:cNvSpPr txBox="1"/>
          <p:nvPr/>
        </p:nvSpPr>
        <p:spPr>
          <a:xfrm>
            <a:off x="8529301" y="4709661"/>
            <a:ext cx="2514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B050"/>
                </a:solidFill>
              </a:rPr>
              <a:t>local processing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553FE7-F991-4F4B-8698-89F4B790448E}"/>
              </a:ext>
            </a:extLst>
          </p:cNvPr>
          <p:cNvSpPr txBox="1"/>
          <p:nvPr/>
        </p:nvSpPr>
        <p:spPr>
          <a:xfrm>
            <a:off x="4869833" y="3193101"/>
            <a:ext cx="1527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transit leaf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F0D682-F8E7-6D49-8A9D-C6D2220B4B96}"/>
              </a:ext>
            </a:extLst>
          </p:cNvPr>
          <p:cNvSpPr txBox="1"/>
          <p:nvPr/>
        </p:nvSpPr>
        <p:spPr>
          <a:xfrm>
            <a:off x="8781993" y="3218819"/>
            <a:ext cx="197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tail-end leaf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7CFDF487-A47B-BA41-A4C4-F0189C5FD266}"/>
              </a:ext>
            </a:extLst>
          </p:cNvPr>
          <p:cNvSpPr/>
          <p:nvPr/>
        </p:nvSpPr>
        <p:spPr>
          <a:xfrm>
            <a:off x="8055628" y="4186396"/>
            <a:ext cx="473673" cy="166999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ECAFAD72-8794-254F-95AE-82109B08944E}"/>
              </a:ext>
            </a:extLst>
          </p:cNvPr>
          <p:cNvSpPr/>
          <p:nvPr/>
        </p:nvSpPr>
        <p:spPr>
          <a:xfrm>
            <a:off x="3925329" y="4174225"/>
            <a:ext cx="480885" cy="17077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C09EDE4C-A082-FF47-B0E1-217DE298F481}"/>
              </a:ext>
            </a:extLst>
          </p:cNvPr>
          <p:cNvSpPr/>
          <p:nvPr/>
        </p:nvSpPr>
        <p:spPr>
          <a:xfrm>
            <a:off x="1852460" y="4163034"/>
            <a:ext cx="501470" cy="17793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B30441-FF8A-1345-B0F7-692365BDF8AF}"/>
              </a:ext>
            </a:extLst>
          </p:cNvPr>
          <p:cNvSpPr txBox="1"/>
          <p:nvPr/>
        </p:nvSpPr>
        <p:spPr>
          <a:xfrm>
            <a:off x="6515100" y="5587312"/>
            <a:ext cx="3185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replicate P → P1</a:t>
            </a:r>
          </a:p>
          <a:p>
            <a:r>
              <a:rPr lang="en-US" sz="2000" dirty="0"/>
              <a:t>forward P along a chain</a:t>
            </a:r>
          </a:p>
          <a:p>
            <a:r>
              <a:rPr lang="en-US" sz="2000" dirty="0"/>
              <a:t>process P1 locally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04001C8-57EC-F049-A496-0DF511227D67}"/>
              </a:ext>
            </a:extLst>
          </p:cNvPr>
          <p:cNvSpPr txBox="1">
            <a:spLocks/>
          </p:cNvSpPr>
          <p:nvPr/>
        </p:nvSpPr>
        <p:spPr>
          <a:xfrm>
            <a:off x="838200" y="1446442"/>
            <a:ext cx="11353800" cy="1775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/>
              <a:t>One tail-end leaf node, as a normal receiver.</a:t>
            </a:r>
          </a:p>
          <a:p>
            <a:pPr>
              <a:spcBef>
                <a:spcPts val="600"/>
              </a:spcBef>
            </a:pPr>
            <a:r>
              <a:rPr lang="en-US" dirty="0"/>
              <a:t>One or more transit leaf nodes, each acting as a </a:t>
            </a:r>
            <a:r>
              <a:rPr lang="en-US" b="1" dirty="0"/>
              <a:t>bud node</a:t>
            </a:r>
            <a:r>
              <a:rPr lang="en-US" dirty="0"/>
              <a:t>, i.e. both transit and receiver.</a:t>
            </a:r>
          </a:p>
          <a:p>
            <a:pPr>
              <a:spcBef>
                <a:spcPts val="600"/>
              </a:spcBef>
            </a:pPr>
            <a:r>
              <a:rPr lang="en-US" dirty="0"/>
              <a:t>Each transit leaf node is modeled as a </a:t>
            </a:r>
            <a:r>
              <a:rPr lang="en-US" b="1" dirty="0"/>
              <a:t>bud segment</a:t>
            </a:r>
            <a:r>
              <a:rPr lang="en-US" dirty="0"/>
              <a:t>, with a </a:t>
            </a:r>
            <a:r>
              <a:rPr lang="en-US" b="1" dirty="0"/>
              <a:t>bud-SID</a:t>
            </a:r>
            <a:r>
              <a:rPr lang="en-US" dirty="0"/>
              <a:t>.</a:t>
            </a:r>
          </a:p>
          <a:p>
            <a:pPr>
              <a:spcBef>
                <a:spcPts val="600"/>
              </a:spcBef>
            </a:pPr>
            <a:r>
              <a:rPr lang="en-US" dirty="0"/>
              <a:t>A P2MP chain comprises a list of SIDs with transit leaf nodes represented by bud-SIDs.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7355E8-7F60-BA40-B82A-0508B81EC731}"/>
              </a:ext>
            </a:extLst>
          </p:cNvPr>
          <p:cNvSpPr txBox="1"/>
          <p:nvPr/>
        </p:nvSpPr>
        <p:spPr>
          <a:xfrm>
            <a:off x="4497124" y="5548812"/>
            <a:ext cx="2202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bud segment :</a:t>
            </a: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83473CE5-E2DB-7C42-83FA-AF90FF0A8923}"/>
              </a:ext>
            </a:extLst>
          </p:cNvPr>
          <p:cNvSpPr/>
          <p:nvPr/>
        </p:nvSpPr>
        <p:spPr>
          <a:xfrm>
            <a:off x="5957704" y="4179215"/>
            <a:ext cx="484285" cy="174637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13400CEE-C699-7D45-94EE-E001CD357D22}"/>
              </a:ext>
            </a:extLst>
          </p:cNvPr>
          <p:cNvSpPr/>
          <p:nvPr/>
        </p:nvSpPr>
        <p:spPr>
          <a:xfrm>
            <a:off x="5541683" y="4513288"/>
            <a:ext cx="168775" cy="296565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8297F1-56C2-184C-B112-5077E7988611}"/>
              </a:ext>
            </a:extLst>
          </p:cNvPr>
          <p:cNvSpPr txBox="1"/>
          <p:nvPr/>
        </p:nvSpPr>
        <p:spPr>
          <a:xfrm>
            <a:off x="1673832" y="4235564"/>
            <a:ext cx="1545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forwarding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C4F6F4-40D9-8A43-8B48-7308B71E3A5A}"/>
              </a:ext>
            </a:extLst>
          </p:cNvPr>
          <p:cNvSpPr txBox="1"/>
          <p:nvPr/>
        </p:nvSpPr>
        <p:spPr>
          <a:xfrm>
            <a:off x="3756416" y="4259614"/>
            <a:ext cx="1545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forwarding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969899-9B48-5540-B945-CD64B968ABFE}"/>
              </a:ext>
            </a:extLst>
          </p:cNvPr>
          <p:cNvSpPr txBox="1"/>
          <p:nvPr/>
        </p:nvSpPr>
        <p:spPr>
          <a:xfrm>
            <a:off x="7905031" y="4248255"/>
            <a:ext cx="1545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</a:rPr>
              <a:t>forwarding</a:t>
            </a:r>
          </a:p>
        </p:txBody>
      </p:sp>
      <p:sp>
        <p:nvSpPr>
          <p:cNvPr id="35" name="Left-Up Arrow 34">
            <a:extLst>
              <a:ext uri="{FF2B5EF4-FFF2-40B4-BE49-F238E27FC236}">
                <a16:creationId xmlns:a16="http://schemas.microsoft.com/office/drawing/2014/main" id="{1AE86AA3-5268-5C4E-B586-06619FC0495B}"/>
              </a:ext>
            </a:extLst>
          </p:cNvPr>
          <p:cNvSpPr/>
          <p:nvPr/>
        </p:nvSpPr>
        <p:spPr>
          <a:xfrm rot="10800000">
            <a:off x="5541684" y="4173318"/>
            <a:ext cx="332367" cy="339970"/>
          </a:xfrm>
          <a:prstGeom prst="leftUp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C76AF6-4197-FD43-B51D-7C7478244A3D}"/>
              </a:ext>
            </a:extLst>
          </p:cNvPr>
          <p:cNvSpPr txBox="1"/>
          <p:nvPr/>
        </p:nvSpPr>
        <p:spPr>
          <a:xfrm>
            <a:off x="4071293" y="3541960"/>
            <a:ext cx="1545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00B0F0"/>
                </a:solidFill>
              </a:rPr>
              <a:t>chain replication</a:t>
            </a:r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420D046F-CC92-1345-AF9B-EAE5A18EE074}"/>
              </a:ext>
            </a:extLst>
          </p:cNvPr>
          <p:cNvSpPr/>
          <p:nvPr/>
        </p:nvSpPr>
        <p:spPr>
          <a:xfrm rot="16200000">
            <a:off x="5347245" y="4376287"/>
            <a:ext cx="520485" cy="190027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0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92A91-0733-E648-9D7D-F6F19BC19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A10D0-568A-C544-AD68-0D65E74B03A3}"/>
              </a:ext>
            </a:extLst>
          </p:cNvPr>
          <p:cNvSpPr txBox="1"/>
          <p:nvPr/>
        </p:nvSpPr>
        <p:spPr>
          <a:xfrm>
            <a:off x="1124465" y="2323070"/>
            <a:ext cx="38305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87BCD-8470-B343-9B45-F2C2B9270E06}"/>
              </a:ext>
            </a:extLst>
          </p:cNvPr>
          <p:cNvSpPr txBox="1"/>
          <p:nvPr/>
        </p:nvSpPr>
        <p:spPr>
          <a:xfrm>
            <a:off x="3043882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4080F-B3E4-334E-9F15-E1758FE9F535}"/>
              </a:ext>
            </a:extLst>
          </p:cNvPr>
          <p:cNvSpPr txBox="1"/>
          <p:nvPr/>
        </p:nvSpPr>
        <p:spPr>
          <a:xfrm>
            <a:off x="3043881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88F7D0-43D3-AA4D-9096-DA3D8F976A22}"/>
              </a:ext>
            </a:extLst>
          </p:cNvPr>
          <p:cNvSpPr txBox="1"/>
          <p:nvPr/>
        </p:nvSpPr>
        <p:spPr>
          <a:xfrm>
            <a:off x="4957118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526C1-E461-9042-B3E7-6B3F6A661497}"/>
              </a:ext>
            </a:extLst>
          </p:cNvPr>
          <p:cNvSpPr txBox="1"/>
          <p:nvPr/>
        </p:nvSpPr>
        <p:spPr>
          <a:xfrm>
            <a:off x="4957117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8E34E-CD93-5549-AA57-C87B2C4D8F96}"/>
              </a:ext>
            </a:extLst>
          </p:cNvPr>
          <p:cNvSpPr txBox="1"/>
          <p:nvPr/>
        </p:nvSpPr>
        <p:spPr>
          <a:xfrm>
            <a:off x="7022760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F45AD-AFC4-BF4D-B0CC-672F7A8FDB02}"/>
              </a:ext>
            </a:extLst>
          </p:cNvPr>
          <p:cNvSpPr txBox="1"/>
          <p:nvPr/>
        </p:nvSpPr>
        <p:spPr>
          <a:xfrm>
            <a:off x="7022760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B5DFE-D693-A94C-ADC7-12FA396568C3}"/>
              </a:ext>
            </a:extLst>
          </p:cNvPr>
          <p:cNvSpPr txBox="1"/>
          <p:nvPr/>
        </p:nvSpPr>
        <p:spPr>
          <a:xfrm>
            <a:off x="9086331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640FE5-1312-3E4C-9EDE-729D1A7259C0}"/>
              </a:ext>
            </a:extLst>
          </p:cNvPr>
          <p:cNvSpPr txBox="1"/>
          <p:nvPr/>
        </p:nvSpPr>
        <p:spPr>
          <a:xfrm>
            <a:off x="9086331" y="2818827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F99A05-3119-634A-B9D1-11C904B6156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1507524" y="2088058"/>
            <a:ext cx="1536358" cy="419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95536C-1ACF-D147-9D72-8F30137C6367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1507524" y="2507736"/>
            <a:ext cx="1536357" cy="49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3127D9-EAA6-484A-BCEE-17EB626A25E9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3645243" y="2088058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68EC32-7CD7-C94B-8833-7329FC6B616B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5558479" y="2088058"/>
            <a:ext cx="1464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997D31-9973-AE4C-B8A9-BB11559F44E9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7624121" y="2088058"/>
            <a:ext cx="14622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D9765B-58DD-8249-8A80-076D536F7B3D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3645242" y="3006577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BD0E17-2084-EF46-83A4-60CBC79B18A0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5558478" y="3006577"/>
            <a:ext cx="14642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C5979E-8D52-8343-BAFC-6691F9AF8787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 flipV="1">
            <a:off x="7624121" y="3003493"/>
            <a:ext cx="1462210" cy="3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78C3E44-7111-EE44-AF8A-950C33E9BF35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3344562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FE2B81-18B6-414D-993E-B475307608B1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5257798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2DFEEF-ACA4-E540-8224-F4A75207C7CB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7323441" y="2272724"/>
            <a:ext cx="0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3E668D7-8C16-8543-B761-DF4855CA21AC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9387012" y="2272724"/>
            <a:ext cx="0" cy="546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A655EC8-9C69-324D-AF0E-4AB60CB129B2}"/>
              </a:ext>
            </a:extLst>
          </p:cNvPr>
          <p:cNvSpPr txBox="1"/>
          <p:nvPr/>
        </p:nvSpPr>
        <p:spPr>
          <a:xfrm>
            <a:off x="3043881" y="3740429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97EC81-9B27-7F4B-AAD6-E138721F10A3}"/>
              </a:ext>
            </a:extLst>
          </p:cNvPr>
          <p:cNvSpPr txBox="1"/>
          <p:nvPr/>
        </p:nvSpPr>
        <p:spPr>
          <a:xfrm>
            <a:off x="4957116" y="3750731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L2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EEA453B-0DC9-5D45-9E51-8EA8B8B3BC44}"/>
              </a:ext>
            </a:extLst>
          </p:cNvPr>
          <p:cNvCxnSpPr>
            <a:stCxn id="6" idx="2"/>
            <a:endCxn id="42" idx="0"/>
          </p:cNvCxnSpPr>
          <p:nvPr/>
        </p:nvCxnSpPr>
        <p:spPr>
          <a:xfrm>
            <a:off x="3344562" y="3191243"/>
            <a:ext cx="0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DE631E-D237-3C47-91CC-5111F9B98299}"/>
              </a:ext>
            </a:extLst>
          </p:cNvPr>
          <p:cNvCxnSpPr>
            <a:stCxn id="8" idx="2"/>
            <a:endCxn id="43" idx="0"/>
          </p:cNvCxnSpPr>
          <p:nvPr/>
        </p:nvCxnSpPr>
        <p:spPr>
          <a:xfrm flipH="1">
            <a:off x="5257797" y="3191243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EA497FF-4B44-2F40-979A-FBE289F602A2}"/>
              </a:ext>
            </a:extLst>
          </p:cNvPr>
          <p:cNvCxnSpPr>
            <a:stCxn id="42" idx="0"/>
            <a:endCxn id="8" idx="2"/>
          </p:cNvCxnSpPr>
          <p:nvPr/>
        </p:nvCxnSpPr>
        <p:spPr>
          <a:xfrm flipV="1">
            <a:off x="3344562" y="3191243"/>
            <a:ext cx="1913236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85125CC-1D14-5749-A8FD-DC4F410D942D}"/>
              </a:ext>
            </a:extLst>
          </p:cNvPr>
          <p:cNvCxnSpPr>
            <a:stCxn id="6" idx="2"/>
            <a:endCxn id="43" idx="0"/>
          </p:cNvCxnSpPr>
          <p:nvPr/>
        </p:nvCxnSpPr>
        <p:spPr>
          <a:xfrm>
            <a:off x="3344562" y="3191243"/>
            <a:ext cx="1913235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7C579BF-CFA4-5948-83F9-48A9D225A4C0}"/>
              </a:ext>
            </a:extLst>
          </p:cNvPr>
          <p:cNvCxnSpPr/>
          <p:nvPr/>
        </p:nvCxnSpPr>
        <p:spPr>
          <a:xfrm>
            <a:off x="7624118" y="3006577"/>
            <a:ext cx="8608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786B4DE-0AD6-8A43-BEC7-05F1C9753DE0}"/>
              </a:ext>
            </a:extLst>
          </p:cNvPr>
          <p:cNvSpPr txBox="1"/>
          <p:nvPr/>
        </p:nvSpPr>
        <p:spPr>
          <a:xfrm>
            <a:off x="7022757" y="3740429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280D77-77FD-364B-93DC-609597A9C27B}"/>
              </a:ext>
            </a:extLst>
          </p:cNvPr>
          <p:cNvSpPr txBox="1"/>
          <p:nvPr/>
        </p:nvSpPr>
        <p:spPr>
          <a:xfrm>
            <a:off x="9086329" y="3734262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34478DC-F106-3D4B-8FBD-2BA4627804F0}"/>
              </a:ext>
            </a:extLst>
          </p:cNvPr>
          <p:cNvCxnSpPr>
            <a:endCxn id="53" idx="0"/>
          </p:cNvCxnSpPr>
          <p:nvPr/>
        </p:nvCxnSpPr>
        <p:spPr>
          <a:xfrm>
            <a:off x="7323438" y="3191243"/>
            <a:ext cx="0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30B12B2-1C8A-8F4F-B85A-BDAA75594C2F}"/>
              </a:ext>
            </a:extLst>
          </p:cNvPr>
          <p:cNvCxnSpPr>
            <a:endCxn id="54" idx="0"/>
          </p:cNvCxnSpPr>
          <p:nvPr/>
        </p:nvCxnSpPr>
        <p:spPr>
          <a:xfrm flipH="1">
            <a:off x="9387010" y="3174774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4613D27-4BA3-8E47-9206-8B310807A7EF}"/>
              </a:ext>
            </a:extLst>
          </p:cNvPr>
          <p:cNvCxnSpPr>
            <a:cxnSpLocks/>
            <a:stCxn id="53" idx="0"/>
            <a:endCxn id="12" idx="2"/>
          </p:cNvCxnSpPr>
          <p:nvPr/>
        </p:nvCxnSpPr>
        <p:spPr>
          <a:xfrm flipV="1">
            <a:off x="7323438" y="3188159"/>
            <a:ext cx="2063574" cy="552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177BA64-B4CE-8A4E-AF50-ADDE100C7CA9}"/>
              </a:ext>
            </a:extLst>
          </p:cNvPr>
          <p:cNvCxnSpPr>
            <a:cxnSpLocks/>
            <a:stCxn id="10" idx="2"/>
            <a:endCxn id="54" idx="0"/>
          </p:cNvCxnSpPr>
          <p:nvPr/>
        </p:nvCxnSpPr>
        <p:spPr>
          <a:xfrm>
            <a:off x="7323441" y="3191243"/>
            <a:ext cx="2063569" cy="54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D8BD6EA-F584-4340-BC53-61F508D41C86}"/>
              </a:ext>
            </a:extLst>
          </p:cNvPr>
          <p:cNvSpPr txBox="1">
            <a:spLocks/>
          </p:cNvSpPr>
          <p:nvPr/>
        </p:nvSpPr>
        <p:spPr>
          <a:xfrm>
            <a:off x="953516" y="4636496"/>
            <a:ext cx="11238484" cy="222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dirty="0"/>
              <a:t>A multicast stream to L1 ~ L4, using two chains: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rgbClr val="C00000"/>
                </a:solidFill>
              </a:rPr>
              <a:t>Red Chain to L1 and L2</a:t>
            </a:r>
            <a:r>
              <a:rPr lang="en-US" sz="2200" dirty="0"/>
              <a:t> takes the shortest path from R to L1, and from L1 to L2.</a:t>
            </a:r>
          </a:p>
          <a:p>
            <a:pPr lvl="2">
              <a:spcBef>
                <a:spcPts val="0"/>
              </a:spcBef>
            </a:pPr>
            <a:r>
              <a:rPr lang="en-US" dirty="0"/>
              <a:t>SID list = {</a:t>
            </a:r>
            <a:r>
              <a:rPr lang="en-US" dirty="0">
                <a:solidFill>
                  <a:srgbClr val="0070C0"/>
                </a:solidFill>
              </a:rPr>
              <a:t>B1</a:t>
            </a:r>
            <a:r>
              <a:rPr lang="en-US" dirty="0"/>
              <a:t>, N2}.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rgbClr val="00B050"/>
                </a:solidFill>
              </a:rPr>
              <a:t>Green Chain to L3 and L4 </a:t>
            </a:r>
            <a:r>
              <a:rPr lang="en-US" sz="2200" dirty="0"/>
              <a:t>takes an explicit path from R to L3, and from L3 to L4.</a:t>
            </a:r>
          </a:p>
          <a:p>
            <a:pPr lvl="2">
              <a:spcBef>
                <a:spcPts val="0"/>
              </a:spcBef>
            </a:pPr>
            <a:r>
              <a:rPr lang="en-US" dirty="0"/>
              <a:t>SID list = {A1, A2, A3, A4, A5, </a:t>
            </a:r>
            <a:r>
              <a:rPr lang="en-US" dirty="0">
                <a:solidFill>
                  <a:srgbClr val="0070C0"/>
                </a:solidFill>
              </a:rPr>
              <a:t>B3</a:t>
            </a:r>
            <a:r>
              <a:rPr lang="en-US" dirty="0"/>
              <a:t>, A6, A7}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6001F5-92F1-D445-A6FE-6ADF684F7121}"/>
              </a:ext>
            </a:extLst>
          </p:cNvPr>
          <p:cNvSpPr txBox="1"/>
          <p:nvPr/>
        </p:nvSpPr>
        <p:spPr>
          <a:xfrm>
            <a:off x="2052841" y="1914378"/>
            <a:ext cx="573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4786B8-AD8C-704B-A2E1-3EF775BD39F5}"/>
              </a:ext>
            </a:extLst>
          </p:cNvPr>
          <p:cNvSpPr txBox="1"/>
          <p:nvPr/>
        </p:nvSpPr>
        <p:spPr>
          <a:xfrm>
            <a:off x="4024187" y="1740093"/>
            <a:ext cx="60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C72662E-121C-7E41-93EC-CB955F9EE351}"/>
              </a:ext>
            </a:extLst>
          </p:cNvPr>
          <p:cNvSpPr txBox="1"/>
          <p:nvPr/>
        </p:nvSpPr>
        <p:spPr>
          <a:xfrm>
            <a:off x="5932711" y="1740093"/>
            <a:ext cx="60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FFA96E-A820-134D-AA62-2397C7766AC3}"/>
              </a:ext>
            </a:extLst>
          </p:cNvPr>
          <p:cNvSpPr txBox="1"/>
          <p:nvPr/>
        </p:nvSpPr>
        <p:spPr>
          <a:xfrm>
            <a:off x="7321369" y="2376498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1A0F321-126D-604D-961A-5DD822F843F5}"/>
              </a:ext>
            </a:extLst>
          </p:cNvPr>
          <p:cNvSpPr txBox="1"/>
          <p:nvPr/>
        </p:nvSpPr>
        <p:spPr>
          <a:xfrm>
            <a:off x="6773554" y="3293475"/>
            <a:ext cx="60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B2972A2-6795-044C-81CA-9A30617DCDFA}"/>
              </a:ext>
            </a:extLst>
          </p:cNvPr>
          <p:cNvSpPr txBox="1"/>
          <p:nvPr/>
        </p:nvSpPr>
        <p:spPr>
          <a:xfrm>
            <a:off x="7772399" y="3524985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3000A9-004E-8942-9B70-0A3B87B60E98}"/>
              </a:ext>
            </a:extLst>
          </p:cNvPr>
          <p:cNvSpPr txBox="1"/>
          <p:nvPr/>
        </p:nvSpPr>
        <p:spPr>
          <a:xfrm>
            <a:off x="9522417" y="3261155"/>
            <a:ext cx="601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A7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8F85BF-51AB-1247-8588-6E2B7693B1CB}"/>
              </a:ext>
            </a:extLst>
          </p:cNvPr>
          <p:cNvSpPr txBox="1"/>
          <p:nvPr/>
        </p:nvSpPr>
        <p:spPr>
          <a:xfrm>
            <a:off x="2489982" y="4175972"/>
            <a:ext cx="160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A12C270-4EEA-344F-9346-9C011043EC1D}"/>
              </a:ext>
            </a:extLst>
          </p:cNvPr>
          <p:cNvSpPr txBox="1"/>
          <p:nvPr/>
        </p:nvSpPr>
        <p:spPr>
          <a:xfrm>
            <a:off x="4456386" y="4193590"/>
            <a:ext cx="1639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node-SID N2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C0E2D17-E2F0-EC49-AC7D-3BFCECA66A42}"/>
              </a:ext>
            </a:extLst>
          </p:cNvPr>
          <p:cNvSpPr txBox="1"/>
          <p:nvPr/>
        </p:nvSpPr>
        <p:spPr>
          <a:xfrm>
            <a:off x="6456770" y="4162859"/>
            <a:ext cx="1828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241408A-2245-4645-9005-9B9701183C0F}"/>
              </a:ext>
            </a:extLst>
          </p:cNvPr>
          <p:cNvSpPr txBox="1"/>
          <p:nvPr/>
        </p:nvSpPr>
        <p:spPr>
          <a:xfrm>
            <a:off x="8645969" y="4183185"/>
            <a:ext cx="148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node-SID N4</a:t>
            </a:r>
          </a:p>
        </p:txBody>
      </p:sp>
      <p:sp>
        <p:nvSpPr>
          <p:cNvPr id="92" name="Freeform 91">
            <a:extLst>
              <a:ext uri="{FF2B5EF4-FFF2-40B4-BE49-F238E27FC236}">
                <a16:creationId xmlns:a16="http://schemas.microsoft.com/office/drawing/2014/main" id="{E5CA507F-8942-A342-8936-1D90660C859A}"/>
              </a:ext>
            </a:extLst>
          </p:cNvPr>
          <p:cNvSpPr/>
          <p:nvPr/>
        </p:nvSpPr>
        <p:spPr>
          <a:xfrm>
            <a:off x="1556951" y="2681416"/>
            <a:ext cx="3846736" cy="1037968"/>
          </a:xfrm>
          <a:custGeom>
            <a:avLst/>
            <a:gdLst>
              <a:gd name="connsiteX0" fmla="*/ 0 w 3846736"/>
              <a:gd name="connsiteY0" fmla="*/ 0 h 1037968"/>
              <a:gd name="connsiteX1" fmla="*/ 1692876 w 3846736"/>
              <a:gd name="connsiteY1" fmla="*/ 556054 h 1037968"/>
              <a:gd name="connsiteX2" fmla="*/ 1952368 w 3846736"/>
              <a:gd name="connsiteY2" fmla="*/ 1025611 h 1037968"/>
              <a:gd name="connsiteX3" fmla="*/ 3583460 w 3846736"/>
              <a:gd name="connsiteY3" fmla="*/ 630195 h 1037968"/>
              <a:gd name="connsiteX4" fmla="*/ 3842952 w 3846736"/>
              <a:gd name="connsiteY4" fmla="*/ 1037968 h 1037968"/>
              <a:gd name="connsiteX5" fmla="*/ 3842952 w 3846736"/>
              <a:gd name="connsiteY5" fmla="*/ 1037968 h 103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6736" h="1037968">
                <a:moveTo>
                  <a:pt x="0" y="0"/>
                </a:moveTo>
                <a:cubicBezTo>
                  <a:pt x="683740" y="192559"/>
                  <a:pt x="1367481" y="385119"/>
                  <a:pt x="1692876" y="556054"/>
                </a:cubicBezTo>
                <a:cubicBezTo>
                  <a:pt x="2018271" y="726989"/>
                  <a:pt x="1637271" y="1013254"/>
                  <a:pt x="1952368" y="1025611"/>
                </a:cubicBezTo>
                <a:cubicBezTo>
                  <a:pt x="2267465" y="1037968"/>
                  <a:pt x="3268363" y="628136"/>
                  <a:pt x="3583460" y="630195"/>
                </a:cubicBezTo>
                <a:cubicBezTo>
                  <a:pt x="3898557" y="632255"/>
                  <a:pt x="3842952" y="1037968"/>
                  <a:pt x="3842952" y="1037968"/>
                </a:cubicBezTo>
                <a:lnTo>
                  <a:pt x="3842952" y="1037968"/>
                </a:lnTo>
              </a:path>
            </a:pathLst>
          </a:custGeom>
          <a:noFill/>
          <a:ln w="3810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20BD2062-6D94-6B4E-8655-D3FF6CB003B7}"/>
              </a:ext>
            </a:extLst>
          </p:cNvPr>
          <p:cNvSpPr/>
          <p:nvPr/>
        </p:nvSpPr>
        <p:spPr>
          <a:xfrm>
            <a:off x="1705232" y="2242509"/>
            <a:ext cx="7920682" cy="1452161"/>
          </a:xfrm>
          <a:custGeom>
            <a:avLst/>
            <a:gdLst>
              <a:gd name="connsiteX0" fmla="*/ 0 w 7920682"/>
              <a:gd name="connsiteY0" fmla="*/ 290626 h 1452161"/>
              <a:gd name="connsiteX1" fmla="*/ 1569309 w 7920682"/>
              <a:gd name="connsiteY1" fmla="*/ 92918 h 1452161"/>
              <a:gd name="connsiteX2" fmla="*/ 5313406 w 7920682"/>
              <a:gd name="connsiteY2" fmla="*/ 105275 h 1452161"/>
              <a:gd name="connsiteX3" fmla="*/ 5758249 w 7920682"/>
              <a:gd name="connsiteY3" fmla="*/ 1365664 h 1452161"/>
              <a:gd name="connsiteX4" fmla="*/ 7525265 w 7920682"/>
              <a:gd name="connsiteY4" fmla="*/ 1081459 h 1452161"/>
              <a:gd name="connsiteX5" fmla="*/ 7920682 w 7920682"/>
              <a:gd name="connsiteY5" fmla="*/ 1452161 h 1452161"/>
              <a:gd name="connsiteX6" fmla="*/ 7920682 w 7920682"/>
              <a:gd name="connsiteY6" fmla="*/ 1452161 h 145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0682" h="1452161">
                <a:moveTo>
                  <a:pt x="0" y="290626"/>
                </a:moveTo>
                <a:cubicBezTo>
                  <a:pt x="341870" y="207218"/>
                  <a:pt x="683741" y="123810"/>
                  <a:pt x="1569309" y="92918"/>
                </a:cubicBezTo>
                <a:cubicBezTo>
                  <a:pt x="2454877" y="62026"/>
                  <a:pt x="4615249" y="-106849"/>
                  <a:pt x="5313406" y="105275"/>
                </a:cubicBezTo>
                <a:cubicBezTo>
                  <a:pt x="6011563" y="317399"/>
                  <a:pt x="5389606" y="1202967"/>
                  <a:pt x="5758249" y="1365664"/>
                </a:cubicBezTo>
                <a:cubicBezTo>
                  <a:pt x="6126892" y="1528361"/>
                  <a:pt x="7164860" y="1067043"/>
                  <a:pt x="7525265" y="1081459"/>
                </a:cubicBezTo>
                <a:cubicBezTo>
                  <a:pt x="7885670" y="1095875"/>
                  <a:pt x="7920682" y="1452161"/>
                  <a:pt x="7920682" y="1452161"/>
                </a:cubicBezTo>
                <a:lnTo>
                  <a:pt x="7920682" y="1452161"/>
                </a:ln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74D2BF-D3C7-BC45-A7AA-B3B33EBE08EB}"/>
              </a:ext>
            </a:extLst>
          </p:cNvPr>
          <p:cNvSpPr txBox="1"/>
          <p:nvPr/>
        </p:nvSpPr>
        <p:spPr>
          <a:xfrm>
            <a:off x="9762862" y="1313081"/>
            <a:ext cx="1966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 – A7: adj-SIDs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0C5CD54-DADF-7D46-95DD-5AC9CB295E9F}"/>
              </a:ext>
            </a:extLst>
          </p:cNvPr>
          <p:cNvCxnSpPr>
            <a:cxnSpLocks/>
          </p:cNvCxnSpPr>
          <p:nvPr/>
        </p:nvCxnSpPr>
        <p:spPr>
          <a:xfrm>
            <a:off x="3344563" y="2272724"/>
            <a:ext cx="1913235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39D311B-3500-DE44-BEE2-B289A22F7E79}"/>
              </a:ext>
            </a:extLst>
          </p:cNvPr>
          <p:cNvCxnSpPr>
            <a:cxnSpLocks/>
          </p:cNvCxnSpPr>
          <p:nvPr/>
        </p:nvCxnSpPr>
        <p:spPr>
          <a:xfrm>
            <a:off x="5276773" y="2247591"/>
            <a:ext cx="2094211" cy="581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2DEC4F7-C58C-6648-B4FC-5C6FE9D5F899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7318786" y="2269640"/>
            <a:ext cx="2068226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818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92A91-0733-E648-9D7D-F6F19BC19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A10D0-568A-C544-AD68-0D65E74B03A3}"/>
              </a:ext>
            </a:extLst>
          </p:cNvPr>
          <p:cNvSpPr txBox="1"/>
          <p:nvPr/>
        </p:nvSpPr>
        <p:spPr>
          <a:xfrm>
            <a:off x="1124465" y="2323070"/>
            <a:ext cx="38305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87BCD-8470-B343-9B45-F2C2B9270E06}"/>
              </a:ext>
            </a:extLst>
          </p:cNvPr>
          <p:cNvSpPr txBox="1"/>
          <p:nvPr/>
        </p:nvSpPr>
        <p:spPr>
          <a:xfrm>
            <a:off x="3043882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04080F-B3E4-334E-9F15-E1758FE9F535}"/>
              </a:ext>
            </a:extLst>
          </p:cNvPr>
          <p:cNvSpPr txBox="1"/>
          <p:nvPr/>
        </p:nvSpPr>
        <p:spPr>
          <a:xfrm>
            <a:off x="3043881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88F7D0-43D3-AA4D-9096-DA3D8F976A22}"/>
              </a:ext>
            </a:extLst>
          </p:cNvPr>
          <p:cNvSpPr txBox="1"/>
          <p:nvPr/>
        </p:nvSpPr>
        <p:spPr>
          <a:xfrm>
            <a:off x="4957118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526C1-E461-9042-B3E7-6B3F6A661497}"/>
              </a:ext>
            </a:extLst>
          </p:cNvPr>
          <p:cNvSpPr txBox="1"/>
          <p:nvPr/>
        </p:nvSpPr>
        <p:spPr>
          <a:xfrm>
            <a:off x="4957117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8E34E-CD93-5549-AA57-C87B2C4D8F96}"/>
              </a:ext>
            </a:extLst>
          </p:cNvPr>
          <p:cNvSpPr txBox="1"/>
          <p:nvPr/>
        </p:nvSpPr>
        <p:spPr>
          <a:xfrm>
            <a:off x="7022760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8F45AD-AFC4-BF4D-B0CC-672F7A8FDB02}"/>
              </a:ext>
            </a:extLst>
          </p:cNvPr>
          <p:cNvSpPr txBox="1"/>
          <p:nvPr/>
        </p:nvSpPr>
        <p:spPr>
          <a:xfrm>
            <a:off x="7022760" y="2821911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9B5DFE-D693-A94C-ADC7-12FA396568C3}"/>
              </a:ext>
            </a:extLst>
          </p:cNvPr>
          <p:cNvSpPr txBox="1"/>
          <p:nvPr/>
        </p:nvSpPr>
        <p:spPr>
          <a:xfrm>
            <a:off x="9086331" y="1903392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640FE5-1312-3E4C-9EDE-729D1A7259C0}"/>
              </a:ext>
            </a:extLst>
          </p:cNvPr>
          <p:cNvSpPr txBox="1"/>
          <p:nvPr/>
        </p:nvSpPr>
        <p:spPr>
          <a:xfrm>
            <a:off x="9086331" y="2818827"/>
            <a:ext cx="60136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F99A05-3119-634A-B9D1-11C904B6156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1507524" y="2088058"/>
            <a:ext cx="1536358" cy="419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95536C-1ACF-D147-9D72-8F30137C6367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1507524" y="2507736"/>
            <a:ext cx="1536357" cy="49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3127D9-EAA6-484A-BCEE-17EB626A25E9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3645243" y="2088058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68EC32-7CD7-C94B-8833-7329FC6B616B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5558479" y="2088058"/>
            <a:ext cx="1464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997D31-9973-AE4C-B8A9-BB11559F44E9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7624121" y="2088058"/>
            <a:ext cx="14622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D9765B-58DD-8249-8A80-076D536F7B3D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3645242" y="3006577"/>
            <a:ext cx="13118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0BD0E17-2084-EF46-83A4-60CBC79B18A0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5558478" y="3006577"/>
            <a:ext cx="14642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C5979E-8D52-8343-BAFC-6691F9AF8787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 flipV="1">
            <a:off x="7624121" y="3003493"/>
            <a:ext cx="1462210" cy="3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78C3E44-7111-EE44-AF8A-950C33E9BF35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flipH="1">
            <a:off x="3344562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FE2B81-18B6-414D-993E-B475307608B1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5257798" y="2272724"/>
            <a:ext cx="1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2DFEEF-ACA4-E540-8224-F4A75207C7CB}"/>
              </a:ext>
            </a:extLst>
          </p:cNvPr>
          <p:cNvCxnSpPr>
            <a:stCxn id="9" idx="2"/>
            <a:endCxn id="10" idx="0"/>
          </p:cNvCxnSpPr>
          <p:nvPr/>
        </p:nvCxnSpPr>
        <p:spPr>
          <a:xfrm>
            <a:off x="7323441" y="2272724"/>
            <a:ext cx="0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3E668D7-8C16-8543-B761-DF4855CA21AC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9387012" y="2272724"/>
            <a:ext cx="0" cy="546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C97EC81-9B27-7F4B-AAD6-E138721F10A3}"/>
              </a:ext>
            </a:extLst>
          </p:cNvPr>
          <p:cNvSpPr txBox="1"/>
          <p:nvPr/>
        </p:nvSpPr>
        <p:spPr>
          <a:xfrm>
            <a:off x="4957116" y="3750731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L2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1DE631E-D237-3C47-91CC-5111F9B98299}"/>
              </a:ext>
            </a:extLst>
          </p:cNvPr>
          <p:cNvCxnSpPr>
            <a:stCxn id="8" idx="2"/>
            <a:endCxn id="43" idx="0"/>
          </p:cNvCxnSpPr>
          <p:nvPr/>
        </p:nvCxnSpPr>
        <p:spPr>
          <a:xfrm flipH="1">
            <a:off x="5257797" y="3191243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7C579BF-CFA4-5948-83F9-48A9D225A4C0}"/>
              </a:ext>
            </a:extLst>
          </p:cNvPr>
          <p:cNvCxnSpPr/>
          <p:nvPr/>
        </p:nvCxnSpPr>
        <p:spPr>
          <a:xfrm>
            <a:off x="7624118" y="3006577"/>
            <a:ext cx="8608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786B4DE-0AD6-8A43-BEC7-05F1C9753DE0}"/>
              </a:ext>
            </a:extLst>
          </p:cNvPr>
          <p:cNvSpPr txBox="1"/>
          <p:nvPr/>
        </p:nvSpPr>
        <p:spPr>
          <a:xfrm>
            <a:off x="7022757" y="3740429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280D77-77FD-364B-93DC-609597A9C27B}"/>
              </a:ext>
            </a:extLst>
          </p:cNvPr>
          <p:cNvSpPr txBox="1"/>
          <p:nvPr/>
        </p:nvSpPr>
        <p:spPr>
          <a:xfrm>
            <a:off x="9086329" y="3734262"/>
            <a:ext cx="6013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34478DC-F106-3D4B-8FBD-2BA4627804F0}"/>
              </a:ext>
            </a:extLst>
          </p:cNvPr>
          <p:cNvCxnSpPr>
            <a:endCxn id="53" idx="0"/>
          </p:cNvCxnSpPr>
          <p:nvPr/>
        </p:nvCxnSpPr>
        <p:spPr>
          <a:xfrm>
            <a:off x="7323438" y="3191243"/>
            <a:ext cx="0" cy="549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30B12B2-1C8A-8F4F-B85A-BDAA75594C2F}"/>
              </a:ext>
            </a:extLst>
          </p:cNvPr>
          <p:cNvCxnSpPr>
            <a:endCxn id="54" idx="0"/>
          </p:cNvCxnSpPr>
          <p:nvPr/>
        </p:nvCxnSpPr>
        <p:spPr>
          <a:xfrm flipH="1">
            <a:off x="9387010" y="3174774"/>
            <a:ext cx="1" cy="559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4613D27-4BA3-8E47-9206-8B310807A7EF}"/>
              </a:ext>
            </a:extLst>
          </p:cNvPr>
          <p:cNvCxnSpPr>
            <a:cxnSpLocks/>
            <a:stCxn id="53" idx="0"/>
            <a:endCxn id="12" idx="2"/>
          </p:cNvCxnSpPr>
          <p:nvPr/>
        </p:nvCxnSpPr>
        <p:spPr>
          <a:xfrm flipV="1">
            <a:off x="7323438" y="3188159"/>
            <a:ext cx="2063574" cy="552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D8BD6EA-F584-4340-BC53-61F508D41C86}"/>
              </a:ext>
            </a:extLst>
          </p:cNvPr>
          <p:cNvSpPr txBox="1">
            <a:spLocks/>
          </p:cNvSpPr>
          <p:nvPr/>
        </p:nvSpPr>
        <p:spPr>
          <a:xfrm>
            <a:off x="953516" y="4506328"/>
            <a:ext cx="10515600" cy="2351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00B050"/>
                </a:solidFill>
              </a:rPr>
              <a:t>Green multicast stream - green chain to L2, L3 and L4</a:t>
            </a:r>
            <a:endParaRPr lang="en-US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Explicit path from R to L2, and the shortest paths from L2 to L3, and from L3 to L4.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P2MP chain SID list = {A1, A2, A3, </a:t>
            </a:r>
            <a:r>
              <a:rPr lang="en-US" dirty="0">
                <a:solidFill>
                  <a:srgbClr val="0070C0"/>
                </a:solidFill>
              </a:rPr>
              <a:t>B2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B3</a:t>
            </a:r>
            <a:r>
              <a:rPr lang="en-US" dirty="0"/>
              <a:t>, N4}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C00000"/>
                </a:solidFill>
              </a:rPr>
              <a:t>Red multicast stream - red chain to L2 and L4, but not L3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Explicit path from R to L2, and the shortest path from L2 to L4 (L3 is a pure transit router).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P2MP chain SID list = {A1, A2, A3, </a:t>
            </a:r>
            <a:r>
              <a:rPr lang="en-US" dirty="0">
                <a:solidFill>
                  <a:srgbClr val="0070C0"/>
                </a:solidFill>
              </a:rPr>
              <a:t>B2</a:t>
            </a:r>
            <a:r>
              <a:rPr lang="en-US" dirty="0"/>
              <a:t>, N4}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76001F5-92F1-D445-A6FE-6ADF684F7121}"/>
              </a:ext>
            </a:extLst>
          </p:cNvPr>
          <p:cNvSpPr txBox="1"/>
          <p:nvPr/>
        </p:nvSpPr>
        <p:spPr>
          <a:xfrm>
            <a:off x="2026475" y="2697341"/>
            <a:ext cx="511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D4786B8-AD8C-704B-A2E1-3EF775BD39F5}"/>
              </a:ext>
            </a:extLst>
          </p:cNvPr>
          <p:cNvSpPr txBox="1"/>
          <p:nvPr/>
        </p:nvSpPr>
        <p:spPr>
          <a:xfrm>
            <a:off x="4016837" y="2920451"/>
            <a:ext cx="521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C72662E-121C-7E41-93EC-CB955F9EE351}"/>
              </a:ext>
            </a:extLst>
          </p:cNvPr>
          <p:cNvSpPr txBox="1"/>
          <p:nvPr/>
        </p:nvSpPr>
        <p:spPr>
          <a:xfrm>
            <a:off x="5114669" y="3227350"/>
            <a:ext cx="57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FFA96E-A820-134D-AA62-2397C7766AC3}"/>
              </a:ext>
            </a:extLst>
          </p:cNvPr>
          <p:cNvSpPr txBox="1"/>
          <p:nvPr/>
        </p:nvSpPr>
        <p:spPr>
          <a:xfrm>
            <a:off x="6012980" y="3178752"/>
            <a:ext cx="488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1A0F321-126D-604D-961A-5DD822F843F5}"/>
              </a:ext>
            </a:extLst>
          </p:cNvPr>
          <p:cNvSpPr txBox="1"/>
          <p:nvPr/>
        </p:nvSpPr>
        <p:spPr>
          <a:xfrm>
            <a:off x="7245595" y="3296586"/>
            <a:ext cx="57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B2972A2-6795-044C-81CA-9A30617DCDFA}"/>
              </a:ext>
            </a:extLst>
          </p:cNvPr>
          <p:cNvSpPr txBox="1"/>
          <p:nvPr/>
        </p:nvSpPr>
        <p:spPr>
          <a:xfrm>
            <a:off x="8435545" y="3070877"/>
            <a:ext cx="539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3000A9-004E-8942-9B70-0A3B87B60E98}"/>
              </a:ext>
            </a:extLst>
          </p:cNvPr>
          <p:cNvSpPr txBox="1"/>
          <p:nvPr/>
        </p:nvSpPr>
        <p:spPr>
          <a:xfrm>
            <a:off x="9522416" y="3261155"/>
            <a:ext cx="489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A7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A12C270-4EEA-344F-9346-9C011043EC1D}"/>
              </a:ext>
            </a:extLst>
          </p:cNvPr>
          <p:cNvSpPr txBox="1"/>
          <p:nvPr/>
        </p:nvSpPr>
        <p:spPr>
          <a:xfrm>
            <a:off x="4456386" y="4193590"/>
            <a:ext cx="1639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C0E2D17-E2F0-EC49-AC7D-3BFCECA66A42}"/>
              </a:ext>
            </a:extLst>
          </p:cNvPr>
          <p:cNvSpPr txBox="1"/>
          <p:nvPr/>
        </p:nvSpPr>
        <p:spPr>
          <a:xfrm>
            <a:off x="6456770" y="4162859"/>
            <a:ext cx="1828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bud-SID B3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241408A-2245-4645-9005-9B9701183C0F}"/>
              </a:ext>
            </a:extLst>
          </p:cNvPr>
          <p:cNvSpPr txBox="1"/>
          <p:nvPr/>
        </p:nvSpPr>
        <p:spPr>
          <a:xfrm>
            <a:off x="8645969" y="4183185"/>
            <a:ext cx="148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node-SID N4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715F324-8A5F-B447-A073-A1F9E16B18B5}"/>
              </a:ext>
            </a:extLst>
          </p:cNvPr>
          <p:cNvCxnSpPr>
            <a:cxnSpLocks/>
          </p:cNvCxnSpPr>
          <p:nvPr/>
        </p:nvCxnSpPr>
        <p:spPr>
          <a:xfrm flipV="1">
            <a:off x="5265009" y="3193840"/>
            <a:ext cx="2063574" cy="552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>
            <a:extLst>
              <a:ext uri="{FF2B5EF4-FFF2-40B4-BE49-F238E27FC236}">
                <a16:creationId xmlns:a16="http://schemas.microsoft.com/office/drawing/2014/main" id="{D6A5E44C-17A2-C44F-814D-99FC48D6BF60}"/>
              </a:ext>
            </a:extLst>
          </p:cNvPr>
          <p:cNvSpPr/>
          <p:nvPr/>
        </p:nvSpPr>
        <p:spPr>
          <a:xfrm>
            <a:off x="1742303" y="2520778"/>
            <a:ext cx="7849223" cy="1186249"/>
          </a:xfrm>
          <a:custGeom>
            <a:avLst/>
            <a:gdLst>
              <a:gd name="connsiteX0" fmla="*/ 0 w 7849223"/>
              <a:gd name="connsiteY0" fmla="*/ 0 h 1186249"/>
              <a:gd name="connsiteX1" fmla="*/ 1495167 w 7849223"/>
              <a:gd name="connsiteY1" fmla="*/ 210065 h 1186249"/>
              <a:gd name="connsiteX2" fmla="*/ 3398108 w 7849223"/>
              <a:gd name="connsiteY2" fmla="*/ 222422 h 1186249"/>
              <a:gd name="connsiteX3" fmla="*/ 3620529 w 7849223"/>
              <a:gd name="connsiteY3" fmla="*/ 1112108 h 1186249"/>
              <a:gd name="connsiteX4" fmla="*/ 5498756 w 7849223"/>
              <a:gd name="connsiteY4" fmla="*/ 753763 h 1186249"/>
              <a:gd name="connsiteX5" fmla="*/ 5758248 w 7849223"/>
              <a:gd name="connsiteY5" fmla="*/ 1124465 h 1186249"/>
              <a:gd name="connsiteX6" fmla="*/ 7549978 w 7849223"/>
              <a:gd name="connsiteY6" fmla="*/ 766119 h 1186249"/>
              <a:gd name="connsiteX7" fmla="*/ 7846540 w 7849223"/>
              <a:gd name="connsiteY7" fmla="*/ 1186249 h 1186249"/>
              <a:gd name="connsiteX8" fmla="*/ 7846540 w 7849223"/>
              <a:gd name="connsiteY8" fmla="*/ 1186249 h 1186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49223" h="1186249">
                <a:moveTo>
                  <a:pt x="0" y="0"/>
                </a:moveTo>
                <a:cubicBezTo>
                  <a:pt x="464408" y="86497"/>
                  <a:pt x="928816" y="172995"/>
                  <a:pt x="1495167" y="210065"/>
                </a:cubicBezTo>
                <a:cubicBezTo>
                  <a:pt x="2061518" y="247135"/>
                  <a:pt x="3043881" y="72081"/>
                  <a:pt x="3398108" y="222422"/>
                </a:cubicBezTo>
                <a:cubicBezTo>
                  <a:pt x="3752335" y="372763"/>
                  <a:pt x="3270421" y="1023551"/>
                  <a:pt x="3620529" y="1112108"/>
                </a:cubicBezTo>
                <a:cubicBezTo>
                  <a:pt x="3970637" y="1200665"/>
                  <a:pt x="5142470" y="751704"/>
                  <a:pt x="5498756" y="753763"/>
                </a:cubicBezTo>
                <a:cubicBezTo>
                  <a:pt x="5855042" y="755822"/>
                  <a:pt x="5416378" y="1122406"/>
                  <a:pt x="5758248" y="1124465"/>
                </a:cubicBezTo>
                <a:cubicBezTo>
                  <a:pt x="6100118" y="1126524"/>
                  <a:pt x="7201929" y="755822"/>
                  <a:pt x="7549978" y="766119"/>
                </a:cubicBezTo>
                <a:cubicBezTo>
                  <a:pt x="7898027" y="776416"/>
                  <a:pt x="7846540" y="1186249"/>
                  <a:pt x="7846540" y="1186249"/>
                </a:cubicBezTo>
                <a:lnTo>
                  <a:pt x="7846540" y="1186249"/>
                </a:lnTo>
              </a:path>
            </a:pathLst>
          </a:custGeom>
          <a:noFill/>
          <a:ln w="3810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E17CAD2-4A29-0B4B-BD7C-785386729287}"/>
              </a:ext>
            </a:extLst>
          </p:cNvPr>
          <p:cNvSpPr/>
          <p:nvPr/>
        </p:nvSpPr>
        <p:spPr>
          <a:xfrm>
            <a:off x="1729946" y="2669059"/>
            <a:ext cx="7705377" cy="1091066"/>
          </a:xfrm>
          <a:custGeom>
            <a:avLst/>
            <a:gdLst>
              <a:gd name="connsiteX0" fmla="*/ 0 w 7705377"/>
              <a:gd name="connsiteY0" fmla="*/ 0 h 1103704"/>
              <a:gd name="connsiteX1" fmla="*/ 1519881 w 7705377"/>
              <a:gd name="connsiteY1" fmla="*/ 210065 h 1103704"/>
              <a:gd name="connsiteX2" fmla="*/ 3138616 w 7705377"/>
              <a:gd name="connsiteY2" fmla="*/ 148282 h 1103704"/>
              <a:gd name="connsiteX3" fmla="*/ 3422822 w 7705377"/>
              <a:gd name="connsiteY3" fmla="*/ 1087395 h 1103704"/>
              <a:gd name="connsiteX4" fmla="*/ 5214551 w 7705377"/>
              <a:gd name="connsiteY4" fmla="*/ 766119 h 1103704"/>
              <a:gd name="connsiteX5" fmla="*/ 5523470 w 7705377"/>
              <a:gd name="connsiteY5" fmla="*/ 1050325 h 1103704"/>
              <a:gd name="connsiteX6" fmla="*/ 7414054 w 7705377"/>
              <a:gd name="connsiteY6" fmla="*/ 741406 h 1103704"/>
              <a:gd name="connsiteX7" fmla="*/ 7698259 w 7705377"/>
              <a:gd name="connsiteY7" fmla="*/ 1025611 h 1103704"/>
              <a:gd name="connsiteX8" fmla="*/ 7698259 w 7705377"/>
              <a:gd name="connsiteY8" fmla="*/ 1025611 h 110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05377" h="1103704">
                <a:moveTo>
                  <a:pt x="0" y="0"/>
                </a:moveTo>
                <a:cubicBezTo>
                  <a:pt x="498389" y="92675"/>
                  <a:pt x="996778" y="185351"/>
                  <a:pt x="1519881" y="210065"/>
                </a:cubicBezTo>
                <a:cubicBezTo>
                  <a:pt x="2042984" y="234779"/>
                  <a:pt x="2821459" y="2060"/>
                  <a:pt x="3138616" y="148282"/>
                </a:cubicBezTo>
                <a:cubicBezTo>
                  <a:pt x="3455773" y="294504"/>
                  <a:pt x="3076833" y="984422"/>
                  <a:pt x="3422822" y="1087395"/>
                </a:cubicBezTo>
                <a:cubicBezTo>
                  <a:pt x="3768811" y="1190368"/>
                  <a:pt x="4864443" y="772297"/>
                  <a:pt x="5214551" y="766119"/>
                </a:cubicBezTo>
                <a:cubicBezTo>
                  <a:pt x="5564659" y="759941"/>
                  <a:pt x="5156886" y="1054444"/>
                  <a:pt x="5523470" y="1050325"/>
                </a:cubicBezTo>
                <a:cubicBezTo>
                  <a:pt x="5890054" y="1046206"/>
                  <a:pt x="7051589" y="745525"/>
                  <a:pt x="7414054" y="741406"/>
                </a:cubicBezTo>
                <a:cubicBezTo>
                  <a:pt x="7776519" y="737287"/>
                  <a:pt x="7698259" y="1025611"/>
                  <a:pt x="7698259" y="1025611"/>
                </a:cubicBezTo>
                <a:lnTo>
                  <a:pt x="7698259" y="1025611"/>
                </a:lnTo>
              </a:path>
            </a:pathLst>
          </a:custGeom>
          <a:noFill/>
          <a:ln w="3810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1863557-4E90-C842-8942-5A31F84764E1}"/>
              </a:ext>
            </a:extLst>
          </p:cNvPr>
          <p:cNvSpPr txBox="1"/>
          <p:nvPr/>
        </p:nvSpPr>
        <p:spPr>
          <a:xfrm>
            <a:off x="9687690" y="1329632"/>
            <a:ext cx="1966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A1 – A7: adj-SIDs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6FE3CC3-D2F5-1643-97FB-DD559460E0A1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3344563" y="2272724"/>
            <a:ext cx="1913235" cy="549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5BE8B43-2ABB-6E49-A834-05812825BBE1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5252632" y="2270127"/>
            <a:ext cx="2070809" cy="551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8CB0EF0-D36A-D642-95D1-59360263470A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7307810" y="2282181"/>
            <a:ext cx="2079202" cy="5366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788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4D07F-8FF2-C14D-97E8-7DFCE6D0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CA7BF-F473-574B-887D-F0FCBE04F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97754" cy="432173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Green multicast stream</a:t>
            </a:r>
            <a:endParaRPr lang="en-US" dirty="0"/>
          </a:p>
          <a:p>
            <a:pPr lvl="1"/>
            <a:r>
              <a:rPr lang="en-US" dirty="0"/>
              <a:t>root = A, leaves = {B, D, F, H}</a:t>
            </a:r>
          </a:p>
          <a:p>
            <a:pPr lvl="1"/>
            <a:r>
              <a:rPr lang="en-US" dirty="0"/>
              <a:t>SID list = {bud-SID-B, bud-SID-D, bud-SID-F, node-SID-H}</a:t>
            </a:r>
          </a:p>
          <a:p>
            <a:r>
              <a:rPr lang="en-US" dirty="0">
                <a:solidFill>
                  <a:srgbClr val="C00000"/>
                </a:solidFill>
              </a:rPr>
              <a:t>Red multicast stream</a:t>
            </a:r>
          </a:p>
          <a:p>
            <a:pPr lvl="1"/>
            <a:r>
              <a:rPr lang="en-US" dirty="0"/>
              <a:t>root = B, leaves = {C, F, G}</a:t>
            </a:r>
          </a:p>
          <a:p>
            <a:pPr lvl="1"/>
            <a:r>
              <a:rPr lang="en-US" dirty="0"/>
              <a:t>SID list = {bud-SID-C, bud-SID-F, node-SID-G}</a:t>
            </a:r>
          </a:p>
          <a:p>
            <a:r>
              <a:rPr lang="en-US" dirty="0"/>
              <a:t>F is a leaf node of both streams.</a:t>
            </a:r>
          </a:p>
          <a:p>
            <a:pPr lvl="1"/>
            <a:r>
              <a:rPr lang="en-US" dirty="0"/>
              <a:t>bud-SID-F appears in both P2MP chains.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46E2EAA-EFD9-4142-871E-7468F5D936B1}"/>
              </a:ext>
            </a:extLst>
          </p:cNvPr>
          <p:cNvSpPr/>
          <p:nvPr/>
        </p:nvSpPr>
        <p:spPr>
          <a:xfrm>
            <a:off x="8808308" y="3420258"/>
            <a:ext cx="2545492" cy="254549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6A62083-E957-DA47-B393-FDA22423DB33}"/>
              </a:ext>
            </a:extLst>
          </p:cNvPr>
          <p:cNvSpPr/>
          <p:nvPr/>
        </p:nvSpPr>
        <p:spPr>
          <a:xfrm>
            <a:off x="9965440" y="3304644"/>
            <a:ext cx="231227" cy="23122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92FC6AA-6E74-8048-8B1C-09E7F5E14C9A}"/>
              </a:ext>
            </a:extLst>
          </p:cNvPr>
          <p:cNvSpPr/>
          <p:nvPr/>
        </p:nvSpPr>
        <p:spPr>
          <a:xfrm>
            <a:off x="8998589" y="5461505"/>
            <a:ext cx="231227" cy="23122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F338E05-0CB4-0441-8996-50DC6B7316B2}"/>
              </a:ext>
            </a:extLst>
          </p:cNvPr>
          <p:cNvSpPr/>
          <p:nvPr/>
        </p:nvSpPr>
        <p:spPr>
          <a:xfrm>
            <a:off x="8998590" y="3767596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958D59-778D-7741-870F-D8071375741F}"/>
              </a:ext>
            </a:extLst>
          </p:cNvPr>
          <p:cNvSpPr/>
          <p:nvPr/>
        </p:nvSpPr>
        <p:spPr>
          <a:xfrm>
            <a:off x="10873901" y="5501268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D506B26-BF1F-B74A-8447-80A6AAB75002}"/>
              </a:ext>
            </a:extLst>
          </p:cNvPr>
          <p:cNvSpPr/>
          <p:nvPr/>
        </p:nvSpPr>
        <p:spPr>
          <a:xfrm>
            <a:off x="10849079" y="3662136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90BD302-410A-624C-BCD3-234759A40EDB}"/>
              </a:ext>
            </a:extLst>
          </p:cNvPr>
          <p:cNvSpPr/>
          <p:nvPr/>
        </p:nvSpPr>
        <p:spPr>
          <a:xfrm>
            <a:off x="8677314" y="4589162"/>
            <a:ext cx="231227" cy="2312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CAC8742-BE82-0049-A948-348FA7C69EDF}"/>
              </a:ext>
            </a:extLst>
          </p:cNvPr>
          <p:cNvSpPr/>
          <p:nvPr/>
        </p:nvSpPr>
        <p:spPr>
          <a:xfrm>
            <a:off x="11238186" y="4577390"/>
            <a:ext cx="231227" cy="23122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B19606-347D-9047-9453-EF98D66323FA}"/>
              </a:ext>
            </a:extLst>
          </p:cNvPr>
          <p:cNvSpPr/>
          <p:nvPr/>
        </p:nvSpPr>
        <p:spPr>
          <a:xfrm>
            <a:off x="9965439" y="5845434"/>
            <a:ext cx="231227" cy="23122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F04FDC-A374-484E-B045-A8F0B9157D5D}"/>
              </a:ext>
            </a:extLst>
          </p:cNvPr>
          <p:cNvSpPr txBox="1"/>
          <p:nvPr/>
        </p:nvSpPr>
        <p:spPr>
          <a:xfrm>
            <a:off x="9882429" y="2917340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DFE472A-62DE-6342-9B7C-4D1A3F46CD78}"/>
              </a:ext>
            </a:extLst>
          </p:cNvPr>
          <p:cNvSpPr txBox="1"/>
          <p:nvPr/>
        </p:nvSpPr>
        <p:spPr>
          <a:xfrm>
            <a:off x="10962128" y="3357863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430B6EB-6E7E-F74E-A9CB-02F9EEF5DF1F}"/>
              </a:ext>
            </a:extLst>
          </p:cNvPr>
          <p:cNvSpPr txBox="1"/>
          <p:nvPr/>
        </p:nvSpPr>
        <p:spPr>
          <a:xfrm>
            <a:off x="11425919" y="4492948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513572B-B57C-B248-AC25-8EF57478FCED}"/>
              </a:ext>
            </a:extLst>
          </p:cNvPr>
          <p:cNvSpPr txBox="1"/>
          <p:nvPr/>
        </p:nvSpPr>
        <p:spPr>
          <a:xfrm>
            <a:off x="10982289" y="5643020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32861FB-1D26-C041-9729-0AA3F76728BA}"/>
              </a:ext>
            </a:extLst>
          </p:cNvPr>
          <p:cNvSpPr txBox="1"/>
          <p:nvPr/>
        </p:nvSpPr>
        <p:spPr>
          <a:xfrm>
            <a:off x="9865675" y="6112248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3452EE2-8E97-5046-8745-5BCE6138AA84}"/>
              </a:ext>
            </a:extLst>
          </p:cNvPr>
          <p:cNvSpPr txBox="1"/>
          <p:nvPr/>
        </p:nvSpPr>
        <p:spPr>
          <a:xfrm>
            <a:off x="8641179" y="5589414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F2B7104-8C32-5148-B30E-C78F092342E1}"/>
              </a:ext>
            </a:extLst>
          </p:cNvPr>
          <p:cNvSpPr txBox="1"/>
          <p:nvPr/>
        </p:nvSpPr>
        <p:spPr>
          <a:xfrm>
            <a:off x="8243696" y="4504720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11E6C99-315F-8941-90B7-F4BC8C0ACC22}"/>
              </a:ext>
            </a:extLst>
          </p:cNvPr>
          <p:cNvSpPr txBox="1"/>
          <p:nvPr/>
        </p:nvSpPr>
        <p:spPr>
          <a:xfrm>
            <a:off x="8641179" y="3532816"/>
            <a:ext cx="47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8945602-AD8E-6C41-B877-6E728FD69258}"/>
              </a:ext>
            </a:extLst>
          </p:cNvPr>
          <p:cNvSpPr/>
          <p:nvPr/>
        </p:nvSpPr>
        <p:spPr>
          <a:xfrm>
            <a:off x="8962479" y="3638679"/>
            <a:ext cx="2225225" cy="2172311"/>
          </a:xfrm>
          <a:prstGeom prst="arc">
            <a:avLst>
              <a:gd name="adj1" fmla="val 16277610"/>
              <a:gd name="adj2" fmla="val 13309854"/>
            </a:avLst>
          </a:prstGeom>
          <a:ln w="3810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8CB3C91A-A984-214D-AE6E-CF098E533478}"/>
              </a:ext>
            </a:extLst>
          </p:cNvPr>
          <p:cNvSpPr/>
          <p:nvPr/>
        </p:nvSpPr>
        <p:spPr>
          <a:xfrm>
            <a:off x="9098589" y="3777749"/>
            <a:ext cx="1953003" cy="1889072"/>
          </a:xfrm>
          <a:prstGeom prst="arc">
            <a:avLst>
              <a:gd name="adj1" fmla="val 18667163"/>
              <a:gd name="adj2" fmla="val 11206445"/>
            </a:avLst>
          </a:prstGeom>
          <a:ln w="38100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38355CC-010D-8C40-8B6E-994EF911A30C}"/>
              </a:ext>
            </a:extLst>
          </p:cNvPr>
          <p:cNvSpPr/>
          <p:nvPr/>
        </p:nvSpPr>
        <p:spPr>
          <a:xfrm>
            <a:off x="10827825" y="5418361"/>
            <a:ext cx="109545" cy="1182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70E397E-18AE-7142-B6BD-CFB0FCFE0777}"/>
              </a:ext>
            </a:extLst>
          </p:cNvPr>
          <p:cNvSpPr/>
          <p:nvPr/>
        </p:nvSpPr>
        <p:spPr>
          <a:xfrm>
            <a:off x="9302218" y="5297134"/>
            <a:ext cx="101197" cy="10795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57AFC65-8E04-3348-A663-C8A20969EC31}"/>
              </a:ext>
            </a:extLst>
          </p:cNvPr>
          <p:cNvSpPr/>
          <p:nvPr/>
        </p:nvSpPr>
        <p:spPr>
          <a:xfrm>
            <a:off x="10764356" y="3841734"/>
            <a:ext cx="101197" cy="1079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641E88E-90E0-A146-9A77-CD799ED125D5}"/>
              </a:ext>
            </a:extLst>
          </p:cNvPr>
          <p:cNvSpPr/>
          <p:nvPr/>
        </p:nvSpPr>
        <p:spPr>
          <a:xfrm>
            <a:off x="9203150" y="5381098"/>
            <a:ext cx="101197" cy="1079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F1E6F57-FC17-D448-9420-DDA26E28E13F}"/>
              </a:ext>
            </a:extLst>
          </p:cNvPr>
          <p:cNvSpPr/>
          <p:nvPr/>
        </p:nvSpPr>
        <p:spPr>
          <a:xfrm>
            <a:off x="11000993" y="4650797"/>
            <a:ext cx="101197" cy="10795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3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5173B-FBA3-254A-B106-53B72F3DE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 Segments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CCDD5-2DB9-5C41-9615-98CDEECC0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Nodal segments</a:t>
            </a:r>
          </a:p>
          <a:p>
            <a:pPr lvl="1"/>
            <a:r>
              <a:rPr lang="en-US" dirty="0"/>
              <a:t>Two per node: one for SR-MPLS, and one for SRv6</a:t>
            </a:r>
          </a:p>
          <a:p>
            <a:r>
              <a:rPr lang="en-US" dirty="0"/>
              <a:t>Global segments</a:t>
            </a:r>
          </a:p>
          <a:p>
            <a:pPr lvl="1"/>
            <a:r>
              <a:rPr lang="en-US" dirty="0"/>
              <a:t>Bud-SIDs are allocated from SRGB</a:t>
            </a:r>
          </a:p>
          <a:p>
            <a:r>
              <a:rPr lang="en-US" dirty="0"/>
              <a:t>Routable segments, via shortest paths</a:t>
            </a:r>
          </a:p>
          <a:p>
            <a:pPr lvl="1"/>
            <a:r>
              <a:rPr lang="en-US" dirty="0"/>
              <a:t>Can also be used with adj-SIDs to construct explicit paths</a:t>
            </a:r>
          </a:p>
          <a:p>
            <a:r>
              <a:rPr lang="en-US" dirty="0"/>
              <a:t>Sharable by all multicast streams</a:t>
            </a:r>
          </a:p>
          <a:p>
            <a:r>
              <a:rPr lang="en-US" dirty="0"/>
              <a:t>Other use cases, e.g. traffic mirroring, traffic monitoring, etc.</a:t>
            </a:r>
          </a:p>
        </p:txBody>
      </p:sp>
    </p:spTree>
    <p:extLst>
      <p:ext uri="{BB962C8B-B14F-4D97-AF65-F5344CB8AC3E}">
        <p14:creationId xmlns:p14="http://schemas.microsoft.com/office/powerpoint/2010/main" val="1886170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1EDC3-76EC-4241-9AD6-79D5CBDFC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Forwarding Flow of Bud Segment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86D076-842F-7F42-97E1-CC753E27B556}"/>
              </a:ext>
            </a:extLst>
          </p:cNvPr>
          <p:cNvSpPr txBox="1"/>
          <p:nvPr/>
        </p:nvSpPr>
        <p:spPr>
          <a:xfrm>
            <a:off x="3337465" y="3125345"/>
            <a:ext cx="5260761" cy="461665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Replicate P → P1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8BEC39-CF4B-704A-A94F-A6CAA3E9492E}"/>
              </a:ext>
            </a:extLst>
          </p:cNvPr>
          <p:cNvSpPr txBox="1"/>
          <p:nvPr/>
        </p:nvSpPr>
        <p:spPr>
          <a:xfrm>
            <a:off x="3360720" y="4522002"/>
            <a:ext cx="2397128" cy="1569660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Perform Next on bud-SID;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Forward P based on next SID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62E28-5475-C14B-961B-783BDAA335E6}"/>
              </a:ext>
            </a:extLst>
          </p:cNvPr>
          <p:cNvSpPr txBox="1"/>
          <p:nvPr/>
        </p:nvSpPr>
        <p:spPr>
          <a:xfrm>
            <a:off x="6149144" y="4516696"/>
            <a:ext cx="2776192" cy="1569660"/>
          </a:xfrm>
          <a:prstGeom prst="rect">
            <a:avLst/>
          </a:prstGeom>
          <a:noFill/>
          <a:ln w="254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Perform a sequence of Next on  all P2MP chain SIDs;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Process P1 locally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A5F36E-AE8B-B641-BC73-9414B37C5801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4559284" y="3587010"/>
            <a:ext cx="0" cy="934992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060357-CA58-F546-BE90-DF68A025545A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7537239" y="3581704"/>
            <a:ext cx="1" cy="934992"/>
          </a:xfrm>
          <a:prstGeom prst="straightConnector1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56FB9DD-CB02-E745-974A-0919E5A7FD24}"/>
              </a:ext>
            </a:extLst>
          </p:cNvPr>
          <p:cNvSpPr txBox="1"/>
          <p:nvPr/>
        </p:nvSpPr>
        <p:spPr>
          <a:xfrm>
            <a:off x="4612809" y="3821020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A0D60E-FFDD-D74B-B844-7EAA4792EFB1}"/>
              </a:ext>
            </a:extLst>
          </p:cNvPr>
          <p:cNvSpPr txBox="1"/>
          <p:nvPr/>
        </p:nvSpPr>
        <p:spPr>
          <a:xfrm>
            <a:off x="7497499" y="3867187"/>
            <a:ext cx="49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P1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0798BA6-C1A0-1544-AEB5-1BE3CF5D47E6}"/>
              </a:ext>
            </a:extLst>
          </p:cNvPr>
          <p:cNvCxnSpPr>
            <a:cxnSpLocks/>
          </p:cNvCxnSpPr>
          <p:nvPr/>
        </p:nvCxnSpPr>
        <p:spPr>
          <a:xfrm>
            <a:off x="5967846" y="2232561"/>
            <a:ext cx="0" cy="845519"/>
          </a:xfrm>
          <a:prstGeom prst="straightConnector1">
            <a:avLst/>
          </a:prstGeom>
          <a:ln w="25400">
            <a:headEnd type="oval"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B7CC432-E9C6-F945-B5CF-D4994664D49B}"/>
              </a:ext>
            </a:extLst>
          </p:cNvPr>
          <p:cNvSpPr txBox="1"/>
          <p:nvPr/>
        </p:nvSpPr>
        <p:spPr>
          <a:xfrm>
            <a:off x="6096000" y="2154259"/>
            <a:ext cx="3202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Packet P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Active SID == bud-SID</a:t>
            </a:r>
          </a:p>
        </p:txBody>
      </p:sp>
    </p:spTree>
    <p:extLst>
      <p:ext uri="{BB962C8B-B14F-4D97-AF65-F5344CB8AC3E}">
        <p14:creationId xmlns:p14="http://schemas.microsoft.com/office/powerpoint/2010/main" val="1789450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1291</Words>
  <Application>Microsoft Macintosh PowerPoint</Application>
  <PresentationFormat>Widescreen</PresentationFormat>
  <Paragraphs>254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System Font Regular</vt:lpstr>
      <vt:lpstr>Wingdings</vt:lpstr>
      <vt:lpstr>Office Theme</vt:lpstr>
      <vt:lpstr>P2MP Transport Using Chain Replication in Segment Routing  draft-shen-spring-p2mp-transport-chain-02</vt:lpstr>
      <vt:lpstr>Motivation – P2MP Transport</vt:lpstr>
      <vt:lpstr>P2MP Transport Using P2MP Chains</vt:lpstr>
      <vt:lpstr>PowerPoint Presentation</vt:lpstr>
      <vt:lpstr>Example 1</vt:lpstr>
      <vt:lpstr>Example 2 </vt:lpstr>
      <vt:lpstr>Example 3</vt:lpstr>
      <vt:lpstr>Bud Segments</vt:lpstr>
      <vt:lpstr>General Forwarding Flow of Bud Segment</vt:lpstr>
      <vt:lpstr>PowerPoint Presentation</vt:lpstr>
      <vt:lpstr>Example of EoC Label</vt:lpstr>
      <vt:lpstr>Bud Segment Forwarding Flow in SRv6</vt:lpstr>
      <vt:lpstr>Path Computation for P2MP Chain</vt:lpstr>
      <vt:lpstr>Provisioning and Distribution</vt:lpstr>
      <vt:lpstr>Next 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Point-to-Multipoint Transport Using Chain Replication in Segment Routing  draft-shen-spring-p2mp-transport-chain-02</dc:title>
  <dc:creator>Yimin Shen</dc:creator>
  <cp:lastModifiedBy>Yimin Shen</cp:lastModifiedBy>
  <cp:revision>88</cp:revision>
  <dcterms:created xsi:type="dcterms:W3CDTF">2020-04-04T15:31:00Z</dcterms:created>
  <dcterms:modified xsi:type="dcterms:W3CDTF">2020-05-06T12:27:53Z</dcterms:modified>
</cp:coreProperties>
</file>