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35" r:id="rId1"/>
  </p:sldMasterIdLst>
  <p:notesMasterIdLst>
    <p:notesMasterId r:id="rId7"/>
  </p:notesMasterIdLst>
  <p:sldIdLst>
    <p:sldId id="343" r:id="rId2"/>
    <p:sldId id="358" r:id="rId3"/>
    <p:sldId id="359" r:id="rId4"/>
    <p:sldId id="360" r:id="rId5"/>
    <p:sldId id="3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1CC3"/>
    <a:srgbClr val="01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04" autoAdjust="0"/>
    <p:restoredTop sz="94663"/>
  </p:normalViewPr>
  <p:slideViewPr>
    <p:cSldViewPr snapToGrid="0" snapToObjects="1">
      <p:cViewPr varScale="1">
        <p:scale>
          <a:sx n="112" d="100"/>
          <a:sy n="112" d="100"/>
        </p:scale>
        <p:origin x="1488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-259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F3C1FC-0EF3-7748-9440-1C44184DB4E8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2010C9-2FBC-B748-884F-712ACD3CAC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97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6262E2FD-6EDD-AA42-95CE-D83E746DE81E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7pPr marL="2743200" indent="-457200">
              <a:defRPr/>
            </a:lvl7pPr>
            <a:lvl8pPr marL="2743200" indent="-457200">
              <a:defRPr/>
            </a:lvl8pPr>
            <a:lvl9pPr marL="2743200" indent="-457200">
              <a:defRPr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6262E2FD-6EDD-AA42-95CE-D83E746DE81E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IETF 81 @ Quebec City – July 2011		draft-raza-mpls-ldp-olf-00.txt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4AAA50C5-790F-5846-87E9-D4EAA68BA5E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indent="-457200"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371600" indent="-457200"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828800" indent="-457200"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286000" indent="-457200"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IETF 107 @ Virtual – May 2020	</a:t>
            </a:r>
          </a:p>
          <a:p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</a:t>
            </a:r>
            <a:r>
              <a:rPr lang="en-US" dirty="0" err="1"/>
              <a:t>mpls</a:t>
            </a:r>
            <a:r>
              <a:rPr lang="en-US" dirty="0"/>
              <a:t>-</a:t>
            </a:r>
            <a:r>
              <a:rPr lang="en-US" dirty="0" err="1"/>
              <a:t>ldp</a:t>
            </a:r>
            <a:r>
              <a:rPr lang="en-US" dirty="0"/>
              <a:t>-</a:t>
            </a:r>
            <a:r>
              <a:rPr lang="en-US" dirty="0" err="1"/>
              <a:t>mldp</a:t>
            </a:r>
            <a:r>
              <a:rPr lang="en-US" dirty="0"/>
              <a:t>-yang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6262E2FD-6EDD-AA42-95CE-D83E746DE81E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dirty="0"/>
              <a:t>IETF 92 @ Dallas – Mar 2015		</a:t>
            </a:r>
          </a:p>
          <a:p>
            <a:r>
              <a:rPr lang="en-US" dirty="0"/>
              <a:t>draft-raza-mpls-ldp-mldp-yang-00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4AAA50C5-790F-5846-87E9-D4EAA68BA5E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n-CA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290763" indent="-461963"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0C5-790F-5846-87E9-D4EAA68BA5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CA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2E2FD-6EDD-AA42-95CE-D83E746DE81E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dirty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262E2FD-6EDD-AA42-95CE-D83E746DE81E}" type="datetimeFigureOut">
              <a:rPr lang="en-US" smtClean="0"/>
              <a:pPr/>
              <a:t>5/7/20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IETF 92 @ Dallas – Mar 2015		</a:t>
            </a:r>
          </a:p>
          <a:p>
            <a:r>
              <a:rPr lang="en-US" dirty="0"/>
              <a:t>draft-raza-mpls-ldp-mldp-yang-00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AAA50C5-790F-5846-87E9-D4EAA68BA5E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6" r:id="rId1"/>
    <p:sldLayoutId id="2147484437" r:id="rId2"/>
    <p:sldLayoutId id="2147484438" r:id="rId3"/>
    <p:sldLayoutId id="2147484439" r:id="rId4"/>
    <p:sldLayoutId id="2147484440" r:id="rId5"/>
    <p:sldLayoutId id="2147484441" r:id="rId6"/>
    <p:sldLayoutId id="2147484442" r:id="rId7"/>
    <p:sldLayoutId id="2147484443" r:id="rId8"/>
    <p:sldLayoutId id="2147484444" r:id="rId9"/>
    <p:sldLayoutId id="2147484445" r:id="rId10"/>
    <p:sldLayoutId id="2147484446" r:id="rId11"/>
    <p:sldLayoutId id="2147484447" r:id="rId12"/>
    <p:sldLayoutId id="2147484448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/>
        </a:buClr>
        <a:buSzPct val="75000"/>
        <a:buFont typeface="Wingdings" charset="2"/>
        <a:buChar char="Ø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Arial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" y="1503489"/>
            <a:ext cx="8534400" cy="180388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7000" b="1" dirty="0">
                <a:solidFill>
                  <a:srgbClr val="800000"/>
                </a:solidFill>
              </a:rPr>
              <a:t>YANG Data Model for </a:t>
            </a:r>
            <a:r>
              <a:rPr lang="en-US" sz="7000" b="1" dirty="0" err="1">
                <a:solidFill>
                  <a:srgbClr val="800000"/>
                </a:solidFill>
              </a:rPr>
              <a:t>mLDP</a:t>
            </a:r>
            <a:r>
              <a:rPr lang="en-US" sz="7000" b="1" dirty="0">
                <a:solidFill>
                  <a:srgbClr val="800000"/>
                </a:solidFill>
              </a:rPr>
              <a:t> </a:t>
            </a:r>
          </a:p>
          <a:p>
            <a:pPr algn="ctr">
              <a:buNone/>
            </a:pPr>
            <a:r>
              <a:rPr lang="en-US" sz="4500" dirty="0"/>
              <a:t>(draft-ietf-mpls-mldp-yang-06)</a:t>
            </a:r>
          </a:p>
          <a:p>
            <a:pPr lvl="6">
              <a:spcBef>
                <a:spcPts val="800"/>
              </a:spcBef>
              <a:buNone/>
            </a:pPr>
            <a:endParaRPr lang="en-US" sz="6200" b="1" dirty="0">
              <a:solidFill>
                <a:srgbClr val="251CC3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289" y="86858"/>
            <a:ext cx="1382106" cy="790281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766786" y="3483992"/>
            <a:ext cx="4591470" cy="22088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tx1"/>
              </a:buClr>
              <a:buSzPct val="75000"/>
              <a:buFont typeface="Wingdings" charset="2"/>
              <a:buChar char="Ø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Arial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743200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205163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7600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19563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9225" lvl="6" indent="-2689225">
              <a:spcBef>
                <a:spcPts val="800"/>
              </a:spcBef>
              <a:buFont typeface="Wingdings 2" pitchFamily="18" charset="2"/>
              <a:buNone/>
            </a:pPr>
            <a:r>
              <a:rPr lang="en-US" sz="1000" b="1" dirty="0">
                <a:solidFill>
                  <a:srgbClr val="251CC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Kamran Raza	(Cisco) </a:t>
            </a:r>
          </a:p>
          <a:p>
            <a:pPr marL="2689225" lvl="6" indent="-2689225">
              <a:spcBef>
                <a:spcPts val="800"/>
              </a:spcBef>
              <a:buNone/>
            </a:pPr>
            <a:r>
              <a:rPr lang="en-US" sz="1000" b="1" dirty="0" err="1">
                <a:solidFill>
                  <a:srgbClr val="251CC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Xufeng</a:t>
            </a:r>
            <a:r>
              <a:rPr lang="en-US" sz="1000" b="1" dirty="0">
                <a:solidFill>
                  <a:srgbClr val="251CC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Liu 	(Volta)</a:t>
            </a:r>
          </a:p>
          <a:p>
            <a:pPr marL="2689225" lvl="6" indent="-2689225">
              <a:spcBef>
                <a:spcPts val="800"/>
              </a:spcBef>
              <a:buNone/>
            </a:pPr>
            <a:r>
              <a:rPr lang="en-US" sz="1000" b="1" dirty="0">
                <a:solidFill>
                  <a:srgbClr val="251CC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Santosh </a:t>
            </a:r>
            <a:r>
              <a:rPr lang="en-US" sz="1000" b="1" dirty="0" err="1">
                <a:solidFill>
                  <a:srgbClr val="251CC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Esale</a:t>
            </a:r>
            <a:r>
              <a:rPr lang="en-US" sz="1000" b="1" dirty="0">
                <a:solidFill>
                  <a:srgbClr val="251CC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(Juniper - former)</a:t>
            </a:r>
          </a:p>
          <a:p>
            <a:pPr marL="2689225" lvl="6" indent="-2689225">
              <a:spcBef>
                <a:spcPts val="800"/>
              </a:spcBef>
              <a:buNone/>
            </a:pPr>
            <a:r>
              <a:rPr lang="en-US" sz="1000" b="1" dirty="0">
                <a:solidFill>
                  <a:srgbClr val="251CC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Loa </a:t>
            </a:r>
            <a:r>
              <a:rPr lang="en-US" sz="1000" b="1" dirty="0" err="1">
                <a:solidFill>
                  <a:srgbClr val="251CC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Andersson</a:t>
            </a:r>
            <a:r>
              <a:rPr lang="en-US" sz="1000" b="1" dirty="0">
                <a:solidFill>
                  <a:srgbClr val="251CC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(Huawei)</a:t>
            </a:r>
          </a:p>
          <a:p>
            <a:pPr marL="2689225" lvl="6" indent="-2689225">
              <a:spcBef>
                <a:spcPts val="800"/>
              </a:spcBef>
              <a:buNone/>
            </a:pPr>
            <a:r>
              <a:rPr lang="en-US" sz="1000" b="1" dirty="0">
                <a:solidFill>
                  <a:srgbClr val="251CC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Jeff </a:t>
            </a:r>
            <a:r>
              <a:rPr lang="en-US" sz="1000" b="1" dirty="0" err="1">
                <a:solidFill>
                  <a:srgbClr val="251CC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Tantsura</a:t>
            </a:r>
            <a:r>
              <a:rPr lang="en-US" sz="1000" b="1" dirty="0">
                <a:solidFill>
                  <a:srgbClr val="251CC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(</a:t>
            </a:r>
            <a:r>
              <a:rPr lang="en-US" sz="1000" b="1" dirty="0" err="1">
                <a:solidFill>
                  <a:srgbClr val="251CC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Apstra</a:t>
            </a:r>
            <a:r>
              <a:rPr lang="en-US" sz="1000" b="1" dirty="0">
                <a:solidFill>
                  <a:srgbClr val="251CC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689225" lvl="6" indent="-2689225">
              <a:spcBef>
                <a:spcPts val="800"/>
              </a:spcBef>
              <a:buNone/>
            </a:pPr>
            <a:r>
              <a:rPr lang="en-US" sz="1000" b="1" dirty="0">
                <a:solidFill>
                  <a:srgbClr val="251CC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Sowmya Krishnaswamy	(Individual)</a:t>
            </a:r>
          </a:p>
          <a:p>
            <a:pPr marL="2689225" lvl="6" indent="-2689225">
              <a:spcBef>
                <a:spcPts val="800"/>
              </a:spcBef>
              <a:buFont typeface="Wingdings 2" pitchFamily="18" charset="2"/>
              <a:buNone/>
            </a:pPr>
            <a:endParaRPr lang="en-US" sz="1000" b="1" dirty="0">
              <a:solidFill>
                <a:srgbClr val="251CC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89225" lvl="6" indent="-2689225">
              <a:spcBef>
                <a:spcPts val="800"/>
              </a:spcBef>
              <a:buFont typeface="Wingdings 2" pitchFamily="18" charset="2"/>
              <a:buNone/>
            </a:pPr>
            <a:r>
              <a:rPr lang="en-US" sz="1000" b="1" dirty="0">
                <a:solidFill>
                  <a:srgbClr val="251CC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(… and several other contributors as acknowledged in the draft )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1752" y="907934"/>
            <a:ext cx="8534400" cy="387087"/>
          </a:xfrm>
        </p:spPr>
        <p:txBody>
          <a:bodyPr>
            <a:normAutofit fontScale="90000"/>
          </a:bodyPr>
          <a:lstStyle/>
          <a:p>
            <a:b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1200" b="1" dirty="0">
                <a:solidFill>
                  <a:schemeClr val="accent3">
                    <a:lumMod val="50000"/>
                  </a:schemeClr>
                </a:solidFill>
              </a:rPr>
              <a:t>IETF 107 –  Virtual Meeting</a:t>
            </a:r>
            <a:br>
              <a:rPr lang="en-US" sz="12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1200" b="1" dirty="0">
                <a:solidFill>
                  <a:schemeClr val="accent3">
                    <a:lumMod val="50000"/>
                  </a:schemeClr>
                </a:solidFill>
              </a:rPr>
              <a:t>May 7, 2020</a:t>
            </a:r>
          </a:p>
        </p:txBody>
      </p:sp>
    </p:spTree>
    <p:extLst>
      <p:ext uri="{BB962C8B-B14F-4D97-AF65-F5344CB8AC3E}">
        <p14:creationId xmlns:p14="http://schemas.microsoft.com/office/powerpoint/2010/main" val="2839992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052" y="231420"/>
            <a:ext cx="8707895" cy="610948"/>
          </a:xfrm>
        </p:spPr>
        <p:txBody>
          <a:bodyPr/>
          <a:lstStyle/>
          <a:p>
            <a:pPr algn="l"/>
            <a:r>
              <a:rPr lang="en-US" sz="3600" b="1" dirty="0" err="1">
                <a:latin typeface="Calibri" panose="020F0502020204030204" pitchFamily="34" charset="0"/>
                <a:cs typeface="Calibri" panose="020F0502020204030204" pitchFamily="34" charset="0"/>
              </a:rPr>
              <a:t>mLDP</a:t>
            </a:r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 YANG: Current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632" y="1021701"/>
            <a:ext cx="8584545" cy="5046018"/>
          </a:xfrm>
        </p:spPr>
        <p:txBody>
          <a:bodyPr>
            <a:normAutofit fontScale="92500" lnSpcReduction="20000"/>
          </a:bodyPr>
          <a:lstStyle/>
          <a:p>
            <a:pPr marL="457200" lvl="1">
              <a:spcBef>
                <a:spcPts val="2000"/>
              </a:spcBef>
              <a:buClr>
                <a:schemeClr val="tx1"/>
              </a:buClr>
            </a:pPr>
            <a:r>
              <a:rPr lang="en-US" sz="2400" dirty="0">
                <a:solidFill>
                  <a:schemeClr val="tx1"/>
                </a:solidFill>
              </a:rPr>
              <a:t>YANG Doctors early review done</a:t>
            </a:r>
          </a:p>
          <a:p>
            <a:pPr marL="914400" lvl="2">
              <a:spcBef>
                <a:spcPts val="2000"/>
              </a:spcBef>
              <a:buClr>
                <a:schemeClr val="tx1"/>
              </a:buClr>
            </a:pPr>
            <a:r>
              <a:rPr lang="en-US" sz="2200" dirty="0">
                <a:solidFill>
                  <a:schemeClr val="tx1"/>
                </a:solidFill>
              </a:rPr>
              <a:t>Comments addressed in -05</a:t>
            </a:r>
          </a:p>
          <a:p>
            <a:pPr marL="457200" lvl="1">
              <a:spcBef>
                <a:spcPts val="2000"/>
              </a:spcBef>
              <a:buClr>
                <a:schemeClr val="tx1"/>
              </a:buClr>
            </a:pPr>
            <a:r>
              <a:rPr lang="en-US" sz="2400" dirty="0">
                <a:solidFill>
                  <a:schemeClr val="tx1"/>
                </a:solidFill>
              </a:rPr>
              <a:t>WGLC and IPR poll issued in Fall 2019</a:t>
            </a:r>
          </a:p>
          <a:p>
            <a:pPr marL="914400" lvl="2">
              <a:spcBef>
                <a:spcPts val="2000"/>
              </a:spcBef>
              <a:buClr>
                <a:schemeClr val="tx1"/>
              </a:buClr>
            </a:pPr>
            <a:r>
              <a:rPr lang="en-US" sz="2200" dirty="0">
                <a:solidFill>
                  <a:schemeClr val="tx1"/>
                </a:solidFill>
              </a:rPr>
              <a:t>WGLC comments received (Tom Petch and others)</a:t>
            </a:r>
          </a:p>
          <a:p>
            <a:pPr marL="1371600" lvl="3">
              <a:spcBef>
                <a:spcPts val="2000"/>
              </a:spcBef>
              <a:buClr>
                <a:schemeClr val="tx1"/>
              </a:buClr>
            </a:pPr>
            <a:r>
              <a:rPr lang="en-US" sz="2200" dirty="0">
                <a:solidFill>
                  <a:schemeClr val="tx1"/>
                </a:solidFill>
              </a:rPr>
              <a:t>Comments on LDP YANG apply mostly to </a:t>
            </a:r>
            <a:r>
              <a:rPr lang="en-US" sz="2200" dirty="0" err="1">
                <a:solidFill>
                  <a:schemeClr val="tx1"/>
                </a:solidFill>
              </a:rPr>
              <a:t>mLDP</a:t>
            </a:r>
            <a:r>
              <a:rPr lang="en-US" sz="2200" dirty="0">
                <a:solidFill>
                  <a:schemeClr val="tx1"/>
                </a:solidFill>
              </a:rPr>
              <a:t> as well </a:t>
            </a:r>
          </a:p>
          <a:p>
            <a:pPr marL="457200" lvl="1">
              <a:spcBef>
                <a:spcPts val="2000"/>
              </a:spcBef>
              <a:buClr>
                <a:schemeClr val="tx1"/>
              </a:buClr>
            </a:pPr>
            <a:r>
              <a:rPr lang="en-US" sz="2400" dirty="0">
                <a:solidFill>
                  <a:schemeClr val="tx1"/>
                </a:solidFill>
              </a:rPr>
              <a:t>Dependency on LDP YANG (</a:t>
            </a:r>
            <a:r>
              <a:rPr lang="en-US" sz="2400" dirty="0" err="1">
                <a:solidFill>
                  <a:schemeClr val="tx1"/>
                </a:solidFill>
              </a:rPr>
              <a:t>mLDP</a:t>
            </a:r>
            <a:r>
              <a:rPr lang="en-US" sz="2400" dirty="0">
                <a:solidFill>
                  <a:schemeClr val="tx1"/>
                </a:solidFill>
              </a:rPr>
              <a:t> augments LDP):</a:t>
            </a:r>
          </a:p>
          <a:p>
            <a:pPr marL="914400" lvl="2">
              <a:spcBef>
                <a:spcPts val="2000"/>
              </a:spcBef>
              <a:buClr>
                <a:schemeClr val="tx1"/>
              </a:buClr>
            </a:pPr>
            <a:r>
              <a:rPr lang="en-US" sz="2200" dirty="0">
                <a:solidFill>
                  <a:schemeClr val="tx1"/>
                </a:solidFill>
              </a:rPr>
              <a:t>Last few months, our focus has been to push LDP YANG though the IESG for RFC publication</a:t>
            </a:r>
          </a:p>
          <a:p>
            <a:pPr marL="1371600" lvl="3">
              <a:spcBef>
                <a:spcPts val="2000"/>
              </a:spcBef>
              <a:buClr>
                <a:schemeClr val="tx1"/>
              </a:buClr>
            </a:pPr>
            <a:r>
              <a:rPr lang="en-US" sz="2200" dirty="0">
                <a:solidFill>
                  <a:schemeClr val="tx1"/>
                </a:solidFill>
              </a:rPr>
              <a:t>Addressed several reviews from YANG DRs, AD, SEC-DIR, RTG-DIR, GEN-ART</a:t>
            </a:r>
          </a:p>
          <a:p>
            <a:pPr marL="914400" lvl="2">
              <a:spcBef>
                <a:spcPts val="2000"/>
              </a:spcBef>
              <a:buClr>
                <a:schemeClr val="tx1"/>
              </a:buClr>
            </a:pPr>
            <a:r>
              <a:rPr lang="en-US" sz="2200" dirty="0">
                <a:solidFill>
                  <a:schemeClr val="tx1"/>
                </a:solidFill>
              </a:rPr>
              <a:t>The plan was/is to address and progress </a:t>
            </a:r>
            <a:r>
              <a:rPr lang="en-US" sz="2200" dirty="0" err="1">
                <a:solidFill>
                  <a:schemeClr val="tx1"/>
                </a:solidFill>
              </a:rPr>
              <a:t>mLDP</a:t>
            </a:r>
            <a:r>
              <a:rPr lang="en-US" sz="2200" dirty="0">
                <a:solidFill>
                  <a:schemeClr val="tx1"/>
                </a:solidFill>
              </a:rPr>
              <a:t> YANG afterwards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1894" y="6067719"/>
            <a:ext cx="1382106" cy="79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232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052" y="231420"/>
            <a:ext cx="8707895" cy="610948"/>
          </a:xfrm>
        </p:spPr>
        <p:txBody>
          <a:bodyPr/>
          <a:lstStyle/>
          <a:p>
            <a:pPr algn="l"/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LDP YANG: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632" y="1021701"/>
            <a:ext cx="8584545" cy="5046018"/>
          </a:xfrm>
        </p:spPr>
        <p:txBody>
          <a:bodyPr>
            <a:normAutofit/>
          </a:bodyPr>
          <a:lstStyle/>
          <a:p>
            <a:pPr marL="457200" lvl="1">
              <a:spcBef>
                <a:spcPts val="2000"/>
              </a:spcBef>
              <a:buClr>
                <a:schemeClr val="tx1"/>
              </a:buClr>
            </a:pPr>
            <a:r>
              <a:rPr lang="en-US" sz="2400" dirty="0">
                <a:solidFill>
                  <a:schemeClr val="tx1"/>
                </a:solidFill>
              </a:rPr>
              <a:t>LDP YANG is now a Proposed Standard !!!</a:t>
            </a:r>
          </a:p>
          <a:p>
            <a:pPr marL="914400" lvl="2">
              <a:spcBef>
                <a:spcPts val="2000"/>
              </a:spcBef>
              <a:buClr>
                <a:schemeClr val="tx1"/>
              </a:buClr>
            </a:pPr>
            <a:r>
              <a:rPr lang="en-US" sz="2200" dirty="0">
                <a:solidFill>
                  <a:schemeClr val="tx1"/>
                </a:solidFill>
              </a:rPr>
              <a:t>Thanks all – WG, WG chairs, Doc Shepherd (Tarek), AD (Deborah), IESG reviewers</a:t>
            </a:r>
          </a:p>
          <a:p>
            <a:pPr marL="457200" lvl="1">
              <a:spcBef>
                <a:spcPts val="2000"/>
              </a:spcBef>
              <a:buClr>
                <a:schemeClr val="tx1"/>
              </a:buClr>
            </a:pPr>
            <a:r>
              <a:rPr lang="en-US" sz="2400" dirty="0">
                <a:solidFill>
                  <a:schemeClr val="tx1"/>
                </a:solidFill>
              </a:rPr>
              <a:t>Current state: In RFC Ed Queue</a:t>
            </a:r>
          </a:p>
          <a:p>
            <a:pPr marL="914400" lvl="2">
              <a:spcBef>
                <a:spcPts val="2000"/>
              </a:spcBef>
              <a:buClr>
                <a:schemeClr val="tx1"/>
              </a:buClr>
            </a:pPr>
            <a:r>
              <a:rPr lang="en-US" sz="2200" dirty="0">
                <a:solidFill>
                  <a:schemeClr val="tx1"/>
                </a:solidFill>
              </a:rPr>
              <a:t>MISSREF (draft-</a:t>
            </a:r>
            <a:r>
              <a:rPr lang="en-US" sz="2200" dirty="0" err="1">
                <a:solidFill>
                  <a:schemeClr val="tx1"/>
                </a:solidFill>
              </a:rPr>
              <a:t>ietf</a:t>
            </a:r>
            <a:r>
              <a:rPr lang="en-US" sz="2200" dirty="0">
                <a:solidFill>
                  <a:schemeClr val="tx1"/>
                </a:solidFill>
              </a:rPr>
              <a:t>-</a:t>
            </a:r>
            <a:r>
              <a:rPr lang="en-US" sz="2200" dirty="0" err="1">
                <a:solidFill>
                  <a:schemeClr val="tx1"/>
                </a:solidFill>
              </a:rPr>
              <a:t>rtgwg</a:t>
            </a:r>
            <a:r>
              <a:rPr lang="en-US" sz="2200" dirty="0">
                <a:solidFill>
                  <a:schemeClr val="tx1"/>
                </a:solidFill>
              </a:rPr>
              <a:t>-policy-model)</a:t>
            </a:r>
          </a:p>
          <a:p>
            <a:pPr marL="1371600" lvl="3">
              <a:spcBef>
                <a:spcPts val="2000"/>
              </a:spcBef>
              <a:buClr>
                <a:schemeClr val="tx1"/>
              </a:buClr>
            </a:pPr>
            <a:r>
              <a:rPr lang="en-CA" dirty="0"/>
              <a:t>Policy model status: WGLC to be started after YANG doctors review is done/addressed</a:t>
            </a: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1894" y="6067719"/>
            <a:ext cx="1382106" cy="79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039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052" y="231420"/>
            <a:ext cx="8707895" cy="610948"/>
          </a:xfrm>
        </p:spPr>
        <p:txBody>
          <a:bodyPr/>
          <a:lstStyle/>
          <a:p>
            <a:pPr algn="l"/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LDP YANG: IESG reviews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632" y="1021701"/>
            <a:ext cx="8584545" cy="5046018"/>
          </a:xfrm>
        </p:spPr>
        <p:txBody>
          <a:bodyPr>
            <a:normAutofit fontScale="77500" lnSpcReduction="20000"/>
          </a:bodyPr>
          <a:lstStyle/>
          <a:p>
            <a:pPr marL="457200" lvl="1">
              <a:spcBef>
                <a:spcPts val="2000"/>
              </a:spcBef>
              <a:buClr>
                <a:schemeClr val="tx1"/>
              </a:buClr>
            </a:pPr>
            <a:r>
              <a:rPr lang="en-US" sz="2400" dirty="0">
                <a:solidFill>
                  <a:schemeClr val="tx1"/>
                </a:solidFill>
              </a:rPr>
              <a:t>Main comments discussed and/or addressed for LDP YANG during IESG:</a:t>
            </a:r>
          </a:p>
          <a:p>
            <a:pPr marL="914400" lvl="2">
              <a:spcBef>
                <a:spcPts val="2000"/>
              </a:spcBef>
              <a:buClr>
                <a:schemeClr val="tx1"/>
              </a:buClr>
            </a:pPr>
            <a:r>
              <a:rPr lang="en-US" sz="2200" dirty="0">
                <a:solidFill>
                  <a:schemeClr val="tx1"/>
                </a:solidFill>
              </a:rPr>
              <a:t>Identity for LDP protocol (“</a:t>
            </a:r>
            <a:r>
              <a:rPr lang="en-US" sz="2200" dirty="0" err="1">
                <a:solidFill>
                  <a:schemeClr val="tx1"/>
                </a:solidFill>
              </a:rPr>
              <a:t>mpls-ldp</a:t>
            </a:r>
            <a:r>
              <a:rPr lang="en-US" sz="2200" dirty="0">
                <a:solidFill>
                  <a:schemeClr val="tx1"/>
                </a:solidFill>
              </a:rPr>
              <a:t>” with single instance)</a:t>
            </a:r>
          </a:p>
          <a:p>
            <a:pPr marL="914400" lvl="2">
              <a:spcBef>
                <a:spcPts val="2000"/>
              </a:spcBef>
              <a:buClr>
                <a:schemeClr val="tx1"/>
              </a:buClr>
            </a:pPr>
            <a:r>
              <a:rPr lang="en-US" sz="2200" dirty="0">
                <a:solidFill>
                  <a:schemeClr val="tx1"/>
                </a:solidFill>
              </a:rPr>
              <a:t>IPv6:</a:t>
            </a:r>
          </a:p>
          <a:p>
            <a:pPr marL="1371600" lvl="3">
              <a:spcBef>
                <a:spcPts val="2000"/>
              </a:spcBef>
              <a:buClr>
                <a:schemeClr val="tx1"/>
              </a:buClr>
            </a:pPr>
            <a:r>
              <a:rPr lang="en-US" sz="2200" dirty="0">
                <a:solidFill>
                  <a:schemeClr val="tx1"/>
                </a:solidFill>
              </a:rPr>
              <a:t>Why is LDP IPv6 considered as non-base (extended) feature ?  </a:t>
            </a:r>
          </a:p>
          <a:p>
            <a:pPr marL="1371600" lvl="3">
              <a:spcBef>
                <a:spcPts val="2000"/>
              </a:spcBef>
              <a:buClr>
                <a:schemeClr val="tx1"/>
              </a:buClr>
            </a:pPr>
            <a:r>
              <a:rPr lang="en-US" sz="2200" dirty="0">
                <a:solidFill>
                  <a:schemeClr val="tx1"/>
                </a:solidFill>
              </a:rPr>
              <a:t>Add IPv6 examples</a:t>
            </a:r>
          </a:p>
          <a:p>
            <a:pPr marL="914400" lvl="2">
              <a:spcBef>
                <a:spcPts val="2000"/>
              </a:spcBef>
              <a:buClr>
                <a:schemeClr val="tx1"/>
              </a:buClr>
            </a:pPr>
            <a:r>
              <a:rPr lang="en-US" sz="2200" dirty="0">
                <a:solidFill>
                  <a:schemeClr val="tx1"/>
                </a:solidFill>
              </a:rPr>
              <a:t>Security section – details about vulnerable/sensitive leaves etc.</a:t>
            </a:r>
          </a:p>
          <a:p>
            <a:pPr marL="914400" lvl="2">
              <a:spcBef>
                <a:spcPts val="2000"/>
              </a:spcBef>
              <a:buClr>
                <a:schemeClr val="tx1"/>
              </a:buClr>
            </a:pPr>
            <a:r>
              <a:rPr lang="en-US" sz="2200" dirty="0">
                <a:solidFill>
                  <a:schemeClr val="tx1"/>
                </a:solidFill>
              </a:rPr>
              <a:t>Password authentication – MD5 key, crypto-</a:t>
            </a:r>
            <a:r>
              <a:rPr lang="en-US" sz="2200" dirty="0" err="1">
                <a:solidFill>
                  <a:schemeClr val="tx1"/>
                </a:solidFill>
              </a:rPr>
              <a:t>algo</a:t>
            </a:r>
            <a:r>
              <a:rPr lang="en-US" sz="2200" dirty="0">
                <a:solidFill>
                  <a:schemeClr val="tx1"/>
                </a:solidFill>
              </a:rPr>
              <a:t> etc.</a:t>
            </a:r>
          </a:p>
          <a:p>
            <a:pPr marL="914400" lvl="2">
              <a:spcBef>
                <a:spcPts val="2000"/>
              </a:spcBef>
              <a:buClr>
                <a:schemeClr val="tx1"/>
              </a:buClr>
            </a:pPr>
            <a:r>
              <a:rPr lang="en-US" sz="2200" dirty="0">
                <a:solidFill>
                  <a:schemeClr val="tx1"/>
                </a:solidFill>
              </a:rPr>
              <a:t>Filtering policies for peer(s) and/or prefix(es) – ACL, Routing policies etc.</a:t>
            </a:r>
          </a:p>
          <a:p>
            <a:pPr marL="914400" lvl="2">
              <a:spcBef>
                <a:spcPts val="2000"/>
              </a:spcBef>
              <a:buClr>
                <a:schemeClr val="tx1"/>
              </a:buClr>
            </a:pPr>
            <a:r>
              <a:rPr lang="en-US" sz="2200" dirty="0">
                <a:solidFill>
                  <a:schemeClr val="tx1"/>
                </a:solidFill>
              </a:rPr>
              <a:t>“presence” containers for ipv4/ipv6 containers vs explicit enablement</a:t>
            </a:r>
          </a:p>
          <a:p>
            <a:pPr marL="914400" lvl="2">
              <a:spcBef>
                <a:spcPts val="2000"/>
              </a:spcBef>
              <a:buClr>
                <a:schemeClr val="tx1"/>
              </a:buClr>
            </a:pPr>
            <a:r>
              <a:rPr lang="en-US" sz="2200" dirty="0">
                <a:solidFill>
                  <a:schemeClr val="tx1"/>
                </a:solidFill>
              </a:rPr>
              <a:t>NMDA style tree – single tree for config and </a:t>
            </a:r>
            <a:r>
              <a:rPr lang="en-US" sz="2200" dirty="0" err="1">
                <a:solidFill>
                  <a:schemeClr val="tx1"/>
                </a:solidFill>
              </a:rPr>
              <a:t>oper</a:t>
            </a:r>
            <a:endParaRPr lang="en-US" sz="2200" dirty="0">
              <a:solidFill>
                <a:schemeClr val="tx1"/>
              </a:solidFill>
            </a:endParaRPr>
          </a:p>
          <a:p>
            <a:pPr marL="914400" lvl="2">
              <a:spcBef>
                <a:spcPts val="2000"/>
              </a:spcBef>
              <a:buClr>
                <a:schemeClr val="tx1"/>
              </a:buClr>
            </a:pPr>
            <a:r>
              <a:rPr lang="en-US" sz="2200" dirty="0">
                <a:solidFill>
                  <a:schemeClr val="tx1"/>
                </a:solidFill>
              </a:rPr>
              <a:t>Nits / Edits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1894" y="6067719"/>
            <a:ext cx="1382106" cy="79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574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052" y="231420"/>
            <a:ext cx="8707895" cy="610948"/>
          </a:xfrm>
        </p:spPr>
        <p:txBody>
          <a:bodyPr/>
          <a:lstStyle/>
          <a:p>
            <a:pPr algn="l"/>
            <a:r>
              <a:rPr lang="en-US" sz="3600" b="1" dirty="0" err="1">
                <a:latin typeface="Calibri" panose="020F0502020204030204" pitchFamily="34" charset="0"/>
                <a:cs typeface="Calibri" panose="020F0502020204030204" pitchFamily="34" charset="0"/>
              </a:rPr>
              <a:t>mLDP</a:t>
            </a:r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 YANG: 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632" y="1021701"/>
            <a:ext cx="8584545" cy="5046018"/>
          </a:xfrm>
        </p:spPr>
        <p:txBody>
          <a:bodyPr>
            <a:normAutofit/>
          </a:bodyPr>
          <a:lstStyle/>
          <a:p>
            <a:pPr marL="457200" lvl="1">
              <a:spcBef>
                <a:spcPts val="2000"/>
              </a:spcBef>
              <a:buClr>
                <a:schemeClr val="tx1"/>
              </a:buClr>
            </a:pPr>
            <a:r>
              <a:rPr lang="en-US" sz="2400" dirty="0">
                <a:solidFill>
                  <a:schemeClr val="tx1"/>
                </a:solidFill>
              </a:rPr>
              <a:t>Align with LDP model changes</a:t>
            </a:r>
          </a:p>
          <a:p>
            <a:pPr marL="457200" lvl="1">
              <a:spcBef>
                <a:spcPts val="2000"/>
              </a:spcBef>
              <a:buClr>
                <a:schemeClr val="tx1"/>
              </a:buClr>
            </a:pPr>
            <a:r>
              <a:rPr lang="en-US" sz="2400" dirty="0">
                <a:solidFill>
                  <a:schemeClr val="tx1"/>
                </a:solidFill>
              </a:rPr>
              <a:t>Apply similar changes on </a:t>
            </a:r>
            <a:r>
              <a:rPr lang="en-US" sz="2400" dirty="0" err="1">
                <a:solidFill>
                  <a:schemeClr val="tx1"/>
                </a:solidFill>
              </a:rPr>
              <a:t>mLDP</a:t>
            </a:r>
            <a:r>
              <a:rPr lang="en-US" sz="2400" dirty="0">
                <a:solidFill>
                  <a:schemeClr val="tx1"/>
                </a:solidFill>
              </a:rPr>
              <a:t> YANG as are recently applied to LDP for IESG</a:t>
            </a:r>
          </a:p>
          <a:p>
            <a:pPr marL="457200" lvl="1">
              <a:spcBef>
                <a:spcPts val="2000"/>
              </a:spcBef>
              <a:buClr>
                <a:schemeClr val="tx1"/>
              </a:buClr>
            </a:pPr>
            <a:r>
              <a:rPr lang="en-US" sz="2400" dirty="0">
                <a:solidFill>
                  <a:schemeClr val="tx1"/>
                </a:solidFill>
              </a:rPr>
              <a:t>Submitting next rev (-07) within a week</a:t>
            </a:r>
          </a:p>
          <a:p>
            <a:pPr marL="457200" lvl="1">
              <a:spcBef>
                <a:spcPts val="2000"/>
              </a:spcBef>
              <a:buClr>
                <a:schemeClr val="tx1"/>
              </a:buClr>
            </a:pPr>
            <a:r>
              <a:rPr lang="en-US" sz="2400" dirty="0">
                <a:solidFill>
                  <a:schemeClr val="tx1"/>
                </a:solidFill>
              </a:rPr>
              <a:t>Do we need to re-issue WGLC on update rev ?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1894" y="6067719"/>
            <a:ext cx="1382106" cy="79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0047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ddle">
  <a:themeElements>
    <a:clrScheme name="Saddl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Saddle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Saddle.thmx</Template>
  <TotalTime>33821</TotalTime>
  <Words>376</Words>
  <Application>Microsoft Macintosh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Book Antiqua</vt:lpstr>
      <vt:lpstr>Calibri</vt:lpstr>
      <vt:lpstr>Wingdings</vt:lpstr>
      <vt:lpstr>Wingdings 2</vt:lpstr>
      <vt:lpstr>Saddle</vt:lpstr>
      <vt:lpstr> IETF 107 –  Virtual Meeting May 7, 2020</vt:lpstr>
      <vt:lpstr>mLDP YANG: Current Status</vt:lpstr>
      <vt:lpstr>LDP YANG: Status</vt:lpstr>
      <vt:lpstr>LDP YANG: IESG reviews</vt:lpstr>
      <vt:lpstr>mLDP YANG: Next Steps</vt:lpstr>
    </vt:vector>
  </TitlesOfParts>
  <Company>Cisco Systems,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IETF 81 – Quebec City  July 2010</dc:title>
  <dc:creator>Syed Kamran Raza</dc:creator>
  <cp:lastModifiedBy>skraza@cisco.com</cp:lastModifiedBy>
  <cp:revision>247</cp:revision>
  <dcterms:created xsi:type="dcterms:W3CDTF">2011-07-24T05:14:28Z</dcterms:created>
  <dcterms:modified xsi:type="dcterms:W3CDTF">2020-05-07T06:28:40Z</dcterms:modified>
</cp:coreProperties>
</file>