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5" r:id="rId1"/>
  </p:sldMasterIdLst>
  <p:notesMasterIdLst>
    <p:notesMasterId r:id="rId15"/>
  </p:notesMasterIdLst>
  <p:sldIdLst>
    <p:sldId id="257" r:id="rId2"/>
    <p:sldId id="285" r:id="rId3"/>
    <p:sldId id="293" r:id="rId4"/>
    <p:sldId id="295" r:id="rId5"/>
    <p:sldId id="287" r:id="rId6"/>
    <p:sldId id="746" r:id="rId7"/>
    <p:sldId id="738" r:id="rId8"/>
    <p:sldId id="741" r:id="rId9"/>
    <p:sldId id="740" r:id="rId10"/>
    <p:sldId id="742" r:id="rId11"/>
    <p:sldId id="743" r:id="rId12"/>
    <p:sldId id="744" r:id="rId13"/>
    <p:sldId id="74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far Ali (zali)" initials="ZA(" lastIdx="2" clrIdx="0">
    <p:extLst>
      <p:ext uri="{19B8F6BF-5375-455C-9EA6-DF929625EA0E}">
        <p15:presenceInfo xmlns:p15="http://schemas.microsoft.com/office/powerpoint/2012/main" userId="S::zali@cisco.com::62498a99-dee9-4179-b4fc-9e1a8c8d6f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1CC3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25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010C9-2FBC-B748-884F-712ACD3CAC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7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IETF 81 @ Quebec City – July 2011		draft-raza-mpls-ldp-olf-00.txt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IETF 81 @ Quebec City – July 2011     		draft-raza-mpls-ldp-olf-00.txt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IETF 81 @ Quebec City – July 2011		draft-raza-mpls-ldp-olf-00.txt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IETF105, Nagendra, Carlos, 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  <p:sldLayoutId id="2147484447" r:id="rId12"/>
    <p:sldLayoutId id="214748444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/>
        </a:buClr>
        <a:buSzPct val="75000"/>
        <a:buFont typeface="Wingdings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599"/>
            <a:ext cx="8534400" cy="787401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IETF 107 (Virtual)</a:t>
            </a:r>
            <a:b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May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944216"/>
            <a:ext cx="8534400" cy="494968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3200" b="1" dirty="0"/>
          </a:p>
          <a:p>
            <a:pPr algn="ctr">
              <a:buNone/>
            </a:pPr>
            <a:r>
              <a:rPr lang="en-US" sz="3200" b="1" dirty="0">
                <a:solidFill>
                  <a:srgbClr val="800000"/>
                </a:solidFill>
              </a:rPr>
              <a:t>SR Generic FEC TLV for LSP Ping</a:t>
            </a:r>
          </a:p>
          <a:p>
            <a:pPr algn="ctr">
              <a:buNone/>
            </a:pPr>
            <a:r>
              <a:rPr lang="en-US" dirty="0"/>
              <a:t>(draft-</a:t>
            </a:r>
            <a:r>
              <a:rPr lang="en-US" dirty="0" err="1"/>
              <a:t>nainar</a:t>
            </a:r>
            <a:r>
              <a:rPr lang="en-US" dirty="0"/>
              <a:t>-</a:t>
            </a:r>
            <a:r>
              <a:rPr lang="en-US" dirty="0" err="1"/>
              <a:t>mpls</a:t>
            </a:r>
            <a:r>
              <a:rPr lang="en-US" dirty="0"/>
              <a:t>-spring-</a:t>
            </a:r>
            <a:r>
              <a:rPr lang="en-US" dirty="0" err="1"/>
              <a:t>lsp</a:t>
            </a:r>
            <a:r>
              <a:rPr lang="en-US" dirty="0"/>
              <a:t>-ping-</a:t>
            </a:r>
            <a:r>
              <a:rPr lang="en-US" dirty="0" err="1"/>
              <a:t>sr</a:t>
            </a:r>
            <a:r>
              <a:rPr lang="en-US" dirty="0"/>
              <a:t>-generic-</a:t>
            </a:r>
            <a:r>
              <a:rPr lang="en-US" dirty="0" err="1"/>
              <a:t>sid</a:t>
            </a:r>
            <a:r>
              <a:rPr lang="en-US" dirty="0"/>
              <a:t>)</a:t>
            </a:r>
          </a:p>
          <a:p>
            <a:pPr algn="ctr">
              <a:buNone/>
            </a:pPr>
            <a:endParaRPr lang="en-US" sz="2400" b="1" dirty="0"/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251CC3"/>
                </a:solidFill>
              </a:rPr>
              <a:t>Nagendra Kumar Nainar, (Presenter)</a:t>
            </a: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251CC3"/>
                </a:solidFill>
              </a:rPr>
              <a:t>Carlos Pignataro,</a:t>
            </a: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251CC3"/>
                </a:solidFill>
              </a:rPr>
              <a:t>Zafar Ali,</a:t>
            </a: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251CC3"/>
                </a:solidFill>
              </a:rPr>
              <a:t>Clarence </a:t>
            </a:r>
            <a:r>
              <a:rPr lang="en-US" sz="1800" dirty="0" err="1">
                <a:solidFill>
                  <a:srgbClr val="251CC3"/>
                </a:solidFill>
              </a:rPr>
              <a:t>Filsfils</a:t>
            </a:r>
            <a:endParaRPr lang="en-US" sz="1800" dirty="0">
              <a:solidFill>
                <a:srgbClr val="251CC3"/>
              </a:solidFill>
            </a:endParaRP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(Cisco Systems, Inc.)</a:t>
            </a: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251CC3"/>
                </a:solidFill>
              </a:rPr>
              <a:t>Tarek Saad,</a:t>
            </a:r>
          </a:p>
          <a:p>
            <a:pPr algn="ctr">
              <a:spcBef>
                <a:spcPts val="80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(Juniper)</a:t>
            </a:r>
            <a:endParaRPr lang="en-US" sz="1800" dirty="0">
              <a:solidFill>
                <a:srgbClr val="251CC3"/>
              </a:solidFill>
            </a:endParaRPr>
          </a:p>
          <a:p>
            <a:pPr algn="ctr">
              <a:spcBef>
                <a:spcPts val="800"/>
              </a:spcBef>
              <a:buNone/>
            </a:pPr>
            <a:endParaRPr lang="en-US" sz="1800" dirty="0">
              <a:solidFill>
                <a:srgbClr val="251CC3"/>
              </a:solidFill>
            </a:endParaRPr>
          </a:p>
          <a:p>
            <a:pPr algn="ctr">
              <a:buNone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E882-D568-FD4C-96B5-6BBA6E03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737798"/>
          </a:xfrm>
        </p:spPr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73ECD-1A70-C741-B3BE-7E665959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3518451"/>
            <a:ext cx="8147051" cy="2607711"/>
          </a:xfrm>
        </p:spPr>
        <p:txBody>
          <a:bodyPr/>
          <a:lstStyle/>
          <a:p>
            <a:r>
              <a:rPr lang="en-US" dirty="0"/>
              <a:t>R8 maintains the below mapping:</a:t>
            </a:r>
          </a:p>
          <a:p>
            <a:pPr lvl="1"/>
            <a:r>
              <a:rPr lang="en-US" dirty="0"/>
              <a:t>160008 </a:t>
            </a:r>
            <a:r>
              <a:rPr lang="en-US" dirty="0">
                <a:sym typeface="Wingdings" pitchFamily="2" charset="2"/>
              </a:rPr>
              <a:t> Incoming Interface: {Any}</a:t>
            </a:r>
          </a:p>
          <a:p>
            <a:pPr lvl="1"/>
            <a:r>
              <a:rPr lang="en-US" dirty="0">
                <a:sym typeface="Wingdings" pitchFamily="2" charset="2"/>
              </a:rPr>
              <a:t>161288  Incoming Interface: ({Any}</a:t>
            </a:r>
          </a:p>
          <a:p>
            <a:pPr lvl="1"/>
            <a:r>
              <a:rPr lang="en-US" dirty="0">
                <a:sym typeface="Wingdings" pitchFamily="2" charset="2"/>
              </a:rPr>
              <a:t>9178  Incoming Interface: {Link 1}</a:t>
            </a:r>
          </a:p>
          <a:p>
            <a:pPr lvl="1"/>
            <a:r>
              <a:rPr lang="en-US" dirty="0">
                <a:sym typeface="Wingdings" pitchFamily="2" charset="2"/>
              </a:rPr>
              <a:t>9278  Incoming Interface: {Link 2}</a:t>
            </a:r>
          </a:p>
          <a:p>
            <a:pPr lvl="1"/>
            <a:r>
              <a:rPr lang="en-US" dirty="0">
                <a:sym typeface="Wingdings" pitchFamily="2" charset="2"/>
              </a:rPr>
              <a:t>9378  Incoming Interface: {Link 1 or Link 2}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58E19-CA0B-4B48-8527-17B04E11079B}"/>
              </a:ext>
            </a:extLst>
          </p:cNvPr>
          <p:cNvSpPr txBox="1"/>
          <p:nvPr/>
        </p:nvSpPr>
        <p:spPr>
          <a:xfrm>
            <a:off x="2812521" y="629470"/>
            <a:ext cx="359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 ID to Interface Mapping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1DB22-0D88-864B-9F12-B0705DE769C2}"/>
              </a:ext>
            </a:extLst>
          </p:cNvPr>
          <p:cNvSpPr/>
          <p:nvPr/>
        </p:nvSpPr>
        <p:spPr>
          <a:xfrm>
            <a:off x="3070692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D07440-6C14-8F48-80C1-DA15F09BF6BA}"/>
              </a:ext>
            </a:extLst>
          </p:cNvPr>
          <p:cNvSpPr/>
          <p:nvPr/>
        </p:nvSpPr>
        <p:spPr>
          <a:xfrm>
            <a:off x="4502423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0F6D13-9CFD-4D49-AB9F-C4AB43B048D9}"/>
              </a:ext>
            </a:extLst>
          </p:cNvPr>
          <p:cNvSpPr/>
          <p:nvPr/>
        </p:nvSpPr>
        <p:spPr>
          <a:xfrm>
            <a:off x="3070692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1E8645-B00E-9745-A914-EAA2CADBB89D}"/>
              </a:ext>
            </a:extLst>
          </p:cNvPr>
          <p:cNvSpPr/>
          <p:nvPr/>
        </p:nvSpPr>
        <p:spPr>
          <a:xfrm>
            <a:off x="4502423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FC127-5AF6-274E-93CD-D32282AAF8A0}"/>
              </a:ext>
            </a:extLst>
          </p:cNvPr>
          <p:cNvSpPr/>
          <p:nvPr/>
        </p:nvSpPr>
        <p:spPr>
          <a:xfrm>
            <a:off x="1638961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877CE6-8301-DB4A-975E-72595731CBAE}"/>
              </a:ext>
            </a:extLst>
          </p:cNvPr>
          <p:cNvSpPr/>
          <p:nvPr/>
        </p:nvSpPr>
        <p:spPr>
          <a:xfrm>
            <a:off x="207230" y="215706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FADC9C-3322-4344-8DD1-95D4989776F5}"/>
              </a:ext>
            </a:extLst>
          </p:cNvPr>
          <p:cNvSpPr/>
          <p:nvPr/>
        </p:nvSpPr>
        <p:spPr>
          <a:xfrm>
            <a:off x="5934154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2DAD17-CD0F-EF4C-8231-D2486835CF62}"/>
              </a:ext>
            </a:extLst>
          </p:cNvPr>
          <p:cNvSpPr/>
          <p:nvPr/>
        </p:nvSpPr>
        <p:spPr>
          <a:xfrm>
            <a:off x="7775147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E8C7CD-61A8-E949-95DF-DDDABC67DF0B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 flipV="1">
            <a:off x="983477" y="2415031"/>
            <a:ext cx="655484" cy="235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34011B-2DEE-1B41-9072-2C19484EF454}"/>
              </a:ext>
            </a:extLst>
          </p:cNvPr>
          <p:cNvCxnSpPr>
            <a:cxnSpLocks/>
            <a:stCxn id="13" idx="3"/>
            <a:endCxn id="6" idx="1"/>
          </p:cNvCxnSpPr>
          <p:nvPr/>
        </p:nvCxnSpPr>
        <p:spPr>
          <a:xfrm flipV="1">
            <a:off x="2415208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68F0A2-0B1F-C244-8115-161656ED4BDC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2415208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D843C2-1BE9-5449-B579-EA7BF83CADFF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846939" y="1854598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245133-3604-4046-9A00-31A2F77CB6DE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3846939" y="2910155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FD67E3-14F8-074B-B135-0BACAFD35536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5278670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07FFC4-611C-684F-8B93-46B8A63C288C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5278670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3E3C6C1-B88C-7846-9528-2FAA3B8B44CC}"/>
              </a:ext>
            </a:extLst>
          </p:cNvPr>
          <p:cNvCxnSpPr>
            <a:cxnSpLocks/>
          </p:cNvCxnSpPr>
          <p:nvPr/>
        </p:nvCxnSpPr>
        <p:spPr>
          <a:xfrm>
            <a:off x="6710401" y="2544239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238DC4-A33A-534D-ABE8-9E59DFE63024}"/>
              </a:ext>
            </a:extLst>
          </p:cNvPr>
          <p:cNvCxnSpPr>
            <a:cxnSpLocks/>
          </p:cNvCxnSpPr>
          <p:nvPr/>
        </p:nvCxnSpPr>
        <p:spPr>
          <a:xfrm>
            <a:off x="6710401" y="2279196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AB92868-3D9B-9E4A-A15F-9F410DE6D6F7}"/>
              </a:ext>
            </a:extLst>
          </p:cNvPr>
          <p:cNvSpPr txBox="1"/>
          <p:nvPr/>
        </p:nvSpPr>
        <p:spPr>
          <a:xfrm>
            <a:off x="5606412" y="953950"/>
            <a:ext cx="3568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16000x </a:t>
            </a:r>
            <a:r>
              <a:rPr lang="en-US" sz="1400" dirty="0">
                <a:sym typeface="Wingdings" pitchFamily="2" charset="2"/>
              </a:rPr>
              <a:t>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0</a:t>
            </a:r>
          </a:p>
          <a:p>
            <a:r>
              <a:rPr lang="en-US" sz="1400" dirty="0">
                <a:sym typeface="Wingdings" pitchFamily="2" charset="2"/>
              </a:rPr>
              <a:t>16128x 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128</a:t>
            </a:r>
          </a:p>
          <a:p>
            <a:r>
              <a:rPr lang="en-US" sz="1400" dirty="0">
                <a:sym typeface="Wingdings" pitchFamily="2" charset="2"/>
              </a:rPr>
              <a:t>9zxy  Adj-SID from Rx to Ry over Link z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D9AEDF-4EAD-294E-92E7-B136EB73E21D}"/>
              </a:ext>
            </a:extLst>
          </p:cNvPr>
          <p:cNvSpPr txBox="1"/>
          <p:nvPr/>
        </p:nvSpPr>
        <p:spPr>
          <a:xfrm>
            <a:off x="6710401" y="203061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9178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7A62C8-C813-C049-BA40-3B967987343E}"/>
              </a:ext>
            </a:extLst>
          </p:cNvPr>
          <p:cNvSpPr txBox="1"/>
          <p:nvPr/>
        </p:nvSpPr>
        <p:spPr>
          <a:xfrm>
            <a:off x="6695029" y="254436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9278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E0C919-2E29-B240-AF29-BACB920E999E}"/>
              </a:ext>
            </a:extLst>
          </p:cNvPr>
          <p:cNvSpPr txBox="1"/>
          <p:nvPr/>
        </p:nvSpPr>
        <p:spPr>
          <a:xfrm>
            <a:off x="7242774" y="2016213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1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74B46D-AF81-7548-9440-32BBB7B12151}"/>
              </a:ext>
            </a:extLst>
          </p:cNvPr>
          <p:cNvSpPr txBox="1"/>
          <p:nvPr/>
        </p:nvSpPr>
        <p:spPr>
          <a:xfrm>
            <a:off x="7249224" y="2502690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2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7DB3799-A5DB-FB4E-ABCE-AD628C352D6E}"/>
              </a:ext>
            </a:extLst>
          </p:cNvPr>
          <p:cNvSpPr txBox="1"/>
          <p:nvPr/>
        </p:nvSpPr>
        <p:spPr>
          <a:xfrm>
            <a:off x="6724112" y="229287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9378</a:t>
            </a:r>
          </a:p>
        </p:txBody>
      </p:sp>
    </p:spTree>
    <p:extLst>
      <p:ext uri="{BB962C8B-B14F-4D97-AF65-F5344CB8AC3E}">
        <p14:creationId xmlns:p14="http://schemas.microsoft.com/office/powerpoint/2010/main" val="97561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2BBB-5481-F448-8DC4-28DF0A96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a  nut 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4A04E-AEDC-3245-B148-735A8169B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Target FEC Stack Sub-TLV that covers multiple Segment IDs.</a:t>
            </a:r>
          </a:p>
          <a:p>
            <a:r>
              <a:rPr lang="en-US" dirty="0"/>
              <a:t>Drastically reduces the information required on the Initiator.</a:t>
            </a:r>
          </a:p>
          <a:p>
            <a:pPr lvl="1"/>
            <a:r>
              <a:rPr lang="en-US" dirty="0"/>
              <a:t>Ease of operation.</a:t>
            </a:r>
          </a:p>
          <a:p>
            <a:r>
              <a:rPr lang="en-US" dirty="0"/>
              <a:t>Reduces the information to be processed by the responder.</a:t>
            </a:r>
          </a:p>
          <a:p>
            <a:r>
              <a:rPr lang="en-US" dirty="0"/>
              <a:t>Extendable to accommodate future Segment IDs.</a:t>
            </a:r>
          </a:p>
        </p:txBody>
      </p:sp>
    </p:spTree>
    <p:extLst>
      <p:ext uri="{BB962C8B-B14F-4D97-AF65-F5344CB8AC3E}">
        <p14:creationId xmlns:p14="http://schemas.microsoft.com/office/powerpoint/2010/main" val="1408450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8FA3F-38CC-1949-AA51-D3DF61647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IANA Registry Allocation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CEC7B-ADC9-9947-B774-0F36032C5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Request for a new Sub-TLV for TLV types 1, 16 and 21.</a:t>
            </a:r>
          </a:p>
          <a:p>
            <a:r>
              <a:rPr lang="en-US" dirty="0"/>
              <a:t>Value from range 38-31743 (Unassigned range)</a:t>
            </a:r>
          </a:p>
          <a:p>
            <a:r>
              <a:rPr lang="en-US" dirty="0"/>
              <a:t>Re-uses existing Return codes and Return Sub-codes</a:t>
            </a:r>
          </a:p>
        </p:txBody>
      </p:sp>
    </p:spTree>
    <p:extLst>
      <p:ext uri="{BB962C8B-B14F-4D97-AF65-F5344CB8AC3E}">
        <p14:creationId xmlns:p14="http://schemas.microsoft.com/office/powerpoint/2010/main" val="4099376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415B5C"/>
                </a:solidFill>
              </a:rPr>
              <a:t>I-D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87" y="1060174"/>
            <a:ext cx="8740645" cy="5560759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en-US" dirty="0"/>
              <a:t>Next Steps: 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WG feedback sought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Textual Contributions Welcomed!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WG Adoption request</a:t>
            </a:r>
          </a:p>
          <a:p>
            <a:pPr lvl="0">
              <a:buClr>
                <a:srgbClr val="302C24"/>
              </a:buClr>
            </a:pPr>
            <a:r>
              <a:rPr lang="en-US" dirty="0">
                <a:solidFill>
                  <a:srgbClr val="302C24"/>
                </a:solidFill>
              </a:rPr>
              <a:t>Thank you!</a:t>
            </a:r>
          </a:p>
          <a:p>
            <a:pPr marL="457200" lvl="1" indent="0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28165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415B5C"/>
                </a:solidFill>
              </a:rPr>
              <a:t>Problem Statement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677" y="1077029"/>
            <a:ext cx="8740645" cy="4703941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en-US" dirty="0"/>
              <a:t>Requires new target FEC Stack sub-TLV definition and standardization efforts for each new Segment ID defined.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Define new TLV.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Update FEC validation procedure of RFC-8029</a:t>
            </a:r>
          </a:p>
          <a:p>
            <a:r>
              <a:rPr lang="en-US" dirty="0"/>
              <a:t>Requires domain/node wide software upgrade depending on the type of the Segment ID defined.</a:t>
            </a:r>
          </a:p>
          <a:p>
            <a:pPr>
              <a:buFont typeface="Wingdings" charset="2"/>
              <a:buChar char="Ø"/>
            </a:pPr>
            <a:r>
              <a:rPr lang="en-US" dirty="0"/>
              <a:t>Raises scalability challenges.</a:t>
            </a:r>
          </a:p>
          <a:p>
            <a:pPr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3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415B5C"/>
                </a:solidFill>
              </a:rPr>
              <a:t>P</a:t>
            </a:r>
            <a:r>
              <a:rPr lang="en-US" sz="2800" b="1" dirty="0">
                <a:solidFill>
                  <a:srgbClr val="415B5C"/>
                </a:solidFill>
              </a:rPr>
              <a:t>roblem Statement (A partial list of New SR FECs) </a:t>
            </a:r>
            <a:endParaRPr lang="en-US" sz="2000" b="1" dirty="0">
              <a:solidFill>
                <a:srgbClr val="415B5C"/>
              </a:solidFill>
            </a:endParaRP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18F1CE61-5EB0-6A47-9779-67268250F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7274" y="1063211"/>
            <a:ext cx="4236248" cy="217694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7870EE-1860-CE4A-95C1-E8F9E9AFC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2792" y="1041685"/>
            <a:ext cx="4601817" cy="21984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8D588D-0754-DC4D-AD31-29AA0D458E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333" y="5100010"/>
            <a:ext cx="3667540" cy="14359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9592EF-E4B8-E140-BDCB-EBBF2FF8CD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8333" y="3760956"/>
            <a:ext cx="3667540" cy="1112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FE9826-3197-EE47-BD3F-EDB02A5928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127" y="3545103"/>
            <a:ext cx="4205395" cy="18033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597420-EBAE-C244-BC7B-A2C2AEE0BB98}"/>
              </a:ext>
            </a:extLst>
          </p:cNvPr>
          <p:cNvSpPr txBox="1"/>
          <p:nvPr/>
        </p:nvSpPr>
        <p:spPr>
          <a:xfrm>
            <a:off x="1023731" y="693879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BGP Peer Node SID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3A173F-DDC8-AC4E-B575-0BFDD98B46FD}"/>
              </a:ext>
            </a:extLst>
          </p:cNvPr>
          <p:cNvSpPr txBox="1"/>
          <p:nvPr/>
        </p:nvSpPr>
        <p:spPr>
          <a:xfrm>
            <a:off x="5867401" y="693879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BGP Peer </a:t>
            </a:r>
            <a:r>
              <a:rPr lang="en-US" dirty="0" err="1"/>
              <a:t>Adj</a:t>
            </a:r>
            <a:r>
              <a:rPr lang="en-US" dirty="0"/>
              <a:t>-SID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613486-066F-AD41-9FFA-4AF5AB10C9D7}"/>
              </a:ext>
            </a:extLst>
          </p:cNvPr>
          <p:cNvSpPr txBox="1"/>
          <p:nvPr/>
        </p:nvSpPr>
        <p:spPr>
          <a:xfrm>
            <a:off x="1337919" y="3183849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BGP Peer Set SID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A3514B-0DAF-9448-B8FB-91D07D3FAC82}"/>
              </a:ext>
            </a:extLst>
          </p:cNvPr>
          <p:cNvSpPr txBox="1"/>
          <p:nvPr/>
        </p:nvSpPr>
        <p:spPr>
          <a:xfrm>
            <a:off x="5680310" y="3360437"/>
            <a:ext cx="3023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BGP Peer Set SID Sub-TLVs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214C44CC-B3DC-334A-B496-9D1961869D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127" y="5718798"/>
            <a:ext cx="4205395" cy="9400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9C3CA7-30E9-DB42-A889-487EFEF16C77}"/>
              </a:ext>
            </a:extLst>
          </p:cNvPr>
          <p:cNvSpPr txBox="1"/>
          <p:nvPr/>
        </p:nvSpPr>
        <p:spPr>
          <a:xfrm>
            <a:off x="857819" y="5360794"/>
            <a:ext cx="2912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FEC changes for Flex-</a:t>
            </a:r>
            <a:r>
              <a:rPr lang="en-US" dirty="0" err="1"/>
              <a:t>Algo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2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EF50C-75CB-D047-BAE4-FEB180F70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833" y="1257089"/>
            <a:ext cx="8442308" cy="4364598"/>
          </a:xfrm>
        </p:spPr>
        <p:txBody>
          <a:bodyPr>
            <a:normAutofit/>
          </a:bodyPr>
          <a:lstStyle/>
          <a:p>
            <a:r>
              <a:rPr lang="en-US" dirty="0"/>
              <a:t>Requires a lot of information to be derived by the Initiator to include in the Echo Request. </a:t>
            </a:r>
          </a:p>
          <a:p>
            <a:r>
              <a:rPr lang="en-US" dirty="0"/>
              <a:t>Complex FEC filling procedures at Ingress (one for each Prefix SID type). </a:t>
            </a:r>
          </a:p>
          <a:p>
            <a:r>
              <a:rPr lang="en-US" dirty="0"/>
              <a:t>Complex validation procedures at Egress (one for each Prefix SID type). 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35B6511-4E20-504A-81B2-A0295DE9A3A6}"/>
              </a:ext>
            </a:extLst>
          </p:cNvPr>
          <p:cNvSpPr txBox="1">
            <a:spLocks/>
          </p:cNvSpPr>
          <p:nvPr/>
        </p:nvSpPr>
        <p:spPr>
          <a:xfrm>
            <a:off x="0" y="352361"/>
            <a:ext cx="9144000" cy="7589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415B5C"/>
                </a:solidFill>
              </a:rPr>
              <a:t>P</a:t>
            </a:r>
            <a:r>
              <a:rPr lang="en-US" sz="2800" b="1" dirty="0">
                <a:solidFill>
                  <a:srgbClr val="415B5C"/>
                </a:solidFill>
              </a:rPr>
              <a:t>roblem Statement (</a:t>
            </a:r>
            <a:r>
              <a:rPr lang="en-US" sz="2800" b="1" dirty="0" err="1">
                <a:solidFill>
                  <a:srgbClr val="415B5C"/>
                </a:solidFill>
              </a:rPr>
              <a:t>Cont’ed</a:t>
            </a:r>
            <a:r>
              <a:rPr lang="en-US" sz="2800" b="1" dirty="0">
                <a:solidFill>
                  <a:srgbClr val="415B5C"/>
                </a:solidFill>
              </a:rPr>
              <a:t>) </a:t>
            </a:r>
            <a:endParaRPr lang="en-US" sz="2000" b="1" dirty="0">
              <a:solidFill>
                <a:srgbClr val="415B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28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2A573-BF7D-7F4F-A164-2D1309F11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01042-7E1F-5945-AEEF-F73D379CF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2102069"/>
            <a:ext cx="8147051" cy="402409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SR SID data model is:</a:t>
            </a:r>
          </a:p>
          <a:p>
            <a:pPr lvl="1"/>
            <a:r>
              <a:rPr lang="en-US" dirty="0"/>
              <a:t>Segment ID (Label)</a:t>
            </a:r>
          </a:p>
          <a:p>
            <a:r>
              <a:rPr lang="en-US" dirty="0"/>
              <a:t>FEC validation Procedure</a:t>
            </a:r>
          </a:p>
          <a:p>
            <a:pPr lvl="1"/>
            <a:r>
              <a:rPr lang="en-US" dirty="0"/>
              <a:t>Segment ID to Interface mapping is maintained by any node.</a:t>
            </a:r>
          </a:p>
          <a:p>
            <a:pPr lvl="2"/>
            <a:r>
              <a:rPr lang="en-US" dirty="0"/>
              <a:t>Local implementation matter</a:t>
            </a:r>
          </a:p>
          <a:p>
            <a:pPr lvl="1"/>
            <a:r>
              <a:rPr lang="en-US" dirty="0"/>
              <a:t>Initiator defines the SID value and LSP </a:t>
            </a:r>
            <a:r>
              <a:rPr lang="en-US" dirty="0" err="1"/>
              <a:t>EndPoint</a:t>
            </a:r>
            <a:r>
              <a:rPr lang="en-US" dirty="0"/>
              <a:t> while triggering LSP Ping</a:t>
            </a:r>
          </a:p>
          <a:p>
            <a:pPr lvl="2"/>
            <a:r>
              <a:rPr lang="en-US" dirty="0"/>
              <a:t>Manually defined via CLI or dynamic PCE query.</a:t>
            </a:r>
          </a:p>
          <a:p>
            <a:pPr lvl="1"/>
            <a:r>
              <a:rPr lang="en-US" dirty="0"/>
              <a:t>Responder validates if it is the LSP End Point and if the probe is received over the right incoming interface.</a:t>
            </a:r>
          </a:p>
          <a:p>
            <a:pPr lvl="2"/>
            <a:r>
              <a:rPr lang="en-US" dirty="0"/>
              <a:t>Respond based on the validation.</a:t>
            </a:r>
          </a:p>
        </p:txBody>
      </p:sp>
    </p:spTree>
    <p:extLst>
      <p:ext uri="{BB962C8B-B14F-4D97-AF65-F5344CB8AC3E}">
        <p14:creationId xmlns:p14="http://schemas.microsoft.com/office/powerpoint/2010/main" val="1330077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C19E-9BAB-FB44-8D3F-670ED65A6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901" y="143121"/>
            <a:ext cx="8147051" cy="858856"/>
          </a:xfrm>
        </p:spPr>
        <p:txBody>
          <a:bodyPr/>
          <a:lstStyle/>
          <a:p>
            <a:r>
              <a:rPr lang="en-US" dirty="0"/>
              <a:t>SR Generic Label Sub-TLV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C9183-3829-CB43-BA83-D8C717FD9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2912166"/>
            <a:ext cx="8147051" cy="3213998"/>
          </a:xfrm>
        </p:spPr>
        <p:txBody>
          <a:bodyPr>
            <a:normAutofit/>
          </a:bodyPr>
          <a:lstStyle/>
          <a:p>
            <a:r>
              <a:rPr lang="en-US" dirty="0"/>
              <a:t>SR SID</a:t>
            </a:r>
          </a:p>
          <a:p>
            <a:pPr lvl="1"/>
            <a:r>
              <a:rPr lang="en-US" dirty="0"/>
              <a:t>Carries 20 bits of Segment ID used for validation.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43A0C99-D3AC-FD47-B9F2-1C9EB14259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392716"/>
              </p:ext>
            </p:extLst>
          </p:nvPr>
        </p:nvGraphicFramePr>
        <p:xfrm>
          <a:off x="1524000" y="1586231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038170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SR SID (20 Bits)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964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40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E882-D568-FD4C-96B5-6BBA6E03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737798"/>
          </a:xfrm>
        </p:spPr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73ECD-1A70-C741-B3BE-7E665959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3518451"/>
            <a:ext cx="8147051" cy="2607711"/>
          </a:xfrm>
        </p:spPr>
        <p:txBody>
          <a:bodyPr>
            <a:normAutofit/>
          </a:bodyPr>
          <a:lstStyle/>
          <a:p>
            <a:r>
              <a:rPr lang="en-US" dirty="0"/>
              <a:t>Initiator (R1) triggers LSP Ping with below SR Generic Label Sub-TLV:</a:t>
            </a:r>
          </a:p>
          <a:p>
            <a:pPr lvl="1"/>
            <a:r>
              <a:rPr lang="en-US" dirty="0"/>
              <a:t>For Prefix SID 160008 {SID=160008}</a:t>
            </a:r>
          </a:p>
          <a:p>
            <a:pPr lvl="1"/>
            <a:r>
              <a:rPr lang="en-US" dirty="0"/>
              <a:t>For Prefix SID 161288 {SID=161288}</a:t>
            </a:r>
          </a:p>
          <a:p>
            <a:r>
              <a:rPr lang="en-US" dirty="0"/>
              <a:t>R8 validates if LSP-</a:t>
            </a:r>
            <a:r>
              <a:rPr lang="en-US" dirty="0" err="1"/>
              <a:t>EndPoint</a:t>
            </a:r>
            <a:r>
              <a:rPr lang="en-US" dirty="0"/>
              <a:t> is self; and if 160008 is assigned locally.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58E19-CA0B-4B48-8527-17B04E11079B}"/>
              </a:ext>
            </a:extLst>
          </p:cNvPr>
          <p:cNvSpPr txBox="1"/>
          <p:nvPr/>
        </p:nvSpPr>
        <p:spPr>
          <a:xfrm>
            <a:off x="3576374" y="640125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Prefix SID Validation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1DB22-0D88-864B-9F12-B0705DE769C2}"/>
              </a:ext>
            </a:extLst>
          </p:cNvPr>
          <p:cNvSpPr/>
          <p:nvPr/>
        </p:nvSpPr>
        <p:spPr>
          <a:xfrm>
            <a:off x="3070692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D07440-6C14-8F48-80C1-DA15F09BF6BA}"/>
              </a:ext>
            </a:extLst>
          </p:cNvPr>
          <p:cNvSpPr/>
          <p:nvPr/>
        </p:nvSpPr>
        <p:spPr>
          <a:xfrm>
            <a:off x="4502423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0F6D13-9CFD-4D49-AB9F-C4AB43B048D9}"/>
              </a:ext>
            </a:extLst>
          </p:cNvPr>
          <p:cNvSpPr/>
          <p:nvPr/>
        </p:nvSpPr>
        <p:spPr>
          <a:xfrm>
            <a:off x="3070692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1E8645-B00E-9745-A914-EAA2CADBB89D}"/>
              </a:ext>
            </a:extLst>
          </p:cNvPr>
          <p:cNvSpPr/>
          <p:nvPr/>
        </p:nvSpPr>
        <p:spPr>
          <a:xfrm>
            <a:off x="4502423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FC127-5AF6-274E-93CD-D32282AAF8A0}"/>
              </a:ext>
            </a:extLst>
          </p:cNvPr>
          <p:cNvSpPr/>
          <p:nvPr/>
        </p:nvSpPr>
        <p:spPr>
          <a:xfrm>
            <a:off x="1638961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877CE6-8301-DB4A-975E-72595731CBAE}"/>
              </a:ext>
            </a:extLst>
          </p:cNvPr>
          <p:cNvSpPr/>
          <p:nvPr/>
        </p:nvSpPr>
        <p:spPr>
          <a:xfrm>
            <a:off x="207230" y="215706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FADC9C-3322-4344-8DD1-95D4989776F5}"/>
              </a:ext>
            </a:extLst>
          </p:cNvPr>
          <p:cNvSpPr/>
          <p:nvPr/>
        </p:nvSpPr>
        <p:spPr>
          <a:xfrm>
            <a:off x="5934154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2DAD17-CD0F-EF4C-8231-D2486835CF62}"/>
              </a:ext>
            </a:extLst>
          </p:cNvPr>
          <p:cNvSpPr/>
          <p:nvPr/>
        </p:nvSpPr>
        <p:spPr>
          <a:xfrm>
            <a:off x="7775147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E8C7CD-61A8-E949-95DF-DDDABC67DF0B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 flipV="1">
            <a:off x="983477" y="2415031"/>
            <a:ext cx="655484" cy="235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34011B-2DEE-1B41-9072-2C19484EF454}"/>
              </a:ext>
            </a:extLst>
          </p:cNvPr>
          <p:cNvCxnSpPr>
            <a:cxnSpLocks/>
            <a:stCxn id="13" idx="3"/>
            <a:endCxn id="6" idx="1"/>
          </p:cNvCxnSpPr>
          <p:nvPr/>
        </p:nvCxnSpPr>
        <p:spPr>
          <a:xfrm flipV="1">
            <a:off x="2415208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68F0A2-0B1F-C244-8115-161656ED4BDC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2415208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D843C2-1BE9-5449-B579-EA7BF83CADFF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846939" y="1854598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245133-3604-4046-9A00-31A2F77CB6DE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3846939" y="2910155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FD67E3-14F8-074B-B135-0BACAFD35536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5278670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07FFC4-611C-684F-8B93-46B8A63C288C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5278670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3E3C6C1-B88C-7846-9528-2FAA3B8B44CC}"/>
              </a:ext>
            </a:extLst>
          </p:cNvPr>
          <p:cNvCxnSpPr>
            <a:cxnSpLocks/>
          </p:cNvCxnSpPr>
          <p:nvPr/>
        </p:nvCxnSpPr>
        <p:spPr>
          <a:xfrm>
            <a:off x="6710401" y="2544239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238DC4-A33A-534D-ABE8-9E59DFE63024}"/>
              </a:ext>
            </a:extLst>
          </p:cNvPr>
          <p:cNvCxnSpPr>
            <a:cxnSpLocks/>
          </p:cNvCxnSpPr>
          <p:nvPr/>
        </p:nvCxnSpPr>
        <p:spPr>
          <a:xfrm>
            <a:off x="6710401" y="2279196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AB92868-3D9B-9E4A-A15F-9F410DE6D6F7}"/>
              </a:ext>
            </a:extLst>
          </p:cNvPr>
          <p:cNvSpPr txBox="1"/>
          <p:nvPr/>
        </p:nvSpPr>
        <p:spPr>
          <a:xfrm>
            <a:off x="5606412" y="953950"/>
            <a:ext cx="3355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16000x </a:t>
            </a:r>
            <a:r>
              <a:rPr lang="en-US" sz="1400" dirty="0">
                <a:sym typeface="Wingdings" pitchFamily="2" charset="2"/>
              </a:rPr>
              <a:t>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0</a:t>
            </a:r>
          </a:p>
          <a:p>
            <a:r>
              <a:rPr lang="en-US" sz="1400" dirty="0">
                <a:sym typeface="Wingdings" pitchFamily="2" charset="2"/>
              </a:rPr>
              <a:t>16128x 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128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E0C919-2E29-B240-AF29-BACB920E999E}"/>
              </a:ext>
            </a:extLst>
          </p:cNvPr>
          <p:cNvSpPr txBox="1"/>
          <p:nvPr/>
        </p:nvSpPr>
        <p:spPr>
          <a:xfrm>
            <a:off x="7242774" y="2016213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1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74B46D-AF81-7548-9440-32BBB7B12151}"/>
              </a:ext>
            </a:extLst>
          </p:cNvPr>
          <p:cNvSpPr txBox="1"/>
          <p:nvPr/>
        </p:nvSpPr>
        <p:spPr>
          <a:xfrm>
            <a:off x="7249224" y="2502690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2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83ACA8-4321-204F-BC45-24D907FC1E12}"/>
              </a:ext>
            </a:extLst>
          </p:cNvPr>
          <p:cNvCxnSpPr/>
          <p:nvPr/>
        </p:nvCxnSpPr>
        <p:spPr>
          <a:xfrm>
            <a:off x="755374" y="2351967"/>
            <a:ext cx="7146593" cy="0"/>
          </a:xfrm>
          <a:prstGeom prst="straightConnector1">
            <a:avLst/>
          </a:prstGeom>
          <a:ln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D4004C4-2BE8-304E-936C-9A415AF0DC48}"/>
              </a:ext>
            </a:extLst>
          </p:cNvPr>
          <p:cNvSpPr txBox="1"/>
          <p:nvPr/>
        </p:nvSpPr>
        <p:spPr>
          <a:xfrm>
            <a:off x="3191455" y="2063504"/>
            <a:ext cx="202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LSP Ping Echo Request</a:t>
            </a:r>
          </a:p>
        </p:txBody>
      </p:sp>
    </p:spTree>
    <p:extLst>
      <p:ext uri="{BB962C8B-B14F-4D97-AF65-F5344CB8AC3E}">
        <p14:creationId xmlns:p14="http://schemas.microsoft.com/office/powerpoint/2010/main" val="3774495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E882-D568-FD4C-96B5-6BBA6E03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737798"/>
          </a:xfrm>
        </p:spPr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73ECD-1A70-C741-B3BE-7E665959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3518451"/>
            <a:ext cx="8147051" cy="2607711"/>
          </a:xfrm>
        </p:spPr>
        <p:txBody>
          <a:bodyPr>
            <a:normAutofit/>
          </a:bodyPr>
          <a:lstStyle/>
          <a:p>
            <a:r>
              <a:rPr lang="en-US" dirty="0"/>
              <a:t>Initiator (R1) triggers LSP Ping with below SR Generic Label Sub-TLV:</a:t>
            </a:r>
          </a:p>
          <a:p>
            <a:pPr lvl="1"/>
            <a:r>
              <a:rPr lang="en-US" dirty="0"/>
              <a:t>For Parallel Adj SID 9378 {SID=9378}</a:t>
            </a:r>
          </a:p>
          <a:p>
            <a:r>
              <a:rPr lang="en-US" dirty="0"/>
              <a:t>R8 validates if LSP-</a:t>
            </a:r>
            <a:r>
              <a:rPr lang="en-US" dirty="0" err="1"/>
              <a:t>EndPoint</a:t>
            </a:r>
            <a:r>
              <a:rPr lang="en-US" dirty="0"/>
              <a:t> == self; and if </a:t>
            </a:r>
            <a:r>
              <a:rPr lang="en-US" dirty="0" err="1"/>
              <a:t>Inteface</a:t>
            </a:r>
            <a:r>
              <a:rPr lang="en-US" dirty="0"/>
              <a:t>-I matches interface for 9378.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58E19-CA0B-4B48-8527-17B04E11079B}"/>
              </a:ext>
            </a:extLst>
          </p:cNvPr>
          <p:cNvSpPr txBox="1"/>
          <p:nvPr/>
        </p:nvSpPr>
        <p:spPr>
          <a:xfrm>
            <a:off x="3191455" y="649595"/>
            <a:ext cx="298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</a:t>
            </a:r>
            <a:r>
              <a:rPr lang="en-US" dirty="0" err="1"/>
              <a:t>Adj</a:t>
            </a:r>
            <a:r>
              <a:rPr lang="en-US" dirty="0"/>
              <a:t>-SID Validation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1DB22-0D88-864B-9F12-B0705DE769C2}"/>
              </a:ext>
            </a:extLst>
          </p:cNvPr>
          <p:cNvSpPr/>
          <p:nvPr/>
        </p:nvSpPr>
        <p:spPr>
          <a:xfrm>
            <a:off x="3070692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D07440-6C14-8F48-80C1-DA15F09BF6BA}"/>
              </a:ext>
            </a:extLst>
          </p:cNvPr>
          <p:cNvSpPr/>
          <p:nvPr/>
        </p:nvSpPr>
        <p:spPr>
          <a:xfrm>
            <a:off x="4502423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0F6D13-9CFD-4D49-AB9F-C4AB43B048D9}"/>
              </a:ext>
            </a:extLst>
          </p:cNvPr>
          <p:cNvSpPr/>
          <p:nvPr/>
        </p:nvSpPr>
        <p:spPr>
          <a:xfrm>
            <a:off x="3070692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1E8645-B00E-9745-A914-EAA2CADBB89D}"/>
              </a:ext>
            </a:extLst>
          </p:cNvPr>
          <p:cNvSpPr/>
          <p:nvPr/>
        </p:nvSpPr>
        <p:spPr>
          <a:xfrm>
            <a:off x="4502423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FC127-5AF6-274E-93CD-D32282AAF8A0}"/>
              </a:ext>
            </a:extLst>
          </p:cNvPr>
          <p:cNvSpPr/>
          <p:nvPr/>
        </p:nvSpPr>
        <p:spPr>
          <a:xfrm>
            <a:off x="1638961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877CE6-8301-DB4A-975E-72595731CBAE}"/>
              </a:ext>
            </a:extLst>
          </p:cNvPr>
          <p:cNvSpPr/>
          <p:nvPr/>
        </p:nvSpPr>
        <p:spPr>
          <a:xfrm>
            <a:off x="207230" y="215706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FADC9C-3322-4344-8DD1-95D4989776F5}"/>
              </a:ext>
            </a:extLst>
          </p:cNvPr>
          <p:cNvSpPr/>
          <p:nvPr/>
        </p:nvSpPr>
        <p:spPr>
          <a:xfrm>
            <a:off x="5934154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2DAD17-CD0F-EF4C-8231-D2486835CF62}"/>
              </a:ext>
            </a:extLst>
          </p:cNvPr>
          <p:cNvSpPr/>
          <p:nvPr/>
        </p:nvSpPr>
        <p:spPr>
          <a:xfrm>
            <a:off x="7775147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E8C7CD-61A8-E949-95DF-DDDABC67DF0B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 flipV="1">
            <a:off x="983477" y="2415031"/>
            <a:ext cx="655484" cy="235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34011B-2DEE-1B41-9072-2C19484EF454}"/>
              </a:ext>
            </a:extLst>
          </p:cNvPr>
          <p:cNvCxnSpPr>
            <a:cxnSpLocks/>
            <a:stCxn id="13" idx="3"/>
            <a:endCxn id="6" idx="1"/>
          </p:cNvCxnSpPr>
          <p:nvPr/>
        </p:nvCxnSpPr>
        <p:spPr>
          <a:xfrm flipV="1">
            <a:off x="2415208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68F0A2-0B1F-C244-8115-161656ED4BDC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2415208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D843C2-1BE9-5449-B579-EA7BF83CADFF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846939" y="1854598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245133-3604-4046-9A00-31A2F77CB6DE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3846939" y="2910155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FD67E3-14F8-074B-B135-0BACAFD35536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5278670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07FFC4-611C-684F-8B93-46B8A63C288C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5278670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3E3C6C1-B88C-7846-9528-2FAA3B8B44CC}"/>
              </a:ext>
            </a:extLst>
          </p:cNvPr>
          <p:cNvCxnSpPr>
            <a:cxnSpLocks/>
          </p:cNvCxnSpPr>
          <p:nvPr/>
        </p:nvCxnSpPr>
        <p:spPr>
          <a:xfrm>
            <a:off x="6710401" y="2544239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238DC4-A33A-534D-ABE8-9E59DFE63024}"/>
              </a:ext>
            </a:extLst>
          </p:cNvPr>
          <p:cNvCxnSpPr>
            <a:cxnSpLocks/>
          </p:cNvCxnSpPr>
          <p:nvPr/>
        </p:nvCxnSpPr>
        <p:spPr>
          <a:xfrm>
            <a:off x="6710401" y="2279196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AB92868-3D9B-9E4A-A15F-9F410DE6D6F7}"/>
              </a:ext>
            </a:extLst>
          </p:cNvPr>
          <p:cNvSpPr txBox="1"/>
          <p:nvPr/>
        </p:nvSpPr>
        <p:spPr>
          <a:xfrm>
            <a:off x="5606412" y="953950"/>
            <a:ext cx="3568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16000x </a:t>
            </a:r>
            <a:r>
              <a:rPr lang="en-US" sz="1400" dirty="0">
                <a:sym typeface="Wingdings" pitchFamily="2" charset="2"/>
              </a:rPr>
              <a:t>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0</a:t>
            </a:r>
          </a:p>
          <a:p>
            <a:r>
              <a:rPr lang="en-US" sz="1400" dirty="0">
                <a:sym typeface="Wingdings" pitchFamily="2" charset="2"/>
              </a:rPr>
              <a:t>16128x 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128</a:t>
            </a:r>
          </a:p>
          <a:p>
            <a:r>
              <a:rPr lang="en-US" sz="1400" dirty="0">
                <a:sym typeface="Wingdings" pitchFamily="2" charset="2"/>
              </a:rPr>
              <a:t>9zxy  Adj-SID from Rx to Ry over Link z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E0C919-2E29-B240-AF29-BACB920E999E}"/>
              </a:ext>
            </a:extLst>
          </p:cNvPr>
          <p:cNvSpPr txBox="1"/>
          <p:nvPr/>
        </p:nvSpPr>
        <p:spPr>
          <a:xfrm>
            <a:off x="7242774" y="2016213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1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74B46D-AF81-7548-9440-32BBB7B12151}"/>
              </a:ext>
            </a:extLst>
          </p:cNvPr>
          <p:cNvSpPr txBox="1"/>
          <p:nvPr/>
        </p:nvSpPr>
        <p:spPr>
          <a:xfrm>
            <a:off x="7249224" y="2502690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2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83ACA8-4321-204F-BC45-24D907FC1E12}"/>
              </a:ext>
            </a:extLst>
          </p:cNvPr>
          <p:cNvCxnSpPr/>
          <p:nvPr/>
        </p:nvCxnSpPr>
        <p:spPr>
          <a:xfrm>
            <a:off x="755374" y="2351967"/>
            <a:ext cx="7146593" cy="0"/>
          </a:xfrm>
          <a:prstGeom prst="straightConnector1">
            <a:avLst/>
          </a:prstGeom>
          <a:ln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D4004C4-2BE8-304E-936C-9A415AF0DC48}"/>
              </a:ext>
            </a:extLst>
          </p:cNvPr>
          <p:cNvSpPr txBox="1"/>
          <p:nvPr/>
        </p:nvSpPr>
        <p:spPr>
          <a:xfrm>
            <a:off x="3191455" y="2063504"/>
            <a:ext cx="202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LSP Ping Echo Request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F4D61F2-6301-D04E-B4C2-7A86AE4DB0A6}"/>
              </a:ext>
            </a:extLst>
          </p:cNvPr>
          <p:cNvSpPr/>
          <p:nvPr/>
        </p:nvSpPr>
        <p:spPr>
          <a:xfrm>
            <a:off x="6868886" y="2063504"/>
            <a:ext cx="185057" cy="61184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922C7B-EF4D-9045-AA84-33E0D438E8BB}"/>
              </a:ext>
            </a:extLst>
          </p:cNvPr>
          <p:cNvSpPr txBox="1"/>
          <p:nvPr/>
        </p:nvSpPr>
        <p:spPr>
          <a:xfrm rot="16200000">
            <a:off x="6724112" y="229287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9378</a:t>
            </a:r>
          </a:p>
        </p:txBody>
      </p:sp>
    </p:spTree>
    <p:extLst>
      <p:ext uri="{BB962C8B-B14F-4D97-AF65-F5344CB8AC3E}">
        <p14:creationId xmlns:p14="http://schemas.microsoft.com/office/powerpoint/2010/main" val="267072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E882-D568-FD4C-96B5-6BBA6E03B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737798"/>
          </a:xfrm>
        </p:spPr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73ECD-1A70-C741-B3BE-7E665959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3518451"/>
            <a:ext cx="8147051" cy="2607711"/>
          </a:xfrm>
        </p:spPr>
        <p:txBody>
          <a:bodyPr>
            <a:normAutofit/>
          </a:bodyPr>
          <a:lstStyle/>
          <a:p>
            <a:r>
              <a:rPr lang="en-US" dirty="0"/>
              <a:t>Initiator (R1) triggers LSP Ping with below SR Generic Label Sub-TLV:</a:t>
            </a:r>
          </a:p>
          <a:p>
            <a:pPr lvl="1"/>
            <a:r>
              <a:rPr lang="en-US" dirty="0"/>
              <a:t>For Parallel Adj SID 9378 {SID=9378}</a:t>
            </a:r>
          </a:p>
          <a:p>
            <a:r>
              <a:rPr lang="en-US" dirty="0"/>
              <a:t>Responder (R8 or R88) validates if </a:t>
            </a:r>
            <a:r>
              <a:rPr lang="en-US" dirty="0" err="1"/>
              <a:t>SIDis</a:t>
            </a:r>
            <a:r>
              <a:rPr lang="en-US" dirty="0"/>
              <a:t> assigned by upstream; validates if </a:t>
            </a:r>
            <a:r>
              <a:rPr lang="en-US" dirty="0" err="1"/>
              <a:t>Inteface</a:t>
            </a:r>
            <a:r>
              <a:rPr lang="en-US" dirty="0"/>
              <a:t>-I matches interface for 9378.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58E19-CA0B-4B48-8527-17B04E11079B}"/>
              </a:ext>
            </a:extLst>
          </p:cNvPr>
          <p:cNvSpPr txBox="1"/>
          <p:nvPr/>
        </p:nvSpPr>
        <p:spPr>
          <a:xfrm>
            <a:off x="3191455" y="649595"/>
            <a:ext cx="298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</a:t>
            </a:r>
            <a:r>
              <a:rPr lang="en-US" dirty="0" err="1"/>
              <a:t>Adj</a:t>
            </a:r>
            <a:r>
              <a:rPr lang="en-US" dirty="0"/>
              <a:t>-SID Validation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1DB22-0D88-864B-9F12-B0705DE769C2}"/>
              </a:ext>
            </a:extLst>
          </p:cNvPr>
          <p:cNvSpPr/>
          <p:nvPr/>
        </p:nvSpPr>
        <p:spPr>
          <a:xfrm>
            <a:off x="3070692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D07440-6C14-8F48-80C1-DA15F09BF6BA}"/>
              </a:ext>
            </a:extLst>
          </p:cNvPr>
          <p:cNvSpPr/>
          <p:nvPr/>
        </p:nvSpPr>
        <p:spPr>
          <a:xfrm>
            <a:off x="4502423" y="1594280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0F6D13-9CFD-4D49-AB9F-C4AB43B048D9}"/>
              </a:ext>
            </a:extLst>
          </p:cNvPr>
          <p:cNvSpPr/>
          <p:nvPr/>
        </p:nvSpPr>
        <p:spPr>
          <a:xfrm>
            <a:off x="3070692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1E8645-B00E-9745-A914-EAA2CADBB89D}"/>
              </a:ext>
            </a:extLst>
          </p:cNvPr>
          <p:cNvSpPr/>
          <p:nvPr/>
        </p:nvSpPr>
        <p:spPr>
          <a:xfrm>
            <a:off x="4502423" y="2649837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FC127-5AF6-274E-93CD-D32282AAF8A0}"/>
              </a:ext>
            </a:extLst>
          </p:cNvPr>
          <p:cNvSpPr/>
          <p:nvPr/>
        </p:nvSpPr>
        <p:spPr>
          <a:xfrm>
            <a:off x="1638961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877CE6-8301-DB4A-975E-72595731CBAE}"/>
              </a:ext>
            </a:extLst>
          </p:cNvPr>
          <p:cNvSpPr/>
          <p:nvPr/>
        </p:nvSpPr>
        <p:spPr>
          <a:xfrm>
            <a:off x="207230" y="215706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FADC9C-3322-4344-8DD1-95D4989776F5}"/>
              </a:ext>
            </a:extLst>
          </p:cNvPr>
          <p:cNvSpPr/>
          <p:nvPr/>
        </p:nvSpPr>
        <p:spPr>
          <a:xfrm>
            <a:off x="5934154" y="2154713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2DAD17-CD0F-EF4C-8231-D2486835CF62}"/>
              </a:ext>
            </a:extLst>
          </p:cNvPr>
          <p:cNvSpPr/>
          <p:nvPr/>
        </p:nvSpPr>
        <p:spPr>
          <a:xfrm>
            <a:off x="7801366" y="1894395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E8C7CD-61A8-E949-95DF-DDDABC67DF0B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 flipV="1">
            <a:off x="983477" y="2415031"/>
            <a:ext cx="655484" cy="235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34011B-2DEE-1B41-9072-2C19484EF454}"/>
              </a:ext>
            </a:extLst>
          </p:cNvPr>
          <p:cNvCxnSpPr>
            <a:cxnSpLocks/>
            <a:stCxn id="13" idx="3"/>
            <a:endCxn id="6" idx="1"/>
          </p:cNvCxnSpPr>
          <p:nvPr/>
        </p:nvCxnSpPr>
        <p:spPr>
          <a:xfrm flipV="1">
            <a:off x="2415208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68F0A2-0B1F-C244-8115-161656ED4BDC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2415208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D843C2-1BE9-5449-B579-EA7BF83CADFF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846939" y="1854598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245133-3604-4046-9A00-31A2F77CB6DE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3846939" y="2910155"/>
            <a:ext cx="655484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FD67E3-14F8-074B-B135-0BACAFD35536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5278670" y="1854598"/>
            <a:ext cx="655484" cy="560433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07FFC4-611C-684F-8B93-46B8A63C288C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5278670" y="2415031"/>
            <a:ext cx="655484" cy="495124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3E3C6C1-B88C-7846-9528-2FAA3B8B44CC}"/>
              </a:ext>
            </a:extLst>
          </p:cNvPr>
          <p:cNvCxnSpPr>
            <a:cxnSpLocks/>
          </p:cNvCxnSpPr>
          <p:nvPr/>
        </p:nvCxnSpPr>
        <p:spPr>
          <a:xfrm>
            <a:off x="6710401" y="2544239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238DC4-A33A-534D-ABE8-9E59DFE63024}"/>
              </a:ext>
            </a:extLst>
          </p:cNvPr>
          <p:cNvCxnSpPr>
            <a:cxnSpLocks/>
          </p:cNvCxnSpPr>
          <p:nvPr/>
        </p:nvCxnSpPr>
        <p:spPr>
          <a:xfrm>
            <a:off x="6710401" y="2279196"/>
            <a:ext cx="1064746" cy="0"/>
          </a:xfrm>
          <a:prstGeom prst="line">
            <a:avLst/>
          </a:prstGeom>
          <a:ln w="254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AB92868-3D9B-9E4A-A15F-9F410DE6D6F7}"/>
              </a:ext>
            </a:extLst>
          </p:cNvPr>
          <p:cNvSpPr txBox="1"/>
          <p:nvPr/>
        </p:nvSpPr>
        <p:spPr>
          <a:xfrm>
            <a:off x="5606412" y="953950"/>
            <a:ext cx="3568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16000x </a:t>
            </a:r>
            <a:r>
              <a:rPr lang="en-US" sz="1400" dirty="0">
                <a:sym typeface="Wingdings" pitchFamily="2" charset="2"/>
              </a:rPr>
              <a:t>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0</a:t>
            </a:r>
          </a:p>
          <a:p>
            <a:r>
              <a:rPr lang="en-US" sz="1400" dirty="0">
                <a:sym typeface="Wingdings" pitchFamily="2" charset="2"/>
              </a:rPr>
              <a:t>16128x  Prefix SID for Rx for </a:t>
            </a:r>
            <a:r>
              <a:rPr lang="en-US" sz="1400" dirty="0" err="1">
                <a:sym typeface="Wingdings" pitchFamily="2" charset="2"/>
              </a:rPr>
              <a:t>Algo</a:t>
            </a:r>
            <a:r>
              <a:rPr lang="en-US" sz="1400" dirty="0">
                <a:sym typeface="Wingdings" pitchFamily="2" charset="2"/>
              </a:rPr>
              <a:t> 128</a:t>
            </a:r>
          </a:p>
          <a:p>
            <a:r>
              <a:rPr lang="en-US" sz="1400" dirty="0">
                <a:sym typeface="Wingdings" pitchFamily="2" charset="2"/>
              </a:rPr>
              <a:t>9zxy  Adj-SID from Rx to Ry over Link z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E0C919-2E29-B240-AF29-BACB920E999E}"/>
              </a:ext>
            </a:extLst>
          </p:cNvPr>
          <p:cNvSpPr txBox="1"/>
          <p:nvPr/>
        </p:nvSpPr>
        <p:spPr>
          <a:xfrm>
            <a:off x="7242774" y="2016213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1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74B46D-AF81-7548-9440-32BBB7B12151}"/>
              </a:ext>
            </a:extLst>
          </p:cNvPr>
          <p:cNvSpPr txBox="1"/>
          <p:nvPr/>
        </p:nvSpPr>
        <p:spPr>
          <a:xfrm>
            <a:off x="7249224" y="2502690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2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83ACA8-4321-204F-BC45-24D907FC1E12}"/>
              </a:ext>
            </a:extLst>
          </p:cNvPr>
          <p:cNvCxnSpPr/>
          <p:nvPr/>
        </p:nvCxnSpPr>
        <p:spPr>
          <a:xfrm>
            <a:off x="652348" y="2340924"/>
            <a:ext cx="7146593" cy="0"/>
          </a:xfrm>
          <a:prstGeom prst="straightConnector1">
            <a:avLst/>
          </a:prstGeom>
          <a:ln w="28575" cmpd="sng">
            <a:solidFill>
              <a:srgbClr val="FF0000">
                <a:alpha val="74902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D4004C4-2BE8-304E-936C-9A415AF0DC48}"/>
              </a:ext>
            </a:extLst>
          </p:cNvPr>
          <p:cNvSpPr txBox="1"/>
          <p:nvPr/>
        </p:nvSpPr>
        <p:spPr>
          <a:xfrm>
            <a:off x="3191455" y="2063504"/>
            <a:ext cx="202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LSP Ping Echo Request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24B7DCF-CF3F-1441-8062-36242E571F2D}"/>
              </a:ext>
            </a:extLst>
          </p:cNvPr>
          <p:cNvSpPr/>
          <p:nvPr/>
        </p:nvSpPr>
        <p:spPr>
          <a:xfrm>
            <a:off x="7798941" y="2490466"/>
            <a:ext cx="776247" cy="52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3D1C09-AF17-9146-91D0-4E159C73F9CA}"/>
              </a:ext>
            </a:extLst>
          </p:cNvPr>
          <p:cNvSpPr txBox="1"/>
          <p:nvPr/>
        </p:nvSpPr>
        <p:spPr>
          <a:xfrm>
            <a:off x="5934154" y="3029067"/>
            <a:ext cx="2882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9378 is load balanced to R8 or R88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42CD386-4185-2A4D-80BF-C38E24494E7C}"/>
              </a:ext>
            </a:extLst>
          </p:cNvPr>
          <p:cNvSpPr/>
          <p:nvPr/>
        </p:nvSpPr>
        <p:spPr>
          <a:xfrm>
            <a:off x="6868886" y="2063504"/>
            <a:ext cx="185057" cy="61184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7DB3799-A5DB-FB4E-ABCE-AD628C352D6E}"/>
              </a:ext>
            </a:extLst>
          </p:cNvPr>
          <p:cNvSpPr txBox="1"/>
          <p:nvPr/>
        </p:nvSpPr>
        <p:spPr>
          <a:xfrm rot="16200000">
            <a:off x="6724112" y="229287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9378</a:t>
            </a:r>
          </a:p>
        </p:txBody>
      </p:sp>
    </p:spTree>
    <p:extLst>
      <p:ext uri="{BB962C8B-B14F-4D97-AF65-F5344CB8AC3E}">
        <p14:creationId xmlns:p14="http://schemas.microsoft.com/office/powerpoint/2010/main" val="2637588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21396</TotalTime>
  <Words>747</Words>
  <Application>Microsoft Macintosh PowerPoint</Application>
  <PresentationFormat>On-screen Show (4:3)</PresentationFormat>
  <Paragraphs>144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Book Antiqua</vt:lpstr>
      <vt:lpstr>Calibri</vt:lpstr>
      <vt:lpstr>Courier New</vt:lpstr>
      <vt:lpstr>Wingdings</vt:lpstr>
      <vt:lpstr>Wingdings 2</vt:lpstr>
      <vt:lpstr>Saddle</vt:lpstr>
      <vt:lpstr>IETF 107 (Virtual) May 2020</vt:lpstr>
      <vt:lpstr>Problem Statement</vt:lpstr>
      <vt:lpstr>Problem Statement (A partial list of New SR FECs) </vt:lpstr>
      <vt:lpstr>PowerPoint Presentation</vt:lpstr>
      <vt:lpstr>Solution</vt:lpstr>
      <vt:lpstr>SR Generic Label Sub-TLV</vt:lpstr>
      <vt:lpstr>Procedure</vt:lpstr>
      <vt:lpstr>Procedure</vt:lpstr>
      <vt:lpstr>Procedure</vt:lpstr>
      <vt:lpstr>Procedure</vt:lpstr>
      <vt:lpstr>In a  nut shell</vt:lpstr>
      <vt:lpstr>IANA Registry Allocation</vt:lpstr>
      <vt:lpstr>I-D Status</vt:lpstr>
    </vt:vector>
  </TitlesOfParts>
  <Company>Cisco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81 – Quebec City  July 2010</dc:title>
  <dc:creator>Syed Kamran Raza</dc:creator>
  <cp:lastModifiedBy>Nagendra Kumar Nainar (naikumar)</cp:lastModifiedBy>
  <cp:revision>136</cp:revision>
  <dcterms:created xsi:type="dcterms:W3CDTF">2011-07-24T05:14:28Z</dcterms:created>
  <dcterms:modified xsi:type="dcterms:W3CDTF">2020-05-06T13:52:53Z</dcterms:modified>
</cp:coreProperties>
</file>