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9"/>
  </p:notesMasterIdLst>
  <p:handoutMasterIdLst>
    <p:handoutMasterId r:id="rId10"/>
  </p:handoutMasterIdLst>
  <p:sldIdLst>
    <p:sldId id="281" r:id="rId2"/>
    <p:sldId id="369" r:id="rId3"/>
    <p:sldId id="394" r:id="rId4"/>
    <p:sldId id="398" r:id="rId5"/>
    <p:sldId id="397" r:id="rId6"/>
    <p:sldId id="391" r:id="rId7"/>
    <p:sldId id="376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71" autoAdjust="0"/>
    <p:restoredTop sz="94802"/>
  </p:normalViewPr>
  <p:slideViewPr>
    <p:cSldViewPr>
      <p:cViewPr varScale="1">
        <p:scale>
          <a:sx n="80" d="100"/>
          <a:sy n="80" d="100"/>
        </p:scale>
        <p:origin x="11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6150F2-E4F1-B840-A9E0-52BC7B9E5B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D60655-034B-1E45-B200-1BC15B9153C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C9A8ECB-55E9-BB40-A67E-BA4E43D95836}" type="datetimeFigureOut">
              <a:rPr lang="en-US"/>
              <a:pPr>
                <a:defRPr/>
              </a:pPr>
              <a:t>5/5/2020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CA3AF1-6F0D-4A48-B8EB-B7BB9CBD57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68C6AF-5629-FD4F-B1C6-C076F15589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2F729A7-5F94-1545-BAC6-8345F5B94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BBC558BE-23E6-A042-BC91-B90B0B79576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6F9D2459-F5E4-AC4D-B986-BBB184D81D6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9EA0E559-0FC4-8A42-97CB-0A78CEA8FF9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id="{714E4BB6-0EA7-DC41-AFBB-06463A07D6E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5542" name="Rectangle 6">
            <a:extLst>
              <a:ext uri="{FF2B5EF4-FFF2-40B4-BE49-F238E27FC236}">
                <a16:creationId xmlns:a16="http://schemas.microsoft.com/office/drawing/2014/main" id="{A9786264-664E-B247-BF0A-18D0C3BB08B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3" name="Rectangle 7">
            <a:extLst>
              <a:ext uri="{FF2B5EF4-FFF2-40B4-BE49-F238E27FC236}">
                <a16:creationId xmlns:a16="http://schemas.microsoft.com/office/drawing/2014/main" id="{60188FB7-74E0-8944-BB2C-109FDF409C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99DD633-2201-5345-B889-C647453A14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7658CB51-07EE-9C4C-89F8-847F3440F8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974850B-17BD-2747-BCBF-6EC88D22325B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8008939E-13B6-8C4A-A336-A28782BB7F5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596701F-ECF9-554F-A586-C64FCB5BA7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>
            <a:extLst>
              <a:ext uri="{FF2B5EF4-FFF2-40B4-BE49-F238E27FC236}">
                <a16:creationId xmlns:a16="http://schemas.microsoft.com/office/drawing/2014/main" id="{57DAEA21-B7C5-F045-A589-B03936EB94A7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40">
            <a:extLst>
              <a:ext uri="{FF2B5EF4-FFF2-40B4-BE49-F238E27FC236}">
                <a16:creationId xmlns:a16="http://schemas.microsoft.com/office/drawing/2014/main" id="{327B0671-CE64-5648-A55E-2EC077537EA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41" descr="ietflogo">
            <a:extLst>
              <a:ext uri="{FF2B5EF4-FFF2-40B4-BE49-F238E27FC236}">
                <a16:creationId xmlns:a16="http://schemas.microsoft.com/office/drawing/2014/main" id="{FB7BCB66-67F3-DA45-B11B-F57B760AB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71800"/>
            <a:ext cx="1524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867AD8B-C928-D44A-80DD-CD451AD3FE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0F4B9E7-F43C-1D42-8206-3793DC3617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8BB9E2A5-7047-0048-A2BA-8631C75AAC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32BB3-9423-9E45-9522-0410ADFA2C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560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2C64B4D-02FF-4B41-8E83-3F3DD32EAF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5EC8560-1EB4-1049-8199-CBF22CF1B7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37B3228-BE60-FF47-A165-7ECF0DEDFD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EC73-810A-334C-A338-59D8AECCE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3937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E1B7C36-20D7-E249-B951-80AEA7954E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1A63DCD-319A-4B45-8FA5-BFD110A99A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2E06174-A9C8-7D4C-8020-2BAB7EB26B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C7FFC-103A-9945-AF8E-85DCDEED1F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8106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8580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7FEAF7-6389-3845-9A48-B3E7BE451F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36E8DD-4DEC-0849-9B24-C6CA646E19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6D47827-4B89-1540-AFAA-F93F3A1DA6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732CB-F407-B941-B852-04ABC91749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01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773819-1D68-7D4D-B9C2-11EC736C80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4074BFF-E878-DC47-834E-11415647B6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E3FA2EE-4E57-E144-ACA7-D2E8A1FF2D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C817D-7508-054B-AE52-750B092E01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57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DD19FA6-BC99-2140-9DA0-A15F04B367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8184479-CE71-FF42-B059-5D32C8EF40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A4541B5-BCB3-484D-A710-75B638F346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B20A6-2C0A-1A45-A2AF-E2474F4BB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3375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CEFC7CF-878D-0A42-9600-894A630FAD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3B4541C-6DAD-0944-A070-1D53D030A9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3F5638B-F6B5-324A-B214-C19C475F1A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CE636-CD46-4A41-973D-7CFDE66276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850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E25532A-63A3-154C-99BF-9D60907772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69A47408-9607-4644-83ED-B962B5E1A0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BAB4527-AFB1-2645-A974-AF013263E8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99BF9-CC41-0B4E-AF0C-283FA3AB10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8192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1206CF1-581B-BA42-853F-91E3EE31CE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97B7447-68FF-5149-AC47-E75458D736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5177CB6-49D0-3C40-9BAB-C3F3D9119B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C1827-2632-D242-8544-0F2C9713DD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70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012EFBA0-1436-534D-B42A-27EA039865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BB4E540C-EAB0-854E-923E-8BE532B691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8B450B47-4AB4-EA44-90C2-66A19A3002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7CB8F-B97A-B049-A966-961073CB97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553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39670EE-3301-FC41-8A65-68E7DD4B6F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EF7D09E-902B-6B42-9E65-BC2AC3827B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82D3CC6-B082-504F-BE48-2E20651EB4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56AC8-23E9-4644-89A3-2BD9794FC4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7485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ECFA338-5287-4448-BBC7-9F41FA45BF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1D96917-665A-6B4F-9F82-68A144C34F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73A3BD6D-5EC4-684A-B1FC-7355859CDD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F16E7-CA94-5C4C-AEE7-BAE610E619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49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>
            <a:extLst>
              <a:ext uri="{FF2B5EF4-FFF2-40B4-BE49-F238E27FC236}">
                <a16:creationId xmlns:a16="http://schemas.microsoft.com/office/drawing/2014/main" id="{9E74A206-9563-564B-A5B5-AD14219128F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91400" y="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D1D48D3-2E6B-D849-94A5-EA33A44D32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6858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6C3EF76-BD5C-B64D-B466-C67A411FC9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73EBE505-FD9B-2545-97B1-3B2BA663B3B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7F3505A3-0ABB-8F48-A0C7-379E5DB4996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4F94872F-4563-F848-8E55-03BDCFA4C7C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9B36A70A-2990-6446-A38B-DB8C03AC65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2" name="Picture 40" descr="ietflogo">
            <a:extLst>
              <a:ext uri="{FF2B5EF4-FFF2-40B4-BE49-F238E27FC236}">
                <a16:creationId xmlns:a16="http://schemas.microsoft.com/office/drawing/2014/main" id="{F6EC0B8A-6227-FD4B-AF2C-9DFD87874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28600"/>
            <a:ext cx="15240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47" r:id="rId1"/>
    <p:sldLayoutId id="2147484436" r:id="rId2"/>
    <p:sldLayoutId id="2147484437" r:id="rId3"/>
    <p:sldLayoutId id="2147484438" r:id="rId4"/>
    <p:sldLayoutId id="2147484439" r:id="rId5"/>
    <p:sldLayoutId id="2147484440" r:id="rId6"/>
    <p:sldLayoutId id="2147484441" r:id="rId7"/>
    <p:sldLayoutId id="2147484442" r:id="rId8"/>
    <p:sldLayoutId id="2147484443" r:id="rId9"/>
    <p:sldLayoutId id="2147484444" r:id="rId10"/>
    <p:sldLayoutId id="2147484445" r:id="rId11"/>
    <p:sldLayoutId id="214748444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ＭＳ Ｐゴシック" charset="-128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A381A5D5-E9AD-FA44-8640-2A4885DACB0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400" dirty="0">
                <a:ea typeface="ＭＳ Ｐゴシック" panose="020B0600070205080204" pitchFamily="34" charset="-128"/>
              </a:rPr>
              <a:t>Inter-Domain OAM for SR Networks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MPLS Interim May 7, 2020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F47EE6D5-7FB2-6F48-9CDE-F1ECCFD2684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-228600" y="2971800"/>
            <a:ext cx="73914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3000" dirty="0">
                <a:ea typeface="ＭＳ Ｐゴシック" panose="020B0600070205080204" pitchFamily="34" charset="-128"/>
              </a:rPr>
              <a:t>Shraddha Hegde, Juniper Networks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000" dirty="0">
                <a:ea typeface="ＭＳ Ｐゴシック" panose="020B0600070205080204" pitchFamily="34" charset="-128"/>
              </a:rPr>
              <a:t>Kapil Arora, Juniper Networks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000" dirty="0">
                <a:ea typeface="ＭＳ Ｐゴシック" panose="020B0600070205080204" pitchFamily="34" charset="-128"/>
              </a:rPr>
              <a:t>Samson </a:t>
            </a:r>
            <a:r>
              <a:rPr lang="en-US" altLang="en-US" sz="3000" dirty="0" err="1">
                <a:ea typeface="ＭＳ Ｐゴシック" panose="020B0600070205080204" pitchFamily="34" charset="-128"/>
              </a:rPr>
              <a:t>Ninan</a:t>
            </a:r>
            <a:r>
              <a:rPr lang="en-US" altLang="en-US" sz="3000" dirty="0">
                <a:ea typeface="ＭＳ Ｐゴシック" panose="020B0600070205080204" pitchFamily="34" charset="-128"/>
              </a:rPr>
              <a:t>, Juniper Networks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000" dirty="0">
                <a:ea typeface="ＭＳ Ｐゴシック" panose="020B0600070205080204" pitchFamily="34" charset="-128"/>
              </a:rPr>
              <a:t>Mukul Srivastava, Juniper Networks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000" dirty="0">
                <a:ea typeface="ＭＳ Ｐゴシック" panose="020B0600070205080204" pitchFamily="34" charset="-128"/>
              </a:rPr>
              <a:t>Nagendra Kumar, Zafar Ali, Carlos Pignataro, Cisco Systems</a:t>
            </a:r>
          </a:p>
          <a:p>
            <a:pPr eaLnBrk="1" hangingPunct="1">
              <a:lnSpc>
                <a:spcPct val="90000"/>
              </a:lnSpc>
            </a:pPr>
            <a:endParaRPr lang="en-US" altLang="en-US" sz="30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3000" dirty="0">
              <a:ea typeface="ＭＳ Ｐゴシック" panose="020B0600070205080204" pitchFamily="34" charset="-128"/>
            </a:endParaRPr>
          </a:p>
        </p:txBody>
      </p:sp>
      <p:sp>
        <p:nvSpPr>
          <p:cNvPr id="16387" name="Slide Number Placeholder 1">
            <a:extLst>
              <a:ext uri="{FF2B5EF4-FFF2-40B4-BE49-F238E27FC236}">
                <a16:creationId xmlns:a16="http://schemas.microsoft.com/office/drawing/2014/main" id="{C8D98CAF-AFED-F344-8906-A9E9CF954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4F5E4E1-405B-0E4E-866B-70FB08DD8560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7A93EBE6-4B66-844D-ADED-A8FB81C2C9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Agenda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B99DF9D5-AF7D-5141-8E54-EF35D529E9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1663" y="1676400"/>
            <a:ext cx="7932737" cy="4724400"/>
          </a:xfrm>
        </p:spPr>
        <p:txBody>
          <a:bodyPr/>
          <a:lstStyle/>
          <a:p>
            <a:r>
              <a:rPr lang="en-US" altLang="en-US" sz="3200" dirty="0">
                <a:ea typeface="ＭＳ Ｐゴシック" panose="020B0600070205080204" pitchFamily="34" charset="-128"/>
              </a:rPr>
              <a:t>Updates from Last version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Added new section on Inter-domain networks with multiple IGPs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Updated for comments from last meeting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Ask &amp; Next step</a:t>
            </a:r>
          </a:p>
        </p:txBody>
      </p:sp>
      <p:sp>
        <p:nvSpPr>
          <p:cNvPr id="18435" name="Slide Number Placeholder 1">
            <a:extLst>
              <a:ext uri="{FF2B5EF4-FFF2-40B4-BE49-F238E27FC236}">
                <a16:creationId xmlns:a16="http://schemas.microsoft.com/office/drawing/2014/main" id="{8DE25166-FD12-DC4B-86DC-5900952D2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E06E065-F326-8D4A-AF82-6532CADD4D68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F8171-FFFA-0A41-88B6-5CED59047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7038"/>
            <a:ext cx="6858000" cy="715962"/>
          </a:xfrm>
        </p:spPr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Inter-domain networks with multiple IGPs</a:t>
            </a:r>
            <a:endParaRPr lang="en-US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D8A388-72E0-5B4A-ACFA-2E0086B14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F732CB-F407-B941-B852-04ABC91749B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D780DC60-120C-4F99-9520-3E17FE62D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CAE8CFF3-40BE-4D4C-8F5B-796C9762BF9C}"/>
              </a:ext>
            </a:extLst>
          </p:cNvPr>
          <p:cNvSpPr txBox="1">
            <a:spLocks/>
          </p:cNvSpPr>
          <p:nvPr/>
        </p:nvSpPr>
        <p:spPr bwMode="auto">
          <a:xfrm>
            <a:off x="11359290" y="6614172"/>
            <a:ext cx="327407" cy="14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fld id="{911CAEDA-F13C-43B4-B3A8-D3983B74564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B3FBB93-BC26-401C-BAD2-A183AFEEAAE2}"/>
              </a:ext>
            </a:extLst>
          </p:cNvPr>
          <p:cNvSpPr txBox="1">
            <a:spLocks/>
          </p:cNvSpPr>
          <p:nvPr/>
        </p:nvSpPr>
        <p:spPr>
          <a:xfrm>
            <a:off x="11359290" y="6614172"/>
            <a:ext cx="327407" cy="1436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933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1CAEDA-F13C-43B4-B3A8-D3983B74564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90F021F-D4FA-4B31-9518-2B383159AB3E}"/>
              </a:ext>
            </a:extLst>
          </p:cNvPr>
          <p:cNvSpPr txBox="1">
            <a:spLocks/>
          </p:cNvSpPr>
          <p:nvPr/>
        </p:nvSpPr>
        <p:spPr>
          <a:xfrm>
            <a:off x="11359290" y="6614172"/>
            <a:ext cx="327407" cy="1436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933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1CAEDA-F13C-43B4-B3A8-D3983B745648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1928582-0C1A-4FAE-B2E9-8CE84F2B7942}"/>
              </a:ext>
            </a:extLst>
          </p:cNvPr>
          <p:cNvGrpSpPr/>
          <p:nvPr/>
        </p:nvGrpSpPr>
        <p:grpSpPr>
          <a:xfrm>
            <a:off x="212561" y="2534703"/>
            <a:ext cx="7124154" cy="2001632"/>
            <a:chOff x="1038306" y="1785776"/>
            <a:chExt cx="5343115" cy="1501224"/>
          </a:xfrm>
        </p:grpSpPr>
        <p:pic>
          <p:nvPicPr>
            <p:cNvPr id="14" name="Picture 13" descr="cloud_OL.png">
              <a:extLst>
                <a:ext uri="{FF2B5EF4-FFF2-40B4-BE49-F238E27FC236}">
                  <a16:creationId xmlns:a16="http://schemas.microsoft.com/office/drawing/2014/main" id="{67E1B897-164C-4EBC-BE6B-C5761ED4E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0002" y="2137254"/>
              <a:ext cx="1631419" cy="872739"/>
            </a:xfrm>
            <a:prstGeom prst="rect">
              <a:avLst/>
            </a:prstGeom>
          </p:spPr>
        </p:pic>
        <p:pic>
          <p:nvPicPr>
            <p:cNvPr id="15" name="Picture 14" descr="cloud_OL.png">
              <a:extLst>
                <a:ext uri="{FF2B5EF4-FFF2-40B4-BE49-F238E27FC236}">
                  <a16:creationId xmlns:a16="http://schemas.microsoft.com/office/drawing/2014/main" id="{37ADFB94-1B7E-4909-95D6-5C13CACABA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8306" y="2116428"/>
              <a:ext cx="1666870" cy="904955"/>
            </a:xfrm>
            <a:prstGeom prst="rect">
              <a:avLst/>
            </a:prstGeom>
          </p:spPr>
        </p:pic>
        <p:pic>
          <p:nvPicPr>
            <p:cNvPr id="16" name="Picture 15" descr="cloud_OL.png">
              <a:extLst>
                <a:ext uri="{FF2B5EF4-FFF2-40B4-BE49-F238E27FC236}">
                  <a16:creationId xmlns:a16="http://schemas.microsoft.com/office/drawing/2014/main" id="{61561632-282A-4F52-BD31-E3B5DF499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9642" y="1785776"/>
              <a:ext cx="2299336" cy="1259245"/>
            </a:xfrm>
            <a:prstGeom prst="rect">
              <a:avLst/>
            </a:prstGeom>
          </p:spPr>
        </p:pic>
        <p:pic>
          <p:nvPicPr>
            <p:cNvPr id="17" name="Picture 16" descr="Generic Router 1.png">
              <a:extLst>
                <a:ext uri="{FF2B5EF4-FFF2-40B4-BE49-F238E27FC236}">
                  <a16:creationId xmlns:a16="http://schemas.microsoft.com/office/drawing/2014/main" id="{71F759DD-2325-4852-8A48-CE9BA918A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34946" y="2257207"/>
              <a:ext cx="321826" cy="321826"/>
            </a:xfrm>
            <a:prstGeom prst="rect">
              <a:avLst/>
            </a:prstGeom>
          </p:spPr>
        </p:pic>
        <p:pic>
          <p:nvPicPr>
            <p:cNvPr id="18" name="Picture 17" descr="Generic Router 1.png">
              <a:extLst>
                <a:ext uri="{FF2B5EF4-FFF2-40B4-BE49-F238E27FC236}">
                  <a16:creationId xmlns:a16="http://schemas.microsoft.com/office/drawing/2014/main" id="{D784306B-38BD-45B1-97DA-67942AAD3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44778" y="2276382"/>
              <a:ext cx="321826" cy="321826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A07829B-C1D6-4B0C-A213-E03750CCB93B}"/>
                </a:ext>
              </a:extLst>
            </p:cNvPr>
            <p:cNvSpPr/>
            <p:nvPr/>
          </p:nvSpPr>
          <p:spPr>
            <a:xfrm>
              <a:off x="3345210" y="2288325"/>
              <a:ext cx="528029" cy="26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77">
                <a:lnSpc>
                  <a:spcPct val="90000"/>
                </a:lnSpc>
                <a:defRPr/>
              </a:pPr>
              <a:r>
                <a:rPr lang="en-US" sz="1867" dirty="0">
                  <a:solidFill>
                    <a:srgbClr val="000000"/>
                  </a:solidFill>
                  <a:latin typeface="Arial"/>
                  <a:cs typeface="Arial"/>
                </a:rPr>
                <a:t>Core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B578246-78C6-47F2-B2DD-A543FFF9E8B0}"/>
                </a:ext>
              </a:extLst>
            </p:cNvPr>
            <p:cNvSpPr/>
            <p:nvPr/>
          </p:nvSpPr>
          <p:spPr>
            <a:xfrm>
              <a:off x="1461612" y="2719669"/>
              <a:ext cx="696345" cy="2631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77">
                <a:lnSpc>
                  <a:spcPct val="90000"/>
                </a:lnSpc>
                <a:defRPr/>
              </a:pPr>
              <a:r>
                <a:rPr lang="en-US" sz="1867" dirty="0">
                  <a:solidFill>
                    <a:srgbClr val="000000"/>
                  </a:solidFill>
                  <a:latin typeface="Arial"/>
                  <a:cs typeface="Arial"/>
                </a:rPr>
                <a:t>Metro1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1A9814A-EAD8-4650-B5AD-24A2FB944988}"/>
                </a:ext>
              </a:extLst>
            </p:cNvPr>
            <p:cNvSpPr/>
            <p:nvPr/>
          </p:nvSpPr>
          <p:spPr>
            <a:xfrm>
              <a:off x="5130117" y="2733035"/>
              <a:ext cx="745637" cy="26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77">
                <a:lnSpc>
                  <a:spcPct val="90000"/>
                </a:lnSpc>
                <a:defRPr/>
              </a:pPr>
              <a:r>
                <a:rPr lang="en-US" sz="1867" dirty="0">
                  <a:solidFill>
                    <a:srgbClr val="000000"/>
                  </a:solidFill>
                  <a:latin typeface="Arial"/>
                  <a:cs typeface="Arial"/>
                </a:rPr>
                <a:t>Metro 3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3B95502-043B-4616-B85F-0FE153FF7009}"/>
                </a:ext>
              </a:extLst>
            </p:cNvPr>
            <p:cNvCxnSpPr>
              <a:cxnSpLocks/>
            </p:cNvCxnSpPr>
            <p:nvPr/>
          </p:nvCxnSpPr>
          <p:spPr>
            <a:xfrm>
              <a:off x="2659103" y="2116428"/>
              <a:ext cx="50092" cy="1170572"/>
            </a:xfrm>
            <a:prstGeom prst="line">
              <a:avLst/>
            </a:prstGeom>
            <a:ln>
              <a:solidFill>
                <a:schemeClr val="accent6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03B0112-2A57-4F03-A7A8-E8635C19E9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6604" y="2080104"/>
              <a:ext cx="20026" cy="1206896"/>
            </a:xfrm>
            <a:prstGeom prst="line">
              <a:avLst/>
            </a:prstGeom>
            <a:ln>
              <a:solidFill>
                <a:schemeClr val="accent6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 descr="Generic Router 1.png">
              <a:extLst>
                <a:ext uri="{FF2B5EF4-FFF2-40B4-BE49-F238E27FC236}">
                  <a16:creationId xmlns:a16="http://schemas.microsoft.com/office/drawing/2014/main" id="{E21E409E-30E3-4703-877F-149A0FDF1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00564" y="2688556"/>
              <a:ext cx="321826" cy="321826"/>
            </a:xfrm>
            <a:prstGeom prst="rect">
              <a:avLst/>
            </a:prstGeom>
          </p:spPr>
        </p:pic>
        <p:pic>
          <p:nvPicPr>
            <p:cNvPr id="25" name="Picture 24" descr="Generic Router 1.png">
              <a:extLst>
                <a:ext uri="{FF2B5EF4-FFF2-40B4-BE49-F238E27FC236}">
                  <a16:creationId xmlns:a16="http://schemas.microsoft.com/office/drawing/2014/main" id="{C6016C2F-3553-43E7-81DA-B856D9352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86756" y="2663347"/>
              <a:ext cx="321826" cy="321826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31F20C6-2472-4D10-A072-DF67A40C61D4}"/>
              </a:ext>
            </a:extLst>
          </p:cNvPr>
          <p:cNvSpPr txBox="1"/>
          <p:nvPr/>
        </p:nvSpPr>
        <p:spPr>
          <a:xfrm>
            <a:off x="147923" y="3581148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3D6E14-F30F-4058-9171-5EFEE2967EB6}"/>
              </a:ext>
            </a:extLst>
          </p:cNvPr>
          <p:cNvSpPr txBox="1"/>
          <p:nvPr/>
        </p:nvSpPr>
        <p:spPr>
          <a:xfrm>
            <a:off x="6746183" y="3555542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C851262-C1EF-461D-9C35-714355201309}"/>
              </a:ext>
            </a:extLst>
          </p:cNvPr>
          <p:cNvSpPr txBox="1"/>
          <p:nvPr/>
        </p:nvSpPr>
        <p:spPr>
          <a:xfrm>
            <a:off x="6756239" y="4177667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PE6</a:t>
            </a:r>
          </a:p>
        </p:txBody>
      </p:sp>
      <p:pic>
        <p:nvPicPr>
          <p:cNvPr id="33" name="Picture 32" descr="Juniper_logical Router.png">
            <a:extLst>
              <a:ext uri="{FF2B5EF4-FFF2-40B4-BE49-F238E27FC236}">
                <a16:creationId xmlns:a16="http://schemas.microsoft.com/office/drawing/2014/main" id="{81228A96-FF46-4F42-A730-6199964766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1" y="3911058"/>
            <a:ext cx="300412" cy="30041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B8829B8-E3BB-4E24-AD42-310EEF8AE508}"/>
              </a:ext>
            </a:extLst>
          </p:cNvPr>
          <p:cNvSpPr txBox="1"/>
          <p:nvPr/>
        </p:nvSpPr>
        <p:spPr>
          <a:xfrm>
            <a:off x="57481" y="2997180"/>
            <a:ext cx="92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C8D9C4-80A0-4EA8-A069-C95DF98B9272}"/>
              </a:ext>
            </a:extLst>
          </p:cNvPr>
          <p:cNvSpPr txBox="1"/>
          <p:nvPr/>
        </p:nvSpPr>
        <p:spPr>
          <a:xfrm>
            <a:off x="6767448" y="2820152"/>
            <a:ext cx="97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Access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03F7FB6-76D0-4156-9403-1E059EA34D59}"/>
              </a:ext>
            </a:extLst>
          </p:cNvPr>
          <p:cNvSpPr txBox="1"/>
          <p:nvPr/>
        </p:nvSpPr>
        <p:spPr>
          <a:xfrm>
            <a:off x="2818917" y="1316038"/>
            <a:ext cx="1464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Intra domain TE Controller</a:t>
            </a:r>
          </a:p>
        </p:txBody>
      </p:sp>
      <p:pic>
        <p:nvPicPr>
          <p:cNvPr id="37" name="Picture 36" descr="Juniper_logical Router.png">
            <a:extLst>
              <a:ext uri="{FF2B5EF4-FFF2-40B4-BE49-F238E27FC236}">
                <a16:creationId xmlns:a16="http://schemas.microsoft.com/office/drawing/2014/main" id="{E7E6EC0E-CF51-4002-B062-1058823E63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40" y="3307138"/>
            <a:ext cx="300412" cy="300412"/>
          </a:xfrm>
          <a:prstGeom prst="rect">
            <a:avLst/>
          </a:prstGeom>
        </p:spPr>
      </p:pic>
      <p:pic>
        <p:nvPicPr>
          <p:cNvPr id="38" name="Picture 37" descr="Juniper_logical Router.png">
            <a:extLst>
              <a:ext uri="{FF2B5EF4-FFF2-40B4-BE49-F238E27FC236}">
                <a16:creationId xmlns:a16="http://schemas.microsoft.com/office/drawing/2014/main" id="{00504D50-661C-4A3E-B7E9-F442EE7FC4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071" y="3302375"/>
            <a:ext cx="300412" cy="300412"/>
          </a:xfrm>
          <a:prstGeom prst="rect">
            <a:avLst/>
          </a:prstGeom>
        </p:spPr>
      </p:pic>
      <p:pic>
        <p:nvPicPr>
          <p:cNvPr id="39" name="Picture 38" descr="Juniper_logical Router.png">
            <a:extLst>
              <a:ext uri="{FF2B5EF4-FFF2-40B4-BE49-F238E27FC236}">
                <a16:creationId xmlns:a16="http://schemas.microsoft.com/office/drawing/2014/main" id="{EE073792-6354-4D13-9C10-E153A5D9DB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505" y="3845132"/>
            <a:ext cx="300412" cy="30041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BF098CA-F01E-462F-9A01-AFC14A4A37EB}"/>
              </a:ext>
            </a:extLst>
          </p:cNvPr>
          <p:cNvSpPr txBox="1"/>
          <p:nvPr/>
        </p:nvSpPr>
        <p:spPr>
          <a:xfrm>
            <a:off x="797404" y="3366512"/>
            <a:ext cx="829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ISIS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68951B6-D1D1-4E8F-B717-7CD51CC36076}"/>
              </a:ext>
            </a:extLst>
          </p:cNvPr>
          <p:cNvSpPr txBox="1"/>
          <p:nvPr/>
        </p:nvSpPr>
        <p:spPr>
          <a:xfrm>
            <a:off x="3243061" y="3518912"/>
            <a:ext cx="829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ISIS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4AA12BC-23B2-479F-8195-7D673940976B}"/>
              </a:ext>
            </a:extLst>
          </p:cNvPr>
          <p:cNvSpPr txBox="1"/>
          <p:nvPr/>
        </p:nvSpPr>
        <p:spPr>
          <a:xfrm>
            <a:off x="5783063" y="3402798"/>
            <a:ext cx="829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ISIS 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A33F639-A83F-4060-BFA3-B0D9B572D1A7}"/>
              </a:ext>
            </a:extLst>
          </p:cNvPr>
          <p:cNvSpPr txBox="1"/>
          <p:nvPr/>
        </p:nvSpPr>
        <p:spPr>
          <a:xfrm>
            <a:off x="2303295" y="3544864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ABR1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347625C-0335-4A3B-B67E-A7B1AC82CE50}"/>
              </a:ext>
            </a:extLst>
          </p:cNvPr>
          <p:cNvSpPr txBox="1"/>
          <p:nvPr/>
        </p:nvSpPr>
        <p:spPr>
          <a:xfrm>
            <a:off x="2252494" y="4103664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ABR2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CB2B8A-B022-44D4-8E89-AC9368AA29C8}"/>
              </a:ext>
            </a:extLst>
          </p:cNvPr>
          <p:cNvSpPr txBox="1"/>
          <p:nvPr/>
        </p:nvSpPr>
        <p:spPr>
          <a:xfrm>
            <a:off x="4821523" y="3508577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ABR3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0563F5E-05A6-4909-BE4D-10DCDCA65037}"/>
              </a:ext>
            </a:extLst>
          </p:cNvPr>
          <p:cNvSpPr txBox="1"/>
          <p:nvPr/>
        </p:nvSpPr>
        <p:spPr>
          <a:xfrm>
            <a:off x="4872325" y="4139950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ABR4</a:t>
            </a:r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9D85DA16-7CC8-4AC0-A63C-0CA542C05C18}"/>
              </a:ext>
            </a:extLst>
          </p:cNvPr>
          <p:cNvSpPr/>
          <p:nvPr/>
        </p:nvSpPr>
        <p:spPr>
          <a:xfrm>
            <a:off x="2454492" y="2422334"/>
            <a:ext cx="2744997" cy="1629703"/>
          </a:xfrm>
          <a:prstGeom prst="arc">
            <a:avLst>
              <a:gd name="adj1" fmla="val 11485350"/>
              <a:gd name="adj2" fmla="val 2136341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0" name="Arc 69">
            <a:extLst>
              <a:ext uri="{FF2B5EF4-FFF2-40B4-BE49-F238E27FC236}">
                <a16:creationId xmlns:a16="http://schemas.microsoft.com/office/drawing/2014/main" id="{CE0EC88C-F2B6-4F41-AF37-589A654D91BE}"/>
              </a:ext>
            </a:extLst>
          </p:cNvPr>
          <p:cNvSpPr/>
          <p:nvPr/>
        </p:nvSpPr>
        <p:spPr>
          <a:xfrm>
            <a:off x="5219465" y="2560220"/>
            <a:ext cx="1685668" cy="1399777"/>
          </a:xfrm>
          <a:prstGeom prst="arc">
            <a:avLst>
              <a:gd name="adj1" fmla="val 11485350"/>
              <a:gd name="adj2" fmla="val 2136341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3AEBB748-B544-4035-B5EB-01A55FBBA3FF}"/>
              </a:ext>
            </a:extLst>
          </p:cNvPr>
          <p:cNvSpPr/>
          <p:nvPr/>
        </p:nvSpPr>
        <p:spPr>
          <a:xfrm>
            <a:off x="349918" y="2436849"/>
            <a:ext cx="2058571" cy="1327342"/>
          </a:xfrm>
          <a:prstGeom prst="arc">
            <a:avLst>
              <a:gd name="adj1" fmla="val 11485350"/>
              <a:gd name="adj2" fmla="val 2136341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C6FDD07-20A9-46FE-BCC8-84773DBA41AD}"/>
              </a:ext>
            </a:extLst>
          </p:cNvPr>
          <p:cNvSpPr txBox="1"/>
          <p:nvPr/>
        </p:nvSpPr>
        <p:spPr>
          <a:xfrm>
            <a:off x="877538" y="2438380"/>
            <a:ext cx="92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IBGP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5C3A628-F856-4387-87E4-A34FD5440909}"/>
              </a:ext>
            </a:extLst>
          </p:cNvPr>
          <p:cNvSpPr txBox="1"/>
          <p:nvPr/>
        </p:nvSpPr>
        <p:spPr>
          <a:xfrm>
            <a:off x="3439310" y="2315009"/>
            <a:ext cx="92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IBGP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7559D9C-8AF3-4223-9432-44CDD00B840E}"/>
              </a:ext>
            </a:extLst>
          </p:cNvPr>
          <p:cNvSpPr txBox="1"/>
          <p:nvPr/>
        </p:nvSpPr>
        <p:spPr>
          <a:xfrm>
            <a:off x="5776112" y="2503696"/>
            <a:ext cx="92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IBGP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587B53-67BA-4E52-8041-2C3A45F67D80}"/>
              </a:ext>
            </a:extLst>
          </p:cNvPr>
          <p:cNvSpPr txBox="1"/>
          <p:nvPr/>
        </p:nvSpPr>
        <p:spPr>
          <a:xfrm>
            <a:off x="6756239" y="2315009"/>
            <a:ext cx="923193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PE5:5.5.5.5</a:t>
            </a:r>
          </a:p>
          <a:p>
            <a:r>
              <a:rPr lang="en-US" sz="800" dirty="0"/>
              <a:t>SID: 50</a:t>
            </a:r>
          </a:p>
          <a:p>
            <a:r>
              <a:rPr lang="en-US" sz="800" dirty="0"/>
              <a:t>SRGB: 1000-2000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15D787E-57B3-43C1-9A5C-92BF80ACBF62}"/>
              </a:ext>
            </a:extLst>
          </p:cNvPr>
          <p:cNvSpPr txBox="1"/>
          <p:nvPr/>
        </p:nvSpPr>
        <p:spPr>
          <a:xfrm>
            <a:off x="4724400" y="2387025"/>
            <a:ext cx="923193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PE3:3.3.3.3</a:t>
            </a:r>
          </a:p>
          <a:p>
            <a:r>
              <a:rPr lang="en-US" sz="800" dirty="0"/>
              <a:t>SID: 30</a:t>
            </a:r>
          </a:p>
          <a:p>
            <a:r>
              <a:rPr lang="en-US" sz="800" dirty="0"/>
              <a:t>SRGB: 1000-2000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C9E78A3-C036-4D1D-9443-29317F9514AB}"/>
              </a:ext>
            </a:extLst>
          </p:cNvPr>
          <p:cNvSpPr txBox="1"/>
          <p:nvPr/>
        </p:nvSpPr>
        <p:spPr>
          <a:xfrm>
            <a:off x="2057400" y="2286000"/>
            <a:ext cx="923193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PE3:1.1.1.1</a:t>
            </a:r>
          </a:p>
          <a:p>
            <a:r>
              <a:rPr lang="en-US" sz="800" dirty="0"/>
              <a:t>SID: 10</a:t>
            </a:r>
          </a:p>
          <a:p>
            <a:r>
              <a:rPr lang="en-US" sz="800" dirty="0"/>
              <a:t>SRGB: 1000-2000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9649E3C-FAE9-4276-A319-E3101C2ACA76}"/>
              </a:ext>
            </a:extLst>
          </p:cNvPr>
          <p:cNvSpPr txBox="1"/>
          <p:nvPr/>
        </p:nvSpPr>
        <p:spPr>
          <a:xfrm>
            <a:off x="147923" y="4648200"/>
            <a:ext cx="165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MPLS ping Packet:</a:t>
            </a:r>
          </a:p>
          <a:p>
            <a:r>
              <a:rPr lang="en-US" sz="1200" dirty="0"/>
              <a:t>BGP-LU FEC:</a:t>
            </a:r>
          </a:p>
          <a:p>
            <a:r>
              <a:rPr lang="en-US" sz="1200" dirty="0"/>
              <a:t>PE5</a:t>
            </a:r>
          </a:p>
          <a:p>
            <a:r>
              <a:rPr lang="en-US" sz="1200" dirty="0"/>
              <a:t>Reverse path Segment List:</a:t>
            </a:r>
          </a:p>
          <a:p>
            <a:r>
              <a:rPr lang="en-US" sz="1200" dirty="0"/>
              <a:t>1030 (top), 1010</a:t>
            </a:r>
          </a:p>
        </p:txBody>
      </p:sp>
    </p:spTree>
    <p:extLst>
      <p:ext uri="{BB962C8B-B14F-4D97-AF65-F5344CB8AC3E}">
        <p14:creationId xmlns:p14="http://schemas.microsoft.com/office/powerpoint/2010/main" val="3608864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F8171-FFFA-0A41-88B6-5CED59047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7038"/>
            <a:ext cx="6858000" cy="715962"/>
          </a:xfrm>
        </p:spPr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Inter-domain networks with multiple IGPs</a:t>
            </a:r>
            <a:endParaRPr lang="en-US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D8A388-72E0-5B4A-ACFA-2E0086B14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F732CB-F407-B941-B852-04ABC91749B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D780DC60-120C-4F99-9520-3E17FE62D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CAE8CFF3-40BE-4D4C-8F5B-796C9762BF9C}"/>
              </a:ext>
            </a:extLst>
          </p:cNvPr>
          <p:cNvSpPr txBox="1">
            <a:spLocks/>
          </p:cNvSpPr>
          <p:nvPr/>
        </p:nvSpPr>
        <p:spPr bwMode="auto">
          <a:xfrm>
            <a:off x="11359290" y="6614172"/>
            <a:ext cx="327407" cy="14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fld id="{911CAEDA-F13C-43B4-B3A8-D3983B74564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B3FBB93-BC26-401C-BAD2-A183AFEEAAE2}"/>
              </a:ext>
            </a:extLst>
          </p:cNvPr>
          <p:cNvSpPr txBox="1">
            <a:spLocks/>
          </p:cNvSpPr>
          <p:nvPr/>
        </p:nvSpPr>
        <p:spPr>
          <a:xfrm>
            <a:off x="11359290" y="6614172"/>
            <a:ext cx="327407" cy="1436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933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1CAEDA-F13C-43B4-B3A8-D3983B74564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90F021F-D4FA-4B31-9518-2B383159AB3E}"/>
              </a:ext>
            </a:extLst>
          </p:cNvPr>
          <p:cNvSpPr txBox="1">
            <a:spLocks/>
          </p:cNvSpPr>
          <p:nvPr/>
        </p:nvSpPr>
        <p:spPr>
          <a:xfrm>
            <a:off x="11359290" y="6614172"/>
            <a:ext cx="327407" cy="1436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933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1CAEDA-F13C-43B4-B3A8-D3983B745648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1928582-0C1A-4FAE-B2E9-8CE84F2B7942}"/>
              </a:ext>
            </a:extLst>
          </p:cNvPr>
          <p:cNvGrpSpPr/>
          <p:nvPr/>
        </p:nvGrpSpPr>
        <p:grpSpPr>
          <a:xfrm>
            <a:off x="212561" y="1467903"/>
            <a:ext cx="7124154" cy="2001632"/>
            <a:chOff x="1038306" y="1785776"/>
            <a:chExt cx="5343115" cy="1501224"/>
          </a:xfrm>
        </p:grpSpPr>
        <p:pic>
          <p:nvPicPr>
            <p:cNvPr id="14" name="Picture 13" descr="cloud_OL.png">
              <a:extLst>
                <a:ext uri="{FF2B5EF4-FFF2-40B4-BE49-F238E27FC236}">
                  <a16:creationId xmlns:a16="http://schemas.microsoft.com/office/drawing/2014/main" id="{67E1B897-164C-4EBC-BE6B-C5761ED4E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0002" y="2137254"/>
              <a:ext cx="1631419" cy="872739"/>
            </a:xfrm>
            <a:prstGeom prst="rect">
              <a:avLst/>
            </a:prstGeom>
          </p:spPr>
        </p:pic>
        <p:pic>
          <p:nvPicPr>
            <p:cNvPr id="15" name="Picture 14" descr="cloud_OL.png">
              <a:extLst>
                <a:ext uri="{FF2B5EF4-FFF2-40B4-BE49-F238E27FC236}">
                  <a16:creationId xmlns:a16="http://schemas.microsoft.com/office/drawing/2014/main" id="{37ADFB94-1B7E-4909-95D6-5C13CACABA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8306" y="2116428"/>
              <a:ext cx="1666870" cy="904955"/>
            </a:xfrm>
            <a:prstGeom prst="rect">
              <a:avLst/>
            </a:prstGeom>
          </p:spPr>
        </p:pic>
        <p:pic>
          <p:nvPicPr>
            <p:cNvPr id="16" name="Picture 15" descr="cloud_OL.png">
              <a:extLst>
                <a:ext uri="{FF2B5EF4-FFF2-40B4-BE49-F238E27FC236}">
                  <a16:creationId xmlns:a16="http://schemas.microsoft.com/office/drawing/2014/main" id="{61561632-282A-4F52-BD31-E3B5DF499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9642" y="1785776"/>
              <a:ext cx="2299336" cy="1259245"/>
            </a:xfrm>
            <a:prstGeom prst="rect">
              <a:avLst/>
            </a:prstGeom>
          </p:spPr>
        </p:pic>
        <p:pic>
          <p:nvPicPr>
            <p:cNvPr id="17" name="Picture 16" descr="Generic Router 1.png">
              <a:extLst>
                <a:ext uri="{FF2B5EF4-FFF2-40B4-BE49-F238E27FC236}">
                  <a16:creationId xmlns:a16="http://schemas.microsoft.com/office/drawing/2014/main" id="{71F759DD-2325-4852-8A48-CE9BA918A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34946" y="2257207"/>
              <a:ext cx="321826" cy="321826"/>
            </a:xfrm>
            <a:prstGeom prst="rect">
              <a:avLst/>
            </a:prstGeom>
          </p:spPr>
        </p:pic>
        <p:pic>
          <p:nvPicPr>
            <p:cNvPr id="18" name="Picture 17" descr="Generic Router 1.png">
              <a:extLst>
                <a:ext uri="{FF2B5EF4-FFF2-40B4-BE49-F238E27FC236}">
                  <a16:creationId xmlns:a16="http://schemas.microsoft.com/office/drawing/2014/main" id="{D784306B-38BD-45B1-97DA-67942AAD3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44778" y="2276382"/>
              <a:ext cx="321826" cy="321826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A07829B-C1D6-4B0C-A213-E03750CCB93B}"/>
                </a:ext>
              </a:extLst>
            </p:cNvPr>
            <p:cNvSpPr/>
            <p:nvPr/>
          </p:nvSpPr>
          <p:spPr>
            <a:xfrm>
              <a:off x="3345210" y="2288325"/>
              <a:ext cx="528029" cy="26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77">
                <a:lnSpc>
                  <a:spcPct val="90000"/>
                </a:lnSpc>
                <a:defRPr/>
              </a:pPr>
              <a:r>
                <a:rPr lang="en-US" sz="1867" dirty="0">
                  <a:solidFill>
                    <a:srgbClr val="000000"/>
                  </a:solidFill>
                  <a:latin typeface="Arial"/>
                  <a:cs typeface="Arial"/>
                </a:rPr>
                <a:t>Core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B578246-78C6-47F2-B2DD-A543FFF9E8B0}"/>
                </a:ext>
              </a:extLst>
            </p:cNvPr>
            <p:cNvSpPr/>
            <p:nvPr/>
          </p:nvSpPr>
          <p:spPr>
            <a:xfrm>
              <a:off x="1461612" y="2719669"/>
              <a:ext cx="696345" cy="2631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77">
                <a:lnSpc>
                  <a:spcPct val="90000"/>
                </a:lnSpc>
                <a:defRPr/>
              </a:pPr>
              <a:r>
                <a:rPr lang="en-US" sz="1867" dirty="0">
                  <a:solidFill>
                    <a:srgbClr val="000000"/>
                  </a:solidFill>
                  <a:latin typeface="Arial"/>
                  <a:cs typeface="Arial"/>
                </a:rPr>
                <a:t>Metro1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1A9814A-EAD8-4650-B5AD-24A2FB944988}"/>
                </a:ext>
              </a:extLst>
            </p:cNvPr>
            <p:cNvSpPr/>
            <p:nvPr/>
          </p:nvSpPr>
          <p:spPr>
            <a:xfrm>
              <a:off x="5130117" y="2733035"/>
              <a:ext cx="745637" cy="26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77">
                <a:lnSpc>
                  <a:spcPct val="90000"/>
                </a:lnSpc>
                <a:defRPr/>
              </a:pPr>
              <a:r>
                <a:rPr lang="en-US" sz="1867" dirty="0">
                  <a:solidFill>
                    <a:srgbClr val="000000"/>
                  </a:solidFill>
                  <a:latin typeface="Arial"/>
                  <a:cs typeface="Arial"/>
                </a:rPr>
                <a:t>Metro 3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3B95502-043B-4616-B85F-0FE153FF7009}"/>
                </a:ext>
              </a:extLst>
            </p:cNvPr>
            <p:cNvCxnSpPr>
              <a:cxnSpLocks/>
            </p:cNvCxnSpPr>
            <p:nvPr/>
          </p:nvCxnSpPr>
          <p:spPr>
            <a:xfrm>
              <a:off x="2659103" y="2116428"/>
              <a:ext cx="50092" cy="1170572"/>
            </a:xfrm>
            <a:prstGeom prst="line">
              <a:avLst/>
            </a:prstGeom>
            <a:ln>
              <a:solidFill>
                <a:schemeClr val="accent6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03B0112-2A57-4F03-A7A8-E8635C19E9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6604" y="2080104"/>
              <a:ext cx="20026" cy="1206896"/>
            </a:xfrm>
            <a:prstGeom prst="line">
              <a:avLst/>
            </a:prstGeom>
            <a:ln>
              <a:solidFill>
                <a:schemeClr val="accent6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 descr="Generic Router 1.png">
              <a:extLst>
                <a:ext uri="{FF2B5EF4-FFF2-40B4-BE49-F238E27FC236}">
                  <a16:creationId xmlns:a16="http://schemas.microsoft.com/office/drawing/2014/main" id="{E21E409E-30E3-4703-877F-149A0FDF1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00564" y="2688556"/>
              <a:ext cx="321826" cy="321826"/>
            </a:xfrm>
            <a:prstGeom prst="rect">
              <a:avLst/>
            </a:prstGeom>
          </p:spPr>
        </p:pic>
        <p:pic>
          <p:nvPicPr>
            <p:cNvPr id="25" name="Picture 24" descr="Generic Router 1.png">
              <a:extLst>
                <a:ext uri="{FF2B5EF4-FFF2-40B4-BE49-F238E27FC236}">
                  <a16:creationId xmlns:a16="http://schemas.microsoft.com/office/drawing/2014/main" id="{C6016C2F-3553-43E7-81DA-B856D9352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86756" y="2663347"/>
              <a:ext cx="321826" cy="321826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31F20C6-2472-4D10-A072-DF67A40C61D4}"/>
              </a:ext>
            </a:extLst>
          </p:cNvPr>
          <p:cNvSpPr txBox="1"/>
          <p:nvPr/>
        </p:nvSpPr>
        <p:spPr>
          <a:xfrm>
            <a:off x="147923" y="2514348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3D6E14-F30F-4058-9171-5EFEE2967EB6}"/>
              </a:ext>
            </a:extLst>
          </p:cNvPr>
          <p:cNvSpPr txBox="1"/>
          <p:nvPr/>
        </p:nvSpPr>
        <p:spPr>
          <a:xfrm>
            <a:off x="6746183" y="2488742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C851262-C1EF-461D-9C35-714355201309}"/>
              </a:ext>
            </a:extLst>
          </p:cNvPr>
          <p:cNvSpPr txBox="1"/>
          <p:nvPr/>
        </p:nvSpPr>
        <p:spPr>
          <a:xfrm>
            <a:off x="6756239" y="3110867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PE6</a:t>
            </a:r>
          </a:p>
        </p:txBody>
      </p:sp>
      <p:pic>
        <p:nvPicPr>
          <p:cNvPr id="33" name="Picture 32" descr="Juniper_logical Router.png">
            <a:extLst>
              <a:ext uri="{FF2B5EF4-FFF2-40B4-BE49-F238E27FC236}">
                <a16:creationId xmlns:a16="http://schemas.microsoft.com/office/drawing/2014/main" id="{81228A96-FF46-4F42-A730-6199964766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1" y="2844258"/>
            <a:ext cx="300412" cy="30041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B8829B8-E3BB-4E24-AD42-310EEF8AE508}"/>
              </a:ext>
            </a:extLst>
          </p:cNvPr>
          <p:cNvSpPr txBox="1"/>
          <p:nvPr/>
        </p:nvSpPr>
        <p:spPr>
          <a:xfrm>
            <a:off x="57481" y="1930380"/>
            <a:ext cx="92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C8D9C4-80A0-4EA8-A069-C95DF98B9272}"/>
              </a:ext>
            </a:extLst>
          </p:cNvPr>
          <p:cNvSpPr txBox="1"/>
          <p:nvPr/>
        </p:nvSpPr>
        <p:spPr>
          <a:xfrm>
            <a:off x="6767448" y="1753352"/>
            <a:ext cx="974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Access</a:t>
            </a:r>
          </a:p>
        </p:txBody>
      </p:sp>
      <p:pic>
        <p:nvPicPr>
          <p:cNvPr id="37" name="Picture 36" descr="Juniper_logical Router.png">
            <a:extLst>
              <a:ext uri="{FF2B5EF4-FFF2-40B4-BE49-F238E27FC236}">
                <a16:creationId xmlns:a16="http://schemas.microsoft.com/office/drawing/2014/main" id="{E7E6EC0E-CF51-4002-B062-1058823E63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40" y="2240338"/>
            <a:ext cx="300412" cy="300412"/>
          </a:xfrm>
          <a:prstGeom prst="rect">
            <a:avLst/>
          </a:prstGeom>
        </p:spPr>
      </p:pic>
      <p:pic>
        <p:nvPicPr>
          <p:cNvPr id="38" name="Picture 37" descr="Juniper_logical Router.png">
            <a:extLst>
              <a:ext uri="{FF2B5EF4-FFF2-40B4-BE49-F238E27FC236}">
                <a16:creationId xmlns:a16="http://schemas.microsoft.com/office/drawing/2014/main" id="{00504D50-661C-4A3E-B7E9-F442EE7FC4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071" y="2235575"/>
            <a:ext cx="300412" cy="300412"/>
          </a:xfrm>
          <a:prstGeom prst="rect">
            <a:avLst/>
          </a:prstGeom>
        </p:spPr>
      </p:pic>
      <p:pic>
        <p:nvPicPr>
          <p:cNvPr id="39" name="Picture 38" descr="Juniper_logical Router.png">
            <a:extLst>
              <a:ext uri="{FF2B5EF4-FFF2-40B4-BE49-F238E27FC236}">
                <a16:creationId xmlns:a16="http://schemas.microsoft.com/office/drawing/2014/main" id="{EE073792-6354-4D13-9C10-E153A5D9DB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505" y="2778332"/>
            <a:ext cx="300412" cy="300412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BF098CA-F01E-462F-9A01-AFC14A4A37EB}"/>
              </a:ext>
            </a:extLst>
          </p:cNvPr>
          <p:cNvSpPr txBox="1"/>
          <p:nvPr/>
        </p:nvSpPr>
        <p:spPr>
          <a:xfrm>
            <a:off x="797404" y="2299712"/>
            <a:ext cx="829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ISIS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68951B6-D1D1-4E8F-B717-7CD51CC36076}"/>
              </a:ext>
            </a:extLst>
          </p:cNvPr>
          <p:cNvSpPr txBox="1"/>
          <p:nvPr/>
        </p:nvSpPr>
        <p:spPr>
          <a:xfrm>
            <a:off x="3243061" y="2452112"/>
            <a:ext cx="829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ISIS 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4AA12BC-23B2-479F-8195-7D673940976B}"/>
              </a:ext>
            </a:extLst>
          </p:cNvPr>
          <p:cNvSpPr txBox="1"/>
          <p:nvPr/>
        </p:nvSpPr>
        <p:spPr>
          <a:xfrm>
            <a:off x="5783063" y="2335998"/>
            <a:ext cx="829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ISIS 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A33F639-A83F-4060-BFA3-B0D9B572D1A7}"/>
              </a:ext>
            </a:extLst>
          </p:cNvPr>
          <p:cNvSpPr txBox="1"/>
          <p:nvPr/>
        </p:nvSpPr>
        <p:spPr>
          <a:xfrm>
            <a:off x="2303295" y="2478064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ABR1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347625C-0335-4A3B-B67E-A7B1AC82CE50}"/>
              </a:ext>
            </a:extLst>
          </p:cNvPr>
          <p:cNvSpPr txBox="1"/>
          <p:nvPr/>
        </p:nvSpPr>
        <p:spPr>
          <a:xfrm>
            <a:off x="2252494" y="3036864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ABR2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CB2B8A-B022-44D4-8E89-AC9368AA29C8}"/>
              </a:ext>
            </a:extLst>
          </p:cNvPr>
          <p:cNvSpPr txBox="1"/>
          <p:nvPr/>
        </p:nvSpPr>
        <p:spPr>
          <a:xfrm>
            <a:off x="4821523" y="2441777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ABR3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0563F5E-05A6-4909-BE4D-10DCDCA65037}"/>
              </a:ext>
            </a:extLst>
          </p:cNvPr>
          <p:cNvSpPr txBox="1"/>
          <p:nvPr/>
        </p:nvSpPr>
        <p:spPr>
          <a:xfrm>
            <a:off x="4872325" y="3073150"/>
            <a:ext cx="657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ABR4</a:t>
            </a:r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9D85DA16-7CC8-4AC0-A63C-0CA542C05C18}"/>
              </a:ext>
            </a:extLst>
          </p:cNvPr>
          <p:cNvSpPr/>
          <p:nvPr/>
        </p:nvSpPr>
        <p:spPr>
          <a:xfrm>
            <a:off x="2454492" y="1355534"/>
            <a:ext cx="2744997" cy="1629703"/>
          </a:xfrm>
          <a:prstGeom prst="arc">
            <a:avLst>
              <a:gd name="adj1" fmla="val 11485350"/>
              <a:gd name="adj2" fmla="val 2136341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0" name="Arc 69">
            <a:extLst>
              <a:ext uri="{FF2B5EF4-FFF2-40B4-BE49-F238E27FC236}">
                <a16:creationId xmlns:a16="http://schemas.microsoft.com/office/drawing/2014/main" id="{CE0EC88C-F2B6-4F41-AF37-589A654D91BE}"/>
              </a:ext>
            </a:extLst>
          </p:cNvPr>
          <p:cNvSpPr/>
          <p:nvPr/>
        </p:nvSpPr>
        <p:spPr>
          <a:xfrm>
            <a:off x="5219465" y="1493420"/>
            <a:ext cx="1685668" cy="1399777"/>
          </a:xfrm>
          <a:prstGeom prst="arc">
            <a:avLst>
              <a:gd name="adj1" fmla="val 11485350"/>
              <a:gd name="adj2" fmla="val 2136341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3AEBB748-B544-4035-B5EB-01A55FBBA3FF}"/>
              </a:ext>
            </a:extLst>
          </p:cNvPr>
          <p:cNvSpPr/>
          <p:nvPr/>
        </p:nvSpPr>
        <p:spPr>
          <a:xfrm>
            <a:off x="349918" y="1370049"/>
            <a:ext cx="2058571" cy="1327342"/>
          </a:xfrm>
          <a:prstGeom prst="arc">
            <a:avLst>
              <a:gd name="adj1" fmla="val 11485350"/>
              <a:gd name="adj2" fmla="val 2136341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C6FDD07-20A9-46FE-BCC8-84773DBA41AD}"/>
              </a:ext>
            </a:extLst>
          </p:cNvPr>
          <p:cNvSpPr txBox="1"/>
          <p:nvPr/>
        </p:nvSpPr>
        <p:spPr>
          <a:xfrm>
            <a:off x="877538" y="1371580"/>
            <a:ext cx="92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IBGP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5C3A628-F856-4387-87E4-A34FD5440909}"/>
              </a:ext>
            </a:extLst>
          </p:cNvPr>
          <p:cNvSpPr txBox="1"/>
          <p:nvPr/>
        </p:nvSpPr>
        <p:spPr>
          <a:xfrm>
            <a:off x="3439310" y="1248209"/>
            <a:ext cx="92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IBGP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7559D9C-8AF3-4223-9432-44CDD00B840E}"/>
              </a:ext>
            </a:extLst>
          </p:cNvPr>
          <p:cNvSpPr txBox="1"/>
          <p:nvPr/>
        </p:nvSpPr>
        <p:spPr>
          <a:xfrm>
            <a:off x="5776112" y="1436896"/>
            <a:ext cx="92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IBGP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587B53-67BA-4E52-8041-2C3A45F67D80}"/>
              </a:ext>
            </a:extLst>
          </p:cNvPr>
          <p:cNvSpPr txBox="1"/>
          <p:nvPr/>
        </p:nvSpPr>
        <p:spPr>
          <a:xfrm>
            <a:off x="6756239" y="1248209"/>
            <a:ext cx="923193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PE5:5.5.5.5</a:t>
            </a:r>
          </a:p>
          <a:p>
            <a:r>
              <a:rPr lang="en-US" sz="800" dirty="0"/>
              <a:t>SID: 50</a:t>
            </a:r>
          </a:p>
          <a:p>
            <a:r>
              <a:rPr lang="en-US" sz="800" dirty="0"/>
              <a:t>SRGB: 1000-2000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15D787E-57B3-43C1-9A5C-92BF80ACBF62}"/>
              </a:ext>
            </a:extLst>
          </p:cNvPr>
          <p:cNvSpPr txBox="1"/>
          <p:nvPr/>
        </p:nvSpPr>
        <p:spPr>
          <a:xfrm>
            <a:off x="4724400" y="1320225"/>
            <a:ext cx="923193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PE3:3.3.3.3</a:t>
            </a:r>
          </a:p>
          <a:p>
            <a:r>
              <a:rPr lang="en-US" sz="800" dirty="0"/>
              <a:t>SID: 30</a:t>
            </a:r>
          </a:p>
          <a:p>
            <a:r>
              <a:rPr lang="en-US" sz="800" dirty="0"/>
              <a:t>SRGB: 1000-2000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C9E78A3-C036-4D1D-9443-29317F9514AB}"/>
              </a:ext>
            </a:extLst>
          </p:cNvPr>
          <p:cNvSpPr txBox="1"/>
          <p:nvPr/>
        </p:nvSpPr>
        <p:spPr>
          <a:xfrm>
            <a:off x="2057400" y="1219200"/>
            <a:ext cx="923193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PE3:1.1.1.1</a:t>
            </a:r>
          </a:p>
          <a:p>
            <a:r>
              <a:rPr lang="en-US" sz="800" dirty="0"/>
              <a:t>SID: 10</a:t>
            </a:r>
          </a:p>
          <a:p>
            <a:r>
              <a:rPr lang="en-US" sz="800" dirty="0"/>
              <a:t>SRGB: 1000-2000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9649E3C-FAE9-4276-A319-E3101C2ACA76}"/>
              </a:ext>
            </a:extLst>
          </p:cNvPr>
          <p:cNvSpPr txBox="1"/>
          <p:nvPr/>
        </p:nvSpPr>
        <p:spPr>
          <a:xfrm>
            <a:off x="147922" y="3200400"/>
            <a:ext cx="147907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MPLS Traceroute Packet:</a:t>
            </a:r>
          </a:p>
          <a:p>
            <a:r>
              <a:rPr lang="en-US" sz="900" dirty="0"/>
              <a:t>BGP-LU FEC:</a:t>
            </a:r>
          </a:p>
          <a:p>
            <a:r>
              <a:rPr lang="en-US" sz="900" dirty="0"/>
              <a:t>PE5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9F36826-A61C-46CA-A912-037ACD57A6BE}"/>
              </a:ext>
            </a:extLst>
          </p:cNvPr>
          <p:cNvSpPr txBox="1"/>
          <p:nvPr/>
        </p:nvSpPr>
        <p:spPr>
          <a:xfrm>
            <a:off x="1873723" y="3863370"/>
            <a:ext cx="1479077" cy="7848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MPLS Traceroute Packet:</a:t>
            </a:r>
          </a:p>
          <a:p>
            <a:r>
              <a:rPr lang="en-US" sz="900" dirty="0"/>
              <a:t>BGP-LU FEC:</a:t>
            </a:r>
          </a:p>
          <a:p>
            <a:r>
              <a:rPr lang="en-US" sz="900" dirty="0"/>
              <a:t>PE5</a:t>
            </a:r>
          </a:p>
          <a:p>
            <a:r>
              <a:rPr lang="en-US" sz="900" dirty="0"/>
              <a:t>RPSL: 1010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F8AAC8-8558-4C9E-9A4E-D1A148331E3C}"/>
              </a:ext>
            </a:extLst>
          </p:cNvPr>
          <p:cNvSpPr txBox="1"/>
          <p:nvPr/>
        </p:nvSpPr>
        <p:spPr>
          <a:xfrm>
            <a:off x="76200" y="4648200"/>
            <a:ext cx="1479077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MPLS Traceroute Packet:</a:t>
            </a:r>
          </a:p>
          <a:p>
            <a:r>
              <a:rPr lang="en-US" sz="900" dirty="0"/>
              <a:t>BGP-LU FEC:</a:t>
            </a:r>
          </a:p>
          <a:p>
            <a:r>
              <a:rPr lang="en-US" sz="900" dirty="0"/>
              <a:t>PE5</a:t>
            </a:r>
          </a:p>
          <a:p>
            <a:r>
              <a:rPr lang="en-US" sz="900" dirty="0"/>
              <a:t>RPSL</a:t>
            </a:r>
          </a:p>
          <a:p>
            <a:r>
              <a:rPr lang="en-US" sz="900" dirty="0"/>
              <a:t>1010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DA58B59-B1FD-4EFA-8197-90B631A3C2C1}"/>
              </a:ext>
            </a:extLst>
          </p:cNvPr>
          <p:cNvSpPr txBox="1"/>
          <p:nvPr/>
        </p:nvSpPr>
        <p:spPr>
          <a:xfrm>
            <a:off x="4312123" y="5029200"/>
            <a:ext cx="1479077" cy="7848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MPLS Traceroute Packet:</a:t>
            </a:r>
          </a:p>
          <a:p>
            <a:r>
              <a:rPr lang="en-US" sz="900" dirty="0"/>
              <a:t>BGP-LU FEC:</a:t>
            </a:r>
          </a:p>
          <a:p>
            <a:r>
              <a:rPr lang="en-US" sz="900" dirty="0"/>
              <a:t>PE5</a:t>
            </a:r>
          </a:p>
          <a:p>
            <a:r>
              <a:rPr lang="en-US" sz="900" dirty="0"/>
              <a:t>RPSL: 1030(top),1010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C1E15C-B3D1-4DC9-8D5F-A1FBEB7EE241}"/>
              </a:ext>
            </a:extLst>
          </p:cNvPr>
          <p:cNvCxnSpPr/>
          <p:nvPr/>
        </p:nvCxnSpPr>
        <p:spPr>
          <a:xfrm>
            <a:off x="1705429" y="3429000"/>
            <a:ext cx="749063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85946A7-2E80-4C00-BFC1-D91D01DBB91F}"/>
              </a:ext>
            </a:extLst>
          </p:cNvPr>
          <p:cNvCxnSpPr>
            <a:stCxn id="49" idx="1"/>
          </p:cNvCxnSpPr>
          <p:nvPr/>
        </p:nvCxnSpPr>
        <p:spPr>
          <a:xfrm flipH="1">
            <a:off x="980674" y="4255785"/>
            <a:ext cx="893049" cy="1141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FC9B220-0445-4FC5-B525-D2C1E05EB3B6}"/>
              </a:ext>
            </a:extLst>
          </p:cNvPr>
          <p:cNvSpPr txBox="1"/>
          <p:nvPr/>
        </p:nvSpPr>
        <p:spPr>
          <a:xfrm>
            <a:off x="1752600" y="3502968"/>
            <a:ext cx="15520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Echo-request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F71C832-820F-4560-9957-188FADC378A0}"/>
              </a:ext>
            </a:extLst>
          </p:cNvPr>
          <p:cNvSpPr txBox="1"/>
          <p:nvPr/>
        </p:nvSpPr>
        <p:spPr>
          <a:xfrm>
            <a:off x="914400" y="4036368"/>
            <a:ext cx="15520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Echo-reply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8474CDE-5813-416C-AB2B-1F9CFF4185D6}"/>
              </a:ext>
            </a:extLst>
          </p:cNvPr>
          <p:cNvCxnSpPr/>
          <p:nvPr/>
        </p:nvCxnSpPr>
        <p:spPr>
          <a:xfrm>
            <a:off x="1524000" y="5029200"/>
            <a:ext cx="749063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E57E449-94CE-4CD9-B082-EDFE9D2020C4}"/>
              </a:ext>
            </a:extLst>
          </p:cNvPr>
          <p:cNvSpPr txBox="1"/>
          <p:nvPr/>
        </p:nvSpPr>
        <p:spPr>
          <a:xfrm>
            <a:off x="1571171" y="5029200"/>
            <a:ext cx="15520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Echo-request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66FD1D3-AD21-432A-894B-89E7143AFE5D}"/>
              </a:ext>
            </a:extLst>
          </p:cNvPr>
          <p:cNvCxnSpPr/>
          <p:nvPr/>
        </p:nvCxnSpPr>
        <p:spPr>
          <a:xfrm flipH="1">
            <a:off x="3467205" y="5474985"/>
            <a:ext cx="893049" cy="1141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7AF6E8B-6952-4505-B265-BD94A1A00313}"/>
              </a:ext>
            </a:extLst>
          </p:cNvPr>
          <p:cNvSpPr txBox="1"/>
          <p:nvPr/>
        </p:nvSpPr>
        <p:spPr>
          <a:xfrm>
            <a:off x="3400931" y="5255568"/>
            <a:ext cx="15520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Echo-reply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757C989-3D69-4394-A3FF-7EBF6C5AD4A8}"/>
              </a:ext>
            </a:extLst>
          </p:cNvPr>
          <p:cNvSpPr txBox="1"/>
          <p:nvPr/>
        </p:nvSpPr>
        <p:spPr>
          <a:xfrm>
            <a:off x="152400" y="5858470"/>
            <a:ext cx="1479077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MPLS Traceroute Packet:</a:t>
            </a:r>
          </a:p>
          <a:p>
            <a:r>
              <a:rPr lang="en-US" sz="900" dirty="0"/>
              <a:t>BGP-LU FEC:</a:t>
            </a:r>
          </a:p>
          <a:p>
            <a:r>
              <a:rPr lang="en-US" sz="900" dirty="0"/>
              <a:t>PE5</a:t>
            </a:r>
          </a:p>
          <a:p>
            <a:r>
              <a:rPr lang="en-US" sz="900" dirty="0"/>
              <a:t>RPSL</a:t>
            </a:r>
          </a:p>
          <a:p>
            <a:r>
              <a:rPr lang="en-US" sz="900" dirty="0"/>
              <a:t>1030,1010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AB8B2745-EEE7-4C20-956B-702320EE8EDA}"/>
              </a:ext>
            </a:extLst>
          </p:cNvPr>
          <p:cNvCxnSpPr/>
          <p:nvPr/>
        </p:nvCxnSpPr>
        <p:spPr>
          <a:xfrm>
            <a:off x="1600200" y="6239470"/>
            <a:ext cx="749063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ECA5D735-DD76-4D8C-98CA-7703564D12E3}"/>
              </a:ext>
            </a:extLst>
          </p:cNvPr>
          <p:cNvSpPr txBox="1"/>
          <p:nvPr/>
        </p:nvSpPr>
        <p:spPr>
          <a:xfrm>
            <a:off x="1600200" y="6246168"/>
            <a:ext cx="15520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Echo-request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844921-D5F8-4C70-BC4F-267B1F6B6F4A}"/>
              </a:ext>
            </a:extLst>
          </p:cNvPr>
          <p:cNvSpPr txBox="1"/>
          <p:nvPr/>
        </p:nvSpPr>
        <p:spPr>
          <a:xfrm>
            <a:off x="6477000" y="3554529"/>
            <a:ext cx="243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 Reverse Path Segment List is dynamically built at each hop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Node-SID of each visited node is inserted on top </a:t>
            </a:r>
          </a:p>
        </p:txBody>
      </p:sp>
    </p:spTree>
    <p:extLst>
      <p:ext uri="{BB962C8B-B14F-4D97-AF65-F5344CB8AC3E}">
        <p14:creationId xmlns:p14="http://schemas.microsoft.com/office/powerpoint/2010/main" val="329213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F8171-FFFA-0A41-88B6-5CED59047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7038"/>
            <a:ext cx="6858000" cy="715962"/>
          </a:xfrm>
        </p:spPr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Updates from previous version</a:t>
            </a:r>
            <a:endParaRPr lang="en-US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D8A388-72E0-5B4A-ACFA-2E0086B14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F732CB-F407-B941-B852-04ABC91749B8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D780DC60-120C-4F99-9520-3E17FE62D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5B2AC1-2C58-4D3E-BE53-6C13B8B8D3FF}"/>
              </a:ext>
            </a:extLst>
          </p:cNvPr>
          <p:cNvSpPr txBox="1"/>
          <p:nvPr/>
        </p:nvSpPr>
        <p:spPr>
          <a:xfrm>
            <a:off x="609600" y="1676400"/>
            <a:ext cx="7696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Inter-domain  multiple IGP topology added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Clarification on types of segments in the </a:t>
            </a:r>
          </a:p>
          <a:p>
            <a:r>
              <a:rPr lang="en-US" dirty="0"/>
              <a:t>Reverse Path Segment List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Mix of pure IPv4 and Pure IPv6 networks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39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3AC3F07B-2F39-3347-8F9D-769770D109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Summary &amp; Next steps</a:t>
            </a:r>
          </a:p>
        </p:txBody>
      </p:sp>
      <p:sp>
        <p:nvSpPr>
          <p:cNvPr id="21506" name="Content Placeholder 2">
            <a:extLst>
              <a:ext uri="{FF2B5EF4-FFF2-40B4-BE49-F238E27FC236}">
                <a16:creationId xmlns:a16="http://schemas.microsoft.com/office/drawing/2014/main" id="{A9068F3D-B48E-E647-AC61-9EEB87BD621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55638" y="1520825"/>
            <a:ext cx="7940675" cy="4714875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Request for review and comments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Request MPLS WG accept it as WG document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1507" name="Slide Number Placeholder 1">
            <a:extLst>
              <a:ext uri="{FF2B5EF4-FFF2-40B4-BE49-F238E27FC236}">
                <a16:creationId xmlns:a16="http://schemas.microsoft.com/office/drawing/2014/main" id="{F8EAB4BA-48CF-4E4A-A359-3DC7291C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A362E91-2BD3-0C4C-B536-F72E5888D1C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950143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FD3058A9-D750-9D41-BD58-A7E2329B26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5947AD5D-54BF-7249-90F6-35ED08A4EF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55638" y="1520825"/>
            <a:ext cx="7940675" cy="471487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altLang="en-US" sz="4800" b="1" dirty="0">
                <a:solidFill>
                  <a:schemeClr val="tx2"/>
                </a:solidFill>
                <a:latin typeface="+mj-lt"/>
                <a:ea typeface="ＭＳ Ｐゴシック" panose="020B0600070205080204" pitchFamily="34" charset="-128"/>
              </a:rPr>
              <a:t>Thank you</a:t>
            </a:r>
          </a:p>
        </p:txBody>
      </p:sp>
      <p:sp>
        <p:nvSpPr>
          <p:cNvPr id="22531" name="Slide Number Placeholder 1">
            <a:extLst>
              <a:ext uri="{FF2B5EF4-FFF2-40B4-BE49-F238E27FC236}">
                <a16:creationId xmlns:a16="http://schemas.microsoft.com/office/drawing/2014/main" id="{8BFE4CB4-883E-5D44-9897-BDFA0946E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32BA13E-5683-7A44-A4CF-0631A30B8A6A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IETF">
  <a:themeElements>
    <a:clrScheme name="IETF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IET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IETF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TF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TF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C:\USERS\USERINF\MSOFFICE\TEMPLATE\IETF.pot</Template>
  <TotalTime>127031</TotalTime>
  <Words>325</Words>
  <Application>Microsoft Office PowerPoint</Application>
  <PresentationFormat>On-screen Show (4:3)</PresentationFormat>
  <Paragraphs>132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IETF</vt:lpstr>
      <vt:lpstr>Inter-Domain OAM for SR Networks MPLS Interim May 7, 2020</vt:lpstr>
      <vt:lpstr>Agenda</vt:lpstr>
      <vt:lpstr>Inter-domain networks with multiple IGPs</vt:lpstr>
      <vt:lpstr>Inter-domain networks with multiple IGPs</vt:lpstr>
      <vt:lpstr>Updates from previous version</vt:lpstr>
      <vt:lpstr>Summary &amp; Next steps</vt:lpstr>
      <vt:lpstr>PowerPoint Presentation</vt:lpstr>
    </vt:vector>
  </TitlesOfParts>
  <Company>Chantry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IS-IS WG</dc:title>
  <dc:subject>Crypto Auth for ISIS</dc:subject>
  <dc:creator>Vishwas Manral</dc:creator>
  <cp:keywords>Crypto</cp:keywords>
  <cp:lastModifiedBy>Shraddha Hegde</cp:lastModifiedBy>
  <cp:revision>520</cp:revision>
  <dcterms:created xsi:type="dcterms:W3CDTF">2014-07-17T11:54:35Z</dcterms:created>
  <dcterms:modified xsi:type="dcterms:W3CDTF">2020-05-05T08:49:37Z</dcterms:modified>
  <cp:category>ISIS</cp:category>
</cp:coreProperties>
</file>