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1" r:id="rId8"/>
  </p:sldMasterIdLst>
  <p:notesMasterIdLst>
    <p:notesMasterId r:id="rId20"/>
  </p:notesMasterIdLst>
  <p:handoutMasterIdLst>
    <p:handoutMasterId r:id="rId21"/>
  </p:handoutMasterIdLst>
  <p:sldIdLst>
    <p:sldId id="256" r:id="rId9"/>
    <p:sldId id="356" r:id="rId10"/>
    <p:sldId id="359" r:id="rId11"/>
    <p:sldId id="360" r:id="rId12"/>
    <p:sldId id="370" r:id="rId13"/>
    <p:sldId id="361" r:id="rId14"/>
    <p:sldId id="362" r:id="rId15"/>
    <p:sldId id="363" r:id="rId16"/>
    <p:sldId id="364" r:id="rId17"/>
    <p:sldId id="369" r:id="rId18"/>
    <p:sldId id="368" r:id="rId19"/>
  </p:sldIdLst>
  <p:sldSz cx="12192000" cy="6858000"/>
  <p:notesSz cx="6884988" cy="10018713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Ericsson Capital TT" panose="02000503000000020004" pitchFamily="2" charset="0"/>
      <p:regular r:id="rId26"/>
    </p:embeddedFont>
    <p:embeddedFont>
      <p:font typeface="Ericsson Hilda" panose="00000500000000000000" pitchFamily="2" charset="0"/>
      <p:regular r:id="rId27"/>
      <p:bold r:id="rId28"/>
    </p:embeddedFont>
    <p:embeddedFont>
      <p:font typeface="Ericsson Hilda Light" panose="00000400000000000000" pitchFamily="2" charset="0"/>
      <p:regular r:id="rId29"/>
    </p:embeddedFont>
    <p:embeddedFont>
      <p:font typeface="Ericsson Technical Icons" panose="00000500000000000000" pitchFamily="2" charset="0"/>
      <p:regular r:id="rId30"/>
    </p:embeddedFont>
  </p:embeddedFontLst>
  <p:defaultTextStyle>
    <a:defPPr>
      <a:defRPr lang="en-US"/>
    </a:defPPr>
    <a:lvl1pPr marL="1800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 kern="1000" spc="-30">
        <a:solidFill>
          <a:schemeClr val="tx1"/>
        </a:solidFill>
        <a:latin typeface="+mn-lt"/>
        <a:ea typeface="+mn-ea"/>
        <a:cs typeface="+mn-cs"/>
      </a:defRPr>
    </a:lvl1pPr>
    <a:lvl2pPr marL="36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 kern="1000" spc="-30">
        <a:solidFill>
          <a:schemeClr val="tx1"/>
        </a:solidFill>
        <a:latin typeface="+mn-lt"/>
      </a:defRPr>
    </a:lvl2pPr>
    <a:lvl3pPr marL="54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 kern="1000" spc="-30">
        <a:solidFill>
          <a:schemeClr val="tx1"/>
        </a:solidFill>
        <a:latin typeface="+mn-lt"/>
      </a:defRPr>
    </a:lvl3pPr>
    <a:lvl4pPr marL="72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 kern="1000" spc="-30">
        <a:solidFill>
          <a:schemeClr val="tx1"/>
        </a:solidFill>
        <a:latin typeface="+mn-lt"/>
      </a:defRPr>
    </a:lvl4pPr>
    <a:lvl5pPr marL="90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 kern="1000" spc="-30">
        <a:solidFill>
          <a:schemeClr val="tx1"/>
        </a:solidFill>
        <a:latin typeface="+mn-lt"/>
      </a:defRPr>
    </a:lvl5pPr>
    <a:lvl6pPr marL="90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>
        <a:solidFill>
          <a:schemeClr val="tx1"/>
        </a:solidFill>
        <a:latin typeface="+mn-lt"/>
      </a:defRPr>
    </a:lvl6pPr>
    <a:lvl7pPr marL="90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>
        <a:solidFill>
          <a:schemeClr val="tx1"/>
        </a:solidFill>
        <a:latin typeface="+mn-lt"/>
      </a:defRPr>
    </a:lvl7pPr>
    <a:lvl8pPr marL="90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>
        <a:solidFill>
          <a:schemeClr val="tx1"/>
        </a:solidFill>
        <a:latin typeface="+mn-lt"/>
      </a:defRPr>
    </a:lvl8pPr>
    <a:lvl9pPr marL="903600" indent="-180000" algn="l" rtl="0" eaLnBrk="1" fontAlgn="base" hangingPunct="1">
      <a:spcBef>
        <a:spcPts val="300"/>
      </a:spcBef>
      <a:spcAft>
        <a:spcPct val="0"/>
      </a:spcAft>
      <a:buClrTx/>
      <a:buFont typeface="Ericsson Hilda" panose="00000500000000000000" pitchFamily="2" charset="0"/>
      <a:buChar char="●"/>
      <a:defRPr sz="2000">
        <a:solidFill>
          <a:schemeClr val="tx1"/>
        </a:solidFill>
        <a:latin typeface="+mn-lt"/>
      </a:defRPr>
    </a:lvl9pPr>
  </p:defaultTextStyle>
  <p:extLst>
    <p:ext uri="{EFAFB233-063F-42B5-8137-9DF3F51BA10A}">
      <p15:sldGuideLst xmlns:p15="http://schemas.microsoft.com/office/powerpoint/2012/main">
        <p15:guide id="1" orient="horz" pos="1136" userDrawn="1">
          <p15:clr>
            <a:srgbClr val="A4A3A4"/>
          </p15:clr>
        </p15:guide>
        <p15:guide id="2" orient="horz" pos="4245" userDrawn="1">
          <p15:clr>
            <a:srgbClr val="A4A3A4"/>
          </p15:clr>
        </p15:guide>
        <p15:guide id="3" orient="horz" pos="151" userDrawn="1">
          <p15:clr>
            <a:srgbClr val="A4A3A4"/>
          </p15:clr>
        </p15:guide>
        <p15:guide id="4" orient="horz" pos="2121" userDrawn="1">
          <p15:clr>
            <a:srgbClr val="A4A3A4"/>
          </p15:clr>
        </p15:guide>
        <p15:guide id="5" orient="horz" pos="3566" userDrawn="1">
          <p15:clr>
            <a:srgbClr val="A4A3A4"/>
          </p15:clr>
        </p15:guide>
        <p15:guide id="6" orient="horz" pos="3076" userDrawn="1">
          <p15:clr>
            <a:srgbClr val="A4A3A4"/>
          </p15:clr>
        </p15:guide>
        <p15:guide id="7" orient="horz" pos="3845" userDrawn="1">
          <p15:clr>
            <a:srgbClr val="A4A3A4"/>
          </p15:clr>
        </p15:guide>
        <p15:guide id="8" pos="6625" userDrawn="1">
          <p15:clr>
            <a:srgbClr val="A4A3A4"/>
          </p15:clr>
        </p15:guide>
        <p15:guide id="9" pos="2588" userDrawn="1">
          <p15:clr>
            <a:srgbClr val="A4A3A4"/>
          </p15:clr>
        </p15:guide>
        <p15:guide id="10" pos="5091" userDrawn="1">
          <p15:clr>
            <a:srgbClr val="A4A3A4"/>
          </p15:clr>
        </p15:guide>
        <p15:guide id="11" pos="4969" userDrawn="1">
          <p15:clr>
            <a:srgbClr val="A4A3A4"/>
          </p15:clr>
        </p15:guide>
        <p15:guide id="12" pos="3779" userDrawn="1">
          <p15:clr>
            <a:srgbClr val="A4A3A4"/>
          </p15:clr>
        </p15:guide>
        <p15:guide id="13" pos="3901" userDrawn="1">
          <p15:clr>
            <a:srgbClr val="A4A3A4"/>
          </p15:clr>
        </p15:guide>
        <p15:guide id="14" pos="331" userDrawn="1">
          <p15:clr>
            <a:srgbClr val="A4A3A4"/>
          </p15:clr>
        </p15:guide>
        <p15:guide id="15" pos="2712" userDrawn="1">
          <p15:clr>
            <a:srgbClr val="A4A3A4"/>
          </p15:clr>
        </p15:guide>
        <p15:guide id="16" pos="3839" userDrawn="1">
          <p15:clr>
            <a:srgbClr val="A4A3A4"/>
          </p15:clr>
        </p15:guide>
        <p15:guide id="17" pos="3568" userDrawn="1">
          <p15:clr>
            <a:srgbClr val="A4A3A4"/>
          </p15:clr>
        </p15:guide>
        <p15:guide id="18" pos="4112" userDrawn="1">
          <p15:clr>
            <a:srgbClr val="A4A3A4"/>
          </p15:clr>
        </p15:guide>
        <p15:guide id="19" pos="73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Sundqvist" initials="DST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CC"/>
    <a:srgbClr val="6A8FBF"/>
    <a:srgbClr val="EFFAD6"/>
    <a:srgbClr val="E2E9F2"/>
    <a:srgbClr val="9FB7D3"/>
    <a:srgbClr val="99CCFF"/>
    <a:srgbClr val="CCECFF"/>
    <a:srgbClr val="424B72"/>
    <a:srgbClr val="8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2" autoAdjust="0"/>
    <p:restoredTop sz="95540" autoAdjust="0"/>
  </p:normalViewPr>
  <p:slideViewPr>
    <p:cSldViewPr snapToGrid="0" snapToObjects="1">
      <p:cViewPr varScale="1">
        <p:scale>
          <a:sx n="120" d="100"/>
          <a:sy n="120" d="100"/>
        </p:scale>
        <p:origin x="336" y="86"/>
      </p:cViewPr>
      <p:guideLst>
        <p:guide orient="horz" pos="1136"/>
        <p:guide orient="horz" pos="4245"/>
        <p:guide orient="horz" pos="151"/>
        <p:guide orient="horz" pos="2121"/>
        <p:guide orient="horz" pos="3566"/>
        <p:guide orient="horz" pos="3076"/>
        <p:guide orient="horz" pos="3845"/>
        <p:guide pos="6625"/>
        <p:guide pos="2588"/>
        <p:guide pos="5091"/>
        <p:guide pos="4969"/>
        <p:guide pos="3779"/>
        <p:guide pos="3901"/>
        <p:guide pos="331"/>
        <p:guide pos="2712"/>
        <p:guide pos="3839"/>
        <p:guide pos="3568"/>
        <p:guide pos="4112"/>
        <p:guide pos="73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922" y="86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YANG in 3GPP</a:t>
            </a:r>
            <a:endParaRPr lang="en-US" sz="12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z="1200"/>
              <a:t>2019-11-17 </a:t>
            </a:r>
            <a:endParaRPr lang="en-US" sz="1200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  <a:endParaRPr lang="en-US" sz="12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103188" y="750888"/>
            <a:ext cx="667861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D6C792-EA12-43B0-9DDA-0872ABB009E2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16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2019-11-17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7E794C-9E2D-49AA-9902-ED2A8C3959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YANG in 3GPP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393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E794C-9E2D-49AA-9902-ED2A8C3959A4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04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E794C-9E2D-49AA-9902-ED2A8C3959A4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33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E794C-9E2D-49AA-9902-ED2A8C3959A4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3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E794C-9E2D-49AA-9902-ED2A8C3959A4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597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2019-11-17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E794C-9E2D-49AA-9902-ED2A8C3959A4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YANG in 3GPP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90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2019-11-17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7E794C-9E2D-49AA-9902-ED2A8C3959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YANG in 3GPP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085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2019-11-17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7E794C-9E2D-49AA-9902-ED2A8C3959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YANG in 3GPP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883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78612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2019-11-17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7E794C-9E2D-49AA-9902-ED2A8C3959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YANG in 3GPP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958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6D1288D-6C72-4971-B895-27E90722A10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 </a:t>
            </a:r>
            <a:endParaRPr lang="en-US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7" cy="3457576"/>
          </a:xfrm>
        </p:spPr>
        <p:txBody>
          <a:bodyPr/>
          <a:lstStyle>
            <a:lvl1pPr>
              <a:lnSpc>
                <a:spcPct val="85000"/>
              </a:lnSpc>
              <a:defRPr sz="6000" b="0" kern="1400" spc="-120" baseline="0">
                <a:latin typeface="+mj-lt"/>
              </a:defRPr>
            </a:lvl1pPr>
          </a:lstStyle>
          <a:p>
            <a:r>
              <a:rPr lang="en-US" dirty="0"/>
              <a:t>Title page,   Ericsson Hilda Light 80pt, max 3-lines</a:t>
            </a:r>
            <a:endParaRPr lang="en-US"/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7"/>
            <a:ext cx="5472115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Presentation description/subtitle</a:t>
            </a:r>
            <a:br>
              <a:rPr lang="en-GB" dirty="0"/>
            </a:br>
            <a:r>
              <a:rPr lang="en-US" dirty="0"/>
              <a:t>Ericsson Hilda 20pt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240465" y="6264000"/>
            <a:ext cx="1910479" cy="262800"/>
          </a:xfrm>
          <a:prstGeom prst="rect">
            <a:avLst/>
          </a:prstGeom>
        </p:spPr>
        <p:txBody>
          <a:bodyPr wrap="none" tIns="0" bIns="0" anchor="ctr" anchorCtr="0"/>
          <a:lstStyle>
            <a:lvl1pPr marL="0" indent="0" algn="r">
              <a:buNone/>
              <a:defRPr sz="900">
                <a:latin typeface="+mn-lt"/>
              </a:defRPr>
            </a:lvl1pPr>
          </a:lstStyle>
          <a:p>
            <a:r>
              <a:rPr lang="en-US" dirty="0"/>
              <a:t>Speaker name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8229601" y="6264000"/>
            <a:ext cx="2515041" cy="2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 anchorCtr="0"/>
          <a:lstStyle>
            <a:lvl1pPr marL="0" indent="0" algn="ctr">
              <a:buNone/>
              <a:defRPr lang="en-US" sz="900" dirty="0">
                <a:latin typeface="+mn-lt"/>
              </a:defRPr>
            </a:lvl1pPr>
          </a:lstStyle>
          <a:p>
            <a:r>
              <a:rPr lang="en-US" dirty="0"/>
              <a:t>Organization</a:t>
            </a:r>
            <a:endParaRPr lang="en-US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10811953" y="6264000"/>
            <a:ext cx="897503" cy="2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bIns="0" anchor="ctr" anchorCtr="0"/>
          <a:lstStyle>
            <a:lvl1pPr marL="0" indent="0" algn="ctr">
              <a:buNone/>
              <a:defRPr lang="en-US" sz="900" dirty="0">
                <a:latin typeface="+mn-lt"/>
              </a:defRPr>
            </a:lvl1pPr>
          </a:lstStyle>
          <a:p>
            <a:pPr lvl="0"/>
            <a:r>
              <a:rPr lang="en-US" dirty="0"/>
              <a:t>YYYY-MM-DD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72C1EE1F-EF94-4EBA-A010-8BC3D2F38C39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0" name="FirstDividerHider">
            <a:extLst>
              <a:ext uri="{FF2B5EF4-FFF2-40B4-BE49-F238E27FC236}">
                <a16:creationId xmlns:a16="http://schemas.microsoft.com/office/drawing/2014/main" id="{D76AC379-37ED-447F-84CF-99B2FA694549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73834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P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lIns="54000" rIns="54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500" dirty="0">
              <a:latin typeface="Ericsson Hilda Light" panose="00000400000000000000" pitchFamily="2" charset="0"/>
            </a:endParaRPr>
          </a:p>
        </p:txBody>
      </p:sp>
      <p:sp>
        <p:nvSpPr>
          <p:cNvPr id="12" name="Title_TM">
            <a:extLst>
              <a:ext uri="{FF2B5EF4-FFF2-40B4-BE49-F238E27FC236}">
                <a16:creationId xmlns:a16="http://schemas.microsoft.com/office/drawing/2014/main" id="{93CB56C1-2916-4C60-8532-A023564D2C57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2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White,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3" name="SubTitle_TM">
            <a:extLst>
              <a:ext uri="{FF2B5EF4-FFF2-40B4-BE49-F238E27FC236}">
                <a16:creationId xmlns:a16="http://schemas.microsoft.com/office/drawing/2014/main" id="{61DC6511-5700-4E95-89CA-81484C248C0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6" y="4149727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White, Ericsson Hilda 20pt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096BBFC-712A-429D-9C0A-7743993E7F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E08DADFB-44CC-4810-9193-0C9F586CE666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B20F1184-2943-4F17-9C57-995EA2003751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795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P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2"/>
            <a:ext cx="8353427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Black,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7"/>
            <a:ext cx="5472115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Black, Ericsson Hilda 20pt</a:t>
            </a:r>
            <a:endParaRPr lang="en-US"/>
          </a:p>
        </p:txBody>
      </p:sp>
      <p:sp>
        <p:nvSpPr>
          <p:cNvPr id="4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7AB1CD1C-AD0D-4C0E-8012-BDF9F1E4C38B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5" name="FirstDividerHider">
            <a:extLst>
              <a:ext uri="{FF2B5EF4-FFF2-40B4-BE49-F238E27FC236}">
                <a16:creationId xmlns:a16="http://schemas.microsoft.com/office/drawing/2014/main" id="{280FD398-9480-44AE-B01C-23BDC7D4B6B7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288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/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6" y="476251"/>
            <a:ext cx="8353425" cy="3457574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baseline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Chapter/section, </a:t>
            </a:r>
            <a:br>
              <a:rPr lang="en-GB" dirty="0"/>
            </a:br>
            <a:r>
              <a:rPr lang="en-US" dirty="0"/>
              <a:t>Ericsson Hilda Light 60pt, Ericsson Black, </a:t>
            </a:r>
            <a:br>
              <a:rPr lang="en-GB" dirty="0"/>
            </a:br>
            <a:r>
              <a:rPr lang="en-US" dirty="0"/>
              <a:t>max 4-lines</a:t>
            </a:r>
            <a:endParaRPr lang="en-US"/>
          </a:p>
        </p:txBody>
      </p:sp>
      <p:sp>
        <p:nvSpPr>
          <p:cNvPr id="3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76D5DBE1-F5A0-4F54-BCB1-8A4278408056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4" name="FirstDividerHider">
            <a:extLst>
              <a:ext uri="{FF2B5EF4-FFF2-40B4-BE49-F238E27FC236}">
                <a16:creationId xmlns:a16="http://schemas.microsoft.com/office/drawing/2014/main" id="{EBCE69E9-15BF-463F-B5D4-3C1F6E9F6B53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7471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69F42FFA-3DFB-4DB2-A942-F02200203C82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3" name="FirstDividerHider">
            <a:extLst>
              <a:ext uri="{FF2B5EF4-FFF2-40B4-BE49-F238E27FC236}">
                <a16:creationId xmlns:a16="http://schemas.microsoft.com/office/drawing/2014/main" id="{1B42E3D4-F1BA-4FA4-8629-042A5D955B23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4978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C44ECCE6-4D94-443E-8C20-CA233A5C0572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5" name="FirstDividerHider">
            <a:extLst>
              <a:ext uri="{FF2B5EF4-FFF2-40B4-BE49-F238E27FC236}">
                <a16:creationId xmlns:a16="http://schemas.microsoft.com/office/drawing/2014/main" id="{CA0A38D4-B093-4CE6-9935-648A137BFECE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8956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613FB31-E723-434D-8FBC-0054A54163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56BFCB29-C939-4442-981C-DE6A97866D13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CDFB9A14-FAD3-478A-957D-C7B532F6669C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0322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2EAEE37-7D1D-49D7-BEC8-7A88843E3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D4262351-4A54-4EAA-990E-D909E1CAD758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26AD250A-4DBC-40DE-AFFC-E7624FE87538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275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44C7C5B-04BF-4F0E-888E-CE87D0EF1D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128B6DA1-0170-4C5B-ABCB-83F1E4B0ECBB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1DDC2944-9064-423F-8989-C84E9A8FA793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7205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65A3682-3283-4350-B37F-DCABDCB15F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F93BC53-EE81-4467-94F1-401BB6631310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28FE6F9E-68CB-4EDC-92EF-E3371EEA23DA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4489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B1A279A-6DFF-44E2-AFD5-C14BD71050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064BC3BB-EB1F-4C03-845A-197D7CB3D7FF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10F60CD3-0F2D-42D6-B39D-C861213831E0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144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Page w. white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B327327-50E0-4AA3-A3F9-F297582FC78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 </a:t>
            </a:r>
            <a:endParaRPr lang="en-US"/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7" cy="3456000"/>
          </a:xfrm>
        </p:spPr>
        <p:txBody>
          <a:bodyPr/>
          <a:lstStyle>
            <a:lvl1pPr>
              <a:lnSpc>
                <a:spcPct val="85000"/>
              </a:lnSpc>
              <a:defRPr sz="6000" b="0" kern="1400" spc="-12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page,   Ericsson Hilda Light 80pt, max 3-lines</a:t>
            </a:r>
            <a:endParaRPr lang="en-US"/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7"/>
            <a:ext cx="5472115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Presentation description/subtitle</a:t>
            </a:r>
            <a:br>
              <a:rPr lang="en-GB" dirty="0"/>
            </a:br>
            <a:r>
              <a:rPr lang="en-US" dirty="0"/>
              <a:t>Ericsson Hilda 20pt</a:t>
            </a:r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29FEEAB-1C1F-4153-BC50-6FCDEAC1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7AC4DB9-933C-4680-A281-C11929BCC2F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40465" y="6264000"/>
            <a:ext cx="1910479" cy="262800"/>
          </a:xfrm>
          <a:prstGeom prst="rect">
            <a:avLst/>
          </a:prstGeom>
        </p:spPr>
        <p:txBody>
          <a:bodyPr wrap="none" tIns="0" bIns="0" anchor="ctr" anchorCtr="0"/>
          <a:lstStyle>
            <a:lvl1pPr marL="0" indent="0" algn="r">
              <a:buNone/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Speaker name</a:t>
            </a:r>
            <a:endParaRPr lang="en-US"/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7B568BB6-C8A4-4545-B025-7D97CC4692B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29601" y="6264000"/>
            <a:ext cx="2515041" cy="2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 anchorCtr="0"/>
          <a:lstStyle>
            <a:lvl1pPr marL="0" indent="0" algn="ctr">
              <a:buNone/>
              <a:defRPr lang="en-US" sz="900" dirty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Organization</a:t>
            </a:r>
            <a:endParaRPr lang="en-US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D51585B7-9911-4BC2-ACC7-3D991408BDD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811953" y="6264000"/>
            <a:ext cx="897503" cy="2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bIns="0" anchor="ctr" anchorCtr="0"/>
          <a:lstStyle>
            <a:lvl1pPr marL="0" indent="0" algn="ctr">
              <a:buNone/>
              <a:defRPr lang="en-US" sz="9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YYYY-MM-DD</a:t>
            </a:r>
            <a:endParaRPr lang="en-US"/>
          </a:p>
        </p:txBody>
      </p:sp>
      <p:sp>
        <p:nvSpPr>
          <p:cNvPr id="14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9DFBA61-B916-44BD-A1D9-F41D32B7BCB6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FirstDividerHider">
            <a:extLst>
              <a:ext uri="{FF2B5EF4-FFF2-40B4-BE49-F238E27FC236}">
                <a16:creationId xmlns:a16="http://schemas.microsoft.com/office/drawing/2014/main" id="{27FCDB26-E6AD-44EC-BD53-56F02C5E322F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44443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C9C0052-7A7B-40FB-AF90-CA9C4B79D2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EE432ACF-022C-4E4D-A91E-50BCA41421CC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5B4E638F-9BC6-4741-A3D8-E259C93F0F0D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2986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heav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510456-FEBC-46FA-B25A-B809F2C18A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5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A859F72-32B2-47EB-8CB5-BCF639CDADF5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FirstDividerHider">
            <a:extLst>
              <a:ext uri="{FF2B5EF4-FFF2-40B4-BE49-F238E27FC236}">
                <a16:creationId xmlns:a16="http://schemas.microsoft.com/office/drawing/2014/main" id="{4EDD5C80-CD72-4597-8F70-395B8174120F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6570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6" y="1844675"/>
            <a:ext cx="11233151" cy="439261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8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C2AD0284-E6BA-49D8-AB3F-D94DBB1D54F0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87C4DFC4-62BA-4C52-B36B-44A75684A81F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58769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6" y="476250"/>
            <a:ext cx="10521951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Use this layout for document slides when you need space for a long heading and big content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6" y="1844675"/>
            <a:ext cx="11233151" cy="439261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8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C2AD0284-E6BA-49D8-AB3F-D94DBB1D54F0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87C4DFC4-62BA-4C52-B36B-44A75684A81F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0344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Use this layout for presentations using short and crisp headings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4" y="1844675"/>
            <a:ext cx="8353427" cy="439261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DB8BC610-C1B0-4C6A-B5C2-80DA487CE5DE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9" name="FirstDividerHider">
            <a:extLst>
              <a:ext uri="{FF2B5EF4-FFF2-40B4-BE49-F238E27FC236}">
                <a16:creationId xmlns:a16="http://schemas.microsoft.com/office/drawing/2014/main" id="{F5902C4D-6221-4E36-A2F9-055DD2942060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37636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>
            <a:extLst>
              <a:ext uri="{FF2B5EF4-FFF2-40B4-BE49-F238E27FC236}">
                <a16:creationId xmlns:a16="http://schemas.microsoft.com/office/drawing/2014/main" id="{AC5B9436-E3EB-4A3D-BE6B-EFFF8123DE9D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6" y="1844677"/>
            <a:ext cx="5472113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EF2C589A-70A9-4C1E-92FD-76B1E60A1A29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E735C405-D694-4150-B4C4-0B84A1A5CAEA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3006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6" y="476250"/>
            <a:ext cx="54721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Eric. Hilda Light 40pt, Eri.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6" y="1844677"/>
            <a:ext cx="5472113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5F844D-0CF3-4814-B0DE-3D27A83936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 dirty="0"/>
              <a:t>     Click icon to add picture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4372D240-75C4-4747-BB0C-CDA1A95650A3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2" name="FirstDividerHider">
            <a:extLst>
              <a:ext uri="{FF2B5EF4-FFF2-40B4-BE49-F238E27FC236}">
                <a16:creationId xmlns:a16="http://schemas.microsoft.com/office/drawing/2014/main" id="{DDD81FA4-E9EC-4B93-8FAA-8C7EE9DC027E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92366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>
            <a:extLst>
              <a:ext uri="{FF2B5EF4-FFF2-40B4-BE49-F238E27FC236}">
                <a16:creationId xmlns:a16="http://schemas.microsoft.com/office/drawing/2014/main" id="{4ACB62A1-CC4A-4B59-B1D8-ED86B77D9A3A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7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D51E95B-B5A6-40B6-97CB-5F0FE563EB1D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FF233E17-CA98-40A3-BA47-478F1A44B299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0579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6240463" y="476250"/>
            <a:ext cx="492436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7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49585-9F54-46CC-8CEC-052CD1853E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 dirty="0"/>
              <a:t>      Click icon to add picture</a:t>
            </a:r>
            <a:endParaRPr lang="en-US"/>
          </a:p>
        </p:txBody>
      </p:sp>
      <p:sp>
        <p:nvSpPr>
          <p:cNvPr id="11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4137CA89-AFF7-46A6-A978-5D6CF4C2A39A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2" name="FirstDividerHider">
            <a:extLst>
              <a:ext uri="{FF2B5EF4-FFF2-40B4-BE49-F238E27FC236}">
                <a16:creationId xmlns:a16="http://schemas.microsoft.com/office/drawing/2014/main" id="{7D53C9C0-925C-4E10-98AB-FC8F3B8CF044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8126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>
            <a:extLst>
              <a:ext uri="{FF2B5EF4-FFF2-40B4-BE49-F238E27FC236}">
                <a16:creationId xmlns:a16="http://schemas.microsoft.com/office/drawing/2014/main" id="{891BF4C4-9DF9-4D9F-A738-37FBCD45AA68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479426" y="1844675"/>
            <a:ext cx="5472113" cy="439261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 hasCustomPrompt="1"/>
          </p:nvPr>
        </p:nvSpPr>
        <p:spPr>
          <a:xfrm>
            <a:off x="6240463" y="1844676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8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53797230-5A6C-4718-8C90-CB9F2709B382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9" name="FirstDividerHider">
            <a:extLst>
              <a:ext uri="{FF2B5EF4-FFF2-40B4-BE49-F238E27FC236}">
                <a16:creationId xmlns:a16="http://schemas.microsoft.com/office/drawing/2014/main" id="{F6894424-A363-4771-BFDF-A3CD35CCD7D5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760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note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84C4A2-9E83-4451-8F6C-F4FA7B70C70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 </a:t>
            </a:r>
            <a:endParaRPr lang="en-US"/>
          </a:p>
        </p:txBody>
      </p:sp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2"/>
            <a:ext cx="8353427" cy="3457575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Keynote cover page </a:t>
            </a:r>
            <a:br>
              <a:rPr lang="en-GB" dirty="0"/>
            </a:br>
            <a:r>
              <a:rPr lang="en-US" dirty="0"/>
              <a:t>Ericsson Hilda Light 80pt, max 3-lines</a:t>
            </a:r>
            <a:endParaRPr lang="en-US"/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6"/>
            <a:ext cx="5472112" cy="2087562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Speaker,</a:t>
            </a:r>
            <a:br>
              <a:rPr lang="en-GB" dirty="0"/>
            </a:br>
            <a:r>
              <a:rPr lang="en-US" dirty="0"/>
              <a:t>Ericsson Black, Ericsson Hilda 20pt</a:t>
            </a:r>
            <a:endParaRPr lang="en-US"/>
          </a:p>
        </p:txBody>
      </p:sp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3AD885ED-EA58-419A-BC0B-F06CF9659422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3" name="FirstDividerHider">
            <a:extLst>
              <a:ext uri="{FF2B5EF4-FFF2-40B4-BE49-F238E27FC236}">
                <a16:creationId xmlns:a16="http://schemas.microsoft.com/office/drawing/2014/main" id="{417661C0-2F80-41FC-8827-508BB33F9230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320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narrow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_SM">
            <a:extLst>
              <a:ext uri="{FF2B5EF4-FFF2-40B4-BE49-F238E27FC236}">
                <a16:creationId xmlns:a16="http://schemas.microsoft.com/office/drawing/2014/main" id="{B1CFD82C-8968-4B87-A964-6288AF293D77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120189" y="1844676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6240463" y="1844676"/>
            <a:ext cx="2592388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00E7BBCA-E768-4FD9-82EA-328297783367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A72F0A55-0A74-4EC8-A6C3-6ADA907353CE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1545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right imag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>
            <a:extLst>
              <a:ext uri="{FF2B5EF4-FFF2-40B4-BE49-F238E27FC236}">
                <a16:creationId xmlns:a16="http://schemas.microsoft.com/office/drawing/2014/main" id="{A05AB2F5-3C8F-45BD-81CB-45EC98D4284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479426" y="4151264"/>
            <a:ext cx="5472113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79426" y="1844675"/>
            <a:ext cx="5472113" cy="2089150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8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4E1D7684-BC36-44BA-9074-E0D05038847F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9" name="FirstDividerHider">
            <a:extLst>
              <a:ext uri="{FF2B5EF4-FFF2-40B4-BE49-F238E27FC236}">
                <a16:creationId xmlns:a16="http://schemas.microsoft.com/office/drawing/2014/main" id="{1954EF9A-E11E-4334-BC30-2E9405F508E0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32410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left imag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>
            <a:extLst>
              <a:ext uri="{FF2B5EF4-FFF2-40B4-BE49-F238E27FC236}">
                <a16:creationId xmlns:a16="http://schemas.microsoft.com/office/drawing/2014/main" id="{524C71C0-9908-4C8C-97CC-AA201198D2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6240463" y="4149724"/>
            <a:ext cx="5472112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242305" y="1844676"/>
            <a:ext cx="5472112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8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227D3F0D-C903-4314-9038-82A30CA70290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9" name="FirstDividerHider">
            <a:extLst>
              <a:ext uri="{FF2B5EF4-FFF2-40B4-BE49-F238E27FC236}">
                <a16:creationId xmlns:a16="http://schemas.microsoft.com/office/drawing/2014/main" id="{0B9F5F07-6E63-456E-AAB2-A105F6BE39DE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868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>
            <a:extLst>
              <a:ext uri="{FF2B5EF4-FFF2-40B4-BE49-F238E27FC236}">
                <a16:creationId xmlns:a16="http://schemas.microsoft.com/office/drawing/2014/main" id="{0114795F-6AFF-421E-BA39-763FAD29FC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359152" y="1844675"/>
            <a:ext cx="8353425" cy="2089150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2" y="4149724"/>
            <a:ext cx="8353425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4421DB2A-3017-4E73-8332-6B8D884A5493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0" name="FirstDividerHider">
            <a:extLst>
              <a:ext uri="{FF2B5EF4-FFF2-40B4-BE49-F238E27FC236}">
                <a16:creationId xmlns:a16="http://schemas.microsoft.com/office/drawing/2014/main" id="{A3A86C7D-7D12-4BF6-8892-EF043F36E2EA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2788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Image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_SM">
            <a:extLst>
              <a:ext uri="{FF2B5EF4-FFF2-40B4-BE49-F238E27FC236}">
                <a16:creationId xmlns:a16="http://schemas.microsoft.com/office/drawing/2014/main" id="{A14F6E09-C956-49B3-8E41-DBD053DF768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7" name="Content Placeholder 1"/>
          <p:cNvSpPr>
            <a:spLocks noGrp="1"/>
          </p:cNvSpPr>
          <p:nvPr>
            <p:ph sz="quarter" idx="11" hasCustomPrompt="1"/>
          </p:nvPr>
        </p:nvSpPr>
        <p:spPr>
          <a:xfrm>
            <a:off x="6240464" y="4149724"/>
            <a:ext cx="5472112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79426" y="4149727"/>
            <a:ext cx="5472113" cy="2087563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4E5A81C5-0588-4509-B7B9-9497297F88ED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0" name="FirstDividerHider">
            <a:extLst>
              <a:ext uri="{FF2B5EF4-FFF2-40B4-BE49-F238E27FC236}">
                <a16:creationId xmlns:a16="http://schemas.microsoft.com/office/drawing/2014/main" id="{54A68D25-E1D7-496F-BC83-0E0E9B8A021B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38967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_SM">
            <a:extLst>
              <a:ext uri="{FF2B5EF4-FFF2-40B4-BE49-F238E27FC236}">
                <a16:creationId xmlns:a16="http://schemas.microsoft.com/office/drawing/2014/main" id="{6B686A21-AA96-4B0A-B7CE-F4C6D5D31B32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6" name="Content Placeholder 1"/>
          <p:cNvSpPr>
            <a:spLocks noGrp="1"/>
          </p:cNvSpPr>
          <p:nvPr>
            <p:ph sz="quarter" idx="11" hasCustomPrompt="1"/>
          </p:nvPr>
        </p:nvSpPr>
        <p:spPr>
          <a:xfrm>
            <a:off x="4331959" y="1844677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8186267" y="1844677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8E3794F8-471D-4987-945F-3C29BB03AB4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7649" y="1844167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2C8570FA-FAA3-4EFA-A4F1-01C285AE39DE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2" name="FirstDividerHider">
            <a:extLst>
              <a:ext uri="{FF2B5EF4-FFF2-40B4-BE49-F238E27FC236}">
                <a16:creationId xmlns:a16="http://schemas.microsoft.com/office/drawing/2014/main" id="{CABEA97C-68C1-4FF0-BE0B-B792D9655202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93438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3 narrow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_SM">
            <a:extLst>
              <a:ext uri="{FF2B5EF4-FFF2-40B4-BE49-F238E27FC236}">
                <a16:creationId xmlns:a16="http://schemas.microsoft.com/office/drawing/2014/main" id="{7EEF5633-BC13-4AEA-AEF5-CE2675504D30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359150" y="1844676"/>
            <a:ext cx="259238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6240464" y="1844676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121778" y="1844676"/>
            <a:ext cx="259079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9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4815D3F0-43E8-418F-A5E4-30F31668DC0E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EDCD44CA-6216-40D7-A43C-C84DC0870CD0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3831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_SM">
            <a:extLst>
              <a:ext uri="{FF2B5EF4-FFF2-40B4-BE49-F238E27FC236}">
                <a16:creationId xmlns:a16="http://schemas.microsoft.com/office/drawing/2014/main" id="{F4D71A67-F349-4E68-B7B8-D53CE323A76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6" y="1844676"/>
            <a:ext cx="2592388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0" y="1844676"/>
            <a:ext cx="259238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1844674"/>
            <a:ext cx="2592388" cy="4392614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9120189" y="1844676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</p:txBody>
      </p:sp>
      <p:sp>
        <p:nvSpPr>
          <p:cNvPr id="11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A55C34B4-681E-4FDA-A9BB-6BC31D94C8D6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2" name="FirstDividerHider">
            <a:extLst>
              <a:ext uri="{FF2B5EF4-FFF2-40B4-BE49-F238E27FC236}">
                <a16:creationId xmlns:a16="http://schemas.microsoft.com/office/drawing/2014/main" id="{D7A387F2-835E-495C-A46F-E0BAED03A9A5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2720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Preamb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_SM">
            <a:extLst>
              <a:ext uri="{FF2B5EF4-FFF2-40B4-BE49-F238E27FC236}">
                <a16:creationId xmlns:a16="http://schemas.microsoft.com/office/drawing/2014/main" id="{CD0BB64A-768A-4118-B3E5-52B98C693831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6" y="1844675"/>
            <a:ext cx="2592388" cy="4392612"/>
          </a:xfrm>
          <a:prstGeom prst="rect">
            <a:avLst/>
          </a:prstGeom>
        </p:spPr>
        <p:txBody>
          <a:bodyPr/>
          <a:lstStyle>
            <a:lvl1pPr marL="0" indent="0">
              <a:buFont typeface="Ericsson Hilda Light" panose="020B0604020202020204" pitchFamily="34" charset="0"/>
              <a:buNone/>
              <a:defRPr sz="1875">
                <a:latin typeface="+mn-lt"/>
              </a:defRPr>
            </a:lvl1pPr>
            <a:lvl2pPr marL="0" indent="0">
              <a:buFont typeface="Ericsson Hilda Light" panose="020B0604020202020204" pitchFamily="34" charset="0"/>
              <a:buNone/>
              <a:defRPr sz="1875">
                <a:latin typeface="+mj-lt"/>
              </a:defRPr>
            </a:lvl2pPr>
            <a:lvl3pPr marL="257175" indent="0">
              <a:buFont typeface="Ericsson Hilda Light" panose="020B0604020202020204" pitchFamily="34" charset="0"/>
              <a:buNone/>
              <a:defRPr sz="1875">
                <a:latin typeface="+mj-lt"/>
              </a:defRPr>
            </a:lvl3pPr>
            <a:lvl4pPr marL="514350" indent="0">
              <a:buFont typeface="Ericsson Hilda Light" panose="020B0604020202020204" pitchFamily="34" charset="0"/>
              <a:buNone/>
              <a:defRPr sz="1875">
                <a:latin typeface="+mj-lt"/>
              </a:defRPr>
            </a:lvl4pPr>
            <a:lvl5pPr marL="771525" indent="0">
              <a:buFont typeface="Ericsson Hilda Light" panose="020B0604020202020204" pitchFamily="34" charset="0"/>
              <a:buNone/>
              <a:defRPr sz="1875">
                <a:latin typeface="+mj-lt"/>
              </a:defRPr>
            </a:lvl5pPr>
          </a:lstStyle>
          <a:p>
            <a:pPr lvl="0"/>
            <a:r>
              <a:rPr kumimoji="0" lang="en-US" sz="1875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Ericsson Hilda Light" panose="020B0604020202020204" pitchFamily="34" charset="0"/>
              </a:rPr>
              <a:t>Preamble text, </a:t>
            </a:r>
            <a:r>
              <a:rPr lang="en-US" dirty="0"/>
              <a:t>Ericsson </a:t>
            </a:r>
            <a:r>
              <a:rPr kumimoji="0" lang="en-US" sz="1875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Ericsson Hilda Light" panose="020B0604020202020204" pitchFamily="34" charset="0"/>
              </a:rPr>
              <a:t>Hilda 25pt, Ericsson Black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1" y="4149725"/>
            <a:ext cx="2592388" cy="2087562"/>
          </a:xfrm>
          <a:prstGeom prst="rect">
            <a:avLst/>
          </a:prstGeom>
        </p:spPr>
        <p:txBody>
          <a:bodyPr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4149726"/>
            <a:ext cx="2592388" cy="2087563"/>
          </a:xfrm>
          <a:prstGeom prst="rect">
            <a:avLst/>
          </a:prstGeom>
        </p:spPr>
        <p:txBody>
          <a:bodyPr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9120189" y="4149726"/>
            <a:ext cx="2592387" cy="2087563"/>
          </a:xfrm>
          <a:prstGeom prst="rect">
            <a:avLst/>
          </a:prstGeom>
        </p:spPr>
        <p:txBody>
          <a:bodyPr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11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107CDD62-B47C-43AB-8BA0-F875DF45681E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2" name="FirstDividerHider">
            <a:extLst>
              <a:ext uri="{FF2B5EF4-FFF2-40B4-BE49-F238E27FC236}">
                <a16:creationId xmlns:a16="http://schemas.microsoft.com/office/drawing/2014/main" id="{18C6E5A5-2F53-43D5-8F46-313E672024E6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02845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4 columns with visu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_SM">
            <a:extLst>
              <a:ext uri="{FF2B5EF4-FFF2-40B4-BE49-F238E27FC236}">
                <a16:creationId xmlns:a16="http://schemas.microsoft.com/office/drawing/2014/main" id="{F83268EB-5955-4A3F-8B85-E7C084E6FAF5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6" y="4149726"/>
            <a:ext cx="2592388" cy="2087563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0" y="4149726"/>
            <a:ext cx="259238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4149726"/>
            <a:ext cx="2592388" cy="2087563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9121778" y="4149726"/>
            <a:ext cx="259079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11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A2963A4D-3277-42A5-8919-305DE5AD9247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2" name="FirstDividerHider">
            <a:extLst>
              <a:ext uri="{FF2B5EF4-FFF2-40B4-BE49-F238E27FC236}">
                <a16:creationId xmlns:a16="http://schemas.microsoft.com/office/drawing/2014/main" id="{E1242BA1-7F88-4EA2-ACA1-05CEF1F3A57D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038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eynote Cover Page w. white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68FADF5-0F2E-41A5-9C74-2E60F7AC893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 </a:t>
            </a:r>
            <a:endParaRPr lang="en-US"/>
          </a:p>
        </p:txBody>
      </p:sp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49"/>
            <a:ext cx="8353427" cy="3456000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Keynote cover page </a:t>
            </a:r>
            <a:br>
              <a:rPr lang="en-GB" dirty="0"/>
            </a:br>
            <a:r>
              <a:rPr lang="en-US" dirty="0"/>
              <a:t>Ericsson Hilda Light 80pt, max 3-lines</a:t>
            </a:r>
            <a:endParaRPr lang="en-US"/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7"/>
            <a:ext cx="5472113" cy="2087563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Speaker,</a:t>
            </a:r>
            <a:br>
              <a:rPr lang="en-GB" dirty="0"/>
            </a:br>
            <a:r>
              <a:rPr lang="en-US" dirty="0"/>
              <a:t>Ericsson Black, Ericsson Hilda 20pt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753C092-06FE-4B22-BAB1-EBEB69074D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8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66A1512-27D5-4CA8-94C5-10E56C30705D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30276571-778A-43C8-820D-4E055433343F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37921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_SM">
            <a:extLst>
              <a:ext uri="{FF2B5EF4-FFF2-40B4-BE49-F238E27FC236}">
                <a16:creationId xmlns:a16="http://schemas.microsoft.com/office/drawing/2014/main" id="{2C948968-FB06-45CC-8259-6BDE4430EAC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 hasCustomPrompt="1"/>
          </p:nvPr>
        </p:nvSpPr>
        <p:spPr>
          <a:xfrm>
            <a:off x="481657" y="1844676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 hasCustomPrompt="1"/>
          </p:nvPr>
        </p:nvSpPr>
        <p:spPr>
          <a:xfrm>
            <a:off x="6242696" y="1847725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42696" y="4151955"/>
            <a:ext cx="5472113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BD2C41D-0700-4885-AB77-25AFFE4E1FD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1657" y="4152599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For heading, use Ericsson Hilda in bold. For copy and bullets, use Ericsson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2"/>
            <a:r>
              <a:rPr lang="en-US" dirty="0"/>
              <a:t>Third level</a:t>
            </a:r>
            <a:endParaRPr lang="en-US"/>
          </a:p>
          <a:p>
            <a:pPr lvl="3"/>
            <a:r>
              <a:rPr lang="en-US" dirty="0"/>
              <a:t>Fourth level</a:t>
            </a:r>
            <a:endParaRPr lang="en-US"/>
          </a:p>
        </p:txBody>
      </p:sp>
      <p:sp>
        <p:nvSpPr>
          <p:cNvPr id="10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549048C1-340D-44C4-857B-1B201EC9A7E7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1" name="FirstDividerHider">
            <a:extLst>
              <a:ext uri="{FF2B5EF4-FFF2-40B4-BE49-F238E27FC236}">
                <a16:creationId xmlns:a16="http://schemas.microsoft.com/office/drawing/2014/main" id="{5B2537ED-0985-4CA8-A865-C2C6DFCB18EB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86272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8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_SM">
            <a:extLst>
              <a:ext uri="{FF2B5EF4-FFF2-40B4-BE49-F238E27FC236}">
                <a16:creationId xmlns:a16="http://schemas.microsoft.com/office/drawing/2014/main" id="{99858DC4-E787-41D2-A613-961D60F89117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 hasCustomPrompt="1"/>
          </p:nvPr>
        </p:nvSpPr>
        <p:spPr>
          <a:xfrm>
            <a:off x="481560" y="1844675"/>
            <a:ext cx="2592389" cy="2089150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 hasCustomPrompt="1"/>
          </p:nvPr>
        </p:nvSpPr>
        <p:spPr>
          <a:xfrm>
            <a:off x="6243217" y="1844674"/>
            <a:ext cx="2592387" cy="2089150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3"/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 hasCustomPrompt="1"/>
          </p:nvPr>
        </p:nvSpPr>
        <p:spPr>
          <a:xfrm>
            <a:off x="481562" y="4151136"/>
            <a:ext cx="259238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6" name="Content Placeholder 4"/>
          <p:cNvSpPr>
            <a:spLocks noGrp="1"/>
          </p:cNvSpPr>
          <p:nvPr>
            <p:ph sz="quarter" idx="4" hasCustomPrompt="1"/>
          </p:nvPr>
        </p:nvSpPr>
        <p:spPr>
          <a:xfrm>
            <a:off x="6243153" y="4151245"/>
            <a:ext cx="2592387" cy="2086292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 marL="771525" indent="0">
              <a:buNone/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3359835" y="1844674"/>
            <a:ext cx="2592388" cy="2089150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3361289" y="4151863"/>
            <a:ext cx="2592387" cy="2087563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9122325" y="1844676"/>
            <a:ext cx="2592387" cy="2089151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  <a:p>
            <a:pPr lvl="3"/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9122325" y="4151861"/>
            <a:ext cx="2592387" cy="2087562"/>
          </a:xfrm>
          <a:prstGeom prst="rect">
            <a:avLst/>
          </a:prstGeom>
        </p:spPr>
        <p:txBody>
          <a:bodyPr lIns="72000" tIns="36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For heading, use Ericsson Hilda in bold. For copy and bullets, use E. Hilda.</a:t>
            </a:r>
            <a:endParaRPr lang="en-US"/>
          </a:p>
          <a:p>
            <a:pPr lvl="0"/>
            <a:r>
              <a:rPr lang="en-US" dirty="0"/>
              <a:t>First level</a:t>
            </a:r>
            <a:endParaRPr lang="en-US"/>
          </a:p>
          <a:p>
            <a:pPr lvl="1"/>
            <a:r>
              <a:rPr lang="en-US" dirty="0"/>
              <a:t>Second level</a:t>
            </a:r>
            <a:endParaRPr lang="en-US"/>
          </a:p>
        </p:txBody>
      </p:sp>
      <p:sp>
        <p:nvSpPr>
          <p:cNvPr id="14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089CBEB5-348B-49F3-8F8B-FDEE08950E37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rgbClr val="1A1816"/>
              </a:solidFill>
              <a:latin typeface="+mn-lt"/>
            </a:endParaRPr>
          </a:p>
        </p:txBody>
      </p:sp>
      <p:sp>
        <p:nvSpPr>
          <p:cNvPr id="16" name="FirstDividerHider">
            <a:extLst>
              <a:ext uri="{FF2B5EF4-FFF2-40B4-BE49-F238E27FC236}">
                <a16:creationId xmlns:a16="http://schemas.microsoft.com/office/drawing/2014/main" id="{440C0979-D90E-4CC1-9A55-E0FC60A30731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07905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ck logo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_TM">
            <a:extLst>
              <a:ext uri="{FF2B5EF4-FFF2-40B4-BE49-F238E27FC236}">
                <a16:creationId xmlns:a16="http://schemas.microsoft.com/office/drawing/2014/main" id="{B200748E-0B61-48E1-8B47-504C3025099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071814" y="4309200"/>
            <a:ext cx="6048375" cy="347472"/>
          </a:xfrm>
          <a:prstGeom prst="rect">
            <a:avLst/>
          </a:prstGeom>
        </p:spPr>
        <p:txBody>
          <a:bodyPr r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Use this space for relevant Ericsson URLs or hashtags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979B00C-7C1F-4F17-8D52-31D787A123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6897" y="2854112"/>
            <a:ext cx="1163145" cy="116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653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hite logo end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EBC62E-40C0-43CF-98DC-55F7A1D1FD31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SubTitle_TM">
            <a:extLst>
              <a:ext uri="{FF2B5EF4-FFF2-40B4-BE49-F238E27FC236}">
                <a16:creationId xmlns:a16="http://schemas.microsoft.com/office/drawing/2014/main" id="{B200748E-0B61-48E1-8B47-504C3025099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071814" y="4309200"/>
            <a:ext cx="6048375" cy="347472"/>
          </a:xfrm>
          <a:prstGeom prst="rect">
            <a:avLst/>
          </a:prstGeom>
        </p:spPr>
        <p:txBody>
          <a:bodyPr r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Use this space for relevant Ericsson URLs or hashtags</a:t>
            </a:r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CE90D21-D589-4F0A-88B0-94229A40F0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509" y="2842272"/>
            <a:ext cx="1174987" cy="11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782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mbedded charac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9AF35DD-3E5E-42CB-AFA5-5E09E14F72A4}"/>
              </a:ext>
            </a:extLst>
          </p:cNvPr>
          <p:cNvSpPr txBox="1"/>
          <p:nvPr/>
        </p:nvSpPr>
        <p:spPr bwMode="auto">
          <a:xfrm>
            <a:off x="479426" y="142897"/>
            <a:ext cx="11233149" cy="3820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2700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r>
              <a:rPr lang="en-US" sz="1050" b="1" dirty="0">
                <a:solidFill>
                  <a:schemeClr val="tx1"/>
                </a:solidFill>
              </a:rPr>
              <a:t>This Master Slide is to ensure that all our characters are embedded with the presentation. Should not be used in a presentation.</a:t>
            </a:r>
            <a:endParaRPr lang="en-US" sz="1500"/>
          </a:p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endParaRPr lang="en-US" sz="1050" b="1" dirty="0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r>
              <a:rPr lang="en-US" sz="1050" dirty="0">
                <a:solidFill>
                  <a:schemeClr val="tx1"/>
                </a:solidFill>
              </a:rPr>
              <a:t>!"#$%&amp;'()*+,./0123456789:;&lt;=&gt;?@ABCDEFGHIJKLMNOPQRSTUVWXYZ[\]^_`</a:t>
            </a:r>
            <a:r>
              <a:rPr lang="en-US" sz="1050" dirty="0" err="1">
                <a:solidFill>
                  <a:schemeClr val="tx1"/>
                </a:solidFill>
              </a:rPr>
              <a:t>abcdefghijklmnopqrstuvwxyz</a:t>
            </a:r>
            <a:r>
              <a:rPr lang="en-US" sz="1050" dirty="0">
                <a:solidFill>
                  <a:schemeClr val="tx1"/>
                </a:solidFill>
              </a:rPr>
              <a:t>{|}~¡¢£¤¥¦§¨©ª«¬®¯°±²³´¶·¸¹º»¼½ÀÁÂÃÄÅÆÇÈËÌÍÎÏÐÑÒÓÔÕÖ×ØÙÚÛÜÝÞßàáâãäåæçèéêëìíîïðñòóôõö÷øùúûüýþÿĀāĂăąĆćĊċČčĎďĐđĒĖėĘęĚěĞğĠġĢģĪīĮįİıĶķĹĺĻļĽľŁłŃńŅņŇňŌŐőŒœŔŕŖŗŘřŚśŞşŠšŢţŤťŪūŮůŰűŲųŴŵŶŷŸŹźŻżŽžƒȘșˆˇ˘˙˚˛˜˝</a:t>
            </a:r>
            <a:r>
              <a:rPr lang="en-US" sz="1050" dirty="0" err="1">
                <a:solidFill>
                  <a:schemeClr val="tx1"/>
                </a:solidFill>
              </a:rPr>
              <a:t>ẀẁẃẄẅỲỳ</a:t>
            </a:r>
            <a:r>
              <a:rPr lang="en-US" sz="1050" dirty="0">
                <a:solidFill>
                  <a:schemeClr val="tx1"/>
                </a:solidFill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050" dirty="0" err="1">
                <a:solidFill>
                  <a:schemeClr val="tx1"/>
                </a:solidFill>
              </a:rPr>
              <a:t>ﬁﬂΆΈΉΊΌΎΏΐΑΒΓΕΖΗΘΙΚΛΜΝΞΟΠΡΣΤΥΦΧΨΪΫΆΈΉΊΰ</a:t>
            </a:r>
            <a:r>
              <a:rPr lang="en-US" sz="1050" dirty="0">
                <a:solidFill>
                  <a:schemeClr val="tx1"/>
                </a:solidFill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  <a:r>
              <a:rPr lang="en-US" sz="1050" dirty="0">
                <a:solidFill>
                  <a:schemeClr val="tx1"/>
                </a:solidFill>
                <a:latin typeface="Ericsson Hilda" panose="00000500000000000000" pitchFamily="2" charset="0"/>
              </a:rPr>
              <a:t>●</a:t>
            </a:r>
            <a:endParaRPr lang="en-US" sz="1050" dirty="0">
              <a:solidFill>
                <a:schemeClr val="tx1"/>
              </a:solidFill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050" dirty="0">
              <a:solidFill>
                <a:schemeClr val="tx1"/>
              </a:solidFill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050" b="1" dirty="0">
                <a:solidFill>
                  <a:schemeClr val="tx1"/>
                </a:solidFill>
              </a:rPr>
              <a:t>!"#$%&amp;'()*+,./0123456789:;&lt;=&gt;?@ABCDEFGHIJKLMNOPQRSTUVWXYZ[\]^_`</a:t>
            </a:r>
            <a:r>
              <a:rPr lang="en-US" sz="1050" b="1" dirty="0" err="1">
                <a:solidFill>
                  <a:schemeClr val="tx1"/>
                </a:solidFill>
              </a:rPr>
              <a:t>abcdefghijklmnopqrstuvwxyz</a:t>
            </a:r>
            <a:r>
              <a:rPr lang="en-US" sz="1050" b="1" dirty="0">
                <a:solidFill>
                  <a:schemeClr val="tx1"/>
                </a:solidFill>
              </a:rPr>
              <a:t>{|}~¡¢£¤¥¦§¨©ª«¬®¯°±²³´¶·¸¹º»¼½ÀÁÂÃÄÅÆÇÈËÌÍÎÏÐÑÒÓÔÕÖ×ØÙÚÛÜÝÞßàáâãäåæçèéêëìíîïðñòóôõö÷øùúûüýþÿĀāĂăąĆćĊċČčĎďĐđĒĖėĘęĚěĞğĠġĢģĪīĮįİıĶķĹĺĻļĽľŁłŃńŅņŇňŌŐőŒœŔŕŖŗŘřŚśŞşŠšŢţŤťŪūŮůŰűŲųŴŵŶŷŸŹźŻżŽžƒȘșˆˇ˘˙˚˛˜˝</a:t>
            </a:r>
            <a:r>
              <a:rPr lang="en-US" sz="1050" b="1" dirty="0" err="1">
                <a:solidFill>
                  <a:schemeClr val="tx1"/>
                </a:solidFill>
              </a:rPr>
              <a:t>ẀẁẃẄẅỲỳ</a:t>
            </a:r>
            <a:r>
              <a:rPr lang="en-US" sz="1050" b="1" dirty="0">
                <a:solidFill>
                  <a:schemeClr val="tx1"/>
                </a:solidFill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050" b="1" dirty="0" err="1">
                <a:solidFill>
                  <a:schemeClr val="tx1"/>
                </a:solidFill>
              </a:rPr>
              <a:t>ﬁﬂΆΈΉΊΌΎΏΐΑΒΓΕΖΗΘΙΚΛΜΝΞΟΠΡΣΤΥΦΧΨΪΫΆΈΉΊΰ</a:t>
            </a:r>
            <a:r>
              <a:rPr lang="en-US" sz="1050" b="1" dirty="0">
                <a:solidFill>
                  <a:schemeClr val="tx1"/>
                </a:solidFill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  <a:r>
              <a:rPr lang="en-US" sz="1050" dirty="0">
                <a:solidFill>
                  <a:schemeClr val="tx1"/>
                </a:solidFill>
                <a:latin typeface="Ericsson Hilda" panose="00000500000000000000" pitchFamily="2" charset="0"/>
              </a:rPr>
              <a:t> </a:t>
            </a:r>
            <a:r>
              <a:rPr lang="en-US" sz="1050" b="1" dirty="0">
                <a:solidFill>
                  <a:schemeClr val="tx1"/>
                </a:solidFill>
                <a:latin typeface="Ericsson Hilda" panose="00000500000000000000" pitchFamily="2" charset="0"/>
              </a:rPr>
              <a:t>●</a:t>
            </a:r>
            <a:endParaRPr lang="en-US" sz="1050" b="1" dirty="0">
              <a:solidFill>
                <a:schemeClr val="tx1"/>
              </a:solidFill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050" dirty="0">
              <a:solidFill>
                <a:schemeClr val="tx1"/>
              </a:solidFill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050" dirty="0">
                <a:solidFill>
                  <a:schemeClr val="tx1"/>
                </a:solidFill>
                <a:latin typeface="+mj-lt"/>
              </a:rPr>
              <a:t>!"#$%&amp;'()*+,./0123456789:;&lt;=&gt;?@ABCDEFGHIJKLMNOPQRSTUVWXYZ[\]^_`</a:t>
            </a:r>
            <a:r>
              <a:rPr lang="en-US" sz="1050" dirty="0" err="1">
                <a:solidFill>
                  <a:schemeClr val="tx1"/>
                </a:solidFill>
                <a:latin typeface="+mj-lt"/>
              </a:rPr>
              <a:t>abcdefghijklmnopqrstuvwxyz</a:t>
            </a:r>
            <a:r>
              <a:rPr lang="en-US" sz="1050" dirty="0">
                <a:solidFill>
                  <a:schemeClr val="tx1"/>
                </a:solidFill>
                <a:latin typeface="+mj-lt"/>
              </a:rPr>
              <a:t>{|}~¡¢£¤¥¦§¨©ª«¬®¯°±²³´¶·¸¹º»¼½ÀÁÂÃÄÅÆÇÈËÌÍÎÏÐÑÒÓÔÕÖ×ØÙÚÛÜÝÞßàáâãäåæçèéêëìíîïðñòóôõö÷øùúûüýþÿĀāĂăąĆćĊċ</a:t>
            </a:r>
            <a:r>
              <a: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Čč</a:t>
            </a:r>
            <a:r>
              <a:rPr lang="en-US" sz="1050" dirty="0">
                <a:solidFill>
                  <a:schemeClr val="tx1"/>
                </a:solidFill>
                <a:latin typeface="+mj-lt"/>
              </a:rPr>
              <a:t>ĎďĐđĒĖėĘęĚěĞğĠġĢģĪīĮįİıĶķĹĺĻļĽľŁłŃńŅņŇňŌŐőŒœŔŕŖŗŘřŚśŞşŠšŢţŤťŪūŮůŰűŲųŴŵŶŷŸŹźŻżŽžƒȘșˆˇ˘˙˚˛˜˝</a:t>
            </a:r>
            <a:r>
              <a:rPr lang="en-US" sz="1050" dirty="0" err="1">
                <a:solidFill>
                  <a:schemeClr val="tx1"/>
                </a:solidFill>
                <a:latin typeface="+mj-lt"/>
              </a:rPr>
              <a:t>ẀẁẃẄẅỲỳ</a:t>
            </a:r>
            <a:r>
              <a:rPr lang="en-US" sz="1050" dirty="0">
                <a:solidFill>
                  <a:schemeClr val="tx1"/>
                </a:solidFill>
                <a:latin typeface="+mj-lt"/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050" dirty="0" err="1">
                <a:solidFill>
                  <a:schemeClr val="tx1"/>
                </a:solidFill>
                <a:latin typeface="+mj-lt"/>
              </a:rPr>
              <a:t>ﬁﬂΆΈΉΊΌΎΏΐΑΒΓΕΖΗΘΙΚΛΜΝΞΟΠΡΣΤΥΦΧΨΪΫΆΈΉΊΰ</a:t>
            </a:r>
            <a:r>
              <a:rPr lang="en-US" sz="1050" dirty="0">
                <a:solidFill>
                  <a:schemeClr val="tx1"/>
                </a:solidFill>
                <a:latin typeface="+mj-lt"/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  <a:r>
              <a:rPr lang="en-US" sz="1050" dirty="0">
                <a:solidFill>
                  <a:schemeClr val="tx1"/>
                </a:solidFill>
                <a:latin typeface="Ericsson Hilda Light" panose="00000400000000000000" pitchFamily="2" charset="0"/>
              </a:rPr>
              <a:t>●</a:t>
            </a:r>
            <a:endParaRPr lang="en-US" sz="1050" dirty="0">
              <a:solidFill>
                <a:schemeClr val="tx1"/>
              </a:solidFill>
              <a:latin typeface="+mj-lt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050" dirty="0">
              <a:solidFill>
                <a:schemeClr val="tx1"/>
              </a:solidFill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050" b="1" dirty="0">
                <a:solidFill>
                  <a:schemeClr val="tx1"/>
                </a:solidFill>
                <a:latin typeface="+mj-lt"/>
              </a:rPr>
              <a:t>!"#$%&amp;'()*+,./0123456789:;&lt;=&gt;?@ABCDEFGHIJKLMNOPQRSTUVWXYZ[\]^_`</a:t>
            </a:r>
            <a:r>
              <a:rPr lang="en-US" sz="1050" b="1" dirty="0" err="1">
                <a:solidFill>
                  <a:schemeClr val="tx1"/>
                </a:solidFill>
                <a:latin typeface="+mj-lt"/>
              </a:rPr>
              <a:t>abcdefghijklmnopqrstuvwxyz</a:t>
            </a:r>
            <a:r>
              <a:rPr lang="en-US" sz="1050" b="1" dirty="0">
                <a:solidFill>
                  <a:schemeClr val="tx1"/>
                </a:solidFill>
                <a:latin typeface="+mj-lt"/>
              </a:rPr>
              <a:t>{|}~¡¢£¤¥¦§¨©ª«¬®¯°±²³´¶·¸¹º»¼½ÀÁÂÃÄÅÆÇÈËÌÍÎÏÐÑÒÓÔÕÖ×ØÙÚÛÜÝÞßàáâãäåæçèéêëìíîïðñòóôõö÷øùúûüýþÿĀāĂăąĆćĊċ</a:t>
            </a:r>
            <a:r>
              <a:rPr lang="en-US" sz="105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Čč</a:t>
            </a:r>
            <a:r>
              <a:rPr lang="en-US" sz="1050" b="1" dirty="0">
                <a:solidFill>
                  <a:schemeClr val="tx1"/>
                </a:solidFill>
                <a:latin typeface="+mj-lt"/>
              </a:rPr>
              <a:t>ĎďĐđĒĖėĘęĚěĞğĠġĢģĪīĮįİıĶķĹĺĻļĽľŁłŃńŅņŇňŌŐőŒœŔŕŖŗŘřŚśŞşŠšŢţŤťŪūŮůŰűŲųŴŵŶŷŸŹźŻżŽžƒȘșˆˇ˘˙˚˛˜˝</a:t>
            </a:r>
            <a:r>
              <a:rPr lang="en-US" sz="1050" b="1" dirty="0" err="1">
                <a:solidFill>
                  <a:schemeClr val="tx1"/>
                </a:solidFill>
                <a:latin typeface="+mj-lt"/>
              </a:rPr>
              <a:t>ẀẁẃẄẅỲỳ</a:t>
            </a:r>
            <a:r>
              <a:rPr lang="en-US" sz="1050" b="1" dirty="0">
                <a:solidFill>
                  <a:schemeClr val="tx1"/>
                </a:solidFill>
                <a:latin typeface="+mj-lt"/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050" b="1" dirty="0" err="1">
                <a:solidFill>
                  <a:schemeClr val="tx1"/>
                </a:solidFill>
                <a:latin typeface="+mj-lt"/>
              </a:rPr>
              <a:t>ﬁﬂΆΈΉΊΌΎΏΐΑΒΓΕΖΗΘΙΚΛΜΝΞΟΠΡΣΤΥΦΧΨΪΫΆΈΉΊΰ</a:t>
            </a:r>
            <a:r>
              <a:rPr lang="en-US" sz="1050" b="1" dirty="0">
                <a:solidFill>
                  <a:schemeClr val="tx1"/>
                </a:solidFill>
                <a:latin typeface="+mj-lt"/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  <a:r>
              <a:rPr lang="en-US" sz="1050" b="1" dirty="0">
                <a:solidFill>
                  <a:schemeClr val="tx1"/>
                </a:solidFill>
                <a:latin typeface="Ericsson Hilda Light" panose="00000400000000000000" pitchFamily="2" charset="0"/>
              </a:rPr>
              <a:t>●</a:t>
            </a:r>
            <a:endParaRPr lang="en-US" sz="1050" b="1" dirty="0">
              <a:solidFill>
                <a:schemeClr val="tx1"/>
              </a:solidFill>
              <a:latin typeface="+mj-lt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050" b="1" dirty="0">
              <a:solidFill>
                <a:schemeClr val="tx1"/>
              </a:solidFill>
              <a:latin typeface="Ericsson Technical Icons" panose="00000500000000000000" pitchFamily="2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050" b="1" dirty="0">
                <a:solidFill>
                  <a:schemeClr val="tx1"/>
                </a:solidFill>
                <a:latin typeface="Ericsson Technical Icons" panose="00000500000000000000" pitchFamily="2" charset="0"/>
              </a:rPr>
              <a:t>B C D F G H I L M O P R S W X b c d f g h I l m o p r s w x</a:t>
            </a:r>
            <a:endParaRPr lang="en-US" sz="105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97249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4932" y="5137201"/>
            <a:ext cx="11140019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24934" y="1808710"/>
            <a:ext cx="11135785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593788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11" name="Title_TM">
            <a:extLst>
              <a:ext uri="{FF2B5EF4-FFF2-40B4-BE49-F238E27FC236}">
                <a16:creationId xmlns:a16="http://schemas.microsoft.com/office/drawing/2014/main" id="{48FE7FF9-3930-4C4A-8BC6-EB9A286812D4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2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White,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2" name="SubTitle_TM">
            <a:extLst>
              <a:ext uri="{FF2B5EF4-FFF2-40B4-BE49-F238E27FC236}">
                <a16:creationId xmlns:a16="http://schemas.microsoft.com/office/drawing/2014/main" id="{A60848B0-180A-4C02-A8B3-E172AF538B6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6" y="4149727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White, Ericsson Hilda 20pt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035D0DD-E99D-4FBA-B8C0-65E91EC049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F4D3A834-11EE-4BDF-A704-0BF0873EFBA3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B0BFCB65-C4A0-4777-AB6F-CDDDEBA7BAEE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51564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54000" rIns="54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500" dirty="0">
              <a:latin typeface="Ericsson Hilda Light" panose="00000400000000000000" pitchFamily="2" charset="0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4F3FE80A-6B53-492B-8FC1-A575806A0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2"/>
            <a:ext cx="8353427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White,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3AECA499-20B0-4F79-85A2-1C9D1BFBB0C0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7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White, Ericsson Hilda 20pt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77A080-9B1F-4D75-A79E-8C7540FBB1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A51D0608-0A57-43BF-AD18-8DFD8B5D249B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E1090122-906E-44AF-A054-14B12CB245F6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87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54000" rIns="54000"/>
          <a:lstStyle/>
          <a:p>
            <a:pPr>
              <a:spcBef>
                <a:spcPct val="50000"/>
              </a:spcBef>
              <a:defRPr/>
            </a:pPr>
            <a:endParaRPr lang="en-US" sz="1500" dirty="0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6AB007D5-DA18-4842-9C2D-8C72512602C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2"/>
            <a:ext cx="8353427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White,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0D3699C9-F9CA-4781-89C3-F0A901D1F1AF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7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White, Ericsson Hilda 20pt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042C2C-5CDA-4F99-B59E-8CE43FEF21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9A384A6-2ED7-4C73-9166-564C827C9CC4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82C84FC9-A121-42A0-B02B-2C2E8358C2B7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538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lIns="54000" rIns="54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500" dirty="0">
              <a:latin typeface="Ericsson Hilda Light" panose="00000400000000000000" pitchFamily="2" charset="0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F1368AB3-821C-4A71-B119-C0A8AA44A93F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2"/>
            <a:ext cx="8353427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White,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8561E9FC-533B-4891-A7E3-A3DDB1BD26FB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80220" y="4149727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White, Ericsson Hilda 20pt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4A0CF15-A701-44C3-81FC-A544265685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88BB9017-2EBC-4916-882A-FAB5684DE9CF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E7F6A807-1479-4A4A-8685-DB8E37BEB19A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264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P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 lIns="54000" rIns="54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500" dirty="0">
              <a:latin typeface="Ericsson Hilda Light" panose="00000400000000000000" pitchFamily="2" charset="0"/>
            </a:endParaRPr>
          </a:p>
        </p:txBody>
      </p:sp>
      <p:sp>
        <p:nvSpPr>
          <p:cNvPr id="12" name="Title_TM">
            <a:extLst>
              <a:ext uri="{FF2B5EF4-FFF2-40B4-BE49-F238E27FC236}">
                <a16:creationId xmlns:a16="http://schemas.microsoft.com/office/drawing/2014/main" id="{93CB56C1-2916-4C60-8532-A023564D2C57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2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45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Chapter/section divider or Statement/fact/quote, </a:t>
            </a:r>
            <a:br>
              <a:rPr lang="en-GB" dirty="0"/>
            </a:br>
            <a:r>
              <a:rPr lang="en-US" dirty="0"/>
              <a:t>Ericsson Hilda Light 60pt, </a:t>
            </a:r>
            <a:br>
              <a:rPr lang="en-GB" dirty="0"/>
            </a:br>
            <a:r>
              <a:rPr lang="en-US" dirty="0"/>
              <a:t>Ericsson White, </a:t>
            </a:r>
            <a:br>
              <a:rPr lang="en-GB" dirty="0"/>
            </a:br>
            <a:r>
              <a:rPr lang="en-US" dirty="0"/>
              <a:t>max 5-lines</a:t>
            </a:r>
            <a:endParaRPr lang="en-US"/>
          </a:p>
        </p:txBody>
      </p:sp>
      <p:sp>
        <p:nvSpPr>
          <p:cNvPr id="13" name="SubTitle_TM">
            <a:extLst>
              <a:ext uri="{FF2B5EF4-FFF2-40B4-BE49-F238E27FC236}">
                <a16:creationId xmlns:a16="http://schemas.microsoft.com/office/drawing/2014/main" id="{61DC6511-5700-4E95-89CA-81484C248C0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6" y="4149727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15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Statement/quote source, </a:t>
            </a:r>
            <a:endParaRPr lang="en-US"/>
          </a:p>
          <a:p>
            <a:r>
              <a:rPr lang="en-US" dirty="0"/>
              <a:t>Ericsson White, Ericsson Hilda 20pt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4B7B746-B315-4EB5-B3A2-CA259B065B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1" y="476252"/>
            <a:ext cx="261523" cy="261523"/>
          </a:xfrm>
          <a:prstGeom prst="rect">
            <a:avLst/>
          </a:prstGeom>
        </p:spPr>
      </p:pic>
      <p:sp>
        <p:nvSpPr>
          <p:cNvPr id="7" name="txtfooterCopy" descr="{&#10; &quot;SkabelonDesign&quot;: {&#10; &quot;textualValue&quot;: &quot;&lt;key1/&gt;&quot;,&#10; &quot;bindingCollection&quot;: {&#10; &quot;key1&quot;: {&quot;SkabelonDesign&quot;:{&quot;type&quot;:&quot;Text&quot;,&quot;binding&quot;:&quot;Module.FooterText&quot;}}&#10; }&#10; }&#10;}">
            <a:extLst>
              <a:ext uri="{FF2B5EF4-FFF2-40B4-BE49-F238E27FC236}">
                <a16:creationId xmlns:a16="http://schemas.microsoft.com/office/drawing/2014/main" id="{515DEFEB-D8FB-411D-89D1-C457BD4FE531}"/>
              </a:ext>
            </a:extLst>
          </p:cNvPr>
          <p:cNvSpPr txBox="1"/>
          <p:nvPr/>
        </p:nvSpPr>
        <p:spPr>
          <a:xfrm>
            <a:off x="396001" y="6524627"/>
            <a:ext cx="65" cy="9233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indent="0" algn="l">
              <a:buFontTx/>
              <a:buNone/>
            </a:pPr>
            <a:endParaRPr lang="en-US" sz="600" b="0" i="0" u="non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FirstDividerHider">
            <a:extLst>
              <a:ext uri="{FF2B5EF4-FFF2-40B4-BE49-F238E27FC236}">
                <a16:creationId xmlns:a16="http://schemas.microsoft.com/office/drawing/2014/main" id="{3E2F9C47-A316-4B0F-8C2E-D42B253351EB}"/>
              </a:ext>
            </a:extLst>
          </p:cNvPr>
          <p:cNvSpPr/>
          <p:nvPr/>
        </p:nvSpPr>
        <p:spPr bwMode="auto">
          <a:xfrm>
            <a:off x="396001" y="6408753"/>
            <a:ext cx="79513" cy="262393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54000" tIns="27000" rIns="54864" bIns="2743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67891" marR="0" indent="-267891" algn="l" defTabSz="685800" rtl="0" eaLnBrk="1" fontAlgn="base" latinLnBrk="0" hangingPunct="1">
              <a:lnSpc>
                <a:spcPct val="100000"/>
              </a:lnSpc>
              <a:spcBef>
                <a:spcPts val="225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15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154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3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Slide title, Ericsson Hilda Light 40pt, Ericsson Black, max 2-lines</a:t>
            </a:r>
            <a:endParaRPr lang="en-US"/>
          </a:p>
        </p:txBody>
      </p:sp>
      <p:pic>
        <p:nvPicPr>
          <p:cNvPr id="6" name="Graphic 5" hidden="1">
            <a:extLst>
              <a:ext uri="{FF2B5EF4-FFF2-40B4-BE49-F238E27FC236}">
                <a16:creationId xmlns:a16="http://schemas.microsoft.com/office/drawing/2014/main" id="{DE25556D-527C-4037-A1EA-D4D374B5DCA7}"/>
              </a:ext>
            </a:extLst>
          </p:cNvPr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  <p:pic>
        <p:nvPicPr>
          <p:cNvPr id="3" name="image" descr="{&quot;templafy&quot;:{&quot;id&quot;:&quot;42093dcc-2b10-4de0-8315-9a12831967ba&quot;}}" title="Form.LogoInsertion.Pplogoname">
            <a:extLst>
              <a:ext uri="{FF2B5EF4-FFF2-40B4-BE49-F238E27FC236}">
                <a16:creationId xmlns:a16="http://schemas.microsoft.com/office/drawing/2014/main" id="{4C790698-A48D-4972-A5EF-97DB073033E3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842" y="429423"/>
            <a:ext cx="482229" cy="482439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83145CE-A2DE-4236-A4F9-8AE088671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9426" y="1844676"/>
            <a:ext cx="11233151" cy="4392613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462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  <p:sldLayoutId id="2147483728" r:id="rId27"/>
    <p:sldLayoutId id="2147483729" r:id="rId28"/>
    <p:sldLayoutId id="2147483730" r:id="rId29"/>
    <p:sldLayoutId id="2147483731" r:id="rId30"/>
    <p:sldLayoutId id="2147483732" r:id="rId31"/>
    <p:sldLayoutId id="2147483733" r:id="rId32"/>
    <p:sldLayoutId id="2147483734" r:id="rId33"/>
    <p:sldLayoutId id="2147483735" r:id="rId34"/>
    <p:sldLayoutId id="2147483736" r:id="rId35"/>
    <p:sldLayoutId id="2147483737" r:id="rId36"/>
    <p:sldLayoutId id="2147483738" r:id="rId37"/>
    <p:sldLayoutId id="2147483739" r:id="rId38"/>
    <p:sldLayoutId id="2147483740" r:id="rId39"/>
    <p:sldLayoutId id="2147483741" r:id="rId40"/>
    <p:sldLayoutId id="2147483742" r:id="rId41"/>
    <p:sldLayoutId id="2147483743" r:id="rId42"/>
    <p:sldLayoutId id="2147483744" r:id="rId43"/>
    <p:sldLayoutId id="2147483745" r:id="rId44"/>
    <p:sldLayoutId id="2147483746" r:id="rId45"/>
    <p:sldLayoutId id="2147483700" r:id="rId46"/>
    <p:sldLayoutId id="2147483680" r:id="rId47"/>
    <p:sldLayoutId id="2147483699" r:id="rId48"/>
    <p:sldLayoutId id="2147483696" r:id="rId49"/>
    <p:sldLayoutId id="2147483698" r:id="rId50"/>
    <p:sldLayoutId id="2147483697" r:id="rId51"/>
  </p:sldLayoutIdLst>
  <p:hf hdr="0" dt="0"/>
  <p:txStyles>
    <p:titleStyle>
      <a:lvl1pPr algn="l" rtl="0" eaLnBrk="1" fontAlgn="base" hangingPunct="1">
        <a:lnSpc>
          <a:spcPct val="85000"/>
        </a:lnSpc>
        <a:spcBef>
          <a:spcPts val="225"/>
        </a:spcBef>
        <a:spcAft>
          <a:spcPct val="0"/>
        </a:spcAft>
        <a:defRPr sz="3000" kern="1400" spc="-12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Ericsson Hilda" pitchFamily="2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Ericsson Hilda" pitchFamily="2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Ericsson Hilda" pitchFamily="2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Ericsson Hilda" pitchFamily="2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Ericsson Hilda" pitchFamily="2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Ericsson Hilda" pitchFamily="2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Ericsson Hilda" pitchFamily="2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Ericsson Hilda" pitchFamily="2" charset="0"/>
        </a:defRPr>
      </a:lvl9pPr>
    </p:titleStyle>
    <p:bodyStyle>
      <a:lvl1pPr marL="1350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 kern="1000" spc="-23">
          <a:solidFill>
            <a:schemeClr val="tx1"/>
          </a:solidFill>
          <a:latin typeface="+mn-lt"/>
          <a:ea typeface="+mn-ea"/>
          <a:cs typeface="+mn-cs"/>
        </a:defRPr>
      </a:lvl1pPr>
      <a:lvl2pPr marL="272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 kern="1000" spc="-23">
          <a:solidFill>
            <a:schemeClr val="tx1"/>
          </a:solidFill>
          <a:latin typeface="+mn-lt"/>
        </a:defRPr>
      </a:lvl2pPr>
      <a:lvl3pPr marL="407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 kern="1000" spc="-23">
          <a:solidFill>
            <a:schemeClr val="tx1"/>
          </a:solidFill>
          <a:latin typeface="+mn-lt"/>
        </a:defRPr>
      </a:lvl3pPr>
      <a:lvl4pPr marL="542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 kern="1000" spc="-23">
          <a:solidFill>
            <a:schemeClr val="tx1"/>
          </a:solidFill>
          <a:latin typeface="+mn-lt"/>
        </a:defRPr>
      </a:lvl4pPr>
      <a:lvl5pPr marL="677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 kern="1000" spc="-23">
          <a:solidFill>
            <a:schemeClr val="tx1"/>
          </a:solidFill>
          <a:latin typeface="+mn-lt"/>
        </a:defRPr>
      </a:lvl5pPr>
      <a:lvl6pPr marL="677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>
          <a:solidFill>
            <a:schemeClr val="tx1"/>
          </a:solidFill>
          <a:latin typeface="+mn-lt"/>
        </a:defRPr>
      </a:lvl6pPr>
      <a:lvl7pPr marL="677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>
          <a:solidFill>
            <a:schemeClr val="tx1"/>
          </a:solidFill>
          <a:latin typeface="+mn-lt"/>
        </a:defRPr>
      </a:lvl7pPr>
      <a:lvl8pPr marL="677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>
          <a:solidFill>
            <a:schemeClr val="tx1"/>
          </a:solidFill>
          <a:latin typeface="+mn-lt"/>
        </a:defRPr>
      </a:lvl8pPr>
      <a:lvl9pPr marL="677700" indent="-135000" algn="l" rtl="0" eaLnBrk="1" fontAlgn="base" hangingPunct="1">
        <a:spcBef>
          <a:spcPts val="600"/>
        </a:spcBef>
        <a:spcAft>
          <a:spcPct val="0"/>
        </a:spcAft>
        <a:buClrTx/>
        <a:buFont typeface="Ericsson Hilda" panose="00000500000000000000" pitchFamily="2" charset="0"/>
        <a:buChar char="●"/>
        <a:defRPr sz="15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A4A3A4"/>
          </p15:clr>
        </p15:guide>
        <p15:guide id="2" pos="403" userDrawn="1">
          <p15:clr>
            <a:srgbClr val="A4A3A4"/>
          </p15:clr>
        </p15:guide>
        <p15:guide id="3" pos="2580" userDrawn="1">
          <p15:clr>
            <a:srgbClr val="A4A3A4"/>
          </p15:clr>
        </p15:guide>
        <p15:guide id="4" orient="horz" pos="981" userDrawn="1">
          <p15:clr>
            <a:srgbClr val="A4A3A4"/>
          </p15:clr>
        </p15:guide>
        <p15:guide id="6" pos="2821" userDrawn="1">
          <p15:clr>
            <a:srgbClr val="A4A3A4"/>
          </p15:clr>
        </p15:guide>
        <p15:guide id="7" pos="5241" userDrawn="1">
          <p15:clr>
            <a:srgbClr val="A4A3A4"/>
          </p15:clr>
        </p15:guide>
        <p15:guide id="9" pos="4999" userDrawn="1">
          <p15:clr>
            <a:srgbClr val="A4A3A4"/>
          </p15:clr>
        </p15:guide>
        <p15:guide id="10" pos="7419" userDrawn="1">
          <p15:clr>
            <a:srgbClr val="A4A3A4"/>
          </p15:clr>
        </p15:guide>
        <p15:guide id="12" pos="7660" userDrawn="1">
          <p15:clr>
            <a:srgbClr val="A4A3A4"/>
          </p15:clr>
        </p15:guide>
        <p15:guide id="13" pos="9837" userDrawn="1">
          <p15:clr>
            <a:srgbClr val="A4A3A4"/>
          </p15:clr>
        </p15:guide>
        <p15:guide id="16" orient="horz" pos="2478" userDrawn="1">
          <p15:clr>
            <a:srgbClr val="A4A3A4"/>
          </p15:clr>
        </p15:guide>
        <p15:guide id="17" orient="horz" pos="2614" userDrawn="1">
          <p15:clr>
            <a:srgbClr val="A4A3A4"/>
          </p15:clr>
        </p15:guide>
        <p15:guide id="18" orient="horz" pos="3929" userDrawn="1">
          <p15:clr>
            <a:srgbClr val="A4A3A4"/>
          </p15:clr>
        </p15:guide>
        <p15:guide id="19" orient="horz" pos="4110" userDrawn="1">
          <p15:clr>
            <a:srgbClr val="A4A3A4"/>
          </p15:clr>
        </p15:guide>
        <p15:guide id="20" orient="horz" pos="11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3gpp.org/desktopmodules/Specifications/SpecificationDetails.aspx?specificationId=154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portal.3gpp.org/desktopmodules/Specifications/SpecificationDetails.aspx?specificationId=34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A61789D-EA64-42DD-B6AF-6B7B963D349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YANG and </a:t>
            </a:r>
            <a:r>
              <a:rPr lang="en-US" dirty="0" err="1"/>
              <a:t>Netconf</a:t>
            </a:r>
            <a:br>
              <a:rPr lang="en-US" dirty="0"/>
            </a:br>
            <a:r>
              <a:rPr lang="en-US" dirty="0"/>
              <a:t>usage in 3GPP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Balázs Lengyel</a:t>
            </a:r>
          </a:p>
          <a:p>
            <a:r>
              <a:rPr lang="en-US" dirty="0"/>
              <a:t>2020-04-01</a:t>
            </a:r>
          </a:p>
          <a:p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94BE2E-32DA-44B4-90A0-CCB5C582DF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Balázs Lengyel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A67D370-8838-4625-8E40-5BB058270FA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BDGS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5297B0F-2B59-4D1E-A18A-AC2FA736375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2020-04-01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50" y="2944519"/>
            <a:ext cx="1028699" cy="10286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F4F2BD-96D3-4D54-B726-0132108FEA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019" y="1747323"/>
            <a:ext cx="2102125" cy="1118631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3712E4C0-6CA7-4E3B-8DBA-1284E5BE9E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709" y="4425923"/>
            <a:ext cx="2268747" cy="12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528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Methodology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EBB7C6-E9FD-407F-A570-ADBACF7BFC8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58585A"/>
                </a:solidFill>
                <a:latin typeface="Arial"/>
              </a:rPr>
              <a:t>YANG Modules stored in MS Word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58585A"/>
                </a:solidFill>
                <a:latin typeface="Arial"/>
              </a:rPr>
              <a:t>Lot of problems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58585A"/>
                </a:solidFill>
                <a:latin typeface="Arial"/>
              </a:rPr>
              <a:t>Can’t validate them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58585A"/>
                </a:solidFill>
                <a:latin typeface="Arial"/>
              </a:rPr>
              <a:t>Copy-Paste errors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58585A"/>
                </a:solidFill>
                <a:latin typeface="Arial"/>
              </a:rPr>
              <a:t>We have a GitLab copy, but that’s unofficial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58585A"/>
                </a:solidFill>
                <a:latin typeface="Arial"/>
              </a:rPr>
              <a:t>Trying to make GitLab the authoritative source – slow process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58585A"/>
              </a:solidFill>
              <a:latin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8585A"/>
                </a:solidFill>
                <a:latin typeface="Arial"/>
              </a:rPr>
              <a:t>Full set of modules released every 3-6 months,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8585A"/>
                </a:solidFill>
                <a:latin typeface="Arial"/>
              </a:rPr>
              <a:t>major release every 18 months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8585A"/>
                </a:solidFill>
                <a:latin typeface="Arial"/>
              </a:rPr>
              <a:t>Backwards compatibility is not considered as important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412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Protocol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88A49-6E8B-494D-A4A8-7E192F7FCF3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58585A"/>
                </a:solidFill>
                <a:latin typeface="Arial"/>
              </a:rPr>
              <a:t>3GPP TS 28.532 specifies </a:t>
            </a:r>
            <a:r>
              <a:rPr lang="en-US" sz="3600" dirty="0" err="1">
                <a:solidFill>
                  <a:srgbClr val="58585A"/>
                </a:solidFill>
                <a:latin typeface="Arial"/>
              </a:rPr>
              <a:t>Netconf</a:t>
            </a:r>
            <a:r>
              <a:rPr lang="en-US" sz="3600" dirty="0">
                <a:solidFill>
                  <a:srgbClr val="58585A"/>
                </a:solidFill>
                <a:latin typeface="Arial"/>
              </a:rPr>
              <a:t> as protocol to use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3600" dirty="0">
              <a:solidFill>
                <a:srgbClr val="58585A"/>
              </a:solidFill>
              <a:latin typeface="Arial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3600" dirty="0" err="1">
                <a:solidFill>
                  <a:srgbClr val="58585A"/>
                </a:solidFill>
                <a:latin typeface="Arial"/>
              </a:rPr>
              <a:t>YangPush</a:t>
            </a:r>
            <a:r>
              <a:rPr lang="en-US" sz="3600" dirty="0">
                <a:solidFill>
                  <a:srgbClr val="58585A"/>
                </a:solidFill>
                <a:latin typeface="Arial"/>
              </a:rPr>
              <a:t> may be used for data change notifications, </a:t>
            </a:r>
          </a:p>
          <a:p>
            <a:pPr marL="382237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58585A"/>
                </a:solidFill>
                <a:latin typeface="Arial"/>
              </a:rPr>
              <a:t>but we are late big problem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917702" y="1350629"/>
            <a:ext cx="8355013" cy="5255700"/>
          </a:xfrm>
          <a:prstGeom prst="rect">
            <a:avLst/>
          </a:prstGeom>
        </p:spPr>
        <p:txBody>
          <a:bodyPr>
            <a:normAutofit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indent="-176213">
              <a:buClr>
                <a:srgbClr val="00A9D4"/>
              </a:buClr>
              <a:buFont typeface="Arial" charset="0"/>
              <a:buChar char="›"/>
            </a:pPr>
            <a:endParaRPr lang="en-US" sz="1000" dirty="0">
              <a:solidFill>
                <a:srgbClr val="58585A"/>
              </a:solidFill>
            </a:endParaRPr>
          </a:p>
          <a:p>
            <a:endParaRPr lang="en-US" sz="2200" kern="1200" spc="0" dirty="0">
              <a:solidFill>
                <a:srgbClr val="58585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383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3GPP way of working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10E1FC-02D8-4E47-B710-E550EB1D455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/>
              <a:t>Stage 1 specifications – High level requirements</a:t>
            </a:r>
          </a:p>
          <a:p>
            <a:r>
              <a:rPr lang="en-US" sz="2400" dirty="0"/>
              <a:t>Stage 2 Information Models</a:t>
            </a:r>
          </a:p>
          <a:p>
            <a:pPr lvl="1"/>
            <a:r>
              <a:rPr lang="en-US" sz="2400" dirty="0"/>
              <a:t>Defines functionality</a:t>
            </a:r>
          </a:p>
          <a:p>
            <a:pPr lvl="1"/>
            <a:r>
              <a:rPr lang="en-US" sz="2400" dirty="0"/>
              <a:t>Not detailed or precise enough as interface definition</a:t>
            </a:r>
          </a:p>
          <a:p>
            <a:r>
              <a:rPr lang="en-US" sz="2400" dirty="0"/>
              <a:t>Stage 3 Solution Sets</a:t>
            </a:r>
          </a:p>
          <a:p>
            <a:pPr lvl="1"/>
            <a:r>
              <a:rPr lang="en-US" sz="2400" dirty="0"/>
              <a:t>Just a mapping of Stage 2, strictly adhere to Stage 2</a:t>
            </a:r>
          </a:p>
          <a:p>
            <a:pPr lvl="1"/>
            <a:r>
              <a:rPr lang="en-US" sz="2400" dirty="0"/>
              <a:t>Precise all details</a:t>
            </a:r>
          </a:p>
          <a:p>
            <a:pPr lvl="1"/>
            <a:r>
              <a:rPr lang="en-US" sz="2400" dirty="0"/>
              <a:t>YANG/</a:t>
            </a:r>
            <a:r>
              <a:rPr lang="en-US" sz="2400" dirty="0" err="1"/>
              <a:t>Netconf</a:t>
            </a:r>
            <a:endParaRPr lang="en-US" sz="2400" dirty="0"/>
          </a:p>
          <a:p>
            <a:pPr lvl="1"/>
            <a:r>
              <a:rPr lang="en-US" sz="2400" dirty="0" err="1"/>
              <a:t>JsonSchema</a:t>
            </a:r>
            <a:r>
              <a:rPr lang="en-US" sz="2400" dirty="0"/>
              <a:t>/</a:t>
            </a:r>
            <a:r>
              <a:rPr lang="en-US" sz="2400" dirty="0" err="1"/>
              <a:t>OpenApi</a:t>
            </a:r>
            <a:endParaRPr lang="en-US" sz="2400" dirty="0"/>
          </a:p>
          <a:p>
            <a:pPr lvl="1"/>
            <a:r>
              <a:rPr lang="en-US" sz="2400" dirty="0" err="1"/>
              <a:t>XMLSchema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917702" y="1350629"/>
            <a:ext cx="8355013" cy="5255700"/>
          </a:xfrm>
          <a:prstGeom prst="rect">
            <a:avLst/>
          </a:prstGeom>
        </p:spPr>
        <p:txBody>
          <a:bodyPr>
            <a:normAutofit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3060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3GPP Models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7837" y="1016794"/>
            <a:ext cx="8355013" cy="2024580"/>
          </a:xfrm>
          <a:prstGeom prst="rect">
            <a:avLst/>
          </a:prstGeom>
        </p:spPr>
        <p:txBody>
          <a:bodyPr>
            <a:normAutofit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900" dirty="0"/>
              <a:t>UML model in MS Word documents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500" dirty="0"/>
              <a:t>Objects &amp; Attributes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500" dirty="0"/>
              <a:t>Containment/Inheritances as figures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500" dirty="0"/>
              <a:t>Attribute properties as plain English</a:t>
            </a:r>
            <a:endParaRPr lang="en-US" sz="2600" dirty="0"/>
          </a:p>
        </p:txBody>
      </p:sp>
      <p:pic>
        <p:nvPicPr>
          <p:cNvPr id="1026" name="Picture 2" descr="28622-4">
            <a:extLst>
              <a:ext uri="{FF2B5EF4-FFF2-40B4-BE49-F238E27FC236}">
                <a16:creationId xmlns:a16="http://schemas.microsoft.com/office/drawing/2014/main" id="{92D08DDA-03F4-4F7F-B4F4-50EF3D722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760" y="2930251"/>
            <a:ext cx="9284479" cy="382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662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Mapping an Object Oriented Model to YANG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DE7C0E-2E33-4B73-A383-26E1BCCBC34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900" dirty="0"/>
              <a:t>Multiple ways to do it</a:t>
            </a:r>
          </a:p>
          <a:p>
            <a:r>
              <a:rPr lang="en-US" sz="2900" dirty="0"/>
              <a:t>3GPP TS 32.160 defines mapping</a:t>
            </a:r>
          </a:p>
          <a:p>
            <a:r>
              <a:rPr lang="en-US" sz="2900" dirty="0"/>
              <a:t>Object -&gt; grouping used inside a list</a:t>
            </a:r>
          </a:p>
          <a:p>
            <a:r>
              <a:rPr lang="en-US" sz="2900" dirty="0"/>
              <a:t>Attribute -&gt; leaf, leaf-list or lists</a:t>
            </a:r>
          </a:p>
          <a:p>
            <a:pPr lvl="1"/>
            <a:r>
              <a:rPr lang="en-US" sz="2200" dirty="0"/>
              <a:t>structured attribute may have many levels inside -&gt; list</a:t>
            </a:r>
          </a:p>
          <a:p>
            <a:r>
              <a:rPr lang="en-US" sz="2600" dirty="0"/>
              <a:t>Attributes are collected under a YANG container to differentiate from child objects</a:t>
            </a:r>
          </a:p>
          <a:p>
            <a:r>
              <a:rPr lang="en-US" sz="2600" dirty="0"/>
              <a:t>Inheritance-&gt; </a:t>
            </a:r>
            <a:r>
              <a:rPr lang="en-US" sz="2600" dirty="0" err="1"/>
              <a:t>ClassBGrouping</a:t>
            </a:r>
            <a:r>
              <a:rPr lang="en-US" sz="2600" dirty="0"/>
              <a:t> uses </a:t>
            </a:r>
            <a:r>
              <a:rPr lang="en-US" sz="2600" dirty="0" err="1"/>
              <a:t>ClassAGrouping</a:t>
            </a:r>
            <a:endParaRPr lang="en-US" sz="2600" dirty="0"/>
          </a:p>
          <a:p>
            <a:pPr lvl="1"/>
            <a:r>
              <a:rPr lang="en-US" sz="2200" dirty="0"/>
              <a:t>Inherits attributes</a:t>
            </a:r>
          </a:p>
          <a:p>
            <a:pPr lvl="1"/>
            <a:r>
              <a:rPr lang="en-US" sz="2200" dirty="0"/>
              <a:t>Does not inherit containment, </a:t>
            </a:r>
          </a:p>
          <a:p>
            <a:pPr lvl="2"/>
            <a:r>
              <a:rPr lang="en-US" sz="2200" dirty="0"/>
              <a:t>Somewhat rare</a:t>
            </a:r>
          </a:p>
          <a:p>
            <a:pPr lvl="2"/>
            <a:r>
              <a:rPr lang="en-US" sz="2200" dirty="0"/>
              <a:t>handled case-by-case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900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896ABD-44F2-4130-9E19-E4AA1864E67E}"/>
              </a:ext>
            </a:extLst>
          </p:cNvPr>
          <p:cNvSpPr txBox="1"/>
          <p:nvPr/>
        </p:nvSpPr>
        <p:spPr>
          <a:xfrm>
            <a:off x="4378809" y="174377"/>
            <a:ext cx="7220156" cy="6286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module _3gpp-common-managed-element { 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grouping </a:t>
            </a:r>
            <a:r>
              <a:rPr lang="en-US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Abstract_Class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_Grp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  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leaf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dnPrefix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{...}   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leaf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locationName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 type string; 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 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grouping </a:t>
            </a:r>
            <a:r>
              <a:rPr lang="en-US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ManagedElement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uses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Abstract_Class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_Grp;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leaf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swVersion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{...}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list </a:t>
            </a:r>
            <a:r>
              <a:rPr lang="en-US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ManagedElement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key id;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uses top3gpp:Top_Grp;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container </a:t>
            </a:r>
            <a:r>
              <a:rPr lang="en-US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attributes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uses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ManagedElementGrp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 }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//contained class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list </a:t>
            </a:r>
            <a:r>
              <a:rPr lang="en-US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MeasurementControl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{...}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69DEEEE-DB91-491C-AF07-6F5CC7EDD2F4}"/>
              </a:ext>
            </a:extLst>
          </p:cNvPr>
          <p:cNvSpPr txBox="1">
            <a:spLocks/>
          </p:cNvSpPr>
          <p:nvPr/>
        </p:nvSpPr>
        <p:spPr>
          <a:xfrm>
            <a:off x="288813" y="1174458"/>
            <a:ext cx="3649211" cy="3377663"/>
          </a:xfrm>
          <a:prstGeom prst="rect">
            <a:avLst/>
          </a:prstGeom>
        </p:spPr>
        <p:txBody>
          <a:bodyPr>
            <a:normAutofit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ManagedElement</a:t>
            </a:r>
            <a:r>
              <a:rPr lang="en-US" sz="2200" dirty="0"/>
              <a:t> class inherits from </a:t>
            </a:r>
            <a:r>
              <a:rPr lang="en-US" sz="2200" dirty="0" err="1"/>
              <a:t>Abstract_Class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ManagedElement</a:t>
            </a:r>
            <a:r>
              <a:rPr lang="en-US" sz="2200" dirty="0"/>
              <a:t> class contains </a:t>
            </a:r>
            <a:r>
              <a:rPr lang="en-US" sz="2200" dirty="0" err="1"/>
              <a:t>MeasurementControl</a:t>
            </a:r>
            <a:r>
              <a:rPr lang="en-US" sz="2200" dirty="0"/>
              <a:t>  class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888056-3D7F-49F3-8342-5DF89360A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63097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Containment Issues</a:t>
            </a:r>
            <a:endParaRPr lang="en-US" sz="5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E2012-5989-4CBF-9BBC-9D767883ABB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9426" y="1844675"/>
            <a:ext cx="11477348" cy="4392612"/>
          </a:xfrm>
        </p:spPr>
        <p:txBody>
          <a:bodyPr/>
          <a:lstStyle/>
          <a:p>
            <a:r>
              <a:rPr lang="en-US" sz="2900" dirty="0"/>
              <a:t>Simple case: </a:t>
            </a:r>
            <a:r>
              <a:rPr lang="en-US" sz="2900" dirty="0" err="1"/>
              <a:t>ObjectA</a:t>
            </a:r>
            <a:r>
              <a:rPr lang="en-US" sz="2900" dirty="0"/>
              <a:t> contains </a:t>
            </a:r>
            <a:r>
              <a:rPr lang="en-US" sz="2900" dirty="0" err="1"/>
              <a:t>ObjectB</a:t>
            </a:r>
            <a:r>
              <a:rPr lang="en-US" sz="2900" dirty="0"/>
              <a:t> is simple list in list</a:t>
            </a:r>
          </a:p>
          <a:p>
            <a:r>
              <a:rPr lang="en-US" sz="2900" dirty="0"/>
              <a:t>Recursive containment mapped to a list of references like in </a:t>
            </a:r>
            <a:r>
              <a:rPr lang="en-US" sz="2900" dirty="0" err="1"/>
              <a:t>ietf</a:t>
            </a:r>
            <a:r>
              <a:rPr lang="en-US" sz="2900" dirty="0"/>
              <a:t>-interface</a:t>
            </a:r>
          </a:p>
          <a:p>
            <a:r>
              <a:rPr lang="en-US" sz="2900" dirty="0"/>
              <a:t>Containment via inheritance – a nasty issue</a:t>
            </a:r>
          </a:p>
          <a:p>
            <a:pPr lvl="1"/>
            <a:r>
              <a:rPr lang="en-US" sz="2200" dirty="0"/>
              <a:t>Handled case-by-case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92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Addressing</a:t>
            </a:r>
            <a:endParaRPr lang="en-US" sz="54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9425" y="1144002"/>
            <a:ext cx="8355013" cy="548220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800" dirty="0"/>
              <a:t>Addressing via Distinguished Names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DNs are embedded in many existing management systems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DNs are included in a Network level hierarchy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DNs can interwork with solutions in JsonSchema or Xsd solution set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Does not include namespace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Allows single key only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Cannot be used for IETF models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DNs are long – leafref are short, instance-identifiers are longer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DNs don’t enforce referential integrity (require-instance)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DNs address only an object instance not an attribute</a:t>
            </a:r>
          </a:p>
          <a:p>
            <a:pPr marL="355600" lvl="1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ex:system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ex:id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=’1’]/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ex:user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ex:id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=’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’]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DN: system=1, user=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fred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60802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Modeling differences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7D6DEF-D6CC-4047-AECC-B98AC2A09C0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3GPP Default means initial value</a:t>
            </a:r>
          </a:p>
          <a:p>
            <a:pPr lvl="1"/>
            <a:r>
              <a:rPr lang="en-US" sz="2400" dirty="0"/>
              <a:t>Only affects data when the containing Object is created/Replaced</a:t>
            </a:r>
          </a:p>
          <a:p>
            <a:r>
              <a:rPr lang="en-US" sz="2400" dirty="0"/>
              <a:t>3GPP Invariant attributes</a:t>
            </a:r>
          </a:p>
          <a:p>
            <a:pPr lvl="1"/>
            <a:r>
              <a:rPr lang="en-US" sz="2400" dirty="0"/>
              <a:t>Attribute can only be changed/set when the containing Object is created/Replaced</a:t>
            </a:r>
          </a:p>
          <a:p>
            <a:r>
              <a:rPr lang="en-US" sz="2400" dirty="0"/>
              <a:t>Write-Only data</a:t>
            </a:r>
          </a:p>
          <a:p>
            <a:r>
              <a:rPr lang="en-US" sz="2400" dirty="0"/>
              <a:t>System-Created Objects</a:t>
            </a:r>
          </a:p>
          <a:p>
            <a:pPr lvl="1"/>
            <a:r>
              <a:rPr lang="en-US" sz="2400" dirty="0"/>
              <a:t>The list entry itself is read-only but attributes, contained objects below are configurable </a:t>
            </a:r>
          </a:p>
          <a:p>
            <a:endParaRPr lang="en-US" sz="2400" dirty="0"/>
          </a:p>
          <a:p>
            <a:r>
              <a:rPr lang="en-US" sz="2400" dirty="0"/>
              <a:t>Handled as YANG extensions</a:t>
            </a:r>
          </a:p>
          <a:p>
            <a:r>
              <a:rPr lang="en-US" sz="2400" dirty="0"/>
              <a:t>We don’t have these in YANG, we might not like them,  but never forget -&gt; 3GPP and mobile networks do work</a:t>
            </a:r>
          </a:p>
          <a:p>
            <a:endParaRPr lang="en-US" sz="24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917702" y="1350629"/>
            <a:ext cx="8355013" cy="5255700"/>
          </a:xfrm>
          <a:prstGeom prst="rect">
            <a:avLst/>
          </a:prstGeom>
        </p:spPr>
        <p:txBody>
          <a:bodyPr>
            <a:normAutofit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en-US" sz="2200" kern="1200" spc="0" dirty="0">
              <a:solidFill>
                <a:srgbClr val="58585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4437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Modeling 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BE082-922E-46AC-B65B-5D90C401307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3GPP TS 28.623</a:t>
            </a:r>
          </a:p>
          <a:p>
            <a:pPr lvl="1"/>
            <a:r>
              <a:rPr lang="en-US" sz="2800" dirty="0">
                <a:hlinkClick r:id="rId3"/>
              </a:rPr>
              <a:t>https://portal.3gpp.org/desktopmodules/Specifications/SpecificationDetails.aspx?specificationId=1542</a:t>
            </a:r>
            <a:endParaRPr lang="en-US" sz="2800" dirty="0"/>
          </a:p>
          <a:p>
            <a:pPr lvl="1"/>
            <a:r>
              <a:rPr lang="en-US" sz="2800" dirty="0"/>
              <a:t>10 Common YANG modules</a:t>
            </a:r>
          </a:p>
          <a:p>
            <a:pPr lvl="1"/>
            <a:r>
              <a:rPr lang="en-US" sz="2800" dirty="0"/>
              <a:t>top, managed-element, common-types, yang-extensions, etc.</a:t>
            </a:r>
          </a:p>
          <a:p>
            <a:r>
              <a:rPr lang="en-US" sz="2800" dirty="0"/>
              <a:t>3GPP TS 28.541</a:t>
            </a:r>
          </a:p>
          <a:p>
            <a:pPr lvl="1"/>
            <a:r>
              <a:rPr lang="en-US" sz="2800" dirty="0">
                <a:hlinkClick r:id="rId4"/>
              </a:rPr>
              <a:t>https://portal.3gpp.org/desktopmodules/Specifications/SpecificationDetails.aspx?specificationId=3400</a:t>
            </a:r>
            <a:endParaRPr lang="en-US" sz="2800" dirty="0"/>
          </a:p>
          <a:p>
            <a:pPr lvl="1"/>
            <a:r>
              <a:rPr lang="en-US" sz="2800" dirty="0"/>
              <a:t>58 YANG modules</a:t>
            </a:r>
          </a:p>
          <a:p>
            <a:pPr lvl="1"/>
            <a:r>
              <a:rPr lang="en-US" sz="2800" dirty="0"/>
              <a:t>5G Core Network, 5G RAN NRM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3642475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Template2017">
  <a:themeElements>
    <a:clrScheme name="Ericsson">
      <a:dk1>
        <a:srgbClr val="181818"/>
      </a:dk1>
      <a:lt1>
        <a:srgbClr val="FFFFFF"/>
      </a:lt1>
      <a:dk2>
        <a:srgbClr val="181818"/>
      </a:dk2>
      <a:lt2>
        <a:srgbClr val="E0E0E0"/>
      </a:lt2>
      <a:accent1>
        <a:srgbClr val="0082F0"/>
      </a:accent1>
      <a:accent2>
        <a:srgbClr val="0FC373"/>
      </a:accent2>
      <a:accent3>
        <a:srgbClr val="AF78D2"/>
      </a:accent3>
      <a:accent4>
        <a:srgbClr val="FAD22D"/>
      </a:accent4>
      <a:accent5>
        <a:srgbClr val="FF8C0A"/>
      </a:accent5>
      <a:accent6>
        <a:srgbClr val="FF3232"/>
      </a:accent6>
      <a:hlink>
        <a:srgbClr val="0082F0"/>
      </a:hlink>
      <a:folHlink>
        <a:srgbClr val="040969"/>
      </a:folHlink>
    </a:clrScheme>
    <a:fontScheme name="Ericsson">
      <a:majorFont>
        <a:latin typeface="Ericsson Hilda Light"/>
        <a:ea typeface=""/>
        <a:cs typeface=""/>
      </a:majorFont>
      <a:minorFont>
        <a:latin typeface="Ericsson Hild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<a:prstTxWarp prst="textNoShape">
          <a:avLst/>
        </a:prstTxWarp>
        <a:noAutofit/>
      </a:bodyPr>
      <a:lstStyle>
        <a:defPPr marL="0" indent="0" algn="l">
          <a:buNone/>
          <a:defRPr dirty="0">
            <a:solidFill>
              <a:schemeClr val="bg1"/>
            </a:solidFill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/>
      <a:bodyPr vert="horz" wrap="square" lIns="72000" tIns="36000" rIns="72000" bIns="36000" rtlCol="0" anchor="t">
        <a:noAutofit/>
      </a:bodyPr>
      <a:lstStyle>
        <a:defPPr marL="0" indent="0" algn="l">
          <a:buNone/>
          <a:defRPr dirty="0" smtClean="0"/>
        </a:defPPr>
      </a:lstStyle>
    </a:tx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2017.potx" id="{775AD81A-0AF6-45CB-889B-779F764C8091}" vid="{622262D2-9439-4A46-819E-379D679C1385}"/>
    </a:ext>
  </a:ext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TemplafyFormConfiguration><![CDATA[{"formFields":[{"required":false,"placeholder":"","lines":0,"defaultValue":"{{UserProfile.Prepared}}","type":"textBox","name":"Prepared","label":"Prepared By (Subject Responsible)","helpTexts":{"prefix":"","postfix":""},"spacing":{},"fullyQualifiedName":"Prepared"},{"required":false,"placeholder":"","lines":0,"type":"textBox","name":"ApprovedBy","label":"Approved By (Document Responsible)","helpTexts":{"prefix":"","postfix":""},"spacing":{},"fullyQualifiedName":"ApprovedBy"},{"required":false,"placeholder":"","lines":0,"type":"textBox","name":"DocumentNumber","label":"Document Number","helpTexts":{"prefix":"","postfix":""},"spacing":{},"fullyQualifiedName":"DocumentNumber"},{"dataSource":"Revision","column":"revision","required":false,"placeholder":"","autoSelectFirstOption":false,"type":"comboBox","name":"Revision","label":"Revision","helpTexts":{"prefix":"","postfix":""},"spacing":{},"fullyQualifiedName":"Revision"},{"required":false,"type":"datePicker","name":"Date","label":"Date","helpTexts":{"prefix":"","postfix":""},"spacing":{},"fullyQualifiedName":"Date"},{"required":false,"placeholder":"","lines":0,"type":"textBox","name":"DocumentTitle","label":"Document Title","helpTexts":{"prefix":"","postfix":""},"spacing":{},"fullyQualifiedName":"DocumentTitle"},{"dataSource":"Confidentiality","displayColumn":"confidentiality","hideIfNoUserInteractionRequired":false,"distinct":true,"required":false,"autoSelectFirstOption":false,"defaultValue":"4","type":"dropDown","name":"ConfidentialityClass","label":"Confidentiality Class","helpTexts":{"prefix":"","postfix":""},"spacing":{},"fullyQualifiedName":"ConfidentialityClass"},{"dataSource":"External Confidentiality label","displayColumn":"externalConfidentiality","hideIfNoUserInteractionRequired":false,"distinct":true,"required":false,"autoSelectFirstOption":false,"defaultValue":"1","type":"dropDown","name":"ExternalConfidentialityLabel","label":"External Confidentiality label","helpTexts":{"prefix":"","postfix":""},"spacing":{},"fullyQualifiedName":"ExternalConfidentialityLabel"}]}]]></TemplafyFormConfiguratio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riCOLL Docs" ma:contentTypeID="0x010100BB337192E63E44A7A744CE7393F41F4E0043D7B8DE90532B4EAF492CE3AFAF8BCA" ma:contentTypeVersion="5" ma:contentTypeDescription="EriCOLL Document Content Type" ma:contentTypeScope="" ma:versionID="6875517733de9da49fc5b89a21124d21">
  <xsd:schema xmlns:xsd="http://www.w3.org/2001/XMLSchema" xmlns:xs="http://www.w3.org/2001/XMLSchema" xmlns:p="http://schemas.microsoft.com/office/2006/metadata/properties" xmlns:ns2="08b2df90-05d3-4030-90d4-c9feeb4a1cd9" xmlns:ns3="d461e7ab-7b1e-46c4-b1c7-e28891e85329" xmlns:ns4="http://schemas.microsoft.com/sharepoint/v4" xmlns:ns5="8fefde6e-e536-48e3-9d0b-7a6c8928d654" targetNamespace="http://schemas.microsoft.com/office/2006/metadata/properties" ma:root="true" ma:fieldsID="165b529ab3a7e5b57125c605487e1504" ns2:_="" ns3:_="" ns4:_="" ns5:_="">
    <xsd:import namespace="08b2df90-05d3-4030-90d4-c9feeb4a1cd9"/>
    <xsd:import namespace="d461e7ab-7b1e-46c4-b1c7-e28891e85329"/>
    <xsd:import namespace="http://schemas.microsoft.com/sharepoint/v4"/>
    <xsd:import namespace="8fefde6e-e536-48e3-9d0b-7a6c8928d65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Prepared." minOccurs="0"/>
                <xsd:element ref="ns3:EriCOLLDate." minOccurs="0"/>
                <xsd:element ref="ns3:AbstractOrSummary." minOccurs="0"/>
                <xsd:element ref="ns2:TaxKeywordTaxHTField" minOccurs="0"/>
                <xsd:element ref="ns2:TaxCatchAll" minOccurs="0"/>
                <xsd:element ref="ns2:TaxCatchAllLabel" minOccurs="0"/>
                <xsd:element ref="ns3:EriCOLLCategoryTaxHTField0" minOccurs="0"/>
                <xsd:element ref="ns3:EriCOLLOrganizationUnitTaxHTField0" minOccurs="0"/>
                <xsd:element ref="ns3:EriCOLLCompetenceTaxHTField0" minOccurs="0"/>
                <xsd:element ref="ns3:EriCOLLCountryTaxHTField0" minOccurs="0"/>
                <xsd:element ref="ns2:EriCOLLCustomerTaxHTField0" minOccurs="0"/>
                <xsd:element ref="ns3:EriCOLLProcessTaxHTField0" minOccurs="0"/>
                <xsd:element ref="ns3:EriCOLLProductsTaxHTField0" minOccurs="0"/>
                <xsd:element ref="ns3:EriCOLLProjectsTaxHTField0" minOccurs="0"/>
                <xsd:element ref="ns4:IconOverlay" minOccurs="0"/>
                <xsd:element ref="ns5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b2df90-05d3-4030-90d4-c9feeb4a1cd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4" nillable="true" ma:taxonomy="true" ma:internalName="TaxKeywordTaxHTField" ma:taxonomyFieldName="TaxKeyword" ma:displayName="Keywords." ma:readOnly="false" ma:fieldId="{23f27201-bee3-471e-b2e7-b64fd8b7ca38}" ma:taxonomyMulti="true" ma:sspId="0e710d51-58b4-4530-836b-fce5679fe04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description="" ma:hidden="true" ma:list="{89ba4d30-b3e8-4c6a-873c-358a577a2e25}" ma:internalName="TaxCatchAll" ma:showField="CatchAllData" ma:web="d461e7ab-7b1e-46c4-b1c7-e28891e853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description="" ma:hidden="true" ma:list="{89ba4d30-b3e8-4c6a-873c-358a577a2e25}" ma:internalName="TaxCatchAllLabel" ma:readOnly="true" ma:showField="CatchAllDataLabel" ma:web="d461e7ab-7b1e-46c4-b1c7-e28891e853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riCOLLCustomerTaxHTField0" ma:index="26" nillable="true" ma:taxonomy="true" ma:internalName="EriCOLLCustomerTaxHTField0" ma:taxonomyFieldName="EriCOLLCustomer" ma:displayName="Customer." ma:default="" ma:fieldId="{8480f48b-f8b7-4c77-be55-63d41a1fdb0d}" ma:taxonomyMulti="true" ma:sspId="0e710d51-58b4-4530-836b-fce5679fe049" ma:termSetId="4e0bb0d4-0179-488a-a161-abd655dda2e7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61e7ab-7b1e-46c4-b1c7-e28891e85329" elementFormDefault="qualified">
    <xsd:import namespace="http://schemas.microsoft.com/office/2006/documentManagement/types"/>
    <xsd:import namespace="http://schemas.microsoft.com/office/infopath/2007/PartnerControls"/>
    <xsd:element name="Prepared." ma:index="11" nillable="true" ma:displayName="Prepared." ma:internalName="Prepared_x002e_" ma:readOnly="false">
      <xsd:simpleType>
        <xsd:restriction base="dms:Text">
          <xsd:maxLength value="255"/>
        </xsd:restriction>
      </xsd:simpleType>
    </xsd:element>
    <xsd:element name="EriCOLLDate." ma:index="12" nillable="true" ma:displayName="Date." ma:internalName="EriCOLLDate_x002e_" ma:readOnly="false">
      <xsd:simpleType>
        <xsd:restriction base="dms:Text">
          <xsd:maxLength value="255"/>
        </xsd:restriction>
      </xsd:simpleType>
    </xsd:element>
    <xsd:element name="AbstractOrSummary." ma:index="13" nillable="true" ma:displayName="Abstract/Summary." ma:internalName="AbstractOrSummary_x002e_" ma:readOnly="false">
      <xsd:simpleType>
        <xsd:restriction base="dms:Note"/>
      </xsd:simpleType>
    </xsd:element>
    <xsd:element name="EriCOLLCategoryTaxHTField0" ma:index="18" nillable="true" ma:taxonomy="true" ma:internalName="EriCOLLCategoryTaxHTField0" ma:taxonomyFieldName="EriCOLLCategory" ma:displayName="Category." ma:default="1;#Development|053fcc88-ab49-4f69-87df-fc64cb0bf305" ma:fieldId="{e72cc46e-70aa-41d8-b11d-9bbfd769c5eb}" ma:taxonomyMulti="true" ma:sspId="0e710d51-58b4-4530-836b-fce5679fe049" ma:termSetId="f35c1d4c-78ac-4f40-bb38-8d71ec401e6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OrganizationUnitTaxHTField0" ma:index="20" nillable="true" ma:taxonomy="true" ma:internalName="EriCOLLOrganizationUnitTaxHTField0" ma:taxonomyFieldName="EriCOLLOrganizationUnit" ma:displayName="Organization Unit." ma:default="2;#BUCI DUNC CDU Component Devt Unit|a72335b1-cac3-4a4f-9209-54329a07a4b2" ma:fieldId="{7588c015-b936-47f7-bb64-663949dc467e}" ma:taxonomyMulti="true" ma:sspId="0e710d51-58b4-4530-836b-fce5679fe049" ma:termSetId="67f5b04f-38bf-47c9-889f-003f3bcd139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CompetenceTaxHTField0" ma:index="22" nillable="true" ma:taxonomy="true" ma:internalName="EriCOLLCompetenceTaxHTField0" ma:taxonomyFieldName="EriCOLLCompetence" ma:displayName="Competence." ma:default="" ma:fieldId="{ff7cf505-5048-4f7f-991c-4d426a4ce272}" ma:taxonomyMulti="true" ma:sspId="0e710d51-58b4-4530-836b-fce5679fe049" ma:termSetId="3b0c01a2-44af-4012-bd1f-a99c2b798ef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CountryTaxHTField0" ma:index="24" nillable="true" ma:taxonomy="true" ma:internalName="EriCOLLCountryTaxHTField0" ma:taxonomyFieldName="EriCOLLCountry" ma:displayName="Country." ma:default="" ma:fieldId="{a6c34b01-f2c2-4f05-b9ad-d4935bafeeb2}" ma:taxonomyMulti="true" ma:sspId="0e710d51-58b4-4530-836b-fce5679fe049" ma:termSetId="d4bcc4ed-3121-4db4-a523-83f3d101879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ProcessTaxHTField0" ma:index="28" nillable="true" ma:taxonomy="true" ma:internalName="EriCOLLProcessTaxHTField0" ma:taxonomyFieldName="EriCOLLProcess" ma:displayName="Process." ma:default="" ma:fieldId="{69b1f811-b392-4734-aa69-0125c68961bd}" ma:taxonomyMulti="true" ma:sspId="0e710d51-58b4-4530-836b-fce5679fe049" ma:termSetId="3d5773de-e402-4858-b471-2c5969a51f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ProductsTaxHTField0" ma:index="30" nillable="true" ma:taxonomy="true" ma:internalName="EriCOLLProductsTaxHTField0" ma:taxonomyFieldName="EriCOLLProducts" ma:displayName="Products." ma:default="" ma:fieldId="{e7fe205b-2114-43c4-bcb7-1bbbbd16d461}" ma:taxonomyMulti="true" ma:sspId="0e710d51-58b4-4530-836b-fce5679fe049" ma:termSetId="943c8fbd-8b50-4b6a-b4b8-9342be84b8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riCOLLProjectsTaxHTField0" ma:index="32" nillable="true" ma:taxonomy="true" ma:internalName="EriCOLLProjectsTaxHTField0" ma:taxonomyFieldName="EriCOLLProjects" ma:displayName="Projects." ma:default="" ma:fieldId="{6d690e96-80d8-4550-9bd4-922d740a55ff}" ma:taxonomyMulti="true" ma:sspId="0e710d51-58b4-4530-836b-fce5679fe049" ma:termSetId="66ed0c52-5b15-42c7-a9e7-77fbdfe62b3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34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fde6e-e536-48e3-9d0b-7a6c8928d654" elementFormDefault="qualified">
    <xsd:import namespace="http://schemas.microsoft.com/office/2006/documentManagement/types"/>
    <xsd:import namespace="http://schemas.microsoft.com/office/infopath/2007/PartnerControls"/>
    <xsd:element name="Status" ma:index="35" nillable="true" ma:displayName="Status" ma:internalName="Statu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riCOLLCompetenceTaxHTField0 xmlns="d461e7ab-7b1e-46c4-b1c7-e28891e85329">
      <Terms xmlns="http://schemas.microsoft.com/office/infopath/2007/PartnerControls"/>
    </EriCOLLCompetenceTaxHTField0>
    <EriCOLLProjectsTaxHTField0 xmlns="d461e7ab-7b1e-46c4-b1c7-e28891e85329">
      <Terms xmlns="http://schemas.microsoft.com/office/infopath/2007/PartnerControls"/>
    </EriCOLLProjectsTaxHTField0>
    <AbstractOrSummary. xmlns="d461e7ab-7b1e-46c4-b1c7-e28891e85329" xsi:nil="true"/>
    <IconOverlay xmlns="http://schemas.microsoft.com/sharepoint/v4" xsi:nil="true"/>
    <Prepared. xmlns="d461e7ab-7b1e-46c4-b1c7-e28891e85329" xsi:nil="true"/>
    <TaxCatchAll xmlns="08b2df90-05d3-4030-90d4-c9feeb4a1cd9">
      <Value>2</Value>
      <Value>1</Value>
    </TaxCatchAll>
    <EriCOLLProductsTaxHTField0 xmlns="d461e7ab-7b1e-46c4-b1c7-e28891e85329">
      <Terms xmlns="http://schemas.microsoft.com/office/infopath/2007/PartnerControls"/>
    </EriCOLLProductsTaxHTField0>
    <EriCOLLProcessTaxHTField0 xmlns="d461e7ab-7b1e-46c4-b1c7-e28891e85329">
      <Terms xmlns="http://schemas.microsoft.com/office/infopath/2007/PartnerControls"/>
    </EriCOLLProcessTaxHTField0>
    <TaxKeywordTaxHTField xmlns="08b2df90-05d3-4030-90d4-c9feeb4a1cd9">
      <Terms xmlns="http://schemas.microsoft.com/office/infopath/2007/PartnerControls"/>
    </TaxKeywordTaxHTField>
    <EriCOLLCategoryTaxHTField0 xmlns="d461e7ab-7b1e-46c4-b1c7-e28891e853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Development</TermName>
          <TermId xmlns="http://schemas.microsoft.com/office/infopath/2007/PartnerControls">053fcc88-ab49-4f69-87df-fc64cb0bf305</TermId>
        </TermInfo>
      </Terms>
    </EriCOLLCategoryTaxHTField0>
    <EriCOLLOrganizationUnitTaxHTField0 xmlns="d461e7ab-7b1e-46c4-b1c7-e28891e853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BUCI DUNC CDU Component Devt Unit</TermName>
          <TermId xmlns="http://schemas.microsoft.com/office/infopath/2007/PartnerControls">a72335b1-cac3-4a4f-9209-54329a07a4b2</TermId>
        </TermInfo>
      </Terms>
    </EriCOLLOrganizationUnitTaxHTField0>
    <EriCOLLCountryTaxHTField0 xmlns="d461e7ab-7b1e-46c4-b1c7-e28891e85329">
      <Terms xmlns="http://schemas.microsoft.com/office/infopath/2007/PartnerControls"/>
    </EriCOLLCountryTaxHTField0>
    <EriCOLLDate. xmlns="d461e7ab-7b1e-46c4-b1c7-e28891e85329" xsi:nil="true"/>
    <EriCOLLCustomerTaxHTField0 xmlns="08b2df90-05d3-4030-90d4-c9feeb4a1cd9">
      <Terms xmlns="http://schemas.microsoft.com/office/infopath/2007/PartnerControls"/>
    </EriCOLLCustomerTaxHTField0>
    <_dlc_DocId xmlns="08b2df90-05d3-4030-90d4-c9feeb4a1cd9">YJ6JD7FZHYUC-1-68</_dlc_DocId>
    <_dlc_DocIdUrl xmlns="08b2df90-05d3-4030-90d4-c9feeb4a1cd9">
      <Url>https://ericoll.internal.ericsson.com/sites/ECIM_Meta_Model_rev_E_study/_layouts/DocIdRedir.aspx?ID=YJ6JD7FZHYUC-1-68</Url>
      <Description>YJ6JD7FZHYUC-1-68</Description>
    </_dlc_DocIdUrl>
    <Status xmlns="8fefde6e-e536-48e3-9d0b-7a6c8928d654" xsi:nil="true"/>
  </documentManagement>
</p:properties>
</file>

<file path=customXml/item4.xml><?xml version="1.0" encoding="utf-8"?>
<?mso-contentType ?>
<SharedContentType xmlns="Microsoft.SharePoint.Taxonomy.ContentTypeSync" SourceId="0e710d51-58b4-4530-836b-fce5679fe049" ContentTypeId="0x010100BB337192E63E44A7A744CE7393F41F4E" PreviousValue="false"/>
</file>

<file path=customXml/item5.xml><?xml version="1.0" encoding="utf-8"?>
<TemplafyTemplateConfiguration><![CDATA[{"elementsMetadata":[],"transformationConfigurations":[{"propertyName":"Prepared","propertyValue":"{{Form.Prepared}}","disableUpdates":false,"type":"customDocumentProperty"},{"propertyName":"ApprovedBy","propertyValue":"{{Form.ApprovedBy}}","disableUpdates":false,"type":"customDocumentProperty"},{"propertyName":"DocNo","propertyValue":"{{Form.DocumentNumber}}","disableUpdates":false,"type":"customDocumentProperty"},{"propertyName":"Revision","propertyValue":"{{Form.Revision}}","disableUpdates":false,"type":"customDocumentProperty"},{"propertyName":"Date","propertyValue":"{{Form.Date}}","disableUpdates":false,"type":"customDocumentProperty"},{"propertyName":"Title","propertyValue":"{{Form.DocumentTitle}}","disableUpdates":false,"type":"customDocumentProperty"},{"propertyName":"SecurityClass","propertyValue":"{{Form.ConfidentialityClass.Confidentiality}}","disableUpdates":false,"type":"customDocumentProperty"},{"propertyName":"ExtConf","propertyValue":"{{Form.ExternalConfidentialityLabel.ExternalConfidentiality}}","disableUpdates":false,"type":"customDocumentProperty"},{"propertyName":"description","propertyValue":"{{Form.DocumentNumber}}\nRev {{Form.Revision}}","disableUpdates":false,"type":"documentProperty"}],"templateName":"Ericsson","templateDescription":"","enableDocumentContentUpdater":true,"version":"1.8"}]]></TemplafyTemplateConfiguration>
</file>

<file path=customXml/item6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CDFADD-10C1-411F-9B99-6F1CB957B5DB}">
  <ds:schemaRefs/>
</ds:datastoreItem>
</file>

<file path=customXml/itemProps2.xml><?xml version="1.0" encoding="utf-8"?>
<ds:datastoreItem xmlns:ds="http://schemas.openxmlformats.org/officeDocument/2006/customXml" ds:itemID="{C07BE8AC-4773-4B1F-AE5D-E7FAF81AAD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b2df90-05d3-4030-90d4-c9feeb4a1cd9"/>
    <ds:schemaRef ds:uri="d461e7ab-7b1e-46c4-b1c7-e28891e85329"/>
    <ds:schemaRef ds:uri="http://schemas.microsoft.com/sharepoint/v4"/>
    <ds:schemaRef ds:uri="8fefde6e-e536-48e3-9d0b-7a6c8928d6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35489E-A4D4-4C1D-BD1E-5ACAD9720043}">
  <ds:schemaRefs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8fefde6e-e536-48e3-9d0b-7a6c8928d654"/>
    <ds:schemaRef ds:uri="http://schemas.microsoft.com/sharepoint/v4"/>
    <ds:schemaRef ds:uri="http://schemas.microsoft.com/office/2006/documentManagement/types"/>
    <ds:schemaRef ds:uri="d461e7ab-7b1e-46c4-b1c7-e28891e85329"/>
    <ds:schemaRef ds:uri="08b2df90-05d3-4030-90d4-c9feeb4a1cd9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AAF4DACA-EDDB-499B-AD44-6983FDD044A4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B9B42834-712B-4DBD-9EFD-7C19EBB95D84}">
  <ds:schemaRefs/>
</ds:datastoreItem>
</file>

<file path=customXml/itemProps6.xml><?xml version="1.0" encoding="utf-8"?>
<ds:datastoreItem xmlns:ds="http://schemas.openxmlformats.org/officeDocument/2006/customXml" ds:itemID="{92EEAE68-D2A7-4276-9177-EBF523096218}">
  <ds:schemaRefs>
    <ds:schemaRef ds:uri="http://schemas.microsoft.com/sharepoint/events"/>
  </ds:schemaRefs>
</ds:datastoreItem>
</file>

<file path=customXml/itemProps7.xml><?xml version="1.0" encoding="utf-8"?>
<ds:datastoreItem xmlns:ds="http://schemas.openxmlformats.org/officeDocument/2006/customXml" ds:itemID="{AB28F1D9-6F57-4EDF-B530-98E92D607F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</Template>
  <TotalTime>50776</TotalTime>
  <Words>671</Words>
  <Application>Microsoft Office PowerPoint</Application>
  <PresentationFormat>Widescreen</PresentationFormat>
  <Paragraphs>154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Ericsson Capital TT</vt:lpstr>
      <vt:lpstr>Calibri</vt:lpstr>
      <vt:lpstr>Ericsson Hilda</vt:lpstr>
      <vt:lpstr>Ericsson Technical Icons</vt:lpstr>
      <vt:lpstr>Courier New</vt:lpstr>
      <vt:lpstr>Ericsson Hilda Light</vt:lpstr>
      <vt:lpstr>Arial</vt:lpstr>
      <vt:lpstr>PresentationTemplate2017</vt:lpstr>
      <vt:lpstr>YANG and Netconf usage in 3GPP</vt:lpstr>
      <vt:lpstr>3GPP way of working</vt:lpstr>
      <vt:lpstr>3GPP Models</vt:lpstr>
      <vt:lpstr>Mapping an Object Oriented Model to YANG</vt:lpstr>
      <vt:lpstr>Example</vt:lpstr>
      <vt:lpstr>Containment Issues</vt:lpstr>
      <vt:lpstr>Addressing</vt:lpstr>
      <vt:lpstr>Modeling differences</vt:lpstr>
      <vt:lpstr>Modeling work</vt:lpstr>
      <vt:lpstr>Methodology</vt:lpstr>
      <vt:lpstr>Protocol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YANG Instance Data</dc:title>
  <dc:creator>Balazs Lengyel</dc:creator>
  <cp:keywords/>
  <dc:description>Rev PA2</dc:description>
  <cp:lastModifiedBy>Balázs Lengyel</cp:lastModifiedBy>
  <cp:revision>802</cp:revision>
  <dcterms:created xsi:type="dcterms:W3CDTF">2011-05-24T09:22:48Z</dcterms:created>
  <dcterms:modified xsi:type="dcterms:W3CDTF">2020-04-01T11:52:27Z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R6B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/>
  </property>
  <property fmtid="{D5CDD505-2E9C-101B-9397-08002B2CF9AE}" pid="15" name="txtConfLabel">
    <vt:lpwstr/>
  </property>
  <property fmtid="{D5CDD505-2E9C-101B-9397-08002B2CF9AE}" pid="16" name="optUseConfClass">
    <vt:bool>false</vt:bool>
  </property>
  <property fmtid="{D5CDD505-2E9C-101B-9397-08002B2CF9AE}" pid="17" name="optUseConfLabel">
    <vt:bool>false</vt:bool>
  </property>
  <property fmtid="{D5CDD505-2E9C-101B-9397-08002B2CF9AE}" pid="18" name="optFooterCVLDocNo">
    <vt:bool>true</vt:bool>
  </property>
  <property fmtid="{D5CDD505-2E9C-101B-9397-08002B2CF9AE}" pid="19" name="optFooterCVLCopyright">
    <vt:bool>false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/>
  </property>
  <property fmtid="{D5CDD505-2E9C-101B-9397-08002B2CF9AE}" pid="29" name="MiddleFooterField">
    <vt:lpwstr/>
  </property>
  <property fmtid="{D5CDD505-2E9C-101B-9397-08002B2CF9AE}" pid="30" name="RightFooterField">
    <vt:lpwstr>YANG Instance Data</vt:lpwstr>
  </property>
  <property fmtid="{D5CDD505-2E9C-101B-9397-08002B2CF9AE}" pid="31" name="RightFooterField2">
    <vt:lpwstr>2019-11-17</vt:lpwstr>
  </property>
  <property fmtid="{D5CDD505-2E9C-101B-9397-08002B2CF9AE}" pid="32" name="TotalNumb">
    <vt:bool>false</vt:bool>
  </property>
  <property fmtid="{D5CDD505-2E9C-101B-9397-08002B2CF9AE}" pid="33" name="Pages">
    <vt:lpwstr>True</vt:lpwstr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>Balazs Lengyel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PA2</vt:lpwstr>
  </property>
  <property fmtid="{D5CDD505-2E9C-101B-9397-08002B2CF9AE}" pid="42" name="DocName">
    <vt:lpwstr/>
  </property>
  <property fmtid="{D5CDD505-2E9C-101B-9397-08002B2CF9AE}" pid="43" name="Title">
    <vt:lpwstr>YANG Instance Data</vt:lpwstr>
  </property>
  <property fmtid="{D5CDD505-2E9C-101B-9397-08002B2CF9AE}" pid="44" name="Date">
    <vt:lpwstr>2019-11-17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  <property fmtid="{D5CDD505-2E9C-101B-9397-08002B2CF9AE}" pid="48" name="ContentTypeId">
    <vt:lpwstr>0x010100BB337192E63E44A7A744CE7393F41F4E0043D7B8DE90532B4EAF492CE3AFAF8BCA</vt:lpwstr>
  </property>
  <property fmtid="{D5CDD505-2E9C-101B-9397-08002B2CF9AE}" pid="49" name="_dlc_DocIdItemGuid">
    <vt:lpwstr>ff1e979b-4ca2-470e-924c-8c5fe843ede6</vt:lpwstr>
  </property>
  <property fmtid="{D5CDD505-2E9C-101B-9397-08002B2CF9AE}" pid="50" name="EriCOLLCategory">
    <vt:lpwstr>1;#Development|053fcc88-ab49-4f69-87df-fc64cb0bf305</vt:lpwstr>
  </property>
  <property fmtid="{D5CDD505-2E9C-101B-9397-08002B2CF9AE}" pid="51" name="TaxKeyword">
    <vt:lpwstr/>
  </property>
  <property fmtid="{D5CDD505-2E9C-101B-9397-08002B2CF9AE}" pid="52" name="EriCOLLCountry">
    <vt:lpwstr/>
  </property>
  <property fmtid="{D5CDD505-2E9C-101B-9397-08002B2CF9AE}" pid="53" name="EriCOLLCompetence">
    <vt:lpwstr/>
  </property>
  <property fmtid="{D5CDD505-2E9C-101B-9397-08002B2CF9AE}" pid="54" name="EriCOLLOrganizationUnit">
    <vt:lpwstr>2;#BUCI DUNC CDU Component Devt Unit|a72335b1-cac3-4a4f-9209-54329a07a4b2</vt:lpwstr>
  </property>
  <property fmtid="{D5CDD505-2E9C-101B-9397-08002B2CF9AE}" pid="55" name="EriCOLLCustomer">
    <vt:lpwstr/>
  </property>
  <property fmtid="{D5CDD505-2E9C-101B-9397-08002B2CF9AE}" pid="56" name="EriCOLLProducts">
    <vt:lpwstr/>
  </property>
  <property fmtid="{D5CDD505-2E9C-101B-9397-08002B2CF9AE}" pid="57" name="EriCOLLProjects">
    <vt:lpwstr/>
  </property>
  <property fmtid="{D5CDD505-2E9C-101B-9397-08002B2CF9AE}" pid="58" name="EriCOLLProcess">
    <vt:lpwstr/>
  </property>
  <property fmtid="{D5CDD505-2E9C-101B-9397-08002B2CF9AE}" pid="59" name="chkShowAll">
    <vt:bool>false</vt:bool>
  </property>
  <property fmtid="{D5CDD505-2E9C-101B-9397-08002B2CF9AE}" pid="60" name="chkOnlyTitle">
    <vt:bool>false</vt:bool>
  </property>
  <property fmtid="{D5CDD505-2E9C-101B-9397-08002B2CF9AE}" pid="61" name="chkPrep">
    <vt:lpwstr>False</vt:lpwstr>
  </property>
  <property fmtid="{D5CDD505-2E9C-101B-9397-08002B2CF9AE}" pid="62" name="chkAppr">
    <vt:lpwstr>False</vt:lpwstr>
  </property>
  <property fmtid="{D5CDD505-2E9C-101B-9397-08002B2CF9AE}" pid="63" name="chkDocNo">
    <vt:lpwstr>False</vt:lpwstr>
  </property>
  <property fmtid="{D5CDD505-2E9C-101B-9397-08002B2CF9AE}" pid="64" name="chkRev">
    <vt:lpwstr>False</vt:lpwstr>
  </property>
  <property fmtid="{D5CDD505-2E9C-101B-9397-08002B2CF9AE}" pid="65" name="chkTitle">
    <vt:lpwstr>False</vt:lpwstr>
  </property>
  <property fmtid="{D5CDD505-2E9C-101B-9397-08002B2CF9AE}" pid="66" name="chkConf">
    <vt:lpwstr>True</vt:lpwstr>
  </property>
  <property fmtid="{D5CDD505-2E9C-101B-9397-08002B2CF9AE}" pid="67" name="BCategory">
    <vt:lpwstr/>
  </property>
  <property fmtid="{D5CDD505-2E9C-101B-9397-08002B2CF9AE}" pid="68" name="BSubject">
    <vt:lpwstr/>
  </property>
  <property fmtid="{D5CDD505-2E9C-101B-9397-08002B2CF9AE}" pid="69" name="DocType">
    <vt:lpwstr/>
  </property>
  <property fmtid="{D5CDD505-2E9C-101B-9397-08002B2CF9AE}" pid="70" name="ExtConf">
    <vt:lpwstr/>
  </property>
  <property fmtid="{D5CDD505-2E9C-101B-9397-08002B2CF9AE}" pid="71" name="chkDate">
    <vt:lpwstr>False</vt:lpwstr>
  </property>
  <property fmtid="{D5CDD505-2E9C-101B-9397-08002B2CF9AE}" pid="72" name="chkExtConf">
    <vt:lpwstr>False</vt:lpwstr>
  </property>
  <property fmtid="{D5CDD505-2E9C-101B-9397-08002B2CF9AE}" pid="73" name="TemplafyTenantId">
    <vt:lpwstr>ericsson</vt:lpwstr>
  </property>
  <property fmtid="{D5CDD505-2E9C-101B-9397-08002B2CF9AE}" pid="74" name="TemplafyTemplateId">
    <vt:lpwstr>636969704396289107</vt:lpwstr>
  </property>
  <property fmtid="{D5CDD505-2E9C-101B-9397-08002B2CF9AE}" pid="75" name="TemplafyUserProfileId">
    <vt:lpwstr>636945408975716254</vt:lpwstr>
  </property>
  <property fmtid="{D5CDD505-2E9C-101B-9397-08002B2CF9AE}" pid="76" name="UpgradedFromLegacy">
    <vt:lpwstr>1</vt:lpwstr>
  </property>
  <property fmtid="{D5CDD505-2E9C-101B-9397-08002B2CF9AE}" pid="77" name="DocumentDataTemplate">
    <vt:lpwstr>true</vt:lpwstr>
  </property>
</Properties>
</file>