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3" r:id="rId3"/>
    <p:sldMasterId id="2147483675" r:id="rId4"/>
    <p:sldMasterId id="2147483687" r:id="rId5"/>
    <p:sldMasterId id="2147483699" r:id="rId6"/>
    <p:sldMasterId id="2147483711" r:id="rId7"/>
  </p:sldMasterIdLst>
  <p:notesMasterIdLst>
    <p:notesMasterId r:id="rId17"/>
  </p:notesMasterIdLst>
  <p:sldIdLst>
    <p:sldId id="261" r:id="rId8"/>
    <p:sldId id="263" r:id="rId9"/>
    <p:sldId id="257" r:id="rId10"/>
    <p:sldId id="262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5813" autoAdjust="0"/>
  </p:normalViewPr>
  <p:slideViewPr>
    <p:cSldViewPr snapToGrid="0">
      <p:cViewPr varScale="1">
        <p:scale>
          <a:sx n="100" d="100"/>
          <a:sy n="100" d="100"/>
        </p:scale>
        <p:origin x="9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B25EB-333C-4D8B-A510-6D4BE87E54EC}" type="datetimeFigureOut">
              <a:rPr lang="zh-CN" altLang="en-US" smtClean="0"/>
              <a:t>2020/3/31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B15C2-66D8-4878-9C2C-2BADE5FEDB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852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0977B-6B3A-49E1-BD0A-EA3CABA947FA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775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B15C2-66D8-4878-9C2C-2BADE5FEDB4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300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B15C2-66D8-4878-9C2C-2BADE5FEDB4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303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B15C2-66D8-4878-9C2C-2BADE5FEDB4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708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43C3-B5CB-42BC-B435-E989B3D90D36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377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AA16-5DA2-47EB-BEEC-A3B4AC790C1C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587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9B9E-5B54-47A4-95E0-DF66030D4E4A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861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inese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2A38214-5857-FC4E-B923-056100E16B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8890" y="456134"/>
            <a:ext cx="10736446" cy="9934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29"/>
              </a:lnSpc>
              <a:spcBef>
                <a:spcPts val="0"/>
              </a:spcBef>
              <a:buNone/>
              <a:defRPr sz="2399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662" indent="0" algn="ctr">
              <a:buNone/>
              <a:defRPr sz="2597"/>
            </a:lvl2pPr>
            <a:lvl3pPr marL="1187323" indent="0" algn="ctr">
              <a:buNone/>
              <a:defRPr sz="2337"/>
            </a:lvl3pPr>
            <a:lvl4pPr marL="1780986" indent="0" algn="ctr">
              <a:buNone/>
              <a:defRPr sz="2078"/>
            </a:lvl4pPr>
            <a:lvl5pPr marL="2374648" indent="0" algn="ctr">
              <a:buNone/>
              <a:defRPr sz="2078"/>
            </a:lvl5pPr>
            <a:lvl6pPr marL="2968309" indent="0" algn="ctr">
              <a:buNone/>
              <a:defRPr sz="2078"/>
            </a:lvl6pPr>
            <a:lvl7pPr marL="3561971" indent="0" algn="ctr">
              <a:buNone/>
              <a:defRPr sz="2078"/>
            </a:lvl7pPr>
            <a:lvl8pPr marL="4155634" indent="0" algn="ctr">
              <a:buNone/>
              <a:defRPr sz="2078"/>
            </a:lvl8pPr>
            <a:lvl9pPr marL="4749295" indent="0" algn="ctr">
              <a:buNone/>
              <a:defRPr sz="2078"/>
            </a:lvl9pPr>
          </a:lstStyle>
          <a:p>
            <a:r>
              <a:rPr lang="en-US" altLang="zh-CN" dirty="0" smtClean="0"/>
              <a:t>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08639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3C47-092F-44B4-8CA1-D1B867B318A6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00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793B6-C6B4-4BBD-ADCE-612FBA6F4628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06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1840-8FB5-4570-9F9A-7896055CEB59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3489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D2B6-AAD7-4465-B672-A667A02B7405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786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71503-9DBB-4AAB-9649-22769C5C87A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580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E845A-4D7D-4311-A695-5425B5435996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253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30BDA-986A-41A6-BA21-C84582937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241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955C-9F19-40F1-9098-1BE8E440C958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981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15CD-6B25-43DB-92DA-7AD09AB36EB0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018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805D-1C92-40C5-AC3B-E0C55E14C9F7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596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9A1C4-5A40-4D88-9162-AE35E0F3252E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450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CDEA9-E634-4558-A915-AD2CA7347EB8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4194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98F13-52AE-4B12-91C4-181550AA9CBE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F0526-CB53-4C29-9D2F-B8EE17EBBF4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4960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84483-1F86-4C9D-8B18-3336B576894D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3358C8-DC72-4623-946E-6852C2682A1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9433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3A851-42E2-4904-A5A5-3F0160B11531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21AA13-99FC-4237-9258-271F3320AAB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311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FE84B-A812-42FE-B6CF-A741F145BC09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2E74F7-5DA7-4D73-9705-2B13765AF09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1371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0CDDF-9D94-4F21-ABA2-D8B9FA77794A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21E6F8-29E1-4AA3-8F50-E5C9ED7C1E4F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562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F6491-AA63-4483-8CFC-1FE6ADA722C7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9D3C79-B01A-4DA0-B3A4-C47571258E8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41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EFD3B-2603-4CD9-84AF-8C50EF0BBEC4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7225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D7634-AC17-42EC-8770-3BF8882F3446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4D9DE9-F04A-44E3-8281-9D9DBB8BEA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8758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AC808-1128-4155-BCF9-0067EE284912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2E1422-CBDB-40F2-9E0B-55E316910E5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1613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01020-CF0F-41E1-A4D0-CA3C10F74576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F2285-ECC9-4B66-BB4D-031A5C11F8F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5736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6EA2A-0AA2-4300-A277-DCB156AEE616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FD8119-4219-4E79-A4ED-AD8DF918B13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53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05D99-EA24-4B3B-A918-4EAC1C787929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FFCD66-8F86-4FD8-BE18-0FC50C368CA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4315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19DDE-6DB2-4AB3-9386-263A50251CF7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D87D9-81ED-4C2E-9B90-C90801C1845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139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C8915-4AF5-4EAA-881F-65E2CAA2C521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6D82EE-DDEC-4FD1-B867-269E0E840D6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81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859C5-6877-44C4-B7C7-C38ADC898738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28B07-B1F2-4E9B-8F60-185DEB267B0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7656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40548-F35D-4BA4-977E-348A42C889D0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84FD3-BEFB-4CE3-B4A2-78710FEB0A6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43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128D5-8C67-461D-B63D-0FB66CDCC890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4E3794-87F8-421A-8CAA-0281CF97867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4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B8811-8388-4BFF-92C9-C32279C39918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4920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9F795-0DCD-4CE9-BD9A-774E7707DCD3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74B53F-E8F6-4A42-AB15-C3501D459FB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772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45B91-CE05-457B-BD11-2C7315F91B21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11A872-F07C-40FC-94EB-1A49A3902FF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600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64300-1CD9-46B7-AD25-B53596C10CE2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A2988F-67A7-4538-8377-36396A5428FF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2582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01F4D-2194-4031-812E-9B25C7C42554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423718-A2AC-4432-87CE-67ABCF6661C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0824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81663-5A3D-4998-A9ED-7255F098823A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279E75-DD32-4CDC-A8EC-206CA564D8E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5334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C9777-6B02-4E20-A7F0-6D7343C22FB0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B50F0E-C879-4F2D-ABE4-62A0569138C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835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06B2F-5FB1-40C6-806B-B83F94EF57A8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DF0526-CB53-4C29-9D2F-B8EE17EBBF4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8442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AB277-B8A8-4516-BC02-BE16895701DB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3358C8-DC72-4623-946E-6852C2682A1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9270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6291A-B8D5-4D96-BE3C-CA5470453665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21AA13-99FC-4237-9258-271F3320AAB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12627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807B8-263D-48C3-A12E-BCA2C23D8F96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2E74F7-5DA7-4D73-9705-2B13765AF09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724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F02D9-0B10-4B54-9185-45309E580EAE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6477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A2BC9-6991-478D-A687-A901F90DA1C4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21E6F8-29E1-4AA3-8F50-E5C9ED7C1E4F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1050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C2E06-289F-400C-9352-B32F965E86FF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9D3C79-B01A-4DA0-B3A4-C47571258E8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8710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6E24B-6373-40CB-B82E-0669B136EE46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4D9DE9-F04A-44E3-8281-9D9DBB8BEA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26168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59783-C36D-4EAB-8860-865201EC40C2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2E1422-CBDB-40F2-9E0B-55E316910E5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2727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0A49-4B46-427F-852B-93650990FC10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F2285-ECC9-4B66-BB4D-031A5C11F8F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98398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1193B-6A46-46F8-BE31-3ECB4D01751E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FD8119-4219-4E79-A4ED-AD8DF918B13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3332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263AD-CA11-4A22-990C-F5B8CD5A8F71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FFCD66-8F86-4FD8-BE18-0FC50C368CA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1271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76A57A-18AF-4D35-816B-F81D79DF47B9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125C1-A775-4D5E-8471-7AD4E6DBE15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4625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E924AF-1853-4CA0-8448-36836B6A71A4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A4325-7AD8-4F48-AA65-B200AB5067A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0086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076C3B-AE98-4304-A531-9827D601F94C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A742DC-2CCF-4DCF-B931-46B901D47BD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0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5ED5-0302-4CE7-8B69-5C5AF93A60A8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3152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224693-2740-4E05-AD44-CA6FB6025A34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35F9C-F8BF-4B21-B421-1098071958E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7729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ADFBBB-CCAA-4CC6-8739-AFFF1B7FECC1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4F8AA-44FE-46EB-8E79-3A164120DAB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49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B171D8-3032-47C9-8CD2-880E3F153E78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E1A38-8337-4890-B3B8-D4356057578F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586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69507-0DFF-4704-A750-A4640A8D570C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424B6-114D-473B-BCB6-DE71675ECF5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9609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CD68C4-6EEB-49BF-A8FC-83D7C19AAB04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8980C-610E-4912-8467-6590FBBFEFF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2263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83285-93E2-4A45-9504-7E0F88D5FA5C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6F764-3C10-41C4-B07F-6BF236FDD16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1586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D75431-7C08-4863-9772-D2844732BC53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40853-8BAC-46FA-864C-0D25D369E4B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04901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663E6-FFC6-438B-A1A1-C24DC406FDDC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8AF61-AB28-4616-8565-DAA76B4FB61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3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78904-16C5-45BC-A322-7FD99776B54E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632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99958-073A-4FE4-92BD-182E303A6113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40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582-FDEE-4232-B711-2B254E888B63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969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84FFD-A5DD-45AA-B2C4-C2F6B715B6B0}" type="datetime1">
              <a:rPr lang="zh-CN" altLang="en-US" smtClean="0"/>
              <a:t>2020/4/1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NETMOD IETF 107 virtual interim meeting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E931B-F639-4BF9-B413-11B97969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0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785A3D6-1271-D247-9E96-1B376F4BE7BE}"/>
              </a:ext>
            </a:extLst>
          </p:cNvPr>
          <p:cNvSpPr txBox="1"/>
          <p:nvPr userDrawn="1"/>
        </p:nvSpPr>
        <p:spPr>
          <a:xfrm>
            <a:off x="1095040" y="6356939"/>
            <a:ext cx="1462895" cy="242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12"/>
            <a:r>
              <a:rPr lang="en-US" sz="974" dirty="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Huawei Confidential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ABEE2EE-BF4D-7A4A-B3C6-9E47668CCD98}"/>
              </a:ext>
            </a:extLst>
          </p:cNvPr>
          <p:cNvSpPr txBox="1"/>
          <p:nvPr userDrawn="1"/>
        </p:nvSpPr>
        <p:spPr>
          <a:xfrm>
            <a:off x="733845" y="6402806"/>
            <a:ext cx="499534" cy="1502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890493">
              <a:defRPr/>
            </a:pPr>
            <a:fld id="{C3837181-38C6-AD4F-B8BA-B444770388BB}" type="slidenum">
              <a:rPr lang="en-US" sz="974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defTabSz="890493">
                <a:defRPr/>
              </a:pPr>
              <a:t>‹#›</a:t>
            </a:fld>
            <a:endParaRPr lang="en-US" sz="974" dirty="0">
              <a:solidFill>
                <a:srgbClr val="1D1D1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图片 4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018" y="6319871"/>
            <a:ext cx="1268579" cy="271153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/>
        </p:nvGrpSpPr>
        <p:grpSpPr>
          <a:xfrm>
            <a:off x="12211507" y="2931937"/>
            <a:ext cx="1982142" cy="3934682"/>
            <a:chOff x="12216278" y="2262477"/>
            <a:chExt cx="1982916" cy="4604143"/>
          </a:xfrm>
        </p:grpSpPr>
        <p:grpSp>
          <p:nvGrpSpPr>
            <p:cNvPr id="26" name="组合 25"/>
            <p:cNvGrpSpPr/>
            <p:nvPr userDrawn="1"/>
          </p:nvGrpSpPr>
          <p:grpSpPr>
            <a:xfrm>
              <a:off x="12315635" y="2262477"/>
              <a:ext cx="1883559" cy="692624"/>
              <a:chOff x="12315635" y="2207613"/>
              <a:chExt cx="1883559" cy="692624"/>
            </a:xfrm>
          </p:grpSpPr>
          <p:sp>
            <p:nvSpPr>
              <p:cNvPr id="44" name="矩形 5">
                <a:extLst>
                  <a:ext uri="{FF2B5EF4-FFF2-40B4-BE49-F238E27FC236}">
                    <a16:creationId xmlns:a16="http://schemas.microsoft.com/office/drawing/2014/main" xmlns="" id="{3B0B5EC2-EA55-CC45-A9D0-D5EA5D768C99}"/>
                  </a:ext>
                </a:extLst>
              </p:cNvPr>
              <p:cNvSpPr/>
              <p:nvPr userDrawn="1"/>
            </p:nvSpPr>
            <p:spPr>
              <a:xfrm>
                <a:off x="12315635" y="2401808"/>
                <a:ext cx="911019" cy="498429"/>
              </a:xfrm>
              <a:prstGeom prst="rect">
                <a:avLst/>
              </a:prstGeom>
              <a:solidFill>
                <a:srgbClr val="C81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P</a:t>
                </a:r>
                <a:r>
                  <a:rPr kumimoji="1" lang="en-US" altLang="zh-Hant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ANTONE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186C</a:t>
                </a:r>
              </a:p>
              <a:p>
                <a:pPr algn="ctr" defTabSz="914112"/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 200/16/46</a:t>
                </a:r>
              </a:p>
            </p:txBody>
          </p:sp>
          <p:sp>
            <p:nvSpPr>
              <p:cNvPr id="45" name="矩形 9">
                <a:extLst>
                  <a:ext uri="{FF2B5EF4-FFF2-40B4-BE49-F238E27FC236}">
                    <a16:creationId xmlns:a16="http://schemas.microsoft.com/office/drawing/2014/main" xmlns="" id="{992224C5-04A6-C041-B257-13137945DBB8}"/>
                  </a:ext>
                </a:extLst>
              </p:cNvPr>
              <p:cNvSpPr/>
              <p:nvPr userDrawn="1"/>
            </p:nvSpPr>
            <p:spPr>
              <a:xfrm>
                <a:off x="13288175" y="2401808"/>
                <a:ext cx="911019" cy="498429"/>
              </a:xfrm>
              <a:prstGeom prst="rect">
                <a:avLst/>
              </a:prstGeom>
              <a:solidFill>
                <a:srgbClr val="C7000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P</a:t>
                </a:r>
                <a:r>
                  <a:rPr kumimoji="1" lang="en-US" altLang="zh-Hant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ANTONE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185C</a:t>
                </a:r>
              </a:p>
              <a:p>
                <a:pPr algn="ctr" defTabSz="914112"/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 199/0/11</a:t>
                </a:r>
              </a:p>
            </p:txBody>
          </p:sp>
          <p:sp>
            <p:nvSpPr>
              <p:cNvPr id="46" name="文本框 31">
                <a:extLst>
                  <a:ext uri="{FF2B5EF4-FFF2-40B4-BE49-F238E27FC236}">
                    <a16:creationId xmlns:a16="http://schemas.microsoft.com/office/drawing/2014/main" xmlns="" id="{58918196-0639-EE4B-AFC2-315BE04587B9}"/>
                  </a:ext>
                </a:extLst>
              </p:cNvPr>
              <p:cNvSpPr txBox="1"/>
              <p:nvPr userDrawn="1"/>
            </p:nvSpPr>
            <p:spPr>
              <a:xfrm>
                <a:off x="12326898" y="2207613"/>
                <a:ext cx="384721" cy="1800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 defTabSz="914112"/>
                <a:r>
                  <a:rPr kumimoji="1" lang="zh-CN" altLang="en-US" sz="1000" dirty="0">
                    <a:solidFill>
                      <a:srgbClr val="1D1D1A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品牌色</a:t>
                </a:r>
              </a:p>
            </p:txBody>
          </p:sp>
        </p:grpSp>
        <p:grpSp>
          <p:nvGrpSpPr>
            <p:cNvPr id="27" name="组合 26"/>
            <p:cNvGrpSpPr/>
            <p:nvPr userDrawn="1"/>
          </p:nvGrpSpPr>
          <p:grpSpPr>
            <a:xfrm>
              <a:off x="12216278" y="3054642"/>
              <a:ext cx="1982912" cy="3811978"/>
              <a:chOff x="12216278" y="3054642"/>
              <a:chExt cx="1982912" cy="3811978"/>
            </a:xfrm>
          </p:grpSpPr>
          <p:sp>
            <p:nvSpPr>
              <p:cNvPr id="28" name="矩形 12">
                <a:extLst>
                  <a:ext uri="{FF2B5EF4-FFF2-40B4-BE49-F238E27FC236}">
                    <a16:creationId xmlns:a16="http://schemas.microsoft.com/office/drawing/2014/main" xmlns="" id="{DCA8B73C-0B87-284F-805F-752EBF20B768}"/>
                  </a:ext>
                </a:extLst>
              </p:cNvPr>
              <p:cNvSpPr/>
              <p:nvPr userDrawn="1"/>
            </p:nvSpPr>
            <p:spPr>
              <a:xfrm>
                <a:off x="12315640" y="3785971"/>
                <a:ext cx="885201" cy="462672"/>
              </a:xfrm>
              <a:prstGeom prst="rect">
                <a:avLst/>
              </a:prstGeom>
              <a:solidFill>
                <a:srgbClr val="EA5A4F"/>
              </a:solidFill>
              <a:ln>
                <a:solidFill>
                  <a:srgbClr val="EA5A4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234</a:t>
                </a:r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90/79</a:t>
                </a:r>
                <a:endParaRPr kumimoji="1" lang="mr-IN" altLang="zh-CN" sz="7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9" name="矩形 13">
                <a:extLst>
                  <a:ext uri="{FF2B5EF4-FFF2-40B4-BE49-F238E27FC236}">
                    <a16:creationId xmlns:a16="http://schemas.microsoft.com/office/drawing/2014/main" xmlns="" id="{138A39A8-BB4E-CD4E-9201-F1785C874F92}"/>
                  </a:ext>
                </a:extLst>
              </p:cNvPr>
              <p:cNvSpPr/>
              <p:nvPr userDrawn="1"/>
            </p:nvSpPr>
            <p:spPr>
              <a:xfrm>
                <a:off x="12315640" y="3259312"/>
                <a:ext cx="885201" cy="462672"/>
              </a:xfrm>
              <a:prstGeom prst="rect">
                <a:avLst/>
              </a:prstGeom>
              <a:solidFill>
                <a:srgbClr val="7800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120</a:t>
                </a:r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0/15</a:t>
                </a:r>
                <a:endParaRPr kumimoji="1" lang="mr-IN" altLang="zh-CN" sz="7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0" name="文本框 15">
                <a:extLst>
                  <a:ext uri="{FF2B5EF4-FFF2-40B4-BE49-F238E27FC236}">
                    <a16:creationId xmlns:a16="http://schemas.microsoft.com/office/drawing/2014/main" xmlns="" id="{8F53C07A-1022-C740-8F8D-97538E174D38}"/>
                  </a:ext>
                </a:extLst>
              </p:cNvPr>
              <p:cNvSpPr txBox="1"/>
              <p:nvPr userDrawn="1"/>
            </p:nvSpPr>
            <p:spPr>
              <a:xfrm>
                <a:off x="12216278" y="3054642"/>
                <a:ext cx="569387" cy="18007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 anchorCtr="0">
                <a:spAutoFit/>
              </a:bodyPr>
              <a:lstStyle/>
              <a:p>
                <a:pPr algn="ctr" defTabSz="914112"/>
                <a:r>
                  <a:rPr kumimoji="1" lang="zh-CN" altLang="en-US" sz="1000" dirty="0">
                    <a:solidFill>
                      <a:srgbClr val="1D1D1A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辅助色</a:t>
                </a:r>
              </a:p>
            </p:txBody>
          </p:sp>
          <p:sp>
            <p:nvSpPr>
              <p:cNvPr id="31" name="矩形 16">
                <a:extLst>
                  <a:ext uri="{FF2B5EF4-FFF2-40B4-BE49-F238E27FC236}">
                    <a16:creationId xmlns:a16="http://schemas.microsoft.com/office/drawing/2014/main" xmlns="" id="{306A7598-C00D-994F-82DA-B39F3C2E0AAD}"/>
                  </a:ext>
                </a:extLst>
              </p:cNvPr>
              <p:cNvSpPr/>
              <p:nvPr userDrawn="1"/>
            </p:nvSpPr>
            <p:spPr>
              <a:xfrm>
                <a:off x="12315640" y="4836793"/>
                <a:ext cx="885201" cy="462672"/>
              </a:xfrm>
              <a:prstGeom prst="rect">
                <a:avLst/>
              </a:prstGeom>
              <a:solidFill>
                <a:srgbClr val="F8B5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248</a:t>
                </a:r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181/60</a:t>
                </a:r>
                <a:endParaRPr kumimoji="1" lang="mr-IN" altLang="zh-CN" sz="7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2" name="矩形 17">
                <a:extLst>
                  <a:ext uri="{FF2B5EF4-FFF2-40B4-BE49-F238E27FC236}">
                    <a16:creationId xmlns:a16="http://schemas.microsoft.com/office/drawing/2014/main" xmlns="" id="{C1423292-FF2F-A74C-943E-1C3C47534098}"/>
                  </a:ext>
                </a:extLst>
              </p:cNvPr>
              <p:cNvSpPr/>
              <p:nvPr userDrawn="1"/>
            </p:nvSpPr>
            <p:spPr>
              <a:xfrm>
                <a:off x="12315640" y="4319278"/>
                <a:ext cx="885201" cy="462672"/>
              </a:xfrm>
              <a:prstGeom prst="rect">
                <a:avLst/>
              </a:prstGeom>
              <a:solidFill>
                <a:srgbClr val="EB5C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235</a:t>
                </a:r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92/1</a:t>
                </a:r>
                <a:endParaRPr kumimoji="1" lang="mr-IN" altLang="zh-CN" sz="7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3" name="矩形 18">
                <a:extLst>
                  <a:ext uri="{FF2B5EF4-FFF2-40B4-BE49-F238E27FC236}">
                    <a16:creationId xmlns:a16="http://schemas.microsoft.com/office/drawing/2014/main" xmlns="" id="{2A29AF15-F5C4-A842-A63B-5DBA549CB92F}"/>
                  </a:ext>
                </a:extLst>
              </p:cNvPr>
              <p:cNvSpPr/>
              <p:nvPr userDrawn="1"/>
            </p:nvSpPr>
            <p:spPr>
              <a:xfrm>
                <a:off x="12315636" y="5880294"/>
                <a:ext cx="911019" cy="462672"/>
              </a:xfrm>
              <a:prstGeom prst="rect">
                <a:avLst/>
              </a:prstGeom>
              <a:solidFill>
                <a:srgbClr val="89898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137/137/137</a:t>
                </a:r>
                <a:endParaRPr kumimoji="1" lang="mr-IN" altLang="zh-CN" sz="7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4" name="矩形 19">
                <a:extLst>
                  <a:ext uri="{FF2B5EF4-FFF2-40B4-BE49-F238E27FC236}">
                    <a16:creationId xmlns:a16="http://schemas.microsoft.com/office/drawing/2014/main" xmlns="" id="{E9EA970A-4D36-BC41-B8BE-40DF553320E7}"/>
                  </a:ext>
                </a:extLst>
              </p:cNvPr>
              <p:cNvSpPr/>
              <p:nvPr userDrawn="1"/>
            </p:nvSpPr>
            <p:spPr>
              <a:xfrm>
                <a:off x="12315636" y="5362779"/>
                <a:ext cx="911019" cy="462672"/>
              </a:xfrm>
              <a:prstGeom prst="rect">
                <a:avLst/>
              </a:prstGeom>
              <a:solidFill>
                <a:srgbClr val="2318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35/24/21</a:t>
                </a:r>
                <a:endParaRPr kumimoji="1" lang="mr-IN" altLang="zh-CN" sz="7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5" name="矩形 22">
                <a:extLst>
                  <a:ext uri="{FF2B5EF4-FFF2-40B4-BE49-F238E27FC236}">
                    <a16:creationId xmlns:a16="http://schemas.microsoft.com/office/drawing/2014/main" xmlns="" id="{14EE21FB-1D92-0241-ABA5-5E9A6AEE0DC8}"/>
                  </a:ext>
                </a:extLst>
              </p:cNvPr>
              <p:cNvSpPr/>
              <p:nvPr userDrawn="1"/>
            </p:nvSpPr>
            <p:spPr>
              <a:xfrm>
                <a:off x="12315636" y="6403948"/>
                <a:ext cx="911019" cy="462672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 221</a:t>
                </a:r>
                <a:r>
                  <a:rPr kumimoji="1" lang="mr-IN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221/221</a:t>
                </a:r>
                <a:endParaRPr kumimoji="1" lang="mr-IN" altLang="zh-CN" sz="700" b="1" dirty="0">
                  <a:solidFill>
                    <a:srgbClr val="666666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6" name="矩形 12">
                <a:extLst>
                  <a:ext uri="{FF2B5EF4-FFF2-40B4-BE49-F238E27FC236}">
                    <a16:creationId xmlns:a16="http://schemas.microsoft.com/office/drawing/2014/main" xmlns="" id="{883734A3-2645-434A-9DCC-1416B6C687CC}"/>
                  </a:ext>
                </a:extLst>
              </p:cNvPr>
              <p:cNvSpPr/>
              <p:nvPr userDrawn="1"/>
            </p:nvSpPr>
            <p:spPr>
              <a:xfrm>
                <a:off x="13288175" y="3785971"/>
                <a:ext cx="885201" cy="462672"/>
              </a:xfrm>
              <a:prstGeom prst="rect">
                <a:avLst/>
              </a:prstGeom>
              <a:solidFill>
                <a:srgbClr val="E98C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233</a:t>
                </a:r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140/128</a:t>
                </a:r>
                <a:endParaRPr kumimoji="1" lang="mr-IN" altLang="zh-CN" sz="7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7" name="矩形 13">
                <a:extLst>
                  <a:ext uri="{FF2B5EF4-FFF2-40B4-BE49-F238E27FC236}">
                    <a16:creationId xmlns:a16="http://schemas.microsoft.com/office/drawing/2014/main" xmlns="" id="{1FF13552-FB3D-134A-A80A-6CFB35DFE1A1}"/>
                  </a:ext>
                </a:extLst>
              </p:cNvPr>
              <p:cNvSpPr/>
              <p:nvPr userDrawn="1"/>
            </p:nvSpPr>
            <p:spPr>
              <a:xfrm>
                <a:off x="13288175" y="3259312"/>
                <a:ext cx="885201" cy="462672"/>
              </a:xfrm>
              <a:prstGeom prst="rect">
                <a:avLst/>
              </a:prstGeom>
              <a:solidFill>
                <a:srgbClr val="A72126"/>
              </a:solidFill>
              <a:ln>
                <a:solidFill>
                  <a:srgbClr val="9F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159</a:t>
                </a:r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0/1</a:t>
                </a:r>
                <a:endParaRPr kumimoji="1" lang="mr-IN" altLang="zh-CN" sz="7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8" name="矩形 16">
                <a:extLst>
                  <a:ext uri="{FF2B5EF4-FFF2-40B4-BE49-F238E27FC236}">
                    <a16:creationId xmlns:a16="http://schemas.microsoft.com/office/drawing/2014/main" xmlns="" id="{0A96471B-CB12-1443-B01F-C14C9112C149}"/>
                  </a:ext>
                </a:extLst>
              </p:cNvPr>
              <p:cNvSpPr/>
              <p:nvPr userDrawn="1"/>
            </p:nvSpPr>
            <p:spPr>
              <a:xfrm>
                <a:off x="13288175" y="4836793"/>
                <a:ext cx="885201" cy="462672"/>
              </a:xfrm>
              <a:prstGeom prst="rect">
                <a:avLst/>
              </a:prstGeom>
              <a:solidFill>
                <a:srgbClr val="F5DC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 245</a:t>
                </a:r>
                <a:r>
                  <a:rPr kumimoji="1" lang="mr-IN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220/87</a:t>
                </a:r>
                <a:endParaRPr kumimoji="1" lang="mr-IN" altLang="zh-CN" sz="700" b="1" dirty="0">
                  <a:solidFill>
                    <a:srgbClr val="666666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9" name="矩形 17">
                <a:extLst>
                  <a:ext uri="{FF2B5EF4-FFF2-40B4-BE49-F238E27FC236}">
                    <a16:creationId xmlns:a16="http://schemas.microsoft.com/office/drawing/2014/main" xmlns="" id="{61890D59-CF8B-1449-A836-3A304EC9A907}"/>
                  </a:ext>
                </a:extLst>
              </p:cNvPr>
              <p:cNvSpPr/>
              <p:nvPr userDrawn="1"/>
            </p:nvSpPr>
            <p:spPr>
              <a:xfrm>
                <a:off x="13288175" y="4319278"/>
                <a:ext cx="885201" cy="462672"/>
              </a:xfrm>
              <a:prstGeom prst="rect">
                <a:avLst/>
              </a:prstGeom>
              <a:solidFill>
                <a:srgbClr val="F085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240</a:t>
                </a:r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133/0</a:t>
                </a:r>
                <a:endParaRPr kumimoji="1" lang="mr-IN" altLang="zh-CN" sz="7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40" name="矩形 18">
                <a:extLst>
                  <a:ext uri="{FF2B5EF4-FFF2-40B4-BE49-F238E27FC236}">
                    <a16:creationId xmlns:a16="http://schemas.microsoft.com/office/drawing/2014/main" xmlns="" id="{0466A1E1-E7C7-FD49-9880-9E44BED19FF5}"/>
                  </a:ext>
                </a:extLst>
              </p:cNvPr>
              <p:cNvSpPr/>
              <p:nvPr userDrawn="1"/>
            </p:nvSpPr>
            <p:spPr>
              <a:xfrm>
                <a:off x="13288171" y="5880294"/>
                <a:ext cx="911019" cy="462672"/>
              </a:xfrm>
              <a:prstGeom prst="rect">
                <a:avLst/>
              </a:prstGeom>
              <a:solidFill>
                <a:srgbClr val="B5B5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181</a:t>
                </a:r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181/181</a:t>
                </a:r>
                <a:endParaRPr kumimoji="1" lang="mr-IN" altLang="zh-CN" sz="7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42" name="矩形 19">
                <a:extLst>
                  <a:ext uri="{FF2B5EF4-FFF2-40B4-BE49-F238E27FC236}">
                    <a16:creationId xmlns:a16="http://schemas.microsoft.com/office/drawing/2014/main" xmlns="" id="{B21AD6AC-1275-0142-A9EA-D77B26CB40EF}"/>
                  </a:ext>
                </a:extLst>
              </p:cNvPr>
              <p:cNvSpPr/>
              <p:nvPr userDrawn="1"/>
            </p:nvSpPr>
            <p:spPr>
              <a:xfrm>
                <a:off x="13288171" y="5362779"/>
                <a:ext cx="911019" cy="462672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 89</a:t>
                </a:r>
                <a:r>
                  <a:rPr kumimoji="1" lang="mr-IN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FFFFFF"/>
                    </a:solidFill>
                    <a:latin typeface="Arial" charset="0"/>
                    <a:ea typeface="Arial" charset="0"/>
                    <a:cs typeface="Arial" charset="0"/>
                  </a:rPr>
                  <a:t>87/87</a:t>
                </a:r>
                <a:endParaRPr kumimoji="1" lang="mr-IN" altLang="zh-CN" sz="7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43" name="矩形 22">
                <a:extLst>
                  <a:ext uri="{FF2B5EF4-FFF2-40B4-BE49-F238E27FC236}">
                    <a16:creationId xmlns:a16="http://schemas.microsoft.com/office/drawing/2014/main" xmlns="" id="{238BAC2A-AE09-A84D-875D-8472236D6610}"/>
                  </a:ext>
                </a:extLst>
              </p:cNvPr>
              <p:cNvSpPr/>
              <p:nvPr userDrawn="1"/>
            </p:nvSpPr>
            <p:spPr>
              <a:xfrm>
                <a:off x="13288171" y="6403948"/>
                <a:ext cx="911019" cy="462672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chemeClr val="bg1">
                    <a:lumMod val="10000"/>
                    <a:lumOff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 defTabSz="914112"/>
                <a:r>
                  <a:rPr kumimoji="1" lang="mr-IN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RGB</a:t>
                </a:r>
                <a:r>
                  <a:rPr kumimoji="1" lang="en-US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 255</a:t>
                </a:r>
                <a:r>
                  <a:rPr kumimoji="1" lang="mr-IN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kumimoji="1" lang="en-US" altLang="zh-CN" sz="700" b="1" dirty="0">
                    <a:solidFill>
                      <a:srgbClr val="666666"/>
                    </a:solidFill>
                    <a:latin typeface="Arial" charset="0"/>
                    <a:ea typeface="Arial" charset="0"/>
                    <a:cs typeface="Arial" charset="0"/>
                  </a:rPr>
                  <a:t>255/255</a:t>
                </a:r>
                <a:endParaRPr kumimoji="1" lang="mr-IN" altLang="zh-CN" sz="700" b="1" dirty="0">
                  <a:solidFill>
                    <a:srgbClr val="666666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1956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l" defTabSz="1187323" rtl="0" eaLnBrk="1" latinLnBrk="0" hangingPunct="1">
        <a:lnSpc>
          <a:spcPct val="90000"/>
        </a:lnSpc>
        <a:spcBef>
          <a:spcPct val="0"/>
        </a:spcBef>
        <a:buNone/>
        <a:defRPr sz="57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6831" indent="-296831" algn="l" defTabSz="1187323" rtl="0" eaLnBrk="1" latinLnBrk="0" hangingPunct="1">
        <a:lnSpc>
          <a:spcPct val="90000"/>
        </a:lnSpc>
        <a:spcBef>
          <a:spcPts val="1298"/>
        </a:spcBef>
        <a:buFont typeface="Arial" panose="020B0604020202020204" pitchFamily="34" charset="0"/>
        <a:buChar char="•"/>
        <a:defRPr sz="3635" kern="1200">
          <a:solidFill>
            <a:schemeClr val="tx1"/>
          </a:solidFill>
          <a:latin typeface="+mn-lt"/>
          <a:ea typeface="+mn-ea"/>
          <a:cs typeface="+mn-cs"/>
        </a:defRPr>
      </a:lvl1pPr>
      <a:lvl2pPr marL="890493" indent="-296831" algn="l" defTabSz="1187323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17" kern="1200">
          <a:solidFill>
            <a:schemeClr val="tx1"/>
          </a:solidFill>
          <a:latin typeface="+mn-lt"/>
          <a:ea typeface="+mn-ea"/>
          <a:cs typeface="+mn-cs"/>
        </a:defRPr>
      </a:lvl2pPr>
      <a:lvl3pPr marL="1484154" indent="-296831" algn="l" defTabSz="1187323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597" kern="1200">
          <a:solidFill>
            <a:schemeClr val="tx1"/>
          </a:solidFill>
          <a:latin typeface="+mn-lt"/>
          <a:ea typeface="+mn-ea"/>
          <a:cs typeface="+mn-cs"/>
        </a:defRPr>
      </a:lvl3pPr>
      <a:lvl4pPr marL="2077817" indent="-296831" algn="l" defTabSz="1187323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7" kern="1200">
          <a:solidFill>
            <a:schemeClr val="tx1"/>
          </a:solidFill>
          <a:latin typeface="+mn-lt"/>
          <a:ea typeface="+mn-ea"/>
          <a:cs typeface="+mn-cs"/>
        </a:defRPr>
      </a:lvl4pPr>
      <a:lvl5pPr marL="2671478" indent="-296831" algn="l" defTabSz="1187323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7" kern="1200">
          <a:solidFill>
            <a:schemeClr val="tx1"/>
          </a:solidFill>
          <a:latin typeface="+mn-lt"/>
          <a:ea typeface="+mn-ea"/>
          <a:cs typeface="+mn-cs"/>
        </a:defRPr>
      </a:lvl5pPr>
      <a:lvl6pPr marL="3265140" indent="-296831" algn="l" defTabSz="1187323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7" kern="1200">
          <a:solidFill>
            <a:schemeClr val="tx1"/>
          </a:solidFill>
          <a:latin typeface="+mn-lt"/>
          <a:ea typeface="+mn-ea"/>
          <a:cs typeface="+mn-cs"/>
        </a:defRPr>
      </a:lvl6pPr>
      <a:lvl7pPr marL="3858802" indent="-296831" algn="l" defTabSz="1187323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7" kern="1200">
          <a:solidFill>
            <a:schemeClr val="tx1"/>
          </a:solidFill>
          <a:latin typeface="+mn-lt"/>
          <a:ea typeface="+mn-ea"/>
          <a:cs typeface="+mn-cs"/>
        </a:defRPr>
      </a:lvl7pPr>
      <a:lvl8pPr marL="4452463" indent="-296831" algn="l" defTabSz="1187323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7" kern="1200">
          <a:solidFill>
            <a:schemeClr val="tx1"/>
          </a:solidFill>
          <a:latin typeface="+mn-lt"/>
          <a:ea typeface="+mn-ea"/>
          <a:cs typeface="+mn-cs"/>
        </a:defRPr>
      </a:lvl8pPr>
      <a:lvl9pPr marL="5046125" indent="-296831" algn="l" defTabSz="1187323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7323" rtl="0" eaLnBrk="1" latinLnBrk="0" hangingPunct="1">
        <a:defRPr sz="2337" kern="1200">
          <a:solidFill>
            <a:schemeClr val="tx1"/>
          </a:solidFill>
          <a:latin typeface="+mn-lt"/>
          <a:ea typeface="+mn-ea"/>
          <a:cs typeface="+mn-cs"/>
        </a:defRPr>
      </a:lvl1pPr>
      <a:lvl2pPr marL="593662" algn="l" defTabSz="1187323" rtl="0" eaLnBrk="1" latinLnBrk="0" hangingPunct="1">
        <a:defRPr sz="2337" kern="1200">
          <a:solidFill>
            <a:schemeClr val="tx1"/>
          </a:solidFill>
          <a:latin typeface="+mn-lt"/>
          <a:ea typeface="+mn-ea"/>
          <a:cs typeface="+mn-cs"/>
        </a:defRPr>
      </a:lvl2pPr>
      <a:lvl3pPr marL="1187323" algn="l" defTabSz="1187323" rtl="0" eaLnBrk="1" latinLnBrk="0" hangingPunct="1">
        <a:defRPr sz="2337" kern="1200">
          <a:solidFill>
            <a:schemeClr val="tx1"/>
          </a:solidFill>
          <a:latin typeface="+mn-lt"/>
          <a:ea typeface="+mn-ea"/>
          <a:cs typeface="+mn-cs"/>
        </a:defRPr>
      </a:lvl3pPr>
      <a:lvl4pPr marL="1780986" algn="l" defTabSz="1187323" rtl="0" eaLnBrk="1" latinLnBrk="0" hangingPunct="1">
        <a:defRPr sz="2337" kern="1200">
          <a:solidFill>
            <a:schemeClr val="tx1"/>
          </a:solidFill>
          <a:latin typeface="+mn-lt"/>
          <a:ea typeface="+mn-ea"/>
          <a:cs typeface="+mn-cs"/>
        </a:defRPr>
      </a:lvl4pPr>
      <a:lvl5pPr marL="2374648" algn="l" defTabSz="1187323" rtl="0" eaLnBrk="1" latinLnBrk="0" hangingPunct="1">
        <a:defRPr sz="2337" kern="1200">
          <a:solidFill>
            <a:schemeClr val="tx1"/>
          </a:solidFill>
          <a:latin typeface="+mn-lt"/>
          <a:ea typeface="+mn-ea"/>
          <a:cs typeface="+mn-cs"/>
        </a:defRPr>
      </a:lvl5pPr>
      <a:lvl6pPr marL="2968309" algn="l" defTabSz="1187323" rtl="0" eaLnBrk="1" latinLnBrk="0" hangingPunct="1">
        <a:defRPr sz="2337" kern="1200">
          <a:solidFill>
            <a:schemeClr val="tx1"/>
          </a:solidFill>
          <a:latin typeface="+mn-lt"/>
          <a:ea typeface="+mn-ea"/>
          <a:cs typeface="+mn-cs"/>
        </a:defRPr>
      </a:lvl6pPr>
      <a:lvl7pPr marL="3561971" algn="l" defTabSz="1187323" rtl="0" eaLnBrk="1" latinLnBrk="0" hangingPunct="1">
        <a:defRPr sz="2337" kern="1200">
          <a:solidFill>
            <a:schemeClr val="tx1"/>
          </a:solidFill>
          <a:latin typeface="+mn-lt"/>
          <a:ea typeface="+mn-ea"/>
          <a:cs typeface="+mn-cs"/>
        </a:defRPr>
      </a:lvl7pPr>
      <a:lvl8pPr marL="4155634" algn="l" defTabSz="1187323" rtl="0" eaLnBrk="1" latinLnBrk="0" hangingPunct="1">
        <a:defRPr sz="2337" kern="1200">
          <a:solidFill>
            <a:schemeClr val="tx1"/>
          </a:solidFill>
          <a:latin typeface="+mn-lt"/>
          <a:ea typeface="+mn-ea"/>
          <a:cs typeface="+mn-cs"/>
        </a:defRPr>
      </a:lvl8pPr>
      <a:lvl9pPr marL="4749295" algn="l" defTabSz="1187323" rtl="0" eaLnBrk="1" latinLnBrk="0" hangingPunct="1">
        <a:defRPr sz="23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1">
          <p15:clr>
            <a:srgbClr val="F26B43"/>
          </p15:clr>
        </p15:guide>
        <p15:guide id="2" pos="3842">
          <p15:clr>
            <a:srgbClr val="F26B43"/>
          </p15:clr>
        </p15:guide>
        <p15:guide id="3" pos="458">
          <p15:clr>
            <a:srgbClr val="F26B43"/>
          </p15:clr>
        </p15:guide>
        <p15:guide id="4" pos="7225">
          <p15:clr>
            <a:srgbClr val="F26B43"/>
          </p15:clr>
        </p15:guide>
        <p15:guide id="5" orient="horz" pos="410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4D9B5-0DB7-4546-A821-DB8219A3D4D0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050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86EB96-89C9-4160-AA1E-8439747F4CE1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BCDF8E-043C-4BBA-B51A-0F14E3D681B3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07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E22F83-3E9E-401A-867A-15E39A76A8B3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ea typeface="宋体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1785847-575C-47B4-A734-2CCBA266F7D0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757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59B7D0-6F34-4022-BA33-72B152D00A14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BCDF8E-043C-4BBA-B51A-0F14E3D681B3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1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464206C-DD2B-452B-A8A0-462A9631C35A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3DCE7D-7904-4F8C-B0EB-4C1F7ADB5E88}" type="slidenum">
              <a:rPr lang="en-US" altLang="zh-CN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52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/>
              <a:t>YANG Data Node Self Explanation Tags</a:t>
            </a:r>
            <a:br>
              <a:rPr lang="en-US" altLang="zh-CN" b="1" dirty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3200" b="1" dirty="0"/>
              <a:t>draft-tao-netmod-yang-node-tags-01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Ran Tao</a:t>
            </a:r>
            <a:r>
              <a:rPr lang="en-US" altLang="zh-CN" dirty="0"/>
              <a:t>(taoran20@huawei.com)</a:t>
            </a:r>
            <a:endParaRPr lang="en-US" altLang="zh-CN" dirty="0" smtClean="0"/>
          </a:p>
          <a:p>
            <a:r>
              <a:rPr lang="en-US" dirty="0" smtClean="0"/>
              <a:t>Qin Wu (bill.wu@huawei.com)</a:t>
            </a:r>
          </a:p>
          <a:p>
            <a:r>
              <a:rPr lang="en-US" dirty="0" smtClean="0"/>
              <a:t>Benoit Claise (</a:t>
            </a:r>
            <a:r>
              <a:rPr lang="en-US" altLang="zh-CN" dirty="0"/>
              <a:t>bclaise@cisco.com</a:t>
            </a:r>
            <a:r>
              <a:rPr lang="en-US" dirty="0" smtClean="0"/>
              <a:t>)</a:t>
            </a:r>
          </a:p>
          <a:p>
            <a:r>
              <a:rPr lang="en-US" dirty="0" smtClean="0"/>
              <a:t>Liang Geng(</a:t>
            </a:r>
            <a:r>
              <a:rPr lang="en-US" altLang="zh-CN" dirty="0" smtClean="0"/>
              <a:t>gengliang@chinamobile.com</a:t>
            </a:r>
            <a:r>
              <a:rPr lang="en-US" dirty="0" smtClean="0"/>
              <a:t>)</a:t>
            </a:r>
          </a:p>
          <a:p>
            <a:r>
              <a:rPr lang="en-US" altLang="zh-CN" dirty="0" err="1"/>
              <a:t>Zongpeng</a:t>
            </a:r>
            <a:r>
              <a:rPr lang="en-US" altLang="zh-CN" dirty="0"/>
              <a:t> </a:t>
            </a:r>
            <a:r>
              <a:rPr lang="en-US" altLang="zh-CN" dirty="0" smtClean="0"/>
              <a:t>Du</a:t>
            </a:r>
            <a:r>
              <a:rPr lang="zh-CN" altLang="en-US" dirty="0" smtClean="0"/>
              <a:t>（</a:t>
            </a:r>
            <a:r>
              <a:rPr lang="en-US" altLang="zh-CN" dirty="0"/>
              <a:t>duzongpeng@chinamobile.com</a:t>
            </a:r>
            <a:r>
              <a:rPr lang="zh-CN" altLang="en-US" dirty="0" smtClean="0"/>
              <a:t>）</a:t>
            </a:r>
            <a:endParaRPr 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NETMOD IETF 107 virtual interim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E55E6-415D-411A-BBA0-CBA03AD60E3F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2020/4/1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23C86-A1F6-45D9-9D7E-8B6ECB9CAA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3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D3507E5-74D5-482A-B4B6-344A7C0A49C3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 dirty="0">
              <a:solidFill>
                <a:srgbClr val="000000"/>
              </a:solidFill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10972800" cy="573087"/>
          </a:xfrm>
        </p:spPr>
        <p:txBody>
          <a:bodyPr/>
          <a:lstStyle/>
          <a:p>
            <a:r>
              <a:rPr lang="en-US" altLang="zh-CN" b="1" dirty="0" smtClean="0">
                <a:ea typeface="宋体" panose="02010600030101010101" pitchFamily="2" charset="-122"/>
              </a:rPr>
              <a:t>Status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319" y="971549"/>
            <a:ext cx="11121081" cy="52736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dirty="0">
                <a:ea typeface="宋体" panose="02010600030101010101" pitchFamily="2" charset="-122"/>
              </a:rPr>
              <a:t>Presented in </a:t>
            </a:r>
            <a:r>
              <a:rPr lang="en-US" altLang="zh-CN" sz="2800" dirty="0" smtClean="0">
                <a:ea typeface="宋体" panose="02010600030101010101" pitchFamily="2" charset="-122"/>
              </a:rPr>
              <a:t>NETMOD session IETF 106, discussed the relation with System capability and YANG Push Capability draft</a:t>
            </a:r>
            <a:endParaRPr lang="en-US" altLang="zh-CN" sz="2800" dirty="0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endParaRPr lang="en-US" altLang="zh-CN" sz="2800" dirty="0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800" dirty="0">
                <a:ea typeface="宋体" panose="02010600030101010101" pitchFamily="2" charset="-122"/>
              </a:rPr>
              <a:t>Changes </a:t>
            </a:r>
            <a:r>
              <a:rPr lang="en-US" altLang="zh-CN" sz="2800" dirty="0" smtClean="0">
                <a:ea typeface="宋体" panose="02010600030101010101" pitchFamily="2" charset="-122"/>
              </a:rPr>
              <a:t>in v-01 since IETF 106 </a:t>
            </a:r>
            <a:endParaRPr lang="en-US" altLang="zh-CN" sz="2800" dirty="0">
              <a:ea typeface="宋体" panose="02010600030101010101" pitchFamily="2" charset="-122"/>
            </a:endParaRPr>
          </a:p>
          <a:p>
            <a:pPr lvl="1">
              <a:lnSpc>
                <a:spcPct val="90000"/>
              </a:lnSpc>
            </a:pPr>
            <a:r>
              <a:rPr lang="en-US" altLang="zh-CN" sz="2400" dirty="0" smtClean="0">
                <a:ea typeface="宋体" panose="02010600030101010101" pitchFamily="2" charset="-122"/>
              </a:rPr>
              <a:t>Polish the use case to discuss the usage of self explanation tags in two typical use cases.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 lvl="1">
              <a:lnSpc>
                <a:spcPct val="90000"/>
              </a:lnSpc>
            </a:pPr>
            <a:r>
              <a:rPr lang="en-US" altLang="zh-CN" sz="2400" dirty="0" smtClean="0">
                <a:ea typeface="宋体" panose="02010600030101010101" pitchFamily="2" charset="-122"/>
              </a:rPr>
              <a:t>Introduce additional self explanation tagging parameters to support multiple dimensional operational data classification.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 lvl="1">
              <a:lnSpc>
                <a:spcPct val="90000"/>
              </a:lnSpc>
            </a:pPr>
            <a:r>
              <a:rPr lang="en-US" altLang="zh-CN" sz="2400" dirty="0" smtClean="0">
                <a:ea typeface="宋体" panose="02010600030101010101" pitchFamily="2" charset="-122"/>
              </a:rPr>
              <a:t>Add metric precision and scale support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 smtClean="0">
                <a:ea typeface="宋体" panose="02010600030101010101" pitchFamily="2" charset="-122"/>
              </a:rPr>
              <a:t>Add seven new registries for additional self explanation tags.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 smtClean="0">
                <a:ea typeface="宋体" panose="02010600030101010101" pitchFamily="2" charset="-122"/>
              </a:rPr>
              <a:t>Update model with additional self explanation tags.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800" dirty="0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endParaRPr lang="en-US" altLang="zh-CN" sz="2800" dirty="0">
              <a:ea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82EE-DDEC-4FD1-B867-269E0E840D6E}" type="slidenum">
              <a:rPr lang="zh-CN" altLang="en-US" smtClean="0">
                <a:solidFill>
                  <a:srgbClr val="000000"/>
                </a:solidFill>
              </a:rPr>
              <a:pPr/>
              <a:t>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7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6351" y="0"/>
            <a:ext cx="10515600" cy="790832"/>
          </a:xfrm>
        </p:spPr>
        <p:txBody>
          <a:bodyPr>
            <a:normAutofit/>
          </a:bodyPr>
          <a:lstStyle/>
          <a:p>
            <a:pPr algn="ctr" eaLnBrk="0" fontAlgn="base" hangingPunct="0">
              <a:spcAft>
                <a:spcPct val="0"/>
              </a:spcAft>
            </a:pPr>
            <a:r>
              <a:rPr lang="en-US" altLang="zh-CN" b="1" dirty="0" smtClean="0"/>
              <a:t>Problem Statement</a:t>
            </a:r>
            <a:endParaRPr lang="zh-CN" altLang="en-US" b="1" dirty="0">
              <a:solidFill>
                <a:schemeClr val="tx2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38600" y="855503"/>
            <a:ext cx="7878951" cy="526297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ysClr val="windowText" lastClr="000000"/>
                </a:solidFill>
              </a:rPr>
              <a:t>YANG Push Telemetry provides a mechanism to select and subscribe to operational state data objects based on selection filter</a:t>
            </a:r>
            <a:r>
              <a:rPr lang="en-US" altLang="zh-CN" sz="2400" dirty="0" smtClean="0">
                <a:solidFill>
                  <a:sysClr val="windowText" lastClr="00000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ysClr val="windowText" lastClr="000000"/>
                </a:solidFill>
              </a:rPr>
              <a:t>The </a:t>
            </a:r>
            <a:r>
              <a:rPr lang="en-US" altLang="zh-CN" sz="2400" dirty="0">
                <a:solidFill>
                  <a:sysClr val="windowText" lastClr="000000"/>
                </a:solidFill>
              </a:rPr>
              <a:t>Collector or NETCONF client usually doesn’t know select which data objects are of interest without subscription policy or hints to selection </a:t>
            </a:r>
            <a:r>
              <a:rPr lang="en-US" altLang="zh-CN" sz="2400" dirty="0" smtClean="0">
                <a:solidFill>
                  <a:sysClr val="windowText" lastClr="000000"/>
                </a:solidFill>
              </a:rPr>
              <a:t>filter, alternative way is to fetch all the </a:t>
            </a:r>
            <a:r>
              <a:rPr lang="en-US" altLang="zh-CN" sz="2400" dirty="0" err="1" smtClean="0">
                <a:solidFill>
                  <a:sysClr val="windowText" lastClr="000000"/>
                </a:solidFill>
              </a:rPr>
              <a:t>datastore</a:t>
            </a:r>
            <a:r>
              <a:rPr lang="en-US" altLang="zh-CN" sz="2400" dirty="0" smtClean="0">
                <a:solidFill>
                  <a:sysClr val="windowText" lastClr="000000"/>
                </a:solidFill>
              </a:rPr>
              <a:t> nodes from all the models.</a:t>
            </a:r>
            <a:endParaRPr lang="en-US" altLang="zh-CN" sz="2400" dirty="0">
              <a:solidFill>
                <a:sysClr val="windowText" lastClr="00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altLang="zh-CN" sz="2400" dirty="0" smtClean="0">
              <a:solidFill>
                <a:sysClr val="windowText" lastClr="00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ysClr val="windowText" lastClr="000000"/>
                </a:solidFill>
              </a:rPr>
              <a:t>When using </a:t>
            </a:r>
            <a:r>
              <a:rPr lang="en-US" altLang="zh-CN" sz="2400" dirty="0" err="1" smtClean="0">
                <a:solidFill>
                  <a:sysClr val="windowText" lastClr="000000"/>
                </a:solidFill>
              </a:rPr>
              <a:t>opstate</a:t>
            </a:r>
            <a:r>
              <a:rPr lang="en-US" altLang="zh-CN" sz="2400" dirty="0" smtClean="0">
                <a:solidFill>
                  <a:sysClr val="windowText" lastClr="000000"/>
                </a:solidFill>
              </a:rPr>
              <a:t> model developed in IETF such as BGP model, ACL, </a:t>
            </a:r>
            <a:r>
              <a:rPr lang="en-US" altLang="zh-CN" sz="2400" dirty="0" err="1" smtClean="0">
                <a:solidFill>
                  <a:sysClr val="windowText" lastClr="000000"/>
                </a:solidFill>
              </a:rPr>
              <a:t>QoS</a:t>
            </a:r>
            <a:r>
              <a:rPr lang="en-US" altLang="zh-CN" sz="2400" dirty="0" smtClean="0">
                <a:solidFill>
                  <a:sysClr val="windowText" lastClr="000000"/>
                </a:solidFill>
              </a:rPr>
              <a:t> model or provided by vendors as data source, the </a:t>
            </a:r>
            <a:r>
              <a:rPr lang="en-US" altLang="zh-CN" sz="2400" dirty="0">
                <a:solidFill>
                  <a:sysClr val="windowText" lastClr="000000"/>
                </a:solidFill>
              </a:rPr>
              <a:t>state of all subscriptions </a:t>
            </a:r>
            <a:r>
              <a:rPr lang="en-US" altLang="zh-CN" sz="2400" dirty="0" smtClean="0">
                <a:solidFill>
                  <a:sysClr val="windowText" lastClr="000000"/>
                </a:solidFill>
              </a:rPr>
              <a:t>(</a:t>
            </a:r>
            <a:r>
              <a:rPr lang="en-US" altLang="zh-CN" sz="2400" dirty="0" err="1" smtClean="0">
                <a:solidFill>
                  <a:sysClr val="windowText" lastClr="000000"/>
                </a:solidFill>
              </a:rPr>
              <a:t>e.g.,tens</a:t>
            </a:r>
            <a:r>
              <a:rPr lang="en-US" altLang="zh-CN" sz="2400" dirty="0" smtClean="0">
                <a:solidFill>
                  <a:sysClr val="windowText" lastClr="000000"/>
                </a:solidFill>
              </a:rPr>
              <a:t> of models) </a:t>
            </a:r>
            <a:r>
              <a:rPr lang="en-US" altLang="zh-CN" sz="2400" dirty="0">
                <a:solidFill>
                  <a:sysClr val="windowText" lastClr="000000"/>
                </a:solidFill>
              </a:rPr>
              <a:t>to be fetched </a:t>
            </a:r>
            <a:r>
              <a:rPr lang="en-US" altLang="zh-CN" sz="2400" dirty="0" smtClean="0">
                <a:solidFill>
                  <a:sysClr val="windowText" lastClr="000000"/>
                </a:solidFill>
              </a:rPr>
              <a:t>for </a:t>
            </a:r>
            <a:r>
              <a:rPr lang="en-US" altLang="zh-CN" sz="2400" dirty="0">
                <a:solidFill>
                  <a:sysClr val="windowText" lastClr="000000"/>
                </a:solidFill>
              </a:rPr>
              <a:t>a particular Subscriber </a:t>
            </a:r>
            <a:r>
              <a:rPr lang="en-US" altLang="zh-CN" sz="2400" dirty="0" smtClean="0">
                <a:solidFill>
                  <a:sysClr val="windowText" lastClr="000000"/>
                </a:solidFill>
              </a:rPr>
              <a:t>is usually huge, which cause massive data collection and processing in the network side;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4316-CE46-4340-8513-F068201D7840}" type="datetime1">
              <a:rPr lang="zh-CN" altLang="en-US" smtClean="0"/>
              <a:t>2020/4/1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NETMOD IETF 107 virtual interim meeting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135" y="1068516"/>
            <a:ext cx="3676650" cy="5010150"/>
          </a:xfrm>
          <a:prstGeom prst="rect">
            <a:avLst/>
          </a:prstGeom>
        </p:spPr>
      </p:pic>
      <p:sp>
        <p:nvSpPr>
          <p:cNvPr id="10" name="流程图: 多文档 9"/>
          <p:cNvSpPr/>
          <p:nvPr/>
        </p:nvSpPr>
        <p:spPr>
          <a:xfrm>
            <a:off x="838200" y="2471351"/>
            <a:ext cx="743465" cy="403654"/>
          </a:xfrm>
          <a:prstGeom prst="flowChartMulti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" dirty="0" smtClean="0">
                <a:solidFill>
                  <a:schemeClr val="tx1"/>
                </a:solidFill>
              </a:rPr>
              <a:t>Collectors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11" name="流程图: 文档 10"/>
          <p:cNvSpPr/>
          <p:nvPr/>
        </p:nvSpPr>
        <p:spPr>
          <a:xfrm>
            <a:off x="1209932" y="5090690"/>
            <a:ext cx="741405" cy="36246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dirty="0" err="1" smtClean="0">
                <a:solidFill>
                  <a:schemeClr val="tx1"/>
                </a:solidFill>
              </a:rPr>
              <a:t>Opstate</a:t>
            </a:r>
            <a:r>
              <a:rPr lang="en-US" altLang="zh-CN" sz="1050" dirty="0" smtClean="0">
                <a:solidFill>
                  <a:schemeClr val="tx1"/>
                </a:solidFill>
              </a:rPr>
              <a:t> Model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流程图: 文档 11"/>
          <p:cNvSpPr/>
          <p:nvPr/>
        </p:nvSpPr>
        <p:spPr>
          <a:xfrm>
            <a:off x="2183155" y="5003604"/>
            <a:ext cx="741405" cy="36246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dirty="0" err="1" smtClean="0">
                <a:solidFill>
                  <a:schemeClr val="tx1"/>
                </a:solidFill>
              </a:rPr>
              <a:t>Opstate</a:t>
            </a:r>
            <a:r>
              <a:rPr lang="en-US" altLang="zh-CN" sz="1050" dirty="0" smtClean="0">
                <a:solidFill>
                  <a:schemeClr val="tx1"/>
                </a:solidFill>
              </a:rPr>
              <a:t> Model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流程图: 文档 12"/>
          <p:cNvSpPr/>
          <p:nvPr/>
        </p:nvSpPr>
        <p:spPr>
          <a:xfrm>
            <a:off x="3181800" y="5003603"/>
            <a:ext cx="741405" cy="36246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dirty="0" err="1" smtClean="0">
                <a:solidFill>
                  <a:schemeClr val="tx1"/>
                </a:solidFill>
              </a:rPr>
              <a:t>Opstate</a:t>
            </a:r>
            <a:r>
              <a:rPr lang="en-US" altLang="zh-CN" sz="1050" dirty="0" smtClean="0">
                <a:solidFill>
                  <a:schemeClr val="tx1"/>
                </a:solidFill>
              </a:rPr>
              <a:t> Model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931B-F639-4BF9-B413-11B97969C27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32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altLang="zh-CN" b="1" dirty="0" smtClean="0"/>
              <a:t>Telemetry data self explanation tags</a:t>
            </a:r>
            <a:endParaRPr lang="en-US" altLang="zh-CN" b="1" dirty="0" smtClean="0">
              <a:ea typeface="宋体" panose="02010600030101010101" pitchFamily="2" charset="-122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8125" y="949701"/>
            <a:ext cx="11660159" cy="5365373"/>
          </a:xfrm>
        </p:spPr>
        <p:txBody>
          <a:bodyPr/>
          <a:lstStyle/>
          <a:p>
            <a:r>
              <a:rPr lang="en-US" altLang="zh-CN" sz="2800" dirty="0">
                <a:ea typeface="宋体" panose="02010600030101010101" pitchFamily="2" charset="-122"/>
              </a:rPr>
              <a:t>Objective</a:t>
            </a:r>
          </a:p>
          <a:p>
            <a:pPr lvl="1"/>
            <a:r>
              <a:rPr lang="en-US" altLang="zh-CN" sz="2000" dirty="0">
                <a:ea typeface="宋体" panose="02010600030101010101" pitchFamily="2" charset="-122"/>
                <a:cs typeface="+mn-cs"/>
              </a:rPr>
              <a:t> </a:t>
            </a:r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Using </a:t>
            </a:r>
            <a:r>
              <a:rPr lang="en-US" altLang="zh-CN" sz="2000" dirty="0">
                <a:ea typeface="宋体" panose="02010600030101010101" pitchFamily="2" charset="-122"/>
                <a:cs typeface="+mn-cs"/>
              </a:rPr>
              <a:t>Telemetry </a:t>
            </a:r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data self explanation tags to capture </a:t>
            </a:r>
            <a:r>
              <a:rPr lang="en-US" altLang="zh-CN" sz="2000" dirty="0">
                <a:ea typeface="宋体" panose="02010600030101010101" pitchFamily="2" charset="-122"/>
                <a:cs typeface="+mn-cs"/>
              </a:rPr>
              <a:t>characteristic data and </a:t>
            </a:r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provide multiple dimension network visibility analysis </a:t>
            </a:r>
            <a:endParaRPr lang="en-US" altLang="zh-CN" sz="2000" dirty="0">
              <a:ea typeface="宋体" panose="02010600030101010101" pitchFamily="2" charset="-122"/>
              <a:cs typeface="+mn-cs"/>
            </a:endParaRPr>
          </a:p>
          <a:p>
            <a:r>
              <a:rPr lang="en-US" altLang="zh-CN" sz="2800" dirty="0" smtClean="0">
                <a:ea typeface="宋体" panose="02010600030101010101" pitchFamily="2" charset="-122"/>
              </a:rPr>
              <a:t>Motivation</a:t>
            </a:r>
          </a:p>
          <a:p>
            <a:pPr lvl="1"/>
            <a:r>
              <a:rPr lang="en-US" altLang="zh-CN" sz="2000" dirty="0">
                <a:ea typeface="宋体" panose="02010600030101010101" pitchFamily="2" charset="-122"/>
                <a:cs typeface="+mn-cs"/>
              </a:rPr>
              <a:t>Identify Performance measurement related </a:t>
            </a:r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data for service assurance application.</a:t>
            </a:r>
            <a:endParaRPr lang="en-US" altLang="zh-CN" sz="2000" dirty="0">
              <a:ea typeface="宋体" panose="02010600030101010101" pitchFamily="2" charset="-122"/>
              <a:cs typeface="+mn-cs"/>
            </a:endParaRPr>
          </a:p>
          <a:p>
            <a:pPr lvl="1"/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Provide </a:t>
            </a:r>
            <a:r>
              <a:rPr lang="en-US" altLang="zh-CN" sz="2000" dirty="0">
                <a:ea typeface="宋体" panose="02010600030101010101" pitchFamily="2" charset="-122"/>
                <a:cs typeface="+mn-cs"/>
              </a:rPr>
              <a:t>Network visibility to Network load, traffic flow, capacity, </a:t>
            </a:r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Network </a:t>
            </a:r>
            <a:r>
              <a:rPr lang="en-US" altLang="zh-CN" sz="2000" dirty="0" err="1" smtClean="0">
                <a:ea typeface="宋体" panose="02010600030101010101" pitchFamily="2" charset="-122"/>
                <a:cs typeface="+mn-cs"/>
              </a:rPr>
              <a:t>QoS</a:t>
            </a:r>
            <a:r>
              <a:rPr lang="zh-CN" altLang="en-US" sz="2000" dirty="0" smtClean="0">
                <a:ea typeface="宋体" panose="02010600030101010101" pitchFamily="2" charset="-122"/>
                <a:cs typeface="+mn-cs"/>
              </a:rPr>
              <a:t> </a:t>
            </a:r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data category in </a:t>
            </a:r>
            <a:r>
              <a:rPr lang="en-US" altLang="zh-CN" sz="2000" dirty="0">
                <a:ea typeface="宋体" panose="02010600030101010101" pitchFamily="2" charset="-122"/>
                <a:cs typeface="+mn-cs"/>
              </a:rPr>
              <a:t>milliseconds or seconds</a:t>
            </a:r>
          </a:p>
          <a:p>
            <a:pPr lvl="2"/>
            <a:r>
              <a:rPr lang="en-US" altLang="zh-CN" sz="1600" dirty="0">
                <a:ea typeface="宋体" panose="02010600030101010101" pitchFamily="2" charset="-122"/>
                <a:cs typeface="+mn-cs"/>
              </a:rPr>
              <a:t>The dimensions of telemetry data can be categorized from performance metric group, data source, statistics operation(Max, Min, Average, threshold</a:t>
            </a:r>
            <a:r>
              <a:rPr lang="en-US" altLang="zh-CN" sz="1600" dirty="0" smtClean="0">
                <a:ea typeface="宋体" panose="02010600030101010101" pitchFamily="2" charset="-122"/>
                <a:cs typeface="+mn-cs"/>
              </a:rPr>
              <a:t>), </a:t>
            </a:r>
            <a:r>
              <a:rPr lang="en-US" altLang="zh-CN" sz="1600" dirty="0">
                <a:ea typeface="宋体" panose="02010600030101010101" pitchFamily="2" charset="-122"/>
                <a:cs typeface="+mn-cs"/>
              </a:rPr>
              <a:t>object type</a:t>
            </a:r>
          </a:p>
          <a:p>
            <a:pPr lvl="1"/>
            <a:r>
              <a:rPr lang="en-US" altLang="zh-CN" sz="2000" dirty="0">
                <a:ea typeface="宋体" panose="02010600030101010101" pitchFamily="2" charset="-122"/>
                <a:cs typeface="+mn-cs"/>
              </a:rPr>
              <a:t>Provide tendency prediction, threshold </a:t>
            </a:r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based telemetry, </a:t>
            </a:r>
            <a:r>
              <a:rPr lang="en-US" altLang="zh-CN" sz="2000" dirty="0">
                <a:ea typeface="宋体" panose="02010600030101010101" pitchFamily="2" charset="-122"/>
                <a:cs typeface="+mn-cs"/>
              </a:rPr>
              <a:t>anomaly detection, </a:t>
            </a:r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KPI</a:t>
            </a:r>
            <a:r>
              <a:rPr lang="en-US" altLang="zh-CN" sz="2000" dirty="0"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KQI </a:t>
            </a:r>
            <a:r>
              <a:rPr lang="en-US" altLang="zh-CN" sz="2000" dirty="0">
                <a:ea typeface="宋体" panose="02010600030101010101" pitchFamily="2" charset="-122"/>
                <a:cs typeface="+mn-cs"/>
              </a:rPr>
              <a:t>Correlation, RCA, </a:t>
            </a:r>
            <a:r>
              <a:rPr lang="en-US" altLang="zh-CN" sz="2000" dirty="0" err="1">
                <a:ea typeface="宋体" panose="02010600030101010101" pitchFamily="2" charset="-122"/>
                <a:cs typeface="+mn-cs"/>
              </a:rPr>
              <a:t>etc</a:t>
            </a:r>
            <a:r>
              <a:rPr lang="en-US" altLang="zh-CN" sz="2000" dirty="0">
                <a:ea typeface="宋体" panose="02010600030101010101" pitchFamily="2" charset="-122"/>
                <a:cs typeface="+mn-cs"/>
              </a:rPr>
              <a:t> data analysis </a:t>
            </a:r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capability</a:t>
            </a:r>
          </a:p>
          <a:p>
            <a:pPr lvl="1"/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Improve data quality by making structured data more usable</a:t>
            </a:r>
          </a:p>
          <a:p>
            <a:pPr lvl="1"/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Provide </a:t>
            </a:r>
            <a:r>
              <a:rPr lang="en-US" altLang="zh-CN" sz="2000" dirty="0">
                <a:ea typeface="宋体" panose="02010600030101010101" pitchFamily="2" charset="-122"/>
                <a:cs typeface="+mn-cs"/>
              </a:rPr>
              <a:t>consistent representation and reporting for characteristics data from multiple data source and multiple dimensional data</a:t>
            </a:r>
            <a:endParaRPr lang="zh-CN" altLang="en-US" sz="2000" dirty="0">
              <a:ea typeface="宋体" panose="02010600030101010101" pitchFamily="2" charset="-122"/>
              <a:cs typeface="+mn-cs"/>
            </a:endParaRPr>
          </a:p>
          <a:p>
            <a:pPr lvl="1"/>
            <a:r>
              <a:rPr lang="en-US" altLang="zh-CN" sz="2000" dirty="0" smtClean="0">
                <a:ea typeface="宋体" panose="02010600030101010101" pitchFamily="2" charset="-122"/>
                <a:cs typeface="+mn-cs"/>
              </a:rPr>
              <a:t>…</a:t>
            </a:r>
          </a:p>
          <a:p>
            <a:pPr marL="457200" lvl="1" indent="0">
              <a:buNone/>
            </a:pPr>
            <a:endParaRPr lang="en-US" altLang="zh-CN" sz="2000" dirty="0" smtClean="0">
              <a:ea typeface="宋体" panose="02010600030101010101" pitchFamily="2" charset="-122"/>
              <a:cs typeface="+mn-cs"/>
            </a:endParaRPr>
          </a:p>
          <a:p>
            <a:pPr marL="457200" lvl="1" indent="0">
              <a:buNone/>
            </a:pPr>
            <a:endParaRPr lang="en-US" altLang="zh-CN" sz="2000" dirty="0" smtClean="0">
              <a:ea typeface="宋体" panose="02010600030101010101" pitchFamily="2" charset="-122"/>
              <a:cs typeface="+mn-cs"/>
            </a:endParaRPr>
          </a:p>
          <a:p>
            <a:pPr marL="457200" lvl="1" indent="0">
              <a:buNone/>
            </a:pPr>
            <a:endParaRPr lang="en-US" altLang="zh-CN" sz="2000" dirty="0" smtClean="0">
              <a:ea typeface="宋体" panose="02010600030101010101" pitchFamily="2" charset="-122"/>
              <a:cs typeface="+mn-cs"/>
            </a:endParaRPr>
          </a:p>
          <a:p>
            <a:pPr lvl="1"/>
            <a:endParaRPr lang="en-US" altLang="zh-CN" sz="2000" dirty="0">
              <a:ea typeface="宋体" panose="02010600030101010101" pitchFamily="2" charset="-122"/>
              <a:cs typeface="+mn-cs"/>
            </a:endParaRPr>
          </a:p>
          <a:p>
            <a:pPr lvl="1"/>
            <a:endParaRPr lang="en-US" altLang="zh-CN" sz="2400" dirty="0">
              <a:ea typeface="宋体" panose="02010600030101010101" pitchFamily="2" charset="-122"/>
            </a:endParaRPr>
          </a:p>
          <a:p>
            <a:pPr lvl="1"/>
            <a:endParaRPr lang="en-US" altLang="zh-CN" sz="2400" dirty="0">
              <a:ea typeface="宋体" panose="02010600030101010101" pitchFamily="2" charset="-122"/>
            </a:endParaRPr>
          </a:p>
          <a:p>
            <a:pPr lvl="1"/>
            <a:endParaRPr lang="en-US" altLang="zh-CN" sz="2400" dirty="0">
              <a:ea typeface="宋体" panose="02010600030101010101" pitchFamily="2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81750"/>
            <a:ext cx="2844800" cy="476250"/>
          </a:xfrm>
        </p:spPr>
        <p:txBody>
          <a:bodyPr/>
          <a:lstStyle/>
          <a:p>
            <a:pPr>
              <a:defRPr/>
            </a:pPr>
            <a:fld id="{5F9A5004-04D7-4A68-845E-987A861EFAA2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358C8-DC72-4623-946E-6852C2682A17}" type="slidenum">
              <a:rPr lang="zh-CN" altLang="en-US" smtClean="0">
                <a:solidFill>
                  <a:srgbClr val="000000"/>
                </a:solidFill>
              </a:rPr>
              <a:pPr/>
              <a:t>4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24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36528"/>
            <a:ext cx="10972800" cy="725487"/>
          </a:xfrm>
        </p:spPr>
        <p:txBody>
          <a:bodyPr/>
          <a:lstStyle/>
          <a:p>
            <a:r>
              <a:rPr lang="en-US" altLang="zh-CN" b="1" dirty="0" smtClean="0"/>
              <a:t>Telemetry data tag Classification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000125"/>
            <a:ext cx="10972800" cy="5126040"/>
          </a:xfrm>
        </p:spPr>
        <p:txBody>
          <a:bodyPr/>
          <a:lstStyle/>
          <a:p>
            <a:r>
              <a:rPr lang="en-US" altLang="zh-CN" sz="1800" b="1" dirty="0"/>
              <a:t>OPM Tag: </a:t>
            </a:r>
            <a:r>
              <a:rPr lang="en-US" altLang="zh-CN" sz="1800" dirty="0"/>
              <a:t>Object type, property, metric is abbreviation of </a:t>
            </a:r>
            <a:r>
              <a:rPr lang="en-US" altLang="zh-CN" sz="1800" dirty="0" err="1"/>
              <a:t>opm</a:t>
            </a:r>
            <a:r>
              <a:rPr lang="en-US" altLang="zh-CN" sz="1800" dirty="0"/>
              <a:t>. </a:t>
            </a:r>
            <a:r>
              <a:rPr lang="en-US" altLang="zh-CN" sz="1800" dirty="0" err="1"/>
              <a:t>Opm</a:t>
            </a:r>
            <a:r>
              <a:rPr lang="en-US" altLang="zh-CN" sz="1800" dirty="0"/>
              <a:t> tag can be used to capture characteristics data of telemetry data;</a:t>
            </a:r>
          </a:p>
          <a:p>
            <a:pPr lvl="1"/>
            <a:r>
              <a:rPr lang="en-US" altLang="zh-CN" sz="1400" b="1" dirty="0"/>
              <a:t>Operational type tag: </a:t>
            </a:r>
            <a:r>
              <a:rPr lang="en-US" altLang="zh-CN" sz="1400" dirty="0"/>
              <a:t>Statistics operation of performance metric related to telemetry data node;</a:t>
            </a:r>
          </a:p>
          <a:p>
            <a:pPr lvl="1"/>
            <a:r>
              <a:rPr lang="en-US" altLang="zh-CN" sz="1400" b="1" dirty="0" smtClean="0"/>
              <a:t>Metric-scale: </a:t>
            </a:r>
            <a:r>
              <a:rPr lang="en-US" altLang="zh-CN" sz="1400" dirty="0"/>
              <a:t>Provide an additional metric scale (e.g., Measurement scaling factor of 10^0, 10^-3,10^3) information associated with the performance metric related to telemetry data node;</a:t>
            </a:r>
          </a:p>
          <a:p>
            <a:pPr lvl="1"/>
            <a:r>
              <a:rPr lang="en-US" altLang="zh-CN" sz="1400" b="1" dirty="0"/>
              <a:t>Metric-precision: </a:t>
            </a:r>
            <a:r>
              <a:rPr lang="en-US" altLang="zh-CN" sz="1400" dirty="0"/>
              <a:t>Provide an additional metric precision (e.g., the range -8 to -1, 0, the range 1 to 9) information associated with the performance metric related to telemetry data node;</a:t>
            </a:r>
          </a:p>
          <a:p>
            <a:endParaRPr lang="en-US" altLang="zh-CN" sz="1800" b="1" dirty="0" smtClean="0"/>
          </a:p>
          <a:p>
            <a:r>
              <a:rPr lang="en-US" altLang="zh-CN" sz="1800" b="1" dirty="0" smtClean="0"/>
              <a:t>Service </a:t>
            </a:r>
            <a:r>
              <a:rPr lang="en-US" altLang="zh-CN" sz="1800" b="1" dirty="0"/>
              <a:t>Tag: </a:t>
            </a:r>
            <a:r>
              <a:rPr lang="en-US" altLang="zh-CN" sz="1800" dirty="0"/>
              <a:t>most data can be used for multiple </a:t>
            </a:r>
            <a:r>
              <a:rPr lang="en-US" altLang="zh-CN" sz="1800" dirty="0" smtClean="0"/>
              <a:t>purposes, service tag can be used describe each purpose</a:t>
            </a:r>
            <a:endParaRPr lang="en-US" altLang="zh-CN" sz="1800" b="1" dirty="0" smtClean="0"/>
          </a:p>
          <a:p>
            <a:endParaRPr lang="en-US" altLang="zh-CN" sz="1800" b="1" dirty="0" smtClean="0"/>
          </a:p>
          <a:p>
            <a:r>
              <a:rPr lang="en-US" altLang="zh-CN" sz="1800" b="1" dirty="0" smtClean="0"/>
              <a:t>Data </a:t>
            </a:r>
            <a:r>
              <a:rPr lang="en-US" altLang="zh-CN" sz="1800" b="1" dirty="0"/>
              <a:t>source type</a:t>
            </a:r>
            <a:r>
              <a:rPr lang="en-US" altLang="zh-CN" sz="1800" b="1" dirty="0" smtClean="0"/>
              <a:t>: </a:t>
            </a:r>
            <a:r>
              <a:rPr lang="en-US" altLang="zh-CN" sz="1800" dirty="0" smtClean="0"/>
              <a:t>Provide </a:t>
            </a:r>
            <a:r>
              <a:rPr lang="en-US" altLang="zh-CN" sz="1800" dirty="0"/>
              <a:t>an additional data source type (e.g., </a:t>
            </a:r>
            <a:r>
              <a:rPr lang="en-US" altLang="zh-CN" sz="1800" dirty="0" smtClean="0"/>
              <a:t>Connectivity</a:t>
            </a:r>
            <a:r>
              <a:rPr lang="en-US" altLang="zh-CN" sz="1800" dirty="0"/>
              <a:t>, </a:t>
            </a:r>
            <a:r>
              <a:rPr lang="en-US" altLang="zh-CN" sz="1800" dirty="0" smtClean="0"/>
              <a:t>Resource</a:t>
            </a:r>
            <a:r>
              <a:rPr lang="en-US" altLang="zh-CN" sz="1800" dirty="0"/>
              <a:t>, H</a:t>
            </a:r>
            <a:r>
              <a:rPr lang="en-US" altLang="zh-CN" sz="1800" dirty="0" smtClean="0"/>
              <a:t>ardware, </a:t>
            </a:r>
            <a:r>
              <a:rPr lang="en-US" altLang="zh-CN" sz="1800" dirty="0" err="1" smtClean="0"/>
              <a:t>QoS</a:t>
            </a:r>
            <a:r>
              <a:rPr lang="en-US" altLang="zh-CN" sz="1800" dirty="0" smtClean="0"/>
              <a:t>, Policy</a:t>
            </a:r>
            <a:r>
              <a:rPr lang="en-US" altLang="zh-CN" sz="1800" dirty="0"/>
              <a:t>) information associated </a:t>
            </a:r>
            <a:r>
              <a:rPr lang="en-US" altLang="zh-CN" sz="1800" dirty="0" smtClean="0"/>
              <a:t>with </a:t>
            </a:r>
            <a:r>
              <a:rPr lang="en-US" altLang="zh-CN" sz="1800" dirty="0"/>
              <a:t>the performance metric related to telemetry data node;</a:t>
            </a:r>
          </a:p>
          <a:p>
            <a:endParaRPr lang="en-US" altLang="zh-CN" sz="1800" b="1" dirty="0" smtClean="0"/>
          </a:p>
          <a:p>
            <a:r>
              <a:rPr lang="en-US" altLang="zh-CN" sz="1800" b="1" dirty="0" smtClean="0"/>
              <a:t>Parent-grouping</a:t>
            </a:r>
            <a:r>
              <a:rPr lang="en-US" altLang="zh-CN" sz="1800" b="1" dirty="0"/>
              <a:t>:</a:t>
            </a:r>
            <a:r>
              <a:rPr lang="en-US" altLang="zh-CN" sz="2400" dirty="0" smtClean="0"/>
              <a:t> </a:t>
            </a:r>
            <a:r>
              <a:rPr lang="en-US" altLang="zh-CN" sz="1800" dirty="0"/>
              <a:t>identify multiple source (e.g., line </a:t>
            </a:r>
            <a:r>
              <a:rPr lang="en-US" altLang="zh-CN" sz="1800" dirty="0" err="1"/>
              <a:t>card,member</a:t>
            </a:r>
            <a:r>
              <a:rPr lang="en-US" altLang="zh-CN" sz="1800" dirty="0"/>
              <a:t> link in an aggregated Ethernet interface) related to performance metric related data node or interface related to data node</a:t>
            </a:r>
            <a:r>
              <a:rPr lang="en-US" altLang="zh-CN" sz="1800" dirty="0" smtClean="0"/>
              <a:t>.;</a:t>
            </a:r>
            <a:endParaRPr lang="zh-CN" altLang="en-US" sz="1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46E0AF-579E-4191-BC52-33F42742C71E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358C8-DC72-4623-946E-6852C2682A17}" type="slidenum">
              <a:rPr lang="zh-CN" altLang="en-US" smtClean="0">
                <a:solidFill>
                  <a:srgbClr val="000000"/>
                </a:solidFill>
              </a:rPr>
              <a:pPr/>
              <a:t>5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23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7296" y="-134681"/>
            <a:ext cx="11976416" cy="990600"/>
          </a:xfrm>
        </p:spPr>
        <p:txBody>
          <a:bodyPr/>
          <a:lstStyle/>
          <a:p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Telemetry data tag usage Example</a:t>
            </a:r>
            <a:b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Multiple Dimensional Telemetry data </a:t>
            </a:r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analysis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83472" y="4855794"/>
            <a:ext cx="7140240" cy="1389431"/>
          </a:xfrm>
        </p:spPr>
        <p:txBody>
          <a:bodyPr/>
          <a:lstStyle/>
          <a:p>
            <a:r>
              <a:rPr lang="en-US" altLang="zh-CN" sz="1400" dirty="0" smtClean="0"/>
              <a:t>Tag telemetry data with </a:t>
            </a:r>
            <a:r>
              <a:rPr lang="en-US" altLang="zh-CN" sz="1400" dirty="0" err="1" smtClean="0"/>
              <a:t>opm</a:t>
            </a:r>
            <a:r>
              <a:rPr lang="en-US" altLang="zh-CN" sz="1400" dirty="0" smtClean="0"/>
              <a:t>-tag in the hardware model, interface model, main board model that is populated in devices.</a:t>
            </a:r>
          </a:p>
          <a:p>
            <a:r>
              <a:rPr lang="en-US" altLang="zh-CN" sz="1400" dirty="0" smtClean="0"/>
              <a:t>Advertise telemetry data tagging capability using capability notification extension.</a:t>
            </a:r>
          </a:p>
          <a:p>
            <a:r>
              <a:rPr lang="en-US" altLang="zh-CN" sz="1400" dirty="0" smtClean="0"/>
              <a:t>Dynamic/Configured subscription based on performance metric group </a:t>
            </a:r>
            <a:r>
              <a:rPr lang="en-US" altLang="zh-CN" sz="1400" dirty="0" err="1" smtClean="0"/>
              <a:t>opm</a:t>
            </a:r>
            <a:r>
              <a:rPr lang="en-US" altLang="zh-CN" sz="1400" dirty="0" smtClean="0"/>
              <a:t>-tag</a:t>
            </a:r>
          </a:p>
          <a:p>
            <a:r>
              <a:rPr lang="en-US" altLang="zh-CN" sz="1400" dirty="0" smtClean="0"/>
              <a:t>Export telemetry data and provide multi-dimensional telemetry data analysis</a:t>
            </a:r>
            <a:endParaRPr lang="zh-CN" altLang="en-US" sz="1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0B675F-DF6A-4CBA-824B-1BF379CD5D0C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云形 5"/>
          <p:cNvSpPr/>
          <p:nvPr/>
        </p:nvSpPr>
        <p:spPr bwMode="auto">
          <a:xfrm>
            <a:off x="632258" y="5189504"/>
            <a:ext cx="4365843" cy="1055721"/>
          </a:xfrm>
          <a:prstGeom prst="cloud">
            <a:avLst/>
          </a:prstGeom>
          <a:solidFill>
            <a:srgbClr val="DDDDD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5556" tIns="52777" rIns="105556" bIns="52777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43285" indent="-243285" algn="ctr" defTabSz="1068334">
              <a:spcBef>
                <a:spcPct val="50000"/>
              </a:spcBef>
            </a:pPr>
            <a:endParaRPr lang="zh-CN" altLang="en-US" sz="1599" b="1" dirty="0">
              <a:solidFill>
                <a:srgbClr val="1D1D1A">
                  <a:lumMod val="50000"/>
                  <a:lumOff val="50000"/>
                </a:srgbClr>
              </a:solidFill>
              <a:latin typeface="Calibri"/>
              <a:ea typeface="微软雅黑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43" y="5390031"/>
            <a:ext cx="628405" cy="35228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641" y="5390031"/>
            <a:ext cx="628405" cy="35228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698" y="5422682"/>
            <a:ext cx="628405" cy="35228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747" y="5359201"/>
            <a:ext cx="628405" cy="35228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240347" y="1196397"/>
            <a:ext cx="925253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12">
              <a:lnSpc>
                <a:spcPts val="1999"/>
              </a:lnSpc>
            </a:pPr>
            <a:r>
              <a:rPr lang="en-US" altLang="zh-CN" sz="1399" b="1" dirty="0" smtClean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Insight</a:t>
            </a:r>
          </a:p>
          <a:p>
            <a:pPr defTabSz="914112">
              <a:lnSpc>
                <a:spcPts val="1999"/>
              </a:lnSpc>
            </a:pPr>
            <a:r>
              <a:rPr lang="en-US" altLang="zh-CN" sz="1399" b="1" dirty="0" smtClean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Analysis</a:t>
            </a:r>
            <a:endParaRPr lang="zh-CN" altLang="en-US" sz="1399" b="1" dirty="0">
              <a:solidFill>
                <a:srgbClr val="1D1D1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2331" y="5625285"/>
            <a:ext cx="777473" cy="528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12">
              <a:lnSpc>
                <a:spcPts val="3439"/>
              </a:lnSpc>
            </a:pPr>
            <a:r>
              <a:rPr lang="en-US" altLang="zh-CN" sz="1100" dirty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Device-1</a:t>
            </a:r>
            <a:endParaRPr lang="zh-CN" altLang="en-US" sz="1100" dirty="0">
              <a:solidFill>
                <a:srgbClr val="1D1D1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14" name="Group 200"/>
          <p:cNvGrpSpPr>
            <a:grpSpLocks noChangeAspect="1"/>
          </p:cNvGrpSpPr>
          <p:nvPr/>
        </p:nvGrpSpPr>
        <p:grpSpPr bwMode="auto">
          <a:xfrm>
            <a:off x="944130" y="1340251"/>
            <a:ext cx="591348" cy="496312"/>
            <a:chOff x="428" y="2033"/>
            <a:chExt cx="501" cy="421"/>
          </a:xfrm>
        </p:grpSpPr>
        <p:sp>
          <p:nvSpPr>
            <p:cNvPr id="15" name="Freeform 201"/>
            <p:cNvSpPr>
              <a:spLocks noChangeAspect="1"/>
            </p:cNvSpPr>
            <p:nvPr/>
          </p:nvSpPr>
          <p:spPr bwMode="auto">
            <a:xfrm>
              <a:off x="847" y="2358"/>
              <a:ext cx="60" cy="68"/>
            </a:xfrm>
            <a:custGeom>
              <a:avLst/>
              <a:gdLst>
                <a:gd name="T0" fmla="*/ 0 w 60"/>
                <a:gd name="T1" fmla="*/ 56 h 68"/>
                <a:gd name="T2" fmla="*/ 4 w 60"/>
                <a:gd name="T3" fmla="*/ 68 h 68"/>
                <a:gd name="T4" fmla="*/ 60 w 60"/>
                <a:gd name="T5" fmla="*/ 8 h 68"/>
                <a:gd name="T6" fmla="*/ 60 w 60"/>
                <a:gd name="T7" fmla="*/ 0 h 68"/>
                <a:gd name="T8" fmla="*/ 12 w 60"/>
                <a:gd name="T9" fmla="*/ 38 h 68"/>
                <a:gd name="T10" fmla="*/ 0 w 60"/>
                <a:gd name="T11" fmla="*/ 56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0"/>
                <a:gd name="T19" fmla="*/ 0 h 68"/>
                <a:gd name="T20" fmla="*/ 60 w 60"/>
                <a:gd name="T21" fmla="*/ 68 h 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0" h="68">
                  <a:moveTo>
                    <a:pt x="0" y="56"/>
                  </a:moveTo>
                  <a:lnTo>
                    <a:pt x="4" y="68"/>
                  </a:lnTo>
                  <a:lnTo>
                    <a:pt x="60" y="8"/>
                  </a:lnTo>
                  <a:lnTo>
                    <a:pt x="60" y="0"/>
                  </a:lnTo>
                  <a:lnTo>
                    <a:pt x="12" y="3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16" name="Freeform 202"/>
            <p:cNvSpPr>
              <a:spLocks noChangeAspect="1"/>
            </p:cNvSpPr>
            <p:nvPr/>
          </p:nvSpPr>
          <p:spPr bwMode="auto">
            <a:xfrm>
              <a:off x="631" y="2354"/>
              <a:ext cx="220" cy="74"/>
            </a:xfrm>
            <a:custGeom>
              <a:avLst/>
              <a:gdLst>
                <a:gd name="T0" fmla="*/ 220 w 220"/>
                <a:gd name="T1" fmla="*/ 66 h 74"/>
                <a:gd name="T2" fmla="*/ 0 w 220"/>
                <a:gd name="T3" fmla="*/ 0 h 74"/>
                <a:gd name="T4" fmla="*/ 0 w 220"/>
                <a:gd name="T5" fmla="*/ 4 h 74"/>
                <a:gd name="T6" fmla="*/ 220 w 220"/>
                <a:gd name="T7" fmla="*/ 74 h 74"/>
                <a:gd name="T8" fmla="*/ 220 w 220"/>
                <a:gd name="T9" fmla="*/ 66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0"/>
                <a:gd name="T16" fmla="*/ 0 h 74"/>
                <a:gd name="T17" fmla="*/ 220 w 220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0" h="74">
                  <a:moveTo>
                    <a:pt x="220" y="66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20" y="74"/>
                  </a:lnTo>
                  <a:lnTo>
                    <a:pt x="220" y="66"/>
                  </a:ln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17" name="Freeform 203"/>
            <p:cNvSpPr>
              <a:spLocks noChangeAspect="1"/>
            </p:cNvSpPr>
            <p:nvPr/>
          </p:nvSpPr>
          <p:spPr bwMode="auto">
            <a:xfrm>
              <a:off x="631" y="2300"/>
              <a:ext cx="278" cy="122"/>
            </a:xfrm>
            <a:custGeom>
              <a:avLst/>
              <a:gdLst>
                <a:gd name="T0" fmla="*/ 56 w 278"/>
                <a:gd name="T1" fmla="*/ 0 h 122"/>
                <a:gd name="T2" fmla="*/ 278 w 278"/>
                <a:gd name="T3" fmla="*/ 56 h 122"/>
                <a:gd name="T4" fmla="*/ 220 w 278"/>
                <a:gd name="T5" fmla="*/ 122 h 122"/>
                <a:gd name="T6" fmla="*/ 0 w 278"/>
                <a:gd name="T7" fmla="*/ 54 h 122"/>
                <a:gd name="T8" fmla="*/ 56 w 278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8"/>
                <a:gd name="T16" fmla="*/ 0 h 122"/>
                <a:gd name="T17" fmla="*/ 278 w 278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8" h="122">
                  <a:moveTo>
                    <a:pt x="56" y="0"/>
                  </a:moveTo>
                  <a:lnTo>
                    <a:pt x="278" y="56"/>
                  </a:lnTo>
                  <a:lnTo>
                    <a:pt x="220" y="122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18" name="Freeform 204"/>
            <p:cNvSpPr>
              <a:spLocks noChangeAspect="1"/>
            </p:cNvSpPr>
            <p:nvPr/>
          </p:nvSpPr>
          <p:spPr bwMode="auto">
            <a:xfrm>
              <a:off x="709" y="2064"/>
              <a:ext cx="220" cy="22"/>
            </a:xfrm>
            <a:custGeom>
              <a:avLst/>
              <a:gdLst>
                <a:gd name="T0" fmla="*/ 256 w 110"/>
                <a:gd name="T1" fmla="*/ 0 h 11"/>
                <a:gd name="T2" fmla="*/ 3328 w 110"/>
                <a:gd name="T3" fmla="*/ 64 h 11"/>
                <a:gd name="T4" fmla="*/ 6848 w 110"/>
                <a:gd name="T5" fmla="*/ 512 h 11"/>
                <a:gd name="T6" fmla="*/ 7040 w 110"/>
                <a:gd name="T7" fmla="*/ 640 h 11"/>
                <a:gd name="T8" fmla="*/ 6784 w 110"/>
                <a:gd name="T9" fmla="*/ 704 h 11"/>
                <a:gd name="T10" fmla="*/ 0 w 110"/>
                <a:gd name="T11" fmla="*/ 192 h 11"/>
                <a:gd name="T12" fmla="*/ 256 w 110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0"/>
                <a:gd name="T22" fmla="*/ 0 h 11"/>
                <a:gd name="T23" fmla="*/ 110 w 110"/>
                <a:gd name="T24" fmla="*/ 11 h 1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0" h="11">
                  <a:moveTo>
                    <a:pt x="4" y="0"/>
                  </a:moveTo>
                  <a:cubicBezTo>
                    <a:pt x="4" y="0"/>
                    <a:pt x="40" y="1"/>
                    <a:pt x="52" y="1"/>
                  </a:cubicBezTo>
                  <a:cubicBezTo>
                    <a:pt x="64" y="2"/>
                    <a:pt x="107" y="8"/>
                    <a:pt x="107" y="8"/>
                  </a:cubicBezTo>
                  <a:cubicBezTo>
                    <a:pt x="107" y="8"/>
                    <a:pt x="110" y="8"/>
                    <a:pt x="110" y="10"/>
                  </a:cubicBezTo>
                  <a:cubicBezTo>
                    <a:pt x="109" y="11"/>
                    <a:pt x="106" y="11"/>
                    <a:pt x="106" y="1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0"/>
                    <a:pt x="4" y="0"/>
                  </a:cubicBez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19" name="Freeform 205"/>
            <p:cNvSpPr>
              <a:spLocks noChangeAspect="1"/>
            </p:cNvSpPr>
            <p:nvPr/>
          </p:nvSpPr>
          <p:spPr bwMode="auto">
            <a:xfrm>
              <a:off x="885" y="2308"/>
              <a:ext cx="16" cy="32"/>
            </a:xfrm>
            <a:custGeom>
              <a:avLst/>
              <a:gdLst>
                <a:gd name="T0" fmla="*/ 512 w 8"/>
                <a:gd name="T1" fmla="*/ 128 h 16"/>
                <a:gd name="T2" fmla="*/ 384 w 8"/>
                <a:gd name="T3" fmla="*/ 832 h 16"/>
                <a:gd name="T4" fmla="*/ 128 w 8"/>
                <a:gd name="T5" fmla="*/ 1024 h 16"/>
                <a:gd name="T6" fmla="*/ 0 w 8"/>
                <a:gd name="T7" fmla="*/ 0 h 16"/>
                <a:gd name="T8" fmla="*/ 512 w 8"/>
                <a:gd name="T9" fmla="*/ 128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6"/>
                <a:gd name="T17" fmla="*/ 8 w 8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6">
                  <a:moveTo>
                    <a:pt x="8" y="2"/>
                  </a:moveTo>
                  <a:cubicBezTo>
                    <a:pt x="8" y="2"/>
                    <a:pt x="6" y="10"/>
                    <a:pt x="6" y="13"/>
                  </a:cubicBezTo>
                  <a:cubicBezTo>
                    <a:pt x="5" y="15"/>
                    <a:pt x="2" y="16"/>
                    <a:pt x="2" y="1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2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0" name="Freeform 206"/>
            <p:cNvSpPr>
              <a:spLocks noChangeAspect="1"/>
            </p:cNvSpPr>
            <p:nvPr/>
          </p:nvSpPr>
          <p:spPr bwMode="auto">
            <a:xfrm>
              <a:off x="711" y="2258"/>
              <a:ext cx="182" cy="82"/>
            </a:xfrm>
            <a:custGeom>
              <a:avLst/>
              <a:gdLst>
                <a:gd name="T0" fmla="*/ 0 w 91"/>
                <a:gd name="T1" fmla="*/ 0 h 41"/>
                <a:gd name="T2" fmla="*/ 64 w 91"/>
                <a:gd name="T3" fmla="*/ 1088 h 41"/>
                <a:gd name="T4" fmla="*/ 768 w 91"/>
                <a:gd name="T5" fmla="*/ 1280 h 41"/>
                <a:gd name="T6" fmla="*/ 2880 w 91"/>
                <a:gd name="T7" fmla="*/ 1472 h 41"/>
                <a:gd name="T8" fmla="*/ 4928 w 91"/>
                <a:gd name="T9" fmla="*/ 2432 h 41"/>
                <a:gd name="T10" fmla="*/ 5696 w 91"/>
                <a:gd name="T11" fmla="*/ 2624 h 41"/>
                <a:gd name="T12" fmla="*/ 5824 w 91"/>
                <a:gd name="T13" fmla="*/ 1472 h 41"/>
                <a:gd name="T14" fmla="*/ 0 w 91"/>
                <a:gd name="T15" fmla="*/ 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1"/>
                <a:gd name="T25" fmla="*/ 0 h 41"/>
                <a:gd name="T26" fmla="*/ 91 w 91"/>
                <a:gd name="T27" fmla="*/ 41 h 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1" h="41">
                  <a:moveTo>
                    <a:pt x="0" y="0"/>
                  </a:moveTo>
                  <a:cubicBezTo>
                    <a:pt x="0" y="0"/>
                    <a:pt x="1" y="12"/>
                    <a:pt x="1" y="17"/>
                  </a:cubicBezTo>
                  <a:cubicBezTo>
                    <a:pt x="5" y="18"/>
                    <a:pt x="9" y="19"/>
                    <a:pt x="12" y="20"/>
                  </a:cubicBezTo>
                  <a:cubicBezTo>
                    <a:pt x="16" y="20"/>
                    <a:pt x="30" y="18"/>
                    <a:pt x="45" y="23"/>
                  </a:cubicBezTo>
                  <a:cubicBezTo>
                    <a:pt x="59" y="27"/>
                    <a:pt x="71" y="36"/>
                    <a:pt x="77" y="38"/>
                  </a:cubicBezTo>
                  <a:cubicBezTo>
                    <a:pt x="82" y="39"/>
                    <a:pt x="89" y="41"/>
                    <a:pt x="89" y="41"/>
                  </a:cubicBezTo>
                  <a:cubicBezTo>
                    <a:pt x="91" y="23"/>
                    <a:pt x="91" y="23"/>
                    <a:pt x="91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1" name="Freeform 207"/>
            <p:cNvSpPr>
              <a:spLocks noChangeAspect="1"/>
            </p:cNvSpPr>
            <p:nvPr/>
          </p:nvSpPr>
          <p:spPr bwMode="auto">
            <a:xfrm>
              <a:off x="905" y="2084"/>
              <a:ext cx="24" cy="230"/>
            </a:xfrm>
            <a:custGeom>
              <a:avLst/>
              <a:gdLst>
                <a:gd name="T0" fmla="*/ 2 w 24"/>
                <a:gd name="T1" fmla="*/ 230 h 230"/>
                <a:gd name="T2" fmla="*/ 8 w 24"/>
                <a:gd name="T3" fmla="*/ 224 h 230"/>
                <a:gd name="T4" fmla="*/ 24 w 24"/>
                <a:gd name="T5" fmla="*/ 0 h 230"/>
                <a:gd name="T6" fmla="*/ 18 w 24"/>
                <a:gd name="T7" fmla="*/ 0 h 230"/>
                <a:gd name="T8" fmla="*/ 0 w 24"/>
                <a:gd name="T9" fmla="*/ 228 h 230"/>
                <a:gd name="T10" fmla="*/ 2 w 24"/>
                <a:gd name="T11" fmla="*/ 230 h 2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230"/>
                <a:gd name="T20" fmla="*/ 24 w 24"/>
                <a:gd name="T21" fmla="*/ 230 h 2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230">
                  <a:moveTo>
                    <a:pt x="2" y="230"/>
                  </a:moveTo>
                  <a:lnTo>
                    <a:pt x="8" y="224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0" y="228"/>
                  </a:lnTo>
                  <a:lnTo>
                    <a:pt x="2" y="23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2" name="Freeform 208"/>
            <p:cNvSpPr>
              <a:spLocks noChangeAspect="1"/>
            </p:cNvSpPr>
            <p:nvPr/>
          </p:nvSpPr>
          <p:spPr bwMode="auto">
            <a:xfrm>
              <a:off x="905" y="2084"/>
              <a:ext cx="24" cy="230"/>
            </a:xfrm>
            <a:custGeom>
              <a:avLst/>
              <a:gdLst>
                <a:gd name="T0" fmla="*/ 2 w 24"/>
                <a:gd name="T1" fmla="*/ 230 h 230"/>
                <a:gd name="T2" fmla="*/ 8 w 24"/>
                <a:gd name="T3" fmla="*/ 224 h 230"/>
                <a:gd name="T4" fmla="*/ 24 w 24"/>
                <a:gd name="T5" fmla="*/ 0 h 230"/>
                <a:gd name="T6" fmla="*/ 18 w 24"/>
                <a:gd name="T7" fmla="*/ 0 h 230"/>
                <a:gd name="T8" fmla="*/ 0 w 24"/>
                <a:gd name="T9" fmla="*/ 228 h 2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30"/>
                <a:gd name="T17" fmla="*/ 24 w 24"/>
                <a:gd name="T18" fmla="*/ 230 h 2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30">
                  <a:moveTo>
                    <a:pt x="2" y="230"/>
                  </a:moveTo>
                  <a:lnTo>
                    <a:pt x="8" y="224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0" y="22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3" name="Freeform 209"/>
            <p:cNvSpPr>
              <a:spLocks noChangeAspect="1"/>
            </p:cNvSpPr>
            <p:nvPr/>
          </p:nvSpPr>
          <p:spPr bwMode="auto">
            <a:xfrm>
              <a:off x="695" y="2064"/>
              <a:ext cx="228" cy="250"/>
            </a:xfrm>
            <a:custGeom>
              <a:avLst/>
              <a:gdLst>
                <a:gd name="T0" fmla="*/ 6784 w 114"/>
                <a:gd name="T1" fmla="*/ 8000 h 125"/>
                <a:gd name="T2" fmla="*/ 0 w 114"/>
                <a:gd name="T3" fmla="*/ 6272 h 125"/>
                <a:gd name="T4" fmla="*/ 448 w 114"/>
                <a:gd name="T5" fmla="*/ 256 h 125"/>
                <a:gd name="T6" fmla="*/ 640 w 114"/>
                <a:gd name="T7" fmla="*/ 64 h 125"/>
                <a:gd name="T8" fmla="*/ 7104 w 114"/>
                <a:gd name="T9" fmla="*/ 576 h 125"/>
                <a:gd name="T10" fmla="*/ 7296 w 114"/>
                <a:gd name="T11" fmla="*/ 704 h 125"/>
                <a:gd name="T12" fmla="*/ 6784 w 114"/>
                <a:gd name="T13" fmla="*/ 8000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125"/>
                <a:gd name="T23" fmla="*/ 114 w 114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125">
                  <a:moveTo>
                    <a:pt x="106" y="125"/>
                  </a:moveTo>
                  <a:cubicBezTo>
                    <a:pt x="70" y="116"/>
                    <a:pt x="19" y="104"/>
                    <a:pt x="0" y="98"/>
                  </a:cubicBezTo>
                  <a:cubicBezTo>
                    <a:pt x="2" y="74"/>
                    <a:pt x="3" y="46"/>
                    <a:pt x="7" y="4"/>
                  </a:cubicBezTo>
                  <a:cubicBezTo>
                    <a:pt x="7" y="2"/>
                    <a:pt x="7" y="0"/>
                    <a:pt x="10" y="1"/>
                  </a:cubicBezTo>
                  <a:cubicBezTo>
                    <a:pt x="10" y="1"/>
                    <a:pt x="109" y="9"/>
                    <a:pt x="111" y="9"/>
                  </a:cubicBezTo>
                  <a:cubicBezTo>
                    <a:pt x="114" y="9"/>
                    <a:pt x="114" y="9"/>
                    <a:pt x="114" y="11"/>
                  </a:cubicBezTo>
                  <a:lnTo>
                    <a:pt x="106" y="125"/>
                  </a:ln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4" name="Freeform 210"/>
            <p:cNvSpPr>
              <a:spLocks noChangeAspect="1"/>
            </p:cNvSpPr>
            <p:nvPr/>
          </p:nvSpPr>
          <p:spPr bwMode="auto">
            <a:xfrm>
              <a:off x="719" y="2084"/>
              <a:ext cx="178" cy="184"/>
            </a:xfrm>
            <a:custGeom>
              <a:avLst/>
              <a:gdLst>
                <a:gd name="T0" fmla="*/ 5696 w 89"/>
                <a:gd name="T1" fmla="*/ 512 h 92"/>
                <a:gd name="T2" fmla="*/ 256 w 89"/>
                <a:gd name="T3" fmla="*/ 0 h 92"/>
                <a:gd name="T4" fmla="*/ 0 w 89"/>
                <a:gd name="T5" fmla="*/ 4864 h 92"/>
                <a:gd name="T6" fmla="*/ 5184 w 89"/>
                <a:gd name="T7" fmla="*/ 5888 h 92"/>
                <a:gd name="T8" fmla="*/ 5696 w 89"/>
                <a:gd name="T9" fmla="*/ 512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92"/>
                <a:gd name="T17" fmla="*/ 89 w 89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92">
                  <a:moveTo>
                    <a:pt x="89" y="8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24"/>
                    <a:pt x="1" y="50"/>
                    <a:pt x="0" y="76"/>
                  </a:cubicBezTo>
                  <a:cubicBezTo>
                    <a:pt x="29" y="85"/>
                    <a:pt x="50" y="89"/>
                    <a:pt x="81" y="92"/>
                  </a:cubicBezTo>
                  <a:cubicBezTo>
                    <a:pt x="89" y="8"/>
                    <a:pt x="89" y="8"/>
                    <a:pt x="89" y="8"/>
                  </a:cubicBezTo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5" name="Freeform 211"/>
            <p:cNvSpPr>
              <a:spLocks noChangeAspect="1"/>
            </p:cNvSpPr>
            <p:nvPr/>
          </p:nvSpPr>
          <p:spPr bwMode="auto">
            <a:xfrm>
              <a:off x="725" y="2088"/>
              <a:ext cx="170" cy="176"/>
            </a:xfrm>
            <a:custGeom>
              <a:avLst/>
              <a:gdLst>
                <a:gd name="T0" fmla="*/ 5440 w 85"/>
                <a:gd name="T1" fmla="*/ 448 h 88"/>
                <a:gd name="T2" fmla="*/ 192 w 85"/>
                <a:gd name="T3" fmla="*/ 0 h 88"/>
                <a:gd name="T4" fmla="*/ 0 w 85"/>
                <a:gd name="T5" fmla="*/ 4672 h 88"/>
                <a:gd name="T6" fmla="*/ 4928 w 85"/>
                <a:gd name="T7" fmla="*/ 5632 h 88"/>
                <a:gd name="T8" fmla="*/ 5440 w 85"/>
                <a:gd name="T9" fmla="*/ 512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88"/>
                <a:gd name="T17" fmla="*/ 85 w 85"/>
                <a:gd name="T18" fmla="*/ 88 h 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88">
                  <a:moveTo>
                    <a:pt x="85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3"/>
                    <a:pt x="1" y="48"/>
                    <a:pt x="0" y="73"/>
                  </a:cubicBezTo>
                  <a:cubicBezTo>
                    <a:pt x="15" y="78"/>
                    <a:pt x="47" y="85"/>
                    <a:pt x="77" y="88"/>
                  </a:cubicBezTo>
                  <a:cubicBezTo>
                    <a:pt x="85" y="8"/>
                    <a:pt x="85" y="8"/>
                    <a:pt x="85" y="8"/>
                  </a:cubicBezTo>
                </a:path>
              </a:pathLst>
            </a:custGeom>
            <a:solidFill>
              <a:srgbClr val="D3DBE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6" name="Freeform 212"/>
            <p:cNvSpPr>
              <a:spLocks noChangeAspect="1"/>
            </p:cNvSpPr>
            <p:nvPr/>
          </p:nvSpPr>
          <p:spPr bwMode="auto">
            <a:xfrm>
              <a:off x="692" y="2264"/>
              <a:ext cx="70" cy="19"/>
            </a:xfrm>
            <a:custGeom>
              <a:avLst/>
              <a:gdLst>
                <a:gd name="T0" fmla="*/ 0 w 180"/>
                <a:gd name="T1" fmla="*/ 4 h 48"/>
                <a:gd name="T2" fmla="*/ 180 w 180"/>
                <a:gd name="T3" fmla="*/ 48 h 48"/>
                <a:gd name="T4" fmla="*/ 180 w 180"/>
                <a:gd name="T5" fmla="*/ 46 h 48"/>
                <a:gd name="T6" fmla="*/ 0 w 180"/>
                <a:gd name="T7" fmla="*/ 0 h 48"/>
                <a:gd name="T8" fmla="*/ 0 w 180"/>
                <a:gd name="T9" fmla="*/ 4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0"/>
                <a:gd name="T16" fmla="*/ 0 h 48"/>
                <a:gd name="T17" fmla="*/ 180 w 18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0" h="48">
                  <a:moveTo>
                    <a:pt x="0" y="4"/>
                  </a:moveTo>
                  <a:lnTo>
                    <a:pt x="180" y="48"/>
                  </a:lnTo>
                  <a:lnTo>
                    <a:pt x="180" y="46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7" name="Freeform 213"/>
            <p:cNvSpPr>
              <a:spLocks noChangeAspect="1"/>
            </p:cNvSpPr>
            <p:nvPr/>
          </p:nvSpPr>
          <p:spPr bwMode="auto">
            <a:xfrm>
              <a:off x="581" y="2334"/>
              <a:ext cx="138" cy="34"/>
            </a:xfrm>
            <a:custGeom>
              <a:avLst/>
              <a:gdLst>
                <a:gd name="T0" fmla="*/ 0 w 69"/>
                <a:gd name="T1" fmla="*/ 0 h 17"/>
                <a:gd name="T2" fmla="*/ 1280 w 69"/>
                <a:gd name="T3" fmla="*/ 256 h 17"/>
                <a:gd name="T4" fmla="*/ 2688 w 69"/>
                <a:gd name="T5" fmla="*/ 320 h 17"/>
                <a:gd name="T6" fmla="*/ 3328 w 69"/>
                <a:gd name="T7" fmla="*/ 192 h 17"/>
                <a:gd name="T8" fmla="*/ 3904 w 69"/>
                <a:gd name="T9" fmla="*/ 128 h 17"/>
                <a:gd name="T10" fmla="*/ 4096 w 69"/>
                <a:gd name="T11" fmla="*/ 256 h 17"/>
                <a:gd name="T12" fmla="*/ 4288 w 69"/>
                <a:gd name="T13" fmla="*/ 448 h 17"/>
                <a:gd name="T14" fmla="*/ 4416 w 69"/>
                <a:gd name="T15" fmla="*/ 704 h 17"/>
                <a:gd name="T16" fmla="*/ 4224 w 69"/>
                <a:gd name="T17" fmla="*/ 704 h 17"/>
                <a:gd name="T18" fmla="*/ 4096 w 69"/>
                <a:gd name="T19" fmla="*/ 576 h 17"/>
                <a:gd name="T20" fmla="*/ 3968 w 69"/>
                <a:gd name="T21" fmla="*/ 448 h 17"/>
                <a:gd name="T22" fmla="*/ 4096 w 69"/>
                <a:gd name="T23" fmla="*/ 704 h 17"/>
                <a:gd name="T24" fmla="*/ 4160 w 69"/>
                <a:gd name="T25" fmla="*/ 832 h 17"/>
                <a:gd name="T26" fmla="*/ 3840 w 69"/>
                <a:gd name="T27" fmla="*/ 640 h 17"/>
                <a:gd name="T28" fmla="*/ 3648 w 69"/>
                <a:gd name="T29" fmla="*/ 512 h 17"/>
                <a:gd name="T30" fmla="*/ 3392 w 69"/>
                <a:gd name="T31" fmla="*/ 512 h 17"/>
                <a:gd name="T32" fmla="*/ 3200 w 69"/>
                <a:gd name="T33" fmla="*/ 576 h 17"/>
                <a:gd name="T34" fmla="*/ 3136 w 69"/>
                <a:gd name="T35" fmla="*/ 704 h 17"/>
                <a:gd name="T36" fmla="*/ 3392 w 69"/>
                <a:gd name="T37" fmla="*/ 768 h 17"/>
                <a:gd name="T38" fmla="*/ 3648 w 69"/>
                <a:gd name="T39" fmla="*/ 1024 h 17"/>
                <a:gd name="T40" fmla="*/ 3392 w 69"/>
                <a:gd name="T41" fmla="*/ 1088 h 17"/>
                <a:gd name="T42" fmla="*/ 2880 w 69"/>
                <a:gd name="T43" fmla="*/ 1024 h 17"/>
                <a:gd name="T44" fmla="*/ 2496 w 69"/>
                <a:gd name="T45" fmla="*/ 1024 h 17"/>
                <a:gd name="T46" fmla="*/ 1344 w 69"/>
                <a:gd name="T47" fmla="*/ 1024 h 17"/>
                <a:gd name="T48" fmla="*/ 320 w 69"/>
                <a:gd name="T49" fmla="*/ 1024 h 17"/>
                <a:gd name="T50" fmla="*/ 0 w 69"/>
                <a:gd name="T51" fmla="*/ 0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9"/>
                <a:gd name="T79" fmla="*/ 0 h 17"/>
                <a:gd name="T80" fmla="*/ 69 w 69"/>
                <a:gd name="T81" fmla="*/ 17 h 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9" h="17">
                  <a:moveTo>
                    <a:pt x="0" y="0"/>
                  </a:moveTo>
                  <a:cubicBezTo>
                    <a:pt x="0" y="0"/>
                    <a:pt x="8" y="3"/>
                    <a:pt x="20" y="4"/>
                  </a:cubicBezTo>
                  <a:cubicBezTo>
                    <a:pt x="31" y="5"/>
                    <a:pt x="36" y="7"/>
                    <a:pt x="42" y="5"/>
                  </a:cubicBezTo>
                  <a:cubicBezTo>
                    <a:pt x="48" y="3"/>
                    <a:pt x="50" y="1"/>
                    <a:pt x="52" y="3"/>
                  </a:cubicBezTo>
                  <a:cubicBezTo>
                    <a:pt x="56" y="3"/>
                    <a:pt x="61" y="2"/>
                    <a:pt x="61" y="2"/>
                  </a:cubicBezTo>
                  <a:cubicBezTo>
                    <a:pt x="61" y="2"/>
                    <a:pt x="62" y="2"/>
                    <a:pt x="64" y="4"/>
                  </a:cubicBezTo>
                  <a:cubicBezTo>
                    <a:pt x="64" y="4"/>
                    <a:pt x="66" y="6"/>
                    <a:pt x="67" y="7"/>
                  </a:cubicBezTo>
                  <a:cubicBezTo>
                    <a:pt x="68" y="8"/>
                    <a:pt x="69" y="10"/>
                    <a:pt x="69" y="11"/>
                  </a:cubicBezTo>
                  <a:cubicBezTo>
                    <a:pt x="69" y="12"/>
                    <a:pt x="68" y="13"/>
                    <a:pt x="66" y="11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4" y="8"/>
                    <a:pt x="62" y="8"/>
                    <a:pt x="62" y="7"/>
                  </a:cubicBezTo>
                  <a:cubicBezTo>
                    <a:pt x="63" y="9"/>
                    <a:pt x="63" y="10"/>
                    <a:pt x="64" y="11"/>
                  </a:cubicBezTo>
                  <a:cubicBezTo>
                    <a:pt x="65" y="12"/>
                    <a:pt x="66" y="12"/>
                    <a:pt x="65" y="13"/>
                  </a:cubicBezTo>
                  <a:cubicBezTo>
                    <a:pt x="65" y="13"/>
                    <a:pt x="63" y="14"/>
                    <a:pt x="60" y="10"/>
                  </a:cubicBezTo>
                  <a:cubicBezTo>
                    <a:pt x="57" y="10"/>
                    <a:pt x="57" y="8"/>
                    <a:pt x="57" y="8"/>
                  </a:cubicBezTo>
                  <a:cubicBezTo>
                    <a:pt x="57" y="8"/>
                    <a:pt x="55" y="10"/>
                    <a:pt x="53" y="8"/>
                  </a:cubicBezTo>
                  <a:cubicBezTo>
                    <a:pt x="52" y="9"/>
                    <a:pt x="50" y="9"/>
                    <a:pt x="50" y="9"/>
                  </a:cubicBezTo>
                  <a:cubicBezTo>
                    <a:pt x="50" y="9"/>
                    <a:pt x="49" y="11"/>
                    <a:pt x="49" y="11"/>
                  </a:cubicBezTo>
                  <a:cubicBezTo>
                    <a:pt x="51" y="12"/>
                    <a:pt x="52" y="12"/>
                    <a:pt x="53" y="12"/>
                  </a:cubicBezTo>
                  <a:cubicBezTo>
                    <a:pt x="54" y="12"/>
                    <a:pt x="58" y="14"/>
                    <a:pt x="57" y="16"/>
                  </a:cubicBezTo>
                  <a:cubicBezTo>
                    <a:pt x="57" y="17"/>
                    <a:pt x="56" y="17"/>
                    <a:pt x="53" y="17"/>
                  </a:cubicBezTo>
                  <a:cubicBezTo>
                    <a:pt x="50" y="16"/>
                    <a:pt x="48" y="16"/>
                    <a:pt x="45" y="16"/>
                  </a:cubicBezTo>
                  <a:cubicBezTo>
                    <a:pt x="44" y="16"/>
                    <a:pt x="41" y="16"/>
                    <a:pt x="39" y="16"/>
                  </a:cubicBezTo>
                  <a:cubicBezTo>
                    <a:pt x="36" y="16"/>
                    <a:pt x="21" y="16"/>
                    <a:pt x="21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2" y="9"/>
                    <a:pt x="0" y="0"/>
                  </a:cubicBezTo>
                  <a:close/>
                </a:path>
              </a:pathLst>
            </a:custGeom>
            <a:solidFill>
              <a:srgbClr val="F8C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8" name="Freeform 214"/>
            <p:cNvSpPr>
              <a:spLocks noChangeAspect="1"/>
            </p:cNvSpPr>
            <p:nvPr/>
          </p:nvSpPr>
          <p:spPr bwMode="auto">
            <a:xfrm>
              <a:off x="677" y="2348"/>
              <a:ext cx="4" cy="4"/>
            </a:xfrm>
            <a:custGeom>
              <a:avLst/>
              <a:gdLst>
                <a:gd name="T0" fmla="*/ 0 w 2"/>
                <a:gd name="T1" fmla="*/ 0 h 2"/>
                <a:gd name="T2" fmla="*/ 128 w 2"/>
                <a:gd name="T3" fmla="*/ 128 h 2"/>
                <a:gd name="T4" fmla="*/ 128 w 2"/>
                <a:gd name="T5" fmla="*/ 128 h 2"/>
                <a:gd name="T6" fmla="*/ 0 w 2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2"/>
                <a:gd name="T14" fmla="*/ 2 w 2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9" name="Freeform 215"/>
            <p:cNvSpPr>
              <a:spLocks noChangeAspect="1"/>
            </p:cNvSpPr>
            <p:nvPr/>
          </p:nvSpPr>
          <p:spPr bwMode="auto">
            <a:xfrm>
              <a:off x="685" y="2344"/>
              <a:ext cx="2" cy="6"/>
            </a:xfrm>
            <a:custGeom>
              <a:avLst/>
              <a:gdLst>
                <a:gd name="T0" fmla="*/ 0 w 1"/>
                <a:gd name="T1" fmla="*/ 0 h 3"/>
                <a:gd name="T2" fmla="*/ 64 w 1"/>
                <a:gd name="T3" fmla="*/ 192 h 3"/>
                <a:gd name="T4" fmla="*/ 64 w 1"/>
                <a:gd name="T5" fmla="*/ 192 h 3"/>
                <a:gd name="T6" fmla="*/ 0 w 1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3"/>
                <a:gd name="T14" fmla="*/ 1 w 1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3">
                  <a:moveTo>
                    <a:pt x="0" y="0"/>
                  </a:moveTo>
                  <a:cubicBezTo>
                    <a:pt x="0" y="0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0" name="Freeform 216"/>
            <p:cNvSpPr>
              <a:spLocks noChangeAspect="1"/>
            </p:cNvSpPr>
            <p:nvPr/>
          </p:nvSpPr>
          <p:spPr bwMode="auto">
            <a:xfrm>
              <a:off x="671" y="2350"/>
              <a:ext cx="8" cy="6"/>
            </a:xfrm>
            <a:custGeom>
              <a:avLst/>
              <a:gdLst>
                <a:gd name="T0" fmla="*/ 64 w 4"/>
                <a:gd name="T1" fmla="*/ 0 h 3"/>
                <a:gd name="T2" fmla="*/ 256 w 4"/>
                <a:gd name="T3" fmla="*/ 192 h 3"/>
                <a:gd name="T4" fmla="*/ 256 w 4"/>
                <a:gd name="T5" fmla="*/ 192 h 3"/>
                <a:gd name="T6" fmla="*/ 64 w 4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3"/>
                <a:gd name="T14" fmla="*/ 4 w 4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3">
                  <a:moveTo>
                    <a:pt x="1" y="0"/>
                  </a:moveTo>
                  <a:cubicBezTo>
                    <a:pt x="1" y="0"/>
                    <a:pt x="0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2" y="3"/>
                    <a:pt x="1" y="0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1" name="Freeform 217"/>
            <p:cNvSpPr>
              <a:spLocks noChangeAspect="1"/>
            </p:cNvSpPr>
            <p:nvPr/>
          </p:nvSpPr>
          <p:spPr bwMode="auto">
            <a:xfrm>
              <a:off x="446" y="2166"/>
              <a:ext cx="197" cy="274"/>
            </a:xfrm>
            <a:custGeom>
              <a:avLst/>
              <a:gdLst>
                <a:gd name="T0" fmla="*/ 5355 w 98"/>
                <a:gd name="T1" fmla="*/ 3264 h 137"/>
                <a:gd name="T2" fmla="*/ 5548 w 98"/>
                <a:gd name="T3" fmla="*/ 5184 h 137"/>
                <a:gd name="T4" fmla="*/ 5880 w 98"/>
                <a:gd name="T5" fmla="*/ 6144 h 137"/>
                <a:gd name="T6" fmla="*/ 6272 w 98"/>
                <a:gd name="T7" fmla="*/ 6528 h 137"/>
                <a:gd name="T8" fmla="*/ 5880 w 98"/>
                <a:gd name="T9" fmla="*/ 7680 h 137"/>
                <a:gd name="T10" fmla="*/ 4752 w 98"/>
                <a:gd name="T11" fmla="*/ 8064 h 137"/>
                <a:gd name="T12" fmla="*/ 4296 w 98"/>
                <a:gd name="T13" fmla="*/ 8384 h 137"/>
                <a:gd name="T14" fmla="*/ 4101 w 98"/>
                <a:gd name="T15" fmla="*/ 8704 h 137"/>
                <a:gd name="T16" fmla="*/ 521 w 98"/>
                <a:gd name="T17" fmla="*/ 8192 h 137"/>
                <a:gd name="T18" fmla="*/ 2300 w 98"/>
                <a:gd name="T19" fmla="*/ 64 h 137"/>
                <a:gd name="T20" fmla="*/ 4231 w 98"/>
                <a:gd name="T21" fmla="*/ 704 h 137"/>
                <a:gd name="T22" fmla="*/ 4688 w 98"/>
                <a:gd name="T23" fmla="*/ 1536 h 137"/>
                <a:gd name="T24" fmla="*/ 5355 w 98"/>
                <a:gd name="T25" fmla="*/ 3264 h 13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8"/>
                <a:gd name="T40" fmla="*/ 0 h 137"/>
                <a:gd name="T41" fmla="*/ 98 w 98"/>
                <a:gd name="T42" fmla="*/ 137 h 13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8" h="137">
                  <a:moveTo>
                    <a:pt x="81" y="51"/>
                  </a:moveTo>
                  <a:cubicBezTo>
                    <a:pt x="82" y="64"/>
                    <a:pt x="83" y="78"/>
                    <a:pt x="84" y="81"/>
                  </a:cubicBezTo>
                  <a:cubicBezTo>
                    <a:pt x="88" y="88"/>
                    <a:pt x="89" y="93"/>
                    <a:pt x="89" y="96"/>
                  </a:cubicBezTo>
                  <a:cubicBezTo>
                    <a:pt x="91" y="100"/>
                    <a:pt x="93" y="93"/>
                    <a:pt x="95" y="102"/>
                  </a:cubicBezTo>
                  <a:cubicBezTo>
                    <a:pt x="98" y="108"/>
                    <a:pt x="89" y="120"/>
                    <a:pt x="89" y="120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59" y="136"/>
                    <a:pt x="12" y="137"/>
                    <a:pt x="8" y="128"/>
                  </a:cubicBezTo>
                  <a:cubicBezTo>
                    <a:pt x="0" y="76"/>
                    <a:pt x="2" y="13"/>
                    <a:pt x="35" y="1"/>
                  </a:cubicBezTo>
                  <a:cubicBezTo>
                    <a:pt x="36" y="0"/>
                    <a:pt x="64" y="11"/>
                    <a:pt x="64" y="11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4"/>
                    <a:pt x="80" y="25"/>
                    <a:pt x="81" y="51"/>
                  </a:cubicBezTo>
                  <a:close/>
                </a:path>
              </a:pathLst>
            </a:custGeom>
            <a:solidFill>
              <a:srgbClr val="EEE8E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2" name="Freeform 218"/>
            <p:cNvSpPr>
              <a:spLocks noChangeAspect="1"/>
            </p:cNvSpPr>
            <p:nvPr/>
          </p:nvSpPr>
          <p:spPr bwMode="auto">
            <a:xfrm>
              <a:off x="515" y="2168"/>
              <a:ext cx="76" cy="50"/>
            </a:xfrm>
            <a:custGeom>
              <a:avLst/>
              <a:gdLst>
                <a:gd name="T0" fmla="*/ 0 w 38"/>
                <a:gd name="T1" fmla="*/ 320 h 25"/>
                <a:gd name="T2" fmla="*/ 1216 w 38"/>
                <a:gd name="T3" fmla="*/ 1152 h 25"/>
                <a:gd name="T4" fmla="*/ 2432 w 38"/>
                <a:gd name="T5" fmla="*/ 1600 h 25"/>
                <a:gd name="T6" fmla="*/ 2240 w 38"/>
                <a:gd name="T7" fmla="*/ 576 h 25"/>
                <a:gd name="T8" fmla="*/ 256 w 38"/>
                <a:gd name="T9" fmla="*/ 0 h 25"/>
                <a:gd name="T10" fmla="*/ 0 w 38"/>
                <a:gd name="T11" fmla="*/ 32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25"/>
                <a:gd name="T20" fmla="*/ 38 w 38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25">
                  <a:moveTo>
                    <a:pt x="0" y="5"/>
                  </a:moveTo>
                  <a:cubicBezTo>
                    <a:pt x="0" y="5"/>
                    <a:pt x="4" y="11"/>
                    <a:pt x="19" y="18"/>
                  </a:cubicBezTo>
                  <a:cubicBezTo>
                    <a:pt x="28" y="22"/>
                    <a:pt x="38" y="25"/>
                    <a:pt x="38" y="25"/>
                  </a:cubicBezTo>
                  <a:cubicBezTo>
                    <a:pt x="38" y="25"/>
                    <a:pt x="35" y="12"/>
                    <a:pt x="35" y="9"/>
                  </a:cubicBezTo>
                  <a:cubicBezTo>
                    <a:pt x="29" y="8"/>
                    <a:pt x="8" y="2"/>
                    <a:pt x="4" y="0"/>
                  </a:cubicBezTo>
                  <a:cubicBezTo>
                    <a:pt x="3" y="0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3" name="Freeform 219"/>
            <p:cNvSpPr>
              <a:spLocks noChangeAspect="1"/>
            </p:cNvSpPr>
            <p:nvPr/>
          </p:nvSpPr>
          <p:spPr bwMode="auto">
            <a:xfrm>
              <a:off x="573" y="2228"/>
              <a:ext cx="42" cy="106"/>
            </a:xfrm>
            <a:custGeom>
              <a:avLst/>
              <a:gdLst>
                <a:gd name="T0" fmla="*/ 0 w 21"/>
                <a:gd name="T1" fmla="*/ 0 h 53"/>
                <a:gd name="T2" fmla="*/ 448 w 21"/>
                <a:gd name="T3" fmla="*/ 1024 h 53"/>
                <a:gd name="T4" fmla="*/ 1024 w 21"/>
                <a:gd name="T5" fmla="*/ 1792 h 53"/>
                <a:gd name="T6" fmla="*/ 896 w 21"/>
                <a:gd name="T7" fmla="*/ 2112 h 53"/>
                <a:gd name="T8" fmla="*/ 1024 w 21"/>
                <a:gd name="T9" fmla="*/ 3008 h 53"/>
                <a:gd name="T10" fmla="*/ 1344 w 21"/>
                <a:gd name="T11" fmla="*/ 3392 h 53"/>
                <a:gd name="T12" fmla="*/ 1216 w 21"/>
                <a:gd name="T13" fmla="*/ 2688 h 53"/>
                <a:gd name="T14" fmla="*/ 1024 w 21"/>
                <a:gd name="T15" fmla="*/ 1920 h 53"/>
                <a:gd name="T16" fmla="*/ 384 w 21"/>
                <a:gd name="T17" fmla="*/ 768 h 53"/>
                <a:gd name="T18" fmla="*/ 0 w 21"/>
                <a:gd name="T19" fmla="*/ 0 h 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53"/>
                <a:gd name="T32" fmla="*/ 21 w 21"/>
                <a:gd name="T33" fmla="*/ 53 h 5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53">
                  <a:moveTo>
                    <a:pt x="0" y="0"/>
                  </a:moveTo>
                  <a:cubicBezTo>
                    <a:pt x="0" y="0"/>
                    <a:pt x="0" y="9"/>
                    <a:pt x="7" y="16"/>
                  </a:cubicBezTo>
                  <a:cubicBezTo>
                    <a:pt x="15" y="24"/>
                    <a:pt x="16" y="28"/>
                    <a:pt x="16" y="28"/>
                  </a:cubicBezTo>
                  <a:cubicBezTo>
                    <a:pt x="16" y="28"/>
                    <a:pt x="10" y="30"/>
                    <a:pt x="14" y="33"/>
                  </a:cubicBezTo>
                  <a:cubicBezTo>
                    <a:pt x="18" y="36"/>
                    <a:pt x="19" y="36"/>
                    <a:pt x="16" y="47"/>
                  </a:cubicBezTo>
                  <a:cubicBezTo>
                    <a:pt x="20" y="52"/>
                    <a:pt x="21" y="53"/>
                    <a:pt x="21" y="53"/>
                  </a:cubicBezTo>
                  <a:cubicBezTo>
                    <a:pt x="21" y="53"/>
                    <a:pt x="18" y="47"/>
                    <a:pt x="19" y="42"/>
                  </a:cubicBezTo>
                  <a:cubicBezTo>
                    <a:pt x="19" y="36"/>
                    <a:pt x="14" y="31"/>
                    <a:pt x="16" y="30"/>
                  </a:cubicBezTo>
                  <a:cubicBezTo>
                    <a:pt x="18" y="29"/>
                    <a:pt x="18" y="24"/>
                    <a:pt x="6" y="12"/>
                  </a:cubicBezTo>
                  <a:cubicBezTo>
                    <a:pt x="0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4" name="Freeform 220"/>
            <p:cNvSpPr>
              <a:spLocks noChangeAspect="1"/>
            </p:cNvSpPr>
            <p:nvPr/>
          </p:nvSpPr>
          <p:spPr bwMode="auto">
            <a:xfrm>
              <a:off x="537" y="2224"/>
              <a:ext cx="90" cy="136"/>
            </a:xfrm>
            <a:custGeom>
              <a:avLst/>
              <a:gdLst>
                <a:gd name="T0" fmla="*/ 384 w 45"/>
                <a:gd name="T1" fmla="*/ 0 h 68"/>
                <a:gd name="T2" fmla="*/ 960 w 45"/>
                <a:gd name="T3" fmla="*/ 2048 h 68"/>
                <a:gd name="T4" fmla="*/ 2624 w 45"/>
                <a:gd name="T5" fmla="*/ 3712 h 68"/>
                <a:gd name="T6" fmla="*/ 2816 w 45"/>
                <a:gd name="T7" fmla="*/ 4352 h 68"/>
                <a:gd name="T8" fmla="*/ 1600 w 45"/>
                <a:gd name="T9" fmla="*/ 2752 h 68"/>
                <a:gd name="T10" fmla="*/ 384 w 45"/>
                <a:gd name="T11" fmla="*/ 0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8"/>
                <a:gd name="T20" fmla="*/ 45 w 45"/>
                <a:gd name="T21" fmla="*/ 68 h 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8">
                  <a:moveTo>
                    <a:pt x="6" y="0"/>
                  </a:moveTo>
                  <a:cubicBezTo>
                    <a:pt x="6" y="0"/>
                    <a:pt x="0" y="14"/>
                    <a:pt x="15" y="32"/>
                  </a:cubicBezTo>
                  <a:cubicBezTo>
                    <a:pt x="26" y="44"/>
                    <a:pt x="36" y="49"/>
                    <a:pt x="41" y="58"/>
                  </a:cubicBezTo>
                  <a:cubicBezTo>
                    <a:pt x="45" y="65"/>
                    <a:pt x="44" y="68"/>
                    <a:pt x="44" y="68"/>
                  </a:cubicBezTo>
                  <a:cubicBezTo>
                    <a:pt x="44" y="68"/>
                    <a:pt x="42" y="54"/>
                    <a:pt x="25" y="43"/>
                  </a:cubicBezTo>
                  <a:cubicBezTo>
                    <a:pt x="9" y="31"/>
                    <a:pt x="0" y="14"/>
                    <a:pt x="6" y="0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5" name="Freeform 221"/>
            <p:cNvSpPr>
              <a:spLocks noChangeAspect="1"/>
            </p:cNvSpPr>
            <p:nvPr/>
          </p:nvSpPr>
          <p:spPr bwMode="auto">
            <a:xfrm>
              <a:off x="577" y="2328"/>
              <a:ext cx="42" cy="42"/>
            </a:xfrm>
            <a:custGeom>
              <a:avLst/>
              <a:gdLst>
                <a:gd name="T0" fmla="*/ 960 w 21"/>
                <a:gd name="T1" fmla="*/ 0 h 21"/>
                <a:gd name="T2" fmla="*/ 512 w 21"/>
                <a:gd name="T3" fmla="*/ 704 h 21"/>
                <a:gd name="T4" fmla="*/ 128 w 21"/>
                <a:gd name="T5" fmla="*/ 1344 h 21"/>
                <a:gd name="T6" fmla="*/ 768 w 21"/>
                <a:gd name="T7" fmla="*/ 960 h 21"/>
                <a:gd name="T8" fmla="*/ 1216 w 21"/>
                <a:gd name="T9" fmla="*/ 384 h 21"/>
                <a:gd name="T10" fmla="*/ 960 w 21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15" y="0"/>
                  </a:moveTo>
                  <a:cubicBezTo>
                    <a:pt x="15" y="0"/>
                    <a:pt x="17" y="6"/>
                    <a:pt x="8" y="11"/>
                  </a:cubicBezTo>
                  <a:cubicBezTo>
                    <a:pt x="0" y="15"/>
                    <a:pt x="2" y="21"/>
                    <a:pt x="2" y="21"/>
                  </a:cubicBezTo>
                  <a:cubicBezTo>
                    <a:pt x="2" y="21"/>
                    <a:pt x="5" y="17"/>
                    <a:pt x="12" y="15"/>
                  </a:cubicBezTo>
                  <a:cubicBezTo>
                    <a:pt x="18" y="13"/>
                    <a:pt x="21" y="10"/>
                    <a:pt x="19" y="6"/>
                  </a:cubicBezTo>
                  <a:cubicBezTo>
                    <a:pt x="18" y="2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6" name="Freeform 222"/>
            <p:cNvSpPr>
              <a:spLocks noChangeAspect="1"/>
            </p:cNvSpPr>
            <p:nvPr/>
          </p:nvSpPr>
          <p:spPr bwMode="auto">
            <a:xfrm>
              <a:off x="571" y="2348"/>
              <a:ext cx="58" cy="52"/>
            </a:xfrm>
            <a:custGeom>
              <a:avLst/>
              <a:gdLst>
                <a:gd name="T0" fmla="*/ 1856 w 29"/>
                <a:gd name="T1" fmla="*/ 448 h 26"/>
                <a:gd name="T2" fmla="*/ 320 w 29"/>
                <a:gd name="T3" fmla="*/ 1024 h 26"/>
                <a:gd name="T4" fmla="*/ 320 w 29"/>
                <a:gd name="T5" fmla="*/ 1664 h 26"/>
                <a:gd name="T6" fmla="*/ 896 w 29"/>
                <a:gd name="T7" fmla="*/ 704 h 26"/>
                <a:gd name="T8" fmla="*/ 1856 w 29"/>
                <a:gd name="T9" fmla="*/ 448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26"/>
                <a:gd name="T17" fmla="*/ 29 w 29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26">
                  <a:moveTo>
                    <a:pt x="29" y="7"/>
                  </a:moveTo>
                  <a:cubicBezTo>
                    <a:pt x="29" y="7"/>
                    <a:pt x="22" y="0"/>
                    <a:pt x="5" y="16"/>
                  </a:cubicBezTo>
                  <a:cubicBezTo>
                    <a:pt x="0" y="21"/>
                    <a:pt x="5" y="26"/>
                    <a:pt x="5" y="26"/>
                  </a:cubicBezTo>
                  <a:cubicBezTo>
                    <a:pt x="5" y="26"/>
                    <a:pt x="10" y="15"/>
                    <a:pt x="14" y="11"/>
                  </a:cubicBezTo>
                  <a:cubicBezTo>
                    <a:pt x="21" y="4"/>
                    <a:pt x="29" y="7"/>
                    <a:pt x="29" y="7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7" name="Freeform 223"/>
            <p:cNvSpPr>
              <a:spLocks noChangeAspect="1"/>
            </p:cNvSpPr>
            <p:nvPr/>
          </p:nvSpPr>
          <p:spPr bwMode="auto">
            <a:xfrm>
              <a:off x="583" y="2368"/>
              <a:ext cx="38" cy="56"/>
            </a:xfrm>
            <a:custGeom>
              <a:avLst/>
              <a:gdLst>
                <a:gd name="T0" fmla="*/ 0 w 19"/>
                <a:gd name="T1" fmla="*/ 1792 h 28"/>
                <a:gd name="T2" fmla="*/ 320 w 19"/>
                <a:gd name="T3" fmla="*/ 1024 h 28"/>
                <a:gd name="T4" fmla="*/ 832 w 19"/>
                <a:gd name="T5" fmla="*/ 0 h 28"/>
                <a:gd name="T6" fmla="*/ 640 w 19"/>
                <a:gd name="T7" fmla="*/ 768 h 28"/>
                <a:gd name="T8" fmla="*/ 1216 w 19"/>
                <a:gd name="T9" fmla="*/ 192 h 28"/>
                <a:gd name="T10" fmla="*/ 576 w 19"/>
                <a:gd name="T11" fmla="*/ 1216 h 28"/>
                <a:gd name="T12" fmla="*/ 0 w 19"/>
                <a:gd name="T13" fmla="*/ 1792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28"/>
                <a:gd name="T23" fmla="*/ 19 w 19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28">
                  <a:moveTo>
                    <a:pt x="0" y="28"/>
                  </a:moveTo>
                  <a:cubicBezTo>
                    <a:pt x="0" y="28"/>
                    <a:pt x="3" y="25"/>
                    <a:pt x="5" y="16"/>
                  </a:cubicBezTo>
                  <a:cubicBezTo>
                    <a:pt x="7" y="7"/>
                    <a:pt x="13" y="0"/>
                    <a:pt x="13" y="0"/>
                  </a:cubicBezTo>
                  <a:cubicBezTo>
                    <a:pt x="13" y="0"/>
                    <a:pt x="9" y="7"/>
                    <a:pt x="10" y="12"/>
                  </a:cubicBezTo>
                  <a:cubicBezTo>
                    <a:pt x="11" y="14"/>
                    <a:pt x="13" y="9"/>
                    <a:pt x="19" y="3"/>
                  </a:cubicBezTo>
                  <a:cubicBezTo>
                    <a:pt x="16" y="10"/>
                    <a:pt x="14" y="12"/>
                    <a:pt x="9" y="19"/>
                  </a:cubicBezTo>
                  <a:cubicBezTo>
                    <a:pt x="5" y="26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8" name="Freeform 224"/>
            <p:cNvSpPr>
              <a:spLocks noChangeAspect="1"/>
            </p:cNvSpPr>
            <p:nvPr/>
          </p:nvSpPr>
          <p:spPr bwMode="auto">
            <a:xfrm>
              <a:off x="523" y="2264"/>
              <a:ext cx="54" cy="146"/>
            </a:xfrm>
            <a:custGeom>
              <a:avLst/>
              <a:gdLst>
                <a:gd name="T0" fmla="*/ 64 w 27"/>
                <a:gd name="T1" fmla="*/ 0 h 73"/>
                <a:gd name="T2" fmla="*/ 832 w 27"/>
                <a:gd name="T3" fmla="*/ 3328 h 73"/>
                <a:gd name="T4" fmla="*/ 1728 w 27"/>
                <a:gd name="T5" fmla="*/ 4416 h 73"/>
                <a:gd name="T6" fmla="*/ 1664 w 27"/>
                <a:gd name="T7" fmla="*/ 4608 h 73"/>
                <a:gd name="T8" fmla="*/ 512 w 27"/>
                <a:gd name="T9" fmla="*/ 2624 h 73"/>
                <a:gd name="T10" fmla="*/ 64 w 27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73"/>
                <a:gd name="T20" fmla="*/ 27 w 27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73">
                  <a:moveTo>
                    <a:pt x="1" y="0"/>
                  </a:moveTo>
                  <a:cubicBezTo>
                    <a:pt x="1" y="0"/>
                    <a:pt x="2" y="25"/>
                    <a:pt x="13" y="52"/>
                  </a:cubicBezTo>
                  <a:cubicBezTo>
                    <a:pt x="18" y="68"/>
                    <a:pt x="25" y="69"/>
                    <a:pt x="27" y="69"/>
                  </a:cubicBezTo>
                  <a:cubicBezTo>
                    <a:pt x="26" y="71"/>
                    <a:pt x="26" y="72"/>
                    <a:pt x="26" y="72"/>
                  </a:cubicBezTo>
                  <a:cubicBezTo>
                    <a:pt x="26" y="72"/>
                    <a:pt x="17" y="73"/>
                    <a:pt x="8" y="41"/>
                  </a:cubicBezTo>
                  <a:cubicBezTo>
                    <a:pt x="0" y="16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9" name="Freeform 225"/>
            <p:cNvSpPr>
              <a:spLocks noChangeAspect="1"/>
            </p:cNvSpPr>
            <p:nvPr/>
          </p:nvSpPr>
          <p:spPr bwMode="auto">
            <a:xfrm>
              <a:off x="593" y="2356"/>
              <a:ext cx="218" cy="60"/>
            </a:xfrm>
            <a:custGeom>
              <a:avLst/>
              <a:gdLst>
                <a:gd name="T0" fmla="*/ 1024 w 109"/>
                <a:gd name="T1" fmla="*/ 512 h 30"/>
                <a:gd name="T2" fmla="*/ 2496 w 109"/>
                <a:gd name="T3" fmla="*/ 768 h 30"/>
                <a:gd name="T4" fmla="*/ 3968 w 109"/>
                <a:gd name="T5" fmla="*/ 640 h 30"/>
                <a:gd name="T6" fmla="*/ 4928 w 109"/>
                <a:gd name="T7" fmla="*/ 128 h 30"/>
                <a:gd name="T8" fmla="*/ 5504 w 109"/>
                <a:gd name="T9" fmla="*/ 0 h 30"/>
                <a:gd name="T10" fmla="*/ 5952 w 109"/>
                <a:gd name="T11" fmla="*/ 0 h 30"/>
                <a:gd name="T12" fmla="*/ 6208 w 109"/>
                <a:gd name="T13" fmla="*/ 64 h 30"/>
                <a:gd name="T14" fmla="*/ 6464 w 109"/>
                <a:gd name="T15" fmla="*/ 256 h 30"/>
                <a:gd name="T16" fmla="*/ 6912 w 109"/>
                <a:gd name="T17" fmla="*/ 320 h 30"/>
                <a:gd name="T18" fmla="*/ 6976 w 109"/>
                <a:gd name="T19" fmla="*/ 448 h 30"/>
                <a:gd name="T20" fmla="*/ 6784 w 109"/>
                <a:gd name="T21" fmla="*/ 576 h 30"/>
                <a:gd name="T22" fmla="*/ 6272 w 109"/>
                <a:gd name="T23" fmla="*/ 640 h 30"/>
                <a:gd name="T24" fmla="*/ 5760 w 109"/>
                <a:gd name="T25" fmla="*/ 768 h 30"/>
                <a:gd name="T26" fmla="*/ 5440 w 109"/>
                <a:gd name="T27" fmla="*/ 832 h 30"/>
                <a:gd name="T28" fmla="*/ 5184 w 109"/>
                <a:gd name="T29" fmla="*/ 896 h 30"/>
                <a:gd name="T30" fmla="*/ 4736 w 109"/>
                <a:gd name="T31" fmla="*/ 1280 h 30"/>
                <a:gd name="T32" fmla="*/ 4160 w 109"/>
                <a:gd name="T33" fmla="*/ 1536 h 30"/>
                <a:gd name="T34" fmla="*/ 2752 w 109"/>
                <a:gd name="T35" fmla="*/ 1728 h 30"/>
                <a:gd name="T36" fmla="*/ 0 w 109"/>
                <a:gd name="T37" fmla="*/ 1920 h 30"/>
                <a:gd name="T38" fmla="*/ 576 w 109"/>
                <a:gd name="T39" fmla="*/ 1024 h 30"/>
                <a:gd name="T40" fmla="*/ 1024 w 109"/>
                <a:gd name="T41" fmla="*/ 512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9"/>
                <a:gd name="T64" fmla="*/ 0 h 30"/>
                <a:gd name="T65" fmla="*/ 109 w 109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9" h="30">
                  <a:moveTo>
                    <a:pt x="16" y="8"/>
                  </a:moveTo>
                  <a:cubicBezTo>
                    <a:pt x="16" y="8"/>
                    <a:pt x="25" y="11"/>
                    <a:pt x="39" y="12"/>
                  </a:cubicBezTo>
                  <a:cubicBezTo>
                    <a:pt x="52" y="13"/>
                    <a:pt x="59" y="11"/>
                    <a:pt x="62" y="10"/>
                  </a:cubicBezTo>
                  <a:cubicBezTo>
                    <a:pt x="66" y="9"/>
                    <a:pt x="72" y="5"/>
                    <a:pt x="77" y="2"/>
                  </a:cubicBezTo>
                  <a:cubicBezTo>
                    <a:pt x="81" y="0"/>
                    <a:pt x="81" y="0"/>
                    <a:pt x="86" y="0"/>
                  </a:cubicBezTo>
                  <a:cubicBezTo>
                    <a:pt x="90" y="1"/>
                    <a:pt x="93" y="0"/>
                    <a:pt x="93" y="0"/>
                  </a:cubicBezTo>
                  <a:cubicBezTo>
                    <a:pt x="93" y="0"/>
                    <a:pt x="94" y="0"/>
                    <a:pt x="97" y="1"/>
                  </a:cubicBezTo>
                  <a:cubicBezTo>
                    <a:pt x="100" y="3"/>
                    <a:pt x="100" y="3"/>
                    <a:pt x="101" y="4"/>
                  </a:cubicBezTo>
                  <a:cubicBezTo>
                    <a:pt x="102" y="4"/>
                    <a:pt x="108" y="5"/>
                    <a:pt x="108" y="5"/>
                  </a:cubicBezTo>
                  <a:cubicBezTo>
                    <a:pt x="108" y="5"/>
                    <a:pt x="109" y="5"/>
                    <a:pt x="109" y="7"/>
                  </a:cubicBezTo>
                  <a:cubicBezTo>
                    <a:pt x="109" y="8"/>
                    <a:pt x="108" y="9"/>
                    <a:pt x="106" y="9"/>
                  </a:cubicBezTo>
                  <a:cubicBezTo>
                    <a:pt x="105" y="10"/>
                    <a:pt x="105" y="11"/>
                    <a:pt x="98" y="10"/>
                  </a:cubicBezTo>
                  <a:cubicBezTo>
                    <a:pt x="98" y="11"/>
                    <a:pt x="97" y="12"/>
                    <a:pt x="90" y="12"/>
                  </a:cubicBezTo>
                  <a:cubicBezTo>
                    <a:pt x="89" y="13"/>
                    <a:pt x="85" y="13"/>
                    <a:pt x="85" y="13"/>
                  </a:cubicBezTo>
                  <a:cubicBezTo>
                    <a:pt x="85" y="13"/>
                    <a:pt x="83" y="14"/>
                    <a:pt x="81" y="14"/>
                  </a:cubicBezTo>
                  <a:cubicBezTo>
                    <a:pt x="80" y="16"/>
                    <a:pt x="78" y="18"/>
                    <a:pt x="74" y="20"/>
                  </a:cubicBezTo>
                  <a:cubicBezTo>
                    <a:pt x="71" y="23"/>
                    <a:pt x="70" y="24"/>
                    <a:pt x="65" y="24"/>
                  </a:cubicBezTo>
                  <a:cubicBezTo>
                    <a:pt x="60" y="24"/>
                    <a:pt x="57" y="26"/>
                    <a:pt x="43" y="27"/>
                  </a:cubicBezTo>
                  <a:cubicBezTo>
                    <a:pt x="29" y="27"/>
                    <a:pt x="0" y="30"/>
                    <a:pt x="0" y="30"/>
                  </a:cubicBezTo>
                  <a:cubicBezTo>
                    <a:pt x="0" y="30"/>
                    <a:pt x="6" y="22"/>
                    <a:pt x="9" y="16"/>
                  </a:cubicBezTo>
                  <a:cubicBezTo>
                    <a:pt x="12" y="10"/>
                    <a:pt x="16" y="8"/>
                    <a:pt x="16" y="8"/>
                  </a:cubicBezTo>
                  <a:close/>
                </a:path>
              </a:pathLst>
            </a:custGeom>
            <a:solidFill>
              <a:srgbClr val="F8C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0" name="Freeform 226"/>
            <p:cNvSpPr>
              <a:spLocks noChangeAspect="1"/>
            </p:cNvSpPr>
            <p:nvPr/>
          </p:nvSpPr>
          <p:spPr bwMode="auto">
            <a:xfrm>
              <a:off x="755" y="2358"/>
              <a:ext cx="40" cy="6"/>
            </a:xfrm>
            <a:custGeom>
              <a:avLst/>
              <a:gdLst>
                <a:gd name="T0" fmla="*/ 0 w 20"/>
                <a:gd name="T1" fmla="*/ 0 h 3"/>
                <a:gd name="T2" fmla="*/ 320 w 20"/>
                <a:gd name="T3" fmla="*/ 0 h 3"/>
                <a:gd name="T4" fmla="*/ 768 w 20"/>
                <a:gd name="T5" fmla="*/ 0 h 3"/>
                <a:gd name="T6" fmla="*/ 1280 w 20"/>
                <a:gd name="T7" fmla="*/ 192 h 3"/>
                <a:gd name="T8" fmla="*/ 640 w 20"/>
                <a:gd name="T9" fmla="*/ 64 h 3"/>
                <a:gd name="T10" fmla="*/ 0 w 20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3"/>
                <a:gd name="T20" fmla="*/ 20 w 20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3">
                  <a:moveTo>
                    <a:pt x="0" y="0"/>
                  </a:moveTo>
                  <a:cubicBezTo>
                    <a:pt x="0" y="0"/>
                    <a:pt x="2" y="0"/>
                    <a:pt x="5" y="0"/>
                  </a:cubicBezTo>
                  <a:cubicBezTo>
                    <a:pt x="9" y="0"/>
                    <a:pt x="11" y="0"/>
                    <a:pt x="12" y="0"/>
                  </a:cubicBezTo>
                  <a:cubicBezTo>
                    <a:pt x="14" y="0"/>
                    <a:pt x="19" y="2"/>
                    <a:pt x="20" y="3"/>
                  </a:cubicBezTo>
                  <a:cubicBezTo>
                    <a:pt x="16" y="1"/>
                    <a:pt x="14" y="0"/>
                    <a:pt x="10" y="1"/>
                  </a:cubicBezTo>
                  <a:cubicBezTo>
                    <a:pt x="5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1" name="Freeform 227"/>
            <p:cNvSpPr>
              <a:spLocks noChangeAspect="1"/>
            </p:cNvSpPr>
            <p:nvPr/>
          </p:nvSpPr>
          <p:spPr bwMode="auto">
            <a:xfrm>
              <a:off x="753" y="2360"/>
              <a:ext cx="54" cy="14"/>
            </a:xfrm>
            <a:custGeom>
              <a:avLst/>
              <a:gdLst>
                <a:gd name="T0" fmla="*/ 0 w 27"/>
                <a:gd name="T1" fmla="*/ 64 h 7"/>
                <a:gd name="T2" fmla="*/ 320 w 27"/>
                <a:gd name="T3" fmla="*/ 64 h 7"/>
                <a:gd name="T4" fmla="*/ 768 w 27"/>
                <a:gd name="T5" fmla="*/ 64 h 7"/>
                <a:gd name="T6" fmla="*/ 1216 w 27"/>
                <a:gd name="T7" fmla="*/ 192 h 7"/>
                <a:gd name="T8" fmla="*/ 1664 w 27"/>
                <a:gd name="T9" fmla="*/ 320 h 7"/>
                <a:gd name="T10" fmla="*/ 1664 w 27"/>
                <a:gd name="T11" fmla="*/ 448 h 7"/>
                <a:gd name="T12" fmla="*/ 1536 w 27"/>
                <a:gd name="T13" fmla="*/ 256 h 7"/>
                <a:gd name="T14" fmla="*/ 768 w 27"/>
                <a:gd name="T15" fmla="*/ 64 h 7"/>
                <a:gd name="T16" fmla="*/ 64 w 27"/>
                <a:gd name="T17" fmla="*/ 64 h 7"/>
                <a:gd name="T18" fmla="*/ 0 w 27"/>
                <a:gd name="T19" fmla="*/ 64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7"/>
                <a:gd name="T32" fmla="*/ 27 w 27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7">
                  <a:moveTo>
                    <a:pt x="0" y="1"/>
                  </a:moveTo>
                  <a:cubicBezTo>
                    <a:pt x="0" y="1"/>
                    <a:pt x="3" y="1"/>
                    <a:pt x="5" y="1"/>
                  </a:cubicBezTo>
                  <a:cubicBezTo>
                    <a:pt x="7" y="1"/>
                    <a:pt x="11" y="1"/>
                    <a:pt x="12" y="1"/>
                  </a:cubicBezTo>
                  <a:cubicBezTo>
                    <a:pt x="14" y="2"/>
                    <a:pt x="16" y="2"/>
                    <a:pt x="19" y="3"/>
                  </a:cubicBezTo>
                  <a:cubicBezTo>
                    <a:pt x="23" y="4"/>
                    <a:pt x="25" y="5"/>
                    <a:pt x="26" y="5"/>
                  </a:cubicBezTo>
                  <a:cubicBezTo>
                    <a:pt x="26" y="6"/>
                    <a:pt x="26" y="7"/>
                    <a:pt x="26" y="7"/>
                  </a:cubicBezTo>
                  <a:cubicBezTo>
                    <a:pt x="26" y="7"/>
                    <a:pt x="27" y="5"/>
                    <a:pt x="24" y="4"/>
                  </a:cubicBezTo>
                  <a:cubicBezTo>
                    <a:pt x="21" y="3"/>
                    <a:pt x="16" y="2"/>
                    <a:pt x="12" y="1"/>
                  </a:cubicBezTo>
                  <a:cubicBezTo>
                    <a:pt x="8" y="0"/>
                    <a:pt x="7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2" name="Freeform 228"/>
            <p:cNvSpPr>
              <a:spLocks noChangeAspect="1"/>
            </p:cNvSpPr>
            <p:nvPr/>
          </p:nvSpPr>
          <p:spPr bwMode="auto">
            <a:xfrm>
              <a:off x="751" y="2370"/>
              <a:ext cx="38" cy="4"/>
            </a:xfrm>
            <a:custGeom>
              <a:avLst/>
              <a:gdLst>
                <a:gd name="T0" fmla="*/ 0 w 19"/>
                <a:gd name="T1" fmla="*/ 128 h 2"/>
                <a:gd name="T2" fmla="*/ 448 w 19"/>
                <a:gd name="T3" fmla="*/ 0 h 2"/>
                <a:gd name="T4" fmla="*/ 832 w 19"/>
                <a:gd name="T5" fmla="*/ 0 h 2"/>
                <a:gd name="T6" fmla="*/ 1216 w 19"/>
                <a:gd name="T7" fmla="*/ 128 h 2"/>
                <a:gd name="T8" fmla="*/ 768 w 19"/>
                <a:gd name="T9" fmla="*/ 64 h 2"/>
                <a:gd name="T10" fmla="*/ 64 w 19"/>
                <a:gd name="T11" fmla="*/ 128 h 2"/>
                <a:gd name="T12" fmla="*/ 0 w 19"/>
                <a:gd name="T13" fmla="*/ 128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2"/>
                <a:gd name="T23" fmla="*/ 19 w 19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2">
                  <a:moveTo>
                    <a:pt x="0" y="2"/>
                  </a:moveTo>
                  <a:cubicBezTo>
                    <a:pt x="0" y="2"/>
                    <a:pt x="6" y="0"/>
                    <a:pt x="7" y="0"/>
                  </a:cubicBezTo>
                  <a:cubicBezTo>
                    <a:pt x="9" y="0"/>
                    <a:pt x="11" y="0"/>
                    <a:pt x="13" y="0"/>
                  </a:cubicBezTo>
                  <a:cubicBezTo>
                    <a:pt x="15" y="0"/>
                    <a:pt x="18" y="1"/>
                    <a:pt x="19" y="2"/>
                  </a:cubicBezTo>
                  <a:cubicBezTo>
                    <a:pt x="17" y="1"/>
                    <a:pt x="16" y="1"/>
                    <a:pt x="12" y="1"/>
                  </a:cubicBezTo>
                  <a:cubicBezTo>
                    <a:pt x="7" y="1"/>
                    <a:pt x="7" y="0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3" name="Freeform 229"/>
            <p:cNvSpPr>
              <a:spLocks noChangeAspect="1"/>
            </p:cNvSpPr>
            <p:nvPr/>
          </p:nvSpPr>
          <p:spPr bwMode="auto">
            <a:xfrm>
              <a:off x="625" y="2366"/>
              <a:ext cx="10" cy="10"/>
            </a:xfrm>
            <a:custGeom>
              <a:avLst/>
              <a:gdLst>
                <a:gd name="T0" fmla="*/ 0 w 5"/>
                <a:gd name="T1" fmla="*/ 192 h 5"/>
                <a:gd name="T2" fmla="*/ 256 w 5"/>
                <a:gd name="T3" fmla="*/ 128 h 5"/>
                <a:gd name="T4" fmla="*/ 256 w 5"/>
                <a:gd name="T5" fmla="*/ 320 h 5"/>
                <a:gd name="T6" fmla="*/ 0 w 5"/>
                <a:gd name="T7" fmla="*/ 192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"/>
                <a:gd name="T14" fmla="*/ 5 w 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">
                  <a:moveTo>
                    <a:pt x="0" y="3"/>
                  </a:moveTo>
                  <a:cubicBezTo>
                    <a:pt x="0" y="3"/>
                    <a:pt x="3" y="0"/>
                    <a:pt x="4" y="2"/>
                  </a:cubicBezTo>
                  <a:cubicBezTo>
                    <a:pt x="5" y="4"/>
                    <a:pt x="4" y="5"/>
                    <a:pt x="4" y="5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4" name="Freeform 230"/>
            <p:cNvSpPr>
              <a:spLocks noChangeAspect="1"/>
            </p:cNvSpPr>
            <p:nvPr/>
          </p:nvSpPr>
          <p:spPr bwMode="auto">
            <a:xfrm>
              <a:off x="571" y="2416"/>
              <a:ext cx="36" cy="24"/>
            </a:xfrm>
            <a:custGeom>
              <a:avLst/>
              <a:gdLst>
                <a:gd name="T0" fmla="*/ 640 w 18"/>
                <a:gd name="T1" fmla="*/ 0 h 12"/>
                <a:gd name="T2" fmla="*/ 1152 w 18"/>
                <a:gd name="T3" fmla="*/ 0 h 12"/>
                <a:gd name="T4" fmla="*/ 768 w 18"/>
                <a:gd name="T5" fmla="*/ 320 h 12"/>
                <a:gd name="T6" fmla="*/ 128 w 18"/>
                <a:gd name="T7" fmla="*/ 512 h 12"/>
                <a:gd name="T8" fmla="*/ 640 w 18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2"/>
                <a:gd name="T17" fmla="*/ 18 w 18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2">
                  <a:moveTo>
                    <a:pt x="1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6" y="2"/>
                    <a:pt x="12" y="5"/>
                  </a:cubicBezTo>
                  <a:cubicBezTo>
                    <a:pt x="9" y="8"/>
                    <a:pt x="0" y="12"/>
                    <a:pt x="2" y="8"/>
                  </a:cubicBezTo>
                  <a:cubicBezTo>
                    <a:pt x="4" y="4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5" name="Freeform 231"/>
            <p:cNvSpPr>
              <a:spLocks noChangeAspect="1"/>
            </p:cNvSpPr>
            <p:nvPr/>
          </p:nvSpPr>
          <p:spPr bwMode="auto">
            <a:xfrm>
              <a:off x="428" y="2276"/>
              <a:ext cx="101" cy="178"/>
            </a:xfrm>
            <a:custGeom>
              <a:avLst/>
              <a:gdLst>
                <a:gd name="T0" fmla="*/ 0 w 50"/>
                <a:gd name="T1" fmla="*/ 192 h 89"/>
                <a:gd name="T2" fmla="*/ 469 w 50"/>
                <a:gd name="T3" fmla="*/ 4352 h 89"/>
                <a:gd name="T4" fmla="*/ 1844 w 50"/>
                <a:gd name="T5" fmla="*/ 5376 h 89"/>
                <a:gd name="T6" fmla="*/ 3264 w 50"/>
                <a:gd name="T7" fmla="*/ 5248 h 89"/>
                <a:gd name="T8" fmla="*/ 2248 w 50"/>
                <a:gd name="T9" fmla="*/ 896 h 89"/>
                <a:gd name="T10" fmla="*/ 669 w 50"/>
                <a:gd name="T11" fmla="*/ 448 h 89"/>
                <a:gd name="T12" fmla="*/ 0 w 50"/>
                <a:gd name="T13" fmla="*/ 192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0"/>
                <a:gd name="T22" fmla="*/ 0 h 89"/>
                <a:gd name="T23" fmla="*/ 50 w 50"/>
                <a:gd name="T24" fmla="*/ 89 h 8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0" h="89">
                  <a:moveTo>
                    <a:pt x="0" y="3"/>
                  </a:moveTo>
                  <a:cubicBezTo>
                    <a:pt x="0" y="3"/>
                    <a:pt x="4" y="56"/>
                    <a:pt x="7" y="68"/>
                  </a:cubicBezTo>
                  <a:cubicBezTo>
                    <a:pt x="10" y="79"/>
                    <a:pt x="14" y="81"/>
                    <a:pt x="27" y="84"/>
                  </a:cubicBezTo>
                  <a:cubicBezTo>
                    <a:pt x="41" y="87"/>
                    <a:pt x="50" y="89"/>
                    <a:pt x="48" y="82"/>
                  </a:cubicBezTo>
                  <a:cubicBezTo>
                    <a:pt x="47" y="75"/>
                    <a:pt x="35" y="17"/>
                    <a:pt x="33" y="14"/>
                  </a:cubicBezTo>
                  <a:cubicBezTo>
                    <a:pt x="31" y="11"/>
                    <a:pt x="18" y="17"/>
                    <a:pt x="10" y="7"/>
                  </a:cubicBezTo>
                  <a:cubicBezTo>
                    <a:pt x="4" y="2"/>
                    <a:pt x="5" y="0"/>
                    <a:pt x="0" y="3"/>
                  </a:cubicBezTo>
                  <a:close/>
                </a:path>
              </a:pathLst>
            </a:custGeom>
            <a:solidFill>
              <a:srgbClr val="5587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6" name="Freeform 232"/>
            <p:cNvSpPr>
              <a:spLocks noChangeAspect="1"/>
            </p:cNvSpPr>
            <p:nvPr/>
          </p:nvSpPr>
          <p:spPr bwMode="auto">
            <a:xfrm>
              <a:off x="430" y="2284"/>
              <a:ext cx="85" cy="124"/>
            </a:xfrm>
            <a:custGeom>
              <a:avLst/>
              <a:gdLst>
                <a:gd name="T0" fmla="*/ 65 w 42"/>
                <a:gd name="T1" fmla="*/ 256 h 62"/>
                <a:gd name="T2" fmla="*/ 332 w 42"/>
                <a:gd name="T3" fmla="*/ 704 h 62"/>
                <a:gd name="T4" fmla="*/ 1660 w 42"/>
                <a:gd name="T5" fmla="*/ 1216 h 62"/>
                <a:gd name="T6" fmla="*/ 2064 w 42"/>
                <a:gd name="T7" fmla="*/ 2688 h 62"/>
                <a:gd name="T8" fmla="*/ 2552 w 42"/>
                <a:gd name="T9" fmla="*/ 3648 h 62"/>
                <a:gd name="T10" fmla="*/ 2412 w 42"/>
                <a:gd name="T11" fmla="*/ 1408 h 62"/>
                <a:gd name="T12" fmla="*/ 1724 w 42"/>
                <a:gd name="T13" fmla="*/ 512 h 62"/>
                <a:gd name="T14" fmla="*/ 65 w 42"/>
                <a:gd name="T15" fmla="*/ 256 h 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62"/>
                <a:gd name="T26" fmla="*/ 42 w 42"/>
                <a:gd name="T27" fmla="*/ 62 h 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62">
                  <a:moveTo>
                    <a:pt x="1" y="4"/>
                  </a:moveTo>
                  <a:cubicBezTo>
                    <a:pt x="1" y="4"/>
                    <a:pt x="0" y="9"/>
                    <a:pt x="5" y="11"/>
                  </a:cubicBezTo>
                  <a:cubicBezTo>
                    <a:pt x="10" y="13"/>
                    <a:pt x="22" y="12"/>
                    <a:pt x="24" y="19"/>
                  </a:cubicBezTo>
                  <a:cubicBezTo>
                    <a:pt x="26" y="26"/>
                    <a:pt x="28" y="36"/>
                    <a:pt x="30" y="42"/>
                  </a:cubicBezTo>
                  <a:cubicBezTo>
                    <a:pt x="32" y="48"/>
                    <a:pt x="33" y="51"/>
                    <a:pt x="37" y="57"/>
                  </a:cubicBezTo>
                  <a:cubicBezTo>
                    <a:pt x="42" y="62"/>
                    <a:pt x="35" y="22"/>
                    <a:pt x="35" y="22"/>
                  </a:cubicBezTo>
                  <a:cubicBezTo>
                    <a:pt x="35" y="22"/>
                    <a:pt x="33" y="8"/>
                    <a:pt x="25" y="8"/>
                  </a:cubicBezTo>
                  <a:cubicBezTo>
                    <a:pt x="16" y="8"/>
                    <a:pt x="2" y="0"/>
                    <a:pt x="1" y="4"/>
                  </a:cubicBezTo>
                  <a:close/>
                </a:path>
              </a:pathLst>
            </a:custGeom>
            <a:solidFill>
              <a:srgbClr val="D3DBE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7" name="Freeform 233"/>
            <p:cNvSpPr>
              <a:spLocks noChangeAspect="1"/>
            </p:cNvSpPr>
            <p:nvPr/>
          </p:nvSpPr>
          <p:spPr bwMode="auto">
            <a:xfrm>
              <a:off x="428" y="2256"/>
              <a:ext cx="111" cy="194"/>
            </a:xfrm>
            <a:custGeom>
              <a:avLst/>
              <a:gdLst>
                <a:gd name="T0" fmla="*/ 468 w 55"/>
                <a:gd name="T1" fmla="*/ 128 h 97"/>
                <a:gd name="T2" fmla="*/ 1011 w 55"/>
                <a:gd name="T3" fmla="*/ 320 h 97"/>
                <a:gd name="T4" fmla="*/ 664 w 55"/>
                <a:gd name="T5" fmla="*/ 1088 h 97"/>
                <a:gd name="T6" fmla="*/ 2375 w 55"/>
                <a:gd name="T7" fmla="*/ 1344 h 97"/>
                <a:gd name="T8" fmla="*/ 2640 w 55"/>
                <a:gd name="T9" fmla="*/ 1920 h 97"/>
                <a:gd name="T10" fmla="*/ 3520 w 55"/>
                <a:gd name="T11" fmla="*/ 5376 h 97"/>
                <a:gd name="T12" fmla="*/ 3116 w 55"/>
                <a:gd name="T13" fmla="*/ 6208 h 97"/>
                <a:gd name="T14" fmla="*/ 2309 w 55"/>
                <a:gd name="T15" fmla="*/ 3008 h 97"/>
                <a:gd name="T16" fmla="*/ 1744 w 55"/>
                <a:gd name="T17" fmla="*/ 1664 h 97"/>
                <a:gd name="T18" fmla="*/ 65 w 55"/>
                <a:gd name="T19" fmla="*/ 960 h 97"/>
                <a:gd name="T20" fmla="*/ 468 w 55"/>
                <a:gd name="T21" fmla="*/ 128 h 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5"/>
                <a:gd name="T34" fmla="*/ 0 h 97"/>
                <a:gd name="T35" fmla="*/ 55 w 55"/>
                <a:gd name="T36" fmla="*/ 97 h 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5" h="97">
                  <a:moveTo>
                    <a:pt x="7" y="2"/>
                  </a:moveTo>
                  <a:cubicBezTo>
                    <a:pt x="7" y="2"/>
                    <a:pt x="14" y="0"/>
                    <a:pt x="15" y="5"/>
                  </a:cubicBezTo>
                  <a:cubicBezTo>
                    <a:pt x="15" y="7"/>
                    <a:pt x="6" y="11"/>
                    <a:pt x="10" y="17"/>
                  </a:cubicBezTo>
                  <a:cubicBezTo>
                    <a:pt x="12" y="19"/>
                    <a:pt x="28" y="20"/>
                    <a:pt x="35" y="21"/>
                  </a:cubicBezTo>
                  <a:cubicBezTo>
                    <a:pt x="37" y="21"/>
                    <a:pt x="38" y="24"/>
                    <a:pt x="39" y="30"/>
                  </a:cubicBezTo>
                  <a:cubicBezTo>
                    <a:pt x="41" y="35"/>
                    <a:pt x="47" y="70"/>
                    <a:pt x="52" y="84"/>
                  </a:cubicBezTo>
                  <a:cubicBezTo>
                    <a:pt x="55" y="94"/>
                    <a:pt x="51" y="95"/>
                    <a:pt x="46" y="97"/>
                  </a:cubicBezTo>
                  <a:cubicBezTo>
                    <a:pt x="44" y="92"/>
                    <a:pt x="38" y="61"/>
                    <a:pt x="34" y="47"/>
                  </a:cubicBezTo>
                  <a:cubicBezTo>
                    <a:pt x="30" y="33"/>
                    <a:pt x="33" y="27"/>
                    <a:pt x="26" y="26"/>
                  </a:cubicBezTo>
                  <a:cubicBezTo>
                    <a:pt x="19" y="26"/>
                    <a:pt x="3" y="24"/>
                    <a:pt x="1" y="15"/>
                  </a:cubicBezTo>
                  <a:cubicBezTo>
                    <a:pt x="0" y="11"/>
                    <a:pt x="1" y="6"/>
                    <a:pt x="7" y="2"/>
                  </a:cubicBez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8" name="Freeform 234"/>
            <p:cNvSpPr>
              <a:spLocks noChangeAspect="1"/>
            </p:cNvSpPr>
            <p:nvPr/>
          </p:nvSpPr>
          <p:spPr bwMode="auto">
            <a:xfrm>
              <a:off x="515" y="2156"/>
              <a:ext cx="10" cy="12"/>
            </a:xfrm>
            <a:custGeom>
              <a:avLst/>
              <a:gdLst>
                <a:gd name="T0" fmla="*/ 320 w 5"/>
                <a:gd name="T1" fmla="*/ 0 h 6"/>
                <a:gd name="T2" fmla="*/ 128 w 5"/>
                <a:gd name="T3" fmla="*/ 192 h 6"/>
                <a:gd name="T4" fmla="*/ 256 w 5"/>
                <a:gd name="T5" fmla="*/ 320 h 6"/>
                <a:gd name="T6" fmla="*/ 320 w 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6"/>
                <a:gd name="T14" fmla="*/ 5 w 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6">
                  <a:moveTo>
                    <a:pt x="5" y="0"/>
                  </a:moveTo>
                  <a:cubicBezTo>
                    <a:pt x="5" y="0"/>
                    <a:pt x="0" y="1"/>
                    <a:pt x="2" y="3"/>
                  </a:cubicBezTo>
                  <a:cubicBezTo>
                    <a:pt x="5" y="6"/>
                    <a:pt x="4" y="5"/>
                    <a:pt x="4" y="5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6E41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9" name="Freeform 235"/>
            <p:cNvSpPr>
              <a:spLocks noChangeAspect="1"/>
            </p:cNvSpPr>
            <p:nvPr/>
          </p:nvSpPr>
          <p:spPr bwMode="auto">
            <a:xfrm>
              <a:off x="625" y="2102"/>
              <a:ext cx="6" cy="12"/>
            </a:xfrm>
            <a:custGeom>
              <a:avLst/>
              <a:gdLst>
                <a:gd name="T0" fmla="*/ 128 w 3"/>
                <a:gd name="T1" fmla="*/ 0 h 6"/>
                <a:gd name="T2" fmla="*/ 64 w 3"/>
                <a:gd name="T3" fmla="*/ 128 h 6"/>
                <a:gd name="T4" fmla="*/ 0 w 3"/>
                <a:gd name="T5" fmla="*/ 320 h 6"/>
                <a:gd name="T6" fmla="*/ 0 w 3"/>
                <a:gd name="T7" fmla="*/ 384 h 6"/>
                <a:gd name="T8" fmla="*/ 128 w 3"/>
                <a:gd name="T9" fmla="*/ 320 h 6"/>
                <a:gd name="T10" fmla="*/ 0 w 3"/>
                <a:gd name="T11" fmla="*/ 320 h 6"/>
                <a:gd name="T12" fmla="*/ 128 w 3"/>
                <a:gd name="T13" fmla="*/ 192 h 6"/>
                <a:gd name="T14" fmla="*/ 128 w 3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6"/>
                <a:gd name="T26" fmla="*/ 3 w 3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6">
                  <a:moveTo>
                    <a:pt x="2" y="0"/>
                  </a:moveTo>
                  <a:cubicBezTo>
                    <a:pt x="2" y="0"/>
                    <a:pt x="2" y="1"/>
                    <a:pt x="1" y="2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2" y="6"/>
                    <a:pt x="2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3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572E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0" name="Freeform 236"/>
            <p:cNvSpPr>
              <a:spLocks noChangeAspect="1"/>
            </p:cNvSpPr>
            <p:nvPr/>
          </p:nvSpPr>
          <p:spPr bwMode="auto">
            <a:xfrm>
              <a:off x="521" y="2066"/>
              <a:ext cx="116" cy="134"/>
            </a:xfrm>
            <a:custGeom>
              <a:avLst/>
              <a:gdLst>
                <a:gd name="T0" fmla="*/ 3264 w 58"/>
                <a:gd name="T1" fmla="*/ 384 h 67"/>
                <a:gd name="T2" fmla="*/ 3328 w 58"/>
                <a:gd name="T3" fmla="*/ 704 h 67"/>
                <a:gd name="T4" fmla="*/ 3392 w 58"/>
                <a:gd name="T5" fmla="*/ 1280 h 67"/>
                <a:gd name="T6" fmla="*/ 3456 w 58"/>
                <a:gd name="T7" fmla="*/ 1664 h 67"/>
                <a:gd name="T8" fmla="*/ 3648 w 58"/>
                <a:gd name="T9" fmla="*/ 2176 h 67"/>
                <a:gd name="T10" fmla="*/ 3392 w 58"/>
                <a:gd name="T11" fmla="*/ 2304 h 67"/>
                <a:gd name="T12" fmla="*/ 3392 w 58"/>
                <a:gd name="T13" fmla="*/ 2496 h 67"/>
                <a:gd name="T14" fmla="*/ 3200 w 58"/>
                <a:gd name="T15" fmla="*/ 2624 h 67"/>
                <a:gd name="T16" fmla="*/ 3136 w 58"/>
                <a:gd name="T17" fmla="*/ 2624 h 67"/>
                <a:gd name="T18" fmla="*/ 3136 w 58"/>
                <a:gd name="T19" fmla="*/ 2688 h 67"/>
                <a:gd name="T20" fmla="*/ 3200 w 58"/>
                <a:gd name="T21" fmla="*/ 2752 h 67"/>
                <a:gd name="T22" fmla="*/ 3136 w 58"/>
                <a:gd name="T23" fmla="*/ 2944 h 67"/>
                <a:gd name="T24" fmla="*/ 3072 w 58"/>
                <a:gd name="T25" fmla="*/ 3200 h 67"/>
                <a:gd name="T26" fmla="*/ 2944 w 58"/>
                <a:gd name="T27" fmla="*/ 3648 h 67"/>
                <a:gd name="T28" fmla="*/ 2432 w 58"/>
                <a:gd name="T29" fmla="*/ 3648 h 67"/>
                <a:gd name="T30" fmla="*/ 2112 w 58"/>
                <a:gd name="T31" fmla="*/ 3584 h 67"/>
                <a:gd name="T32" fmla="*/ 1984 w 58"/>
                <a:gd name="T33" fmla="*/ 3776 h 67"/>
                <a:gd name="T34" fmla="*/ 1920 w 58"/>
                <a:gd name="T35" fmla="*/ 4160 h 67"/>
                <a:gd name="T36" fmla="*/ 1728 w 58"/>
                <a:gd name="T37" fmla="*/ 4288 h 67"/>
                <a:gd name="T38" fmla="*/ 0 w 58"/>
                <a:gd name="T39" fmla="*/ 3200 h 67"/>
                <a:gd name="T40" fmla="*/ 192 w 58"/>
                <a:gd name="T41" fmla="*/ 2560 h 67"/>
                <a:gd name="T42" fmla="*/ 384 w 58"/>
                <a:gd name="T43" fmla="*/ 1536 h 67"/>
                <a:gd name="T44" fmla="*/ 896 w 58"/>
                <a:gd name="T45" fmla="*/ 1024 h 67"/>
                <a:gd name="T46" fmla="*/ 1600 w 58"/>
                <a:gd name="T47" fmla="*/ 512 h 67"/>
                <a:gd name="T48" fmla="*/ 2432 w 58"/>
                <a:gd name="T49" fmla="*/ 0 h 67"/>
                <a:gd name="T50" fmla="*/ 3264 w 58"/>
                <a:gd name="T51" fmla="*/ 384 h 6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8"/>
                <a:gd name="T79" fmla="*/ 0 h 67"/>
                <a:gd name="T80" fmla="*/ 58 w 58"/>
                <a:gd name="T81" fmla="*/ 67 h 6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8" h="67">
                  <a:moveTo>
                    <a:pt x="51" y="6"/>
                  </a:moveTo>
                  <a:cubicBezTo>
                    <a:pt x="51" y="6"/>
                    <a:pt x="51" y="8"/>
                    <a:pt x="52" y="11"/>
                  </a:cubicBezTo>
                  <a:cubicBezTo>
                    <a:pt x="53" y="14"/>
                    <a:pt x="55" y="18"/>
                    <a:pt x="53" y="20"/>
                  </a:cubicBezTo>
                  <a:cubicBezTo>
                    <a:pt x="51" y="23"/>
                    <a:pt x="52" y="23"/>
                    <a:pt x="54" y="26"/>
                  </a:cubicBezTo>
                  <a:cubicBezTo>
                    <a:pt x="55" y="29"/>
                    <a:pt x="58" y="33"/>
                    <a:pt x="57" y="34"/>
                  </a:cubicBezTo>
                  <a:cubicBezTo>
                    <a:pt x="55" y="36"/>
                    <a:pt x="55" y="36"/>
                    <a:pt x="53" y="36"/>
                  </a:cubicBezTo>
                  <a:cubicBezTo>
                    <a:pt x="52" y="37"/>
                    <a:pt x="53" y="38"/>
                    <a:pt x="53" y="39"/>
                  </a:cubicBezTo>
                  <a:cubicBezTo>
                    <a:pt x="53" y="40"/>
                    <a:pt x="52" y="42"/>
                    <a:pt x="50" y="41"/>
                  </a:cubicBezTo>
                  <a:cubicBezTo>
                    <a:pt x="50" y="42"/>
                    <a:pt x="49" y="41"/>
                    <a:pt x="49" y="41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2"/>
                    <a:pt x="50" y="42"/>
                    <a:pt x="50" y="43"/>
                  </a:cubicBezTo>
                  <a:cubicBezTo>
                    <a:pt x="51" y="44"/>
                    <a:pt x="51" y="45"/>
                    <a:pt x="49" y="46"/>
                  </a:cubicBezTo>
                  <a:cubicBezTo>
                    <a:pt x="48" y="47"/>
                    <a:pt x="48" y="48"/>
                    <a:pt x="48" y="50"/>
                  </a:cubicBezTo>
                  <a:cubicBezTo>
                    <a:pt x="49" y="51"/>
                    <a:pt x="51" y="55"/>
                    <a:pt x="46" y="57"/>
                  </a:cubicBezTo>
                  <a:cubicBezTo>
                    <a:pt x="44" y="57"/>
                    <a:pt x="42" y="58"/>
                    <a:pt x="38" y="57"/>
                  </a:cubicBezTo>
                  <a:cubicBezTo>
                    <a:pt x="33" y="56"/>
                    <a:pt x="35" y="56"/>
                    <a:pt x="33" y="56"/>
                  </a:cubicBezTo>
                  <a:cubicBezTo>
                    <a:pt x="32" y="56"/>
                    <a:pt x="32" y="58"/>
                    <a:pt x="31" y="59"/>
                  </a:cubicBezTo>
                  <a:cubicBezTo>
                    <a:pt x="30" y="60"/>
                    <a:pt x="31" y="64"/>
                    <a:pt x="30" y="65"/>
                  </a:cubicBezTo>
                  <a:cubicBezTo>
                    <a:pt x="29" y="66"/>
                    <a:pt x="27" y="67"/>
                    <a:pt x="27" y="6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2" y="43"/>
                    <a:pt x="3" y="40"/>
                  </a:cubicBezTo>
                  <a:cubicBezTo>
                    <a:pt x="5" y="37"/>
                    <a:pt x="6" y="24"/>
                    <a:pt x="6" y="24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51" y="6"/>
                  </a:lnTo>
                  <a:close/>
                </a:path>
              </a:pathLst>
            </a:custGeom>
            <a:solidFill>
              <a:srgbClr val="F8C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1" name="Freeform 237"/>
            <p:cNvSpPr>
              <a:spLocks noChangeAspect="1"/>
            </p:cNvSpPr>
            <p:nvPr/>
          </p:nvSpPr>
          <p:spPr bwMode="auto">
            <a:xfrm>
              <a:off x="597" y="2108"/>
              <a:ext cx="20" cy="8"/>
            </a:xfrm>
            <a:custGeom>
              <a:avLst/>
              <a:gdLst>
                <a:gd name="T0" fmla="*/ 192 w 10"/>
                <a:gd name="T1" fmla="*/ 128 h 4"/>
                <a:gd name="T2" fmla="*/ 0 w 10"/>
                <a:gd name="T3" fmla="*/ 128 h 4"/>
                <a:gd name="T4" fmla="*/ 192 w 10"/>
                <a:gd name="T5" fmla="*/ 128 h 4"/>
                <a:gd name="T6" fmla="*/ 640 w 10"/>
                <a:gd name="T7" fmla="*/ 128 h 4"/>
                <a:gd name="T8" fmla="*/ 576 w 10"/>
                <a:gd name="T9" fmla="*/ 192 h 4"/>
                <a:gd name="T10" fmla="*/ 320 w 10"/>
                <a:gd name="T11" fmla="*/ 192 h 4"/>
                <a:gd name="T12" fmla="*/ 192 w 10"/>
                <a:gd name="T13" fmla="*/ 128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4"/>
                <a:gd name="T23" fmla="*/ 10 w 1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4">
                  <a:moveTo>
                    <a:pt x="3" y="2"/>
                  </a:moveTo>
                  <a:cubicBezTo>
                    <a:pt x="2" y="2"/>
                    <a:pt x="1" y="2"/>
                    <a:pt x="0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6" y="1"/>
                    <a:pt x="9" y="0"/>
                    <a:pt x="10" y="2"/>
                  </a:cubicBezTo>
                  <a:cubicBezTo>
                    <a:pt x="9" y="2"/>
                    <a:pt x="9" y="3"/>
                    <a:pt x="9" y="3"/>
                  </a:cubicBezTo>
                  <a:cubicBezTo>
                    <a:pt x="8" y="4"/>
                    <a:pt x="6" y="4"/>
                    <a:pt x="5" y="3"/>
                  </a:cubicBezTo>
                  <a:cubicBezTo>
                    <a:pt x="5" y="3"/>
                    <a:pt x="4" y="3"/>
                    <a:pt x="3" y="2"/>
                  </a:cubicBezTo>
                  <a:close/>
                </a:path>
              </a:pathLst>
            </a:custGeom>
            <a:solidFill>
              <a:srgbClr val="EF84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2" name="Freeform 238"/>
            <p:cNvSpPr>
              <a:spLocks noChangeAspect="1"/>
            </p:cNvSpPr>
            <p:nvPr/>
          </p:nvSpPr>
          <p:spPr bwMode="auto">
            <a:xfrm>
              <a:off x="609" y="2148"/>
              <a:ext cx="10" cy="4"/>
            </a:xfrm>
            <a:custGeom>
              <a:avLst/>
              <a:gdLst>
                <a:gd name="T0" fmla="*/ 320 w 5"/>
                <a:gd name="T1" fmla="*/ 0 h 2"/>
                <a:gd name="T2" fmla="*/ 320 w 5"/>
                <a:gd name="T3" fmla="*/ 64 h 2"/>
                <a:gd name="T4" fmla="*/ 256 w 5"/>
                <a:gd name="T5" fmla="*/ 128 h 2"/>
                <a:gd name="T6" fmla="*/ 64 w 5"/>
                <a:gd name="T7" fmla="*/ 64 h 2"/>
                <a:gd name="T8" fmla="*/ 0 w 5"/>
                <a:gd name="T9" fmla="*/ 64 h 2"/>
                <a:gd name="T10" fmla="*/ 64 w 5"/>
                <a:gd name="T11" fmla="*/ 0 h 2"/>
                <a:gd name="T12" fmla="*/ 320 w 5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2"/>
                <a:gd name="T23" fmla="*/ 5 w 5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2">
                  <a:moveTo>
                    <a:pt x="5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3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8C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3" name="Freeform 239"/>
            <p:cNvSpPr>
              <a:spLocks noChangeAspect="1"/>
            </p:cNvSpPr>
            <p:nvPr/>
          </p:nvSpPr>
          <p:spPr bwMode="auto">
            <a:xfrm>
              <a:off x="613" y="2128"/>
              <a:ext cx="8" cy="10"/>
            </a:xfrm>
            <a:custGeom>
              <a:avLst/>
              <a:gdLst>
                <a:gd name="T0" fmla="*/ 0 w 4"/>
                <a:gd name="T1" fmla="*/ 192 h 5"/>
                <a:gd name="T2" fmla="*/ 256 w 4"/>
                <a:gd name="T3" fmla="*/ 320 h 5"/>
                <a:gd name="T4" fmla="*/ 64 w 4"/>
                <a:gd name="T5" fmla="*/ 192 h 5"/>
                <a:gd name="T6" fmla="*/ 192 w 4"/>
                <a:gd name="T7" fmla="*/ 0 h 5"/>
                <a:gd name="T8" fmla="*/ 0 w 4"/>
                <a:gd name="T9" fmla="*/ 192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5"/>
                <a:gd name="T17" fmla="*/ 4 w 4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5">
                  <a:moveTo>
                    <a:pt x="0" y="3"/>
                  </a:moveTo>
                  <a:cubicBezTo>
                    <a:pt x="1" y="5"/>
                    <a:pt x="4" y="5"/>
                    <a:pt x="4" y="5"/>
                  </a:cubicBezTo>
                  <a:cubicBezTo>
                    <a:pt x="3" y="5"/>
                    <a:pt x="2" y="4"/>
                    <a:pt x="1" y="3"/>
                  </a:cubicBezTo>
                  <a:cubicBezTo>
                    <a:pt x="1" y="2"/>
                    <a:pt x="2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29A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4" name="Freeform 240"/>
            <p:cNvSpPr>
              <a:spLocks noChangeAspect="1"/>
            </p:cNvSpPr>
            <p:nvPr/>
          </p:nvSpPr>
          <p:spPr bwMode="auto">
            <a:xfrm>
              <a:off x="619" y="2134"/>
              <a:ext cx="10" cy="4"/>
            </a:xfrm>
            <a:custGeom>
              <a:avLst/>
              <a:gdLst>
                <a:gd name="T0" fmla="*/ 0 w 5"/>
                <a:gd name="T1" fmla="*/ 64 h 2"/>
                <a:gd name="T2" fmla="*/ 192 w 5"/>
                <a:gd name="T3" fmla="*/ 0 h 2"/>
                <a:gd name="T4" fmla="*/ 320 w 5"/>
                <a:gd name="T5" fmla="*/ 64 h 2"/>
                <a:gd name="T6" fmla="*/ 192 w 5"/>
                <a:gd name="T7" fmla="*/ 64 h 2"/>
                <a:gd name="T8" fmla="*/ 0 w 5"/>
                <a:gd name="T9" fmla="*/ 6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2"/>
                <a:gd name="T17" fmla="*/ 5 w 5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2">
                  <a:moveTo>
                    <a:pt x="0" y="1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2" y="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29A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5" name="Freeform 241"/>
            <p:cNvSpPr>
              <a:spLocks noChangeAspect="1"/>
            </p:cNvSpPr>
            <p:nvPr/>
          </p:nvSpPr>
          <p:spPr bwMode="auto">
            <a:xfrm>
              <a:off x="607" y="2146"/>
              <a:ext cx="20" cy="12"/>
            </a:xfrm>
            <a:custGeom>
              <a:avLst/>
              <a:gdLst>
                <a:gd name="T0" fmla="*/ 640 w 10"/>
                <a:gd name="T1" fmla="*/ 0 h 6"/>
                <a:gd name="T2" fmla="*/ 384 w 10"/>
                <a:gd name="T3" fmla="*/ 0 h 6"/>
                <a:gd name="T4" fmla="*/ 64 w 10"/>
                <a:gd name="T5" fmla="*/ 64 h 6"/>
                <a:gd name="T6" fmla="*/ 128 w 10"/>
                <a:gd name="T7" fmla="*/ 256 h 6"/>
                <a:gd name="T8" fmla="*/ 384 w 10"/>
                <a:gd name="T9" fmla="*/ 384 h 6"/>
                <a:gd name="T10" fmla="*/ 512 w 10"/>
                <a:gd name="T11" fmla="*/ 256 h 6"/>
                <a:gd name="T12" fmla="*/ 384 w 10"/>
                <a:gd name="T13" fmla="*/ 128 h 6"/>
                <a:gd name="T14" fmla="*/ 320 w 10"/>
                <a:gd name="T15" fmla="*/ 192 h 6"/>
                <a:gd name="T16" fmla="*/ 64 w 10"/>
                <a:gd name="T17" fmla="*/ 128 h 6"/>
                <a:gd name="T18" fmla="*/ 192 w 10"/>
                <a:gd name="T19" fmla="*/ 128 h 6"/>
                <a:gd name="T20" fmla="*/ 448 w 10"/>
                <a:gd name="T21" fmla="*/ 128 h 6"/>
                <a:gd name="T22" fmla="*/ 640 w 10"/>
                <a:gd name="T23" fmla="*/ 0 h 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"/>
                <a:gd name="T37" fmla="*/ 0 h 6"/>
                <a:gd name="T38" fmla="*/ 10 w 10"/>
                <a:gd name="T39" fmla="*/ 6 h 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" h="6">
                  <a:moveTo>
                    <a:pt x="10" y="0"/>
                  </a:moveTo>
                  <a:cubicBezTo>
                    <a:pt x="10" y="0"/>
                    <a:pt x="8" y="0"/>
                    <a:pt x="6" y="0"/>
                  </a:cubicBezTo>
                  <a:cubicBezTo>
                    <a:pt x="4" y="0"/>
                    <a:pt x="1" y="1"/>
                    <a:pt x="1" y="1"/>
                  </a:cubicBezTo>
                  <a:cubicBezTo>
                    <a:pt x="0" y="1"/>
                    <a:pt x="1" y="3"/>
                    <a:pt x="2" y="4"/>
                  </a:cubicBezTo>
                  <a:cubicBezTo>
                    <a:pt x="3" y="5"/>
                    <a:pt x="4" y="6"/>
                    <a:pt x="6" y="6"/>
                  </a:cubicBezTo>
                  <a:cubicBezTo>
                    <a:pt x="7" y="6"/>
                    <a:pt x="8" y="5"/>
                    <a:pt x="8" y="4"/>
                  </a:cubicBezTo>
                  <a:cubicBezTo>
                    <a:pt x="7" y="3"/>
                    <a:pt x="6" y="2"/>
                    <a:pt x="6" y="2"/>
                  </a:cubicBezTo>
                  <a:cubicBezTo>
                    <a:pt x="6" y="2"/>
                    <a:pt x="6" y="3"/>
                    <a:pt x="5" y="3"/>
                  </a:cubicBezTo>
                  <a:cubicBezTo>
                    <a:pt x="4" y="3"/>
                    <a:pt x="3" y="2"/>
                    <a:pt x="1" y="2"/>
                  </a:cubicBezTo>
                  <a:cubicBezTo>
                    <a:pt x="1" y="1"/>
                    <a:pt x="1" y="2"/>
                    <a:pt x="3" y="2"/>
                  </a:cubicBezTo>
                  <a:cubicBezTo>
                    <a:pt x="4" y="2"/>
                    <a:pt x="6" y="2"/>
                    <a:pt x="7" y="2"/>
                  </a:cubicBezTo>
                  <a:cubicBezTo>
                    <a:pt x="8" y="2"/>
                    <a:pt x="9" y="1"/>
                    <a:pt x="10" y="0"/>
                  </a:cubicBezTo>
                  <a:close/>
                </a:path>
              </a:pathLst>
            </a:custGeom>
            <a:solidFill>
              <a:srgbClr val="F29A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6" name="Freeform 242"/>
            <p:cNvSpPr>
              <a:spLocks noChangeAspect="1"/>
            </p:cNvSpPr>
            <p:nvPr/>
          </p:nvSpPr>
          <p:spPr bwMode="auto">
            <a:xfrm>
              <a:off x="509" y="2033"/>
              <a:ext cx="130" cy="115"/>
            </a:xfrm>
            <a:custGeom>
              <a:avLst/>
              <a:gdLst>
                <a:gd name="T0" fmla="*/ 960 w 65"/>
                <a:gd name="T1" fmla="*/ 664 h 57"/>
                <a:gd name="T2" fmla="*/ 1472 w 65"/>
                <a:gd name="T3" fmla="*/ 196 h 57"/>
                <a:gd name="T4" fmla="*/ 2048 w 65"/>
                <a:gd name="T5" fmla="*/ 0 h 57"/>
                <a:gd name="T6" fmla="*/ 1792 w 65"/>
                <a:gd name="T7" fmla="*/ 264 h 57"/>
                <a:gd name="T8" fmla="*/ 3328 w 65"/>
                <a:gd name="T9" fmla="*/ 329 h 57"/>
                <a:gd name="T10" fmla="*/ 3456 w 65"/>
                <a:gd name="T11" fmla="*/ 533 h 57"/>
                <a:gd name="T12" fmla="*/ 3712 w 65"/>
                <a:gd name="T13" fmla="*/ 460 h 57"/>
                <a:gd name="T14" fmla="*/ 3648 w 65"/>
                <a:gd name="T15" fmla="*/ 664 h 57"/>
                <a:gd name="T16" fmla="*/ 4032 w 65"/>
                <a:gd name="T17" fmla="*/ 599 h 57"/>
                <a:gd name="T18" fmla="*/ 3968 w 65"/>
                <a:gd name="T19" fmla="*/ 1075 h 57"/>
                <a:gd name="T20" fmla="*/ 4096 w 65"/>
                <a:gd name="T21" fmla="*/ 732 h 57"/>
                <a:gd name="T22" fmla="*/ 3648 w 65"/>
                <a:gd name="T23" fmla="*/ 1608 h 57"/>
                <a:gd name="T24" fmla="*/ 2624 w 65"/>
                <a:gd name="T25" fmla="*/ 1477 h 57"/>
                <a:gd name="T26" fmla="*/ 2688 w 65"/>
                <a:gd name="T27" fmla="*/ 2169 h 57"/>
                <a:gd name="T28" fmla="*/ 2176 w 65"/>
                <a:gd name="T29" fmla="*/ 2768 h 57"/>
                <a:gd name="T30" fmla="*/ 2176 w 65"/>
                <a:gd name="T31" fmla="*/ 2373 h 57"/>
                <a:gd name="T32" fmla="*/ 2176 w 65"/>
                <a:gd name="T33" fmla="*/ 2915 h 57"/>
                <a:gd name="T34" fmla="*/ 2048 w 65"/>
                <a:gd name="T35" fmla="*/ 2833 h 57"/>
                <a:gd name="T36" fmla="*/ 1664 w 65"/>
                <a:gd name="T37" fmla="*/ 2637 h 57"/>
                <a:gd name="T38" fmla="*/ 1600 w 65"/>
                <a:gd name="T39" fmla="*/ 2568 h 57"/>
                <a:gd name="T40" fmla="*/ 1024 w 65"/>
                <a:gd name="T41" fmla="*/ 2504 h 57"/>
                <a:gd name="T42" fmla="*/ 1152 w 65"/>
                <a:gd name="T43" fmla="*/ 3317 h 57"/>
                <a:gd name="T44" fmla="*/ 960 w 65"/>
                <a:gd name="T45" fmla="*/ 3244 h 57"/>
                <a:gd name="T46" fmla="*/ 1088 w 65"/>
                <a:gd name="T47" fmla="*/ 3517 h 57"/>
                <a:gd name="T48" fmla="*/ 832 w 65"/>
                <a:gd name="T49" fmla="*/ 3777 h 57"/>
                <a:gd name="T50" fmla="*/ 704 w 65"/>
                <a:gd name="T51" fmla="*/ 3581 h 57"/>
                <a:gd name="T52" fmla="*/ 768 w 65"/>
                <a:gd name="T53" fmla="*/ 3777 h 57"/>
                <a:gd name="T54" fmla="*/ 576 w 65"/>
                <a:gd name="T55" fmla="*/ 3843 h 57"/>
                <a:gd name="T56" fmla="*/ 192 w 65"/>
                <a:gd name="T57" fmla="*/ 1140 h 57"/>
                <a:gd name="T58" fmla="*/ 768 w 65"/>
                <a:gd name="T59" fmla="*/ 599 h 57"/>
                <a:gd name="T60" fmla="*/ 960 w 65"/>
                <a:gd name="T61" fmla="*/ 664 h 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5"/>
                <a:gd name="T94" fmla="*/ 0 h 57"/>
                <a:gd name="T95" fmla="*/ 65 w 65"/>
                <a:gd name="T96" fmla="*/ 57 h 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5" h="57">
                  <a:moveTo>
                    <a:pt x="15" y="10"/>
                  </a:moveTo>
                  <a:cubicBezTo>
                    <a:pt x="15" y="10"/>
                    <a:pt x="17" y="5"/>
                    <a:pt x="23" y="3"/>
                  </a:cubicBezTo>
                  <a:cubicBezTo>
                    <a:pt x="28" y="2"/>
                    <a:pt x="32" y="0"/>
                    <a:pt x="32" y="0"/>
                  </a:cubicBezTo>
                  <a:cubicBezTo>
                    <a:pt x="32" y="0"/>
                    <a:pt x="32" y="3"/>
                    <a:pt x="28" y="4"/>
                  </a:cubicBezTo>
                  <a:cubicBezTo>
                    <a:pt x="43" y="3"/>
                    <a:pt x="60" y="11"/>
                    <a:pt x="52" y="5"/>
                  </a:cubicBezTo>
                  <a:cubicBezTo>
                    <a:pt x="57" y="7"/>
                    <a:pt x="54" y="8"/>
                    <a:pt x="54" y="8"/>
                  </a:cubicBezTo>
                  <a:cubicBezTo>
                    <a:pt x="54" y="8"/>
                    <a:pt x="58" y="10"/>
                    <a:pt x="58" y="7"/>
                  </a:cubicBezTo>
                  <a:cubicBezTo>
                    <a:pt x="59" y="8"/>
                    <a:pt x="57" y="10"/>
                    <a:pt x="57" y="10"/>
                  </a:cubicBezTo>
                  <a:cubicBezTo>
                    <a:pt x="57" y="10"/>
                    <a:pt x="61" y="13"/>
                    <a:pt x="63" y="9"/>
                  </a:cubicBezTo>
                  <a:cubicBezTo>
                    <a:pt x="64" y="10"/>
                    <a:pt x="63" y="14"/>
                    <a:pt x="62" y="16"/>
                  </a:cubicBezTo>
                  <a:cubicBezTo>
                    <a:pt x="63" y="15"/>
                    <a:pt x="64" y="13"/>
                    <a:pt x="64" y="11"/>
                  </a:cubicBezTo>
                  <a:cubicBezTo>
                    <a:pt x="65" y="16"/>
                    <a:pt x="62" y="23"/>
                    <a:pt x="57" y="24"/>
                  </a:cubicBezTo>
                  <a:cubicBezTo>
                    <a:pt x="53" y="24"/>
                    <a:pt x="47" y="20"/>
                    <a:pt x="41" y="22"/>
                  </a:cubicBezTo>
                  <a:cubicBezTo>
                    <a:pt x="43" y="24"/>
                    <a:pt x="45" y="29"/>
                    <a:pt x="42" y="32"/>
                  </a:cubicBezTo>
                  <a:cubicBezTo>
                    <a:pt x="40" y="34"/>
                    <a:pt x="36" y="34"/>
                    <a:pt x="34" y="41"/>
                  </a:cubicBezTo>
                  <a:cubicBezTo>
                    <a:pt x="34" y="40"/>
                    <a:pt x="33" y="37"/>
                    <a:pt x="34" y="35"/>
                  </a:cubicBezTo>
                  <a:cubicBezTo>
                    <a:pt x="34" y="35"/>
                    <a:pt x="32" y="39"/>
                    <a:pt x="34" y="43"/>
                  </a:cubicBezTo>
                  <a:cubicBezTo>
                    <a:pt x="32" y="42"/>
                    <a:pt x="31" y="38"/>
                    <a:pt x="32" y="42"/>
                  </a:cubicBezTo>
                  <a:cubicBezTo>
                    <a:pt x="32" y="44"/>
                    <a:pt x="28" y="44"/>
                    <a:pt x="26" y="39"/>
                  </a:cubicBezTo>
                  <a:cubicBezTo>
                    <a:pt x="24" y="37"/>
                    <a:pt x="25" y="38"/>
                    <a:pt x="25" y="38"/>
                  </a:cubicBezTo>
                  <a:cubicBezTo>
                    <a:pt x="25" y="38"/>
                    <a:pt x="21" y="32"/>
                    <a:pt x="16" y="37"/>
                  </a:cubicBezTo>
                  <a:cubicBezTo>
                    <a:pt x="14" y="40"/>
                    <a:pt x="14" y="46"/>
                    <a:pt x="18" y="49"/>
                  </a:cubicBezTo>
                  <a:cubicBezTo>
                    <a:pt x="16" y="49"/>
                    <a:pt x="15" y="48"/>
                    <a:pt x="15" y="48"/>
                  </a:cubicBezTo>
                  <a:cubicBezTo>
                    <a:pt x="15" y="48"/>
                    <a:pt x="17" y="51"/>
                    <a:pt x="17" y="52"/>
                  </a:cubicBezTo>
                  <a:cubicBezTo>
                    <a:pt x="16" y="54"/>
                    <a:pt x="13" y="56"/>
                    <a:pt x="13" y="56"/>
                  </a:cubicBezTo>
                  <a:cubicBezTo>
                    <a:pt x="13" y="56"/>
                    <a:pt x="12" y="55"/>
                    <a:pt x="11" y="53"/>
                  </a:cubicBezTo>
                  <a:cubicBezTo>
                    <a:pt x="11" y="55"/>
                    <a:pt x="12" y="56"/>
                    <a:pt x="12" y="56"/>
                  </a:cubicBezTo>
                  <a:cubicBezTo>
                    <a:pt x="12" y="56"/>
                    <a:pt x="10" y="54"/>
                    <a:pt x="9" y="57"/>
                  </a:cubicBezTo>
                  <a:cubicBezTo>
                    <a:pt x="6" y="55"/>
                    <a:pt x="0" y="32"/>
                    <a:pt x="3" y="17"/>
                  </a:cubicBezTo>
                  <a:cubicBezTo>
                    <a:pt x="4" y="11"/>
                    <a:pt x="9" y="9"/>
                    <a:pt x="12" y="9"/>
                  </a:cubicBezTo>
                  <a:cubicBezTo>
                    <a:pt x="15" y="9"/>
                    <a:pt x="15" y="10"/>
                    <a:pt x="15" y="10"/>
                  </a:cubicBezTo>
                  <a:close/>
                </a:path>
              </a:pathLst>
            </a:custGeom>
            <a:solidFill>
              <a:srgbClr val="6E41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7" name="Freeform 243"/>
            <p:cNvSpPr>
              <a:spLocks noChangeAspect="1"/>
            </p:cNvSpPr>
            <p:nvPr/>
          </p:nvSpPr>
          <p:spPr bwMode="auto">
            <a:xfrm>
              <a:off x="537" y="2102"/>
              <a:ext cx="26" cy="32"/>
            </a:xfrm>
            <a:custGeom>
              <a:avLst/>
              <a:gdLst>
                <a:gd name="T0" fmla="*/ 576 w 13"/>
                <a:gd name="T1" fmla="*/ 576 h 16"/>
                <a:gd name="T2" fmla="*/ 704 w 13"/>
                <a:gd name="T3" fmla="*/ 256 h 16"/>
                <a:gd name="T4" fmla="*/ 320 w 13"/>
                <a:gd name="T5" fmla="*/ 64 h 16"/>
                <a:gd name="T6" fmla="*/ 128 w 13"/>
                <a:gd name="T7" fmla="*/ 640 h 16"/>
                <a:gd name="T8" fmla="*/ 448 w 13"/>
                <a:gd name="T9" fmla="*/ 896 h 16"/>
                <a:gd name="T10" fmla="*/ 704 w 13"/>
                <a:gd name="T11" fmla="*/ 1024 h 16"/>
                <a:gd name="T12" fmla="*/ 768 w 13"/>
                <a:gd name="T13" fmla="*/ 768 h 16"/>
                <a:gd name="T14" fmla="*/ 704 w 13"/>
                <a:gd name="T15" fmla="*/ 704 h 16"/>
                <a:gd name="T16" fmla="*/ 576 w 13"/>
                <a:gd name="T17" fmla="*/ 576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6"/>
                <a:gd name="T29" fmla="*/ 13 w 13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6">
                  <a:moveTo>
                    <a:pt x="9" y="9"/>
                  </a:moveTo>
                  <a:cubicBezTo>
                    <a:pt x="9" y="9"/>
                    <a:pt x="11" y="7"/>
                    <a:pt x="11" y="4"/>
                  </a:cubicBezTo>
                  <a:cubicBezTo>
                    <a:pt x="10" y="2"/>
                    <a:pt x="7" y="0"/>
                    <a:pt x="5" y="1"/>
                  </a:cubicBezTo>
                  <a:cubicBezTo>
                    <a:pt x="3" y="2"/>
                    <a:pt x="0" y="6"/>
                    <a:pt x="2" y="10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9" y="15"/>
                    <a:pt x="10" y="16"/>
                    <a:pt x="11" y="16"/>
                  </a:cubicBezTo>
                  <a:cubicBezTo>
                    <a:pt x="12" y="16"/>
                    <a:pt x="13" y="14"/>
                    <a:pt x="12" y="12"/>
                  </a:cubicBezTo>
                  <a:cubicBezTo>
                    <a:pt x="12" y="11"/>
                    <a:pt x="12" y="11"/>
                    <a:pt x="11" y="11"/>
                  </a:cubicBezTo>
                  <a:cubicBezTo>
                    <a:pt x="10" y="10"/>
                    <a:pt x="11" y="8"/>
                    <a:pt x="9" y="9"/>
                  </a:cubicBezTo>
                  <a:close/>
                </a:path>
              </a:pathLst>
            </a:custGeom>
            <a:solidFill>
              <a:srgbClr val="F5B09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8" name="Freeform 244"/>
            <p:cNvSpPr>
              <a:spLocks noChangeAspect="1"/>
            </p:cNvSpPr>
            <p:nvPr/>
          </p:nvSpPr>
          <p:spPr bwMode="auto">
            <a:xfrm>
              <a:off x="595" y="2102"/>
              <a:ext cx="28" cy="6"/>
            </a:xfrm>
            <a:custGeom>
              <a:avLst/>
              <a:gdLst>
                <a:gd name="T0" fmla="*/ 896 w 14"/>
                <a:gd name="T1" fmla="*/ 64 h 3"/>
                <a:gd name="T2" fmla="*/ 640 w 14"/>
                <a:gd name="T3" fmla="*/ 64 h 3"/>
                <a:gd name="T4" fmla="*/ 192 w 14"/>
                <a:gd name="T5" fmla="*/ 64 h 3"/>
                <a:gd name="T6" fmla="*/ 192 w 14"/>
                <a:gd name="T7" fmla="*/ 64 h 3"/>
                <a:gd name="T8" fmla="*/ 128 w 14"/>
                <a:gd name="T9" fmla="*/ 128 h 3"/>
                <a:gd name="T10" fmla="*/ 128 w 14"/>
                <a:gd name="T11" fmla="*/ 128 h 3"/>
                <a:gd name="T12" fmla="*/ 64 w 14"/>
                <a:gd name="T13" fmla="*/ 128 h 3"/>
                <a:gd name="T14" fmla="*/ 0 w 14"/>
                <a:gd name="T15" fmla="*/ 192 h 3"/>
                <a:gd name="T16" fmla="*/ 128 w 14"/>
                <a:gd name="T17" fmla="*/ 192 h 3"/>
                <a:gd name="T18" fmla="*/ 192 w 14"/>
                <a:gd name="T19" fmla="*/ 192 h 3"/>
                <a:gd name="T20" fmla="*/ 320 w 14"/>
                <a:gd name="T21" fmla="*/ 128 h 3"/>
                <a:gd name="T22" fmla="*/ 384 w 14"/>
                <a:gd name="T23" fmla="*/ 128 h 3"/>
                <a:gd name="T24" fmla="*/ 640 w 14"/>
                <a:gd name="T25" fmla="*/ 128 h 3"/>
                <a:gd name="T26" fmla="*/ 832 w 14"/>
                <a:gd name="T27" fmla="*/ 192 h 3"/>
                <a:gd name="T28" fmla="*/ 896 w 14"/>
                <a:gd name="T29" fmla="*/ 64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"/>
                <a:gd name="T46" fmla="*/ 0 h 3"/>
                <a:gd name="T47" fmla="*/ 14 w 14"/>
                <a:gd name="T48" fmla="*/ 3 h 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" h="3">
                  <a:moveTo>
                    <a:pt x="14" y="1"/>
                  </a:moveTo>
                  <a:cubicBezTo>
                    <a:pt x="14" y="1"/>
                    <a:pt x="13" y="1"/>
                    <a:pt x="10" y="1"/>
                  </a:cubicBezTo>
                  <a:cubicBezTo>
                    <a:pt x="6" y="0"/>
                    <a:pt x="5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8" y="2"/>
                    <a:pt x="10" y="2"/>
                  </a:cubicBezTo>
                  <a:cubicBezTo>
                    <a:pt x="11" y="2"/>
                    <a:pt x="12" y="3"/>
                    <a:pt x="13" y="3"/>
                  </a:cubicBezTo>
                  <a:cubicBezTo>
                    <a:pt x="14" y="3"/>
                    <a:pt x="14" y="2"/>
                    <a:pt x="14" y="1"/>
                  </a:cubicBezTo>
                  <a:close/>
                </a:path>
              </a:pathLst>
            </a:custGeom>
            <a:solidFill>
              <a:srgbClr val="572E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9" name="Freeform 245"/>
            <p:cNvSpPr>
              <a:spLocks noChangeAspect="1"/>
            </p:cNvSpPr>
            <p:nvPr/>
          </p:nvSpPr>
          <p:spPr bwMode="auto">
            <a:xfrm>
              <a:off x="607" y="2110"/>
              <a:ext cx="8" cy="6"/>
            </a:xfrm>
            <a:custGeom>
              <a:avLst/>
              <a:gdLst>
                <a:gd name="T0" fmla="*/ 0 w 4"/>
                <a:gd name="T1" fmla="*/ 64 h 3"/>
                <a:gd name="T2" fmla="*/ 0 w 4"/>
                <a:gd name="T3" fmla="*/ 128 h 3"/>
                <a:gd name="T4" fmla="*/ 128 w 4"/>
                <a:gd name="T5" fmla="*/ 192 h 3"/>
                <a:gd name="T6" fmla="*/ 192 w 4"/>
                <a:gd name="T7" fmla="*/ 0 h 3"/>
                <a:gd name="T8" fmla="*/ 0 w 4"/>
                <a:gd name="T9" fmla="*/ 64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3"/>
                <a:gd name="T17" fmla="*/ 4 w 4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3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2"/>
                    <a:pt x="4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E41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60" name="Oval 246"/>
            <p:cNvSpPr>
              <a:spLocks noChangeAspect="1" noChangeArrowheads="1"/>
            </p:cNvSpPr>
            <p:nvPr/>
          </p:nvSpPr>
          <p:spPr bwMode="auto">
            <a:xfrm>
              <a:off x="609" y="2110"/>
              <a:ext cx="4" cy="4"/>
            </a:xfrm>
            <a:prstGeom prst="ellipse">
              <a:avLst/>
            </a:prstGeom>
            <a:solidFill>
              <a:srgbClr val="6E41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61" name="Oval 247"/>
            <p:cNvSpPr>
              <a:spLocks noChangeAspect="1" noChangeArrowheads="1"/>
            </p:cNvSpPr>
            <p:nvPr/>
          </p:nvSpPr>
          <p:spPr bwMode="auto">
            <a:xfrm>
              <a:off x="611" y="2110"/>
              <a:ext cx="2" cy="4"/>
            </a:xfrm>
            <a:prstGeom prst="ellipse">
              <a:avLst/>
            </a:prstGeom>
            <a:solidFill>
              <a:srgbClr val="F19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62" name="Freeform 248"/>
            <p:cNvSpPr>
              <a:spLocks noChangeAspect="1"/>
            </p:cNvSpPr>
            <p:nvPr/>
          </p:nvSpPr>
          <p:spPr bwMode="auto">
            <a:xfrm>
              <a:off x="555" y="2138"/>
              <a:ext cx="32" cy="38"/>
            </a:xfrm>
            <a:custGeom>
              <a:avLst/>
              <a:gdLst>
                <a:gd name="T0" fmla="*/ 128 w 16"/>
                <a:gd name="T1" fmla="*/ 0 h 19"/>
                <a:gd name="T2" fmla="*/ 448 w 16"/>
                <a:gd name="T3" fmla="*/ 832 h 19"/>
                <a:gd name="T4" fmla="*/ 1024 w 16"/>
                <a:gd name="T5" fmla="*/ 1216 h 19"/>
                <a:gd name="T6" fmla="*/ 384 w 16"/>
                <a:gd name="T7" fmla="*/ 576 h 19"/>
                <a:gd name="T8" fmla="*/ 128 w 16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9"/>
                <a:gd name="T17" fmla="*/ 16 w 16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9">
                  <a:moveTo>
                    <a:pt x="2" y="0"/>
                  </a:moveTo>
                  <a:cubicBezTo>
                    <a:pt x="2" y="0"/>
                    <a:pt x="0" y="8"/>
                    <a:pt x="7" y="13"/>
                  </a:cubicBezTo>
                  <a:cubicBezTo>
                    <a:pt x="14" y="18"/>
                    <a:pt x="16" y="19"/>
                    <a:pt x="16" y="19"/>
                  </a:cubicBezTo>
                  <a:cubicBezTo>
                    <a:pt x="16" y="19"/>
                    <a:pt x="7" y="13"/>
                    <a:pt x="6" y="9"/>
                  </a:cubicBezTo>
                  <a:cubicBezTo>
                    <a:pt x="4" y="6"/>
                    <a:pt x="4" y="7"/>
                    <a:pt x="2" y="0"/>
                  </a:cubicBezTo>
                  <a:close/>
                </a:path>
              </a:pathLst>
            </a:custGeom>
            <a:solidFill>
              <a:srgbClr val="F29A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63" name="Freeform 249"/>
            <p:cNvSpPr>
              <a:spLocks noChangeAspect="1"/>
            </p:cNvSpPr>
            <p:nvPr/>
          </p:nvSpPr>
          <p:spPr bwMode="auto">
            <a:xfrm>
              <a:off x="509" y="2052"/>
              <a:ext cx="22" cy="62"/>
            </a:xfrm>
            <a:custGeom>
              <a:avLst/>
              <a:gdLst>
                <a:gd name="T0" fmla="*/ 704 w 11"/>
                <a:gd name="T1" fmla="*/ 64 h 31"/>
                <a:gd name="T2" fmla="*/ 256 w 11"/>
                <a:gd name="T3" fmla="*/ 1984 h 31"/>
                <a:gd name="T4" fmla="*/ 704 w 11"/>
                <a:gd name="T5" fmla="*/ 64 h 31"/>
                <a:gd name="T6" fmla="*/ 0 60000 65536"/>
                <a:gd name="T7" fmla="*/ 0 60000 65536"/>
                <a:gd name="T8" fmla="*/ 0 60000 65536"/>
                <a:gd name="T9" fmla="*/ 0 w 11"/>
                <a:gd name="T10" fmla="*/ 0 h 31"/>
                <a:gd name="T11" fmla="*/ 11 w 11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31">
                  <a:moveTo>
                    <a:pt x="11" y="1"/>
                  </a:moveTo>
                  <a:cubicBezTo>
                    <a:pt x="11" y="1"/>
                    <a:pt x="0" y="0"/>
                    <a:pt x="4" y="31"/>
                  </a:cubicBezTo>
                  <a:cubicBezTo>
                    <a:pt x="3" y="12"/>
                    <a:pt x="4" y="5"/>
                    <a:pt x="11" y="1"/>
                  </a:cubicBezTo>
                  <a:close/>
                </a:path>
              </a:pathLst>
            </a:custGeom>
            <a:solidFill>
              <a:srgbClr val="9A7D8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64" name="Freeform 250"/>
            <p:cNvSpPr>
              <a:spLocks noChangeAspect="1"/>
            </p:cNvSpPr>
            <p:nvPr/>
          </p:nvSpPr>
          <p:spPr bwMode="auto">
            <a:xfrm>
              <a:off x="513" y="2160"/>
              <a:ext cx="78" cy="52"/>
            </a:xfrm>
            <a:custGeom>
              <a:avLst/>
              <a:gdLst>
                <a:gd name="T0" fmla="*/ 128 w 39"/>
                <a:gd name="T1" fmla="*/ 0 h 26"/>
                <a:gd name="T2" fmla="*/ 0 w 39"/>
                <a:gd name="T3" fmla="*/ 512 h 26"/>
                <a:gd name="T4" fmla="*/ 2496 w 39"/>
                <a:gd name="T5" fmla="*/ 1664 h 26"/>
                <a:gd name="T6" fmla="*/ 2368 w 39"/>
                <a:gd name="T7" fmla="*/ 896 h 26"/>
                <a:gd name="T8" fmla="*/ 128 w 39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26"/>
                <a:gd name="T17" fmla="*/ 39 w 39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26">
                  <a:moveTo>
                    <a:pt x="2" y="0"/>
                  </a:moveTo>
                  <a:cubicBezTo>
                    <a:pt x="2" y="0"/>
                    <a:pt x="2" y="6"/>
                    <a:pt x="0" y="8"/>
                  </a:cubicBezTo>
                  <a:cubicBezTo>
                    <a:pt x="4" y="13"/>
                    <a:pt x="26" y="24"/>
                    <a:pt x="39" y="26"/>
                  </a:cubicBezTo>
                  <a:cubicBezTo>
                    <a:pt x="38" y="21"/>
                    <a:pt x="37" y="18"/>
                    <a:pt x="37" y="14"/>
                  </a:cubicBezTo>
                  <a:cubicBezTo>
                    <a:pt x="28" y="12"/>
                    <a:pt x="2" y="2"/>
                    <a:pt x="2" y="0"/>
                  </a:cubicBezTo>
                  <a:close/>
                </a:path>
              </a:pathLst>
            </a:custGeom>
            <a:solidFill>
              <a:srgbClr val="EEE8E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</p:grpSp>
      <p:sp>
        <p:nvSpPr>
          <p:cNvPr id="65" name="TextBox 184"/>
          <p:cNvSpPr txBox="1"/>
          <p:nvPr/>
        </p:nvSpPr>
        <p:spPr>
          <a:xfrm>
            <a:off x="547120" y="1916061"/>
            <a:ext cx="1568083" cy="256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12"/>
            <a:r>
              <a:rPr lang="en-US" altLang="zh-CN" sz="1067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Network administrator</a:t>
            </a:r>
            <a:endParaRPr lang="zh-CN" altLang="en-US" sz="1067" dirty="0">
              <a:solidFill>
                <a:srgbClr val="1D1D1A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6" name="右箭头 65"/>
          <p:cNvSpPr/>
          <p:nvPr/>
        </p:nvSpPr>
        <p:spPr bwMode="auto">
          <a:xfrm>
            <a:off x="1474101" y="1836563"/>
            <a:ext cx="736881" cy="170051"/>
          </a:xfrm>
          <a:prstGeom prst="rightArrow">
            <a:avLst/>
          </a:prstGeom>
          <a:solidFill>
            <a:srgbClr val="1D1D1A">
              <a:lumMod val="50000"/>
              <a:lumOff val="50000"/>
              <a:alpha val="58000"/>
            </a:srgbClr>
          </a:solidFill>
          <a:ln w="19050">
            <a:solidFill>
              <a:srgbClr val="666666">
                <a:lumMod val="50000"/>
              </a:srgbClr>
            </a:solidFill>
            <a:prstDash val="solid"/>
            <a:tailEnd type="arrow"/>
          </a:ln>
          <a:effectLst/>
          <a:extLst/>
        </p:spPr>
        <p:txBody>
          <a:bodyPr rtlCol="0" anchor="ctr"/>
          <a:lstStyle/>
          <a:p>
            <a:pPr marL="0" marR="0" lvl="0" indent="0" algn="ctr" defTabSz="91411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198" b="0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Calibri"/>
              <a:ea typeface="等线" panose="02010600030101010101" pitchFamily="2" charset="-122"/>
            </a:endParaRPr>
          </a:p>
        </p:txBody>
      </p:sp>
      <p:sp>
        <p:nvSpPr>
          <p:cNvPr id="67" name="TextBox 190"/>
          <p:cNvSpPr txBox="1"/>
          <p:nvPr/>
        </p:nvSpPr>
        <p:spPr>
          <a:xfrm>
            <a:off x="1120000" y="2303458"/>
            <a:ext cx="1220549" cy="599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12"/>
            <a:r>
              <a:rPr lang="zh-CN" altLang="en-US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②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Telemetry data tagging capability</a:t>
            </a:r>
          </a:p>
          <a:p>
            <a:pPr defTabSz="914112"/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notification</a:t>
            </a:r>
            <a:endParaRPr lang="zh-CN" altLang="en-US" sz="1099" dirty="0">
              <a:solidFill>
                <a:srgbClr val="1D1D1A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8" name="任意多边形 67"/>
          <p:cNvSpPr/>
          <p:nvPr/>
        </p:nvSpPr>
        <p:spPr bwMode="auto">
          <a:xfrm rot="21418338" flipH="1">
            <a:off x="1476203" y="2216127"/>
            <a:ext cx="1045941" cy="3047545"/>
          </a:xfrm>
          <a:custGeom>
            <a:avLst/>
            <a:gdLst>
              <a:gd name="connsiteX0" fmla="*/ 0 w 266700"/>
              <a:gd name="connsiteY0" fmla="*/ 1571625 h 1571625"/>
              <a:gd name="connsiteX1" fmla="*/ 209550 w 266700"/>
              <a:gd name="connsiteY1" fmla="*/ 619125 h 1571625"/>
              <a:gd name="connsiteX2" fmla="*/ 266700 w 266700"/>
              <a:gd name="connsiteY2" fmla="*/ 0 h 1571625"/>
              <a:gd name="connsiteX0" fmla="*/ 0 w 576986"/>
              <a:gd name="connsiteY0" fmla="*/ 1574984 h 1574984"/>
              <a:gd name="connsiteX1" fmla="*/ 486395 w 576986"/>
              <a:gd name="connsiteY1" fmla="*/ 619125 h 1574984"/>
              <a:gd name="connsiteX2" fmla="*/ 543545 w 576986"/>
              <a:gd name="connsiteY2" fmla="*/ 0 h 1574984"/>
              <a:gd name="connsiteX0" fmla="*/ 0 w 681615"/>
              <a:gd name="connsiteY0" fmla="*/ 1574984 h 1574984"/>
              <a:gd name="connsiteX1" fmla="*/ 591024 w 681615"/>
              <a:gd name="connsiteY1" fmla="*/ 623318 h 1574984"/>
              <a:gd name="connsiteX2" fmla="*/ 543545 w 681615"/>
              <a:gd name="connsiteY2" fmla="*/ 0 h 1574984"/>
              <a:gd name="connsiteX0" fmla="*/ 0 w 543545"/>
              <a:gd name="connsiteY0" fmla="*/ 1574984 h 1574984"/>
              <a:gd name="connsiteX1" fmla="*/ 239594 w 543545"/>
              <a:gd name="connsiteY1" fmla="*/ 602008 h 1574984"/>
              <a:gd name="connsiteX2" fmla="*/ 543545 w 543545"/>
              <a:gd name="connsiteY2" fmla="*/ 0 h 1574984"/>
              <a:gd name="connsiteX0" fmla="*/ 0 w 590979"/>
              <a:gd name="connsiteY0" fmla="*/ 1574984 h 1574984"/>
              <a:gd name="connsiteX1" fmla="*/ 500388 w 590979"/>
              <a:gd name="connsiteY1" fmla="*/ 691953 h 1574984"/>
              <a:gd name="connsiteX2" fmla="*/ 543545 w 590979"/>
              <a:gd name="connsiteY2" fmla="*/ 0 h 1574984"/>
              <a:gd name="connsiteX0" fmla="*/ 1927782 w 2010332"/>
              <a:gd name="connsiteY0" fmla="*/ 1153078 h 1153078"/>
              <a:gd name="connsiteX1" fmla="*/ 269232 w 2010332"/>
              <a:gd name="connsiteY1" fmla="*/ 691953 h 1153078"/>
              <a:gd name="connsiteX2" fmla="*/ 312389 w 2010332"/>
              <a:gd name="connsiteY2" fmla="*/ 0 h 1153078"/>
              <a:gd name="connsiteX0" fmla="*/ 1927782 w 1927782"/>
              <a:gd name="connsiteY0" fmla="*/ 1153078 h 1153078"/>
              <a:gd name="connsiteX1" fmla="*/ 269232 w 1927782"/>
              <a:gd name="connsiteY1" fmla="*/ 691953 h 1153078"/>
              <a:gd name="connsiteX2" fmla="*/ 312389 w 1927782"/>
              <a:gd name="connsiteY2" fmla="*/ 0 h 1153078"/>
              <a:gd name="connsiteX0" fmla="*/ 1943954 w 1943954"/>
              <a:gd name="connsiteY0" fmla="*/ 1745864 h 1745864"/>
              <a:gd name="connsiteX1" fmla="*/ 285404 w 1943954"/>
              <a:gd name="connsiteY1" fmla="*/ 1284739 h 1745864"/>
              <a:gd name="connsiteX2" fmla="*/ 231528 w 1943954"/>
              <a:gd name="connsiteY2" fmla="*/ 0 h 1745864"/>
              <a:gd name="connsiteX0" fmla="*/ 1718776 w 1718776"/>
              <a:gd name="connsiteY0" fmla="*/ 1745864 h 1745864"/>
              <a:gd name="connsiteX1" fmla="*/ 644815 w 1718776"/>
              <a:gd name="connsiteY1" fmla="*/ 1146824 h 1745864"/>
              <a:gd name="connsiteX2" fmla="*/ 6350 w 1718776"/>
              <a:gd name="connsiteY2" fmla="*/ 0 h 1745864"/>
              <a:gd name="connsiteX0" fmla="*/ 2068143 w 2068143"/>
              <a:gd name="connsiteY0" fmla="*/ 1469449 h 1469449"/>
              <a:gd name="connsiteX1" fmla="*/ 644815 w 2068143"/>
              <a:gd name="connsiteY1" fmla="*/ 1146824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80651 w 2068143"/>
              <a:gd name="connsiteY1" fmla="*/ 1031262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4864 w 2068143"/>
              <a:gd name="connsiteY1" fmla="*/ 924556 h 1469449"/>
              <a:gd name="connsiteX2" fmla="*/ 6350 w 2068143"/>
              <a:gd name="connsiteY2" fmla="*/ 0 h 1469449"/>
              <a:gd name="connsiteX0" fmla="*/ 2068143 w 2068143"/>
              <a:gd name="connsiteY0" fmla="*/ 1469449 h 1831066"/>
              <a:gd name="connsiteX1" fmla="*/ 1578706 w 2068143"/>
              <a:gd name="connsiteY1" fmla="*/ 1740251 h 1831066"/>
              <a:gd name="connsiteX2" fmla="*/ 734864 w 2068143"/>
              <a:gd name="connsiteY2" fmla="*/ 924556 h 1831066"/>
              <a:gd name="connsiteX3" fmla="*/ 6350 w 2068143"/>
              <a:gd name="connsiteY3" fmla="*/ 0 h 1831066"/>
              <a:gd name="connsiteX0" fmla="*/ 2068143 w 2068143"/>
              <a:gd name="connsiteY0" fmla="*/ 1469449 h 1469449"/>
              <a:gd name="connsiteX1" fmla="*/ 734864 w 2068143"/>
              <a:gd name="connsiteY1" fmla="*/ 924556 h 1469449"/>
              <a:gd name="connsiteX2" fmla="*/ 6350 w 2068143"/>
              <a:gd name="connsiteY2" fmla="*/ 0 h 1469449"/>
              <a:gd name="connsiteX0" fmla="*/ 1716529 w 1716529"/>
              <a:gd name="connsiteY0" fmla="*/ 1778043 h 1778043"/>
              <a:gd name="connsiteX1" fmla="*/ 734864 w 1716529"/>
              <a:gd name="connsiteY1" fmla="*/ 924556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734864 w 1716529"/>
              <a:gd name="connsiteY1" fmla="*/ 924556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582285 w 1716529"/>
              <a:gd name="connsiteY1" fmla="*/ 974911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806943 w 1716529"/>
              <a:gd name="connsiteY1" fmla="*/ 959713 h 1778043"/>
              <a:gd name="connsiteX2" fmla="*/ 6350 w 1716529"/>
              <a:gd name="connsiteY2" fmla="*/ 0 h 1778043"/>
              <a:gd name="connsiteX0" fmla="*/ 2130621 w 2130621"/>
              <a:gd name="connsiteY0" fmla="*/ 1794637 h 1794637"/>
              <a:gd name="connsiteX1" fmla="*/ 806943 w 2130621"/>
              <a:gd name="connsiteY1" fmla="*/ 959713 h 1794637"/>
              <a:gd name="connsiteX2" fmla="*/ 6350 w 2130621"/>
              <a:gd name="connsiteY2" fmla="*/ 0 h 1794637"/>
              <a:gd name="connsiteX0" fmla="*/ 2130621 w 2130621"/>
              <a:gd name="connsiteY0" fmla="*/ 1794637 h 1794637"/>
              <a:gd name="connsiteX1" fmla="*/ 989128 w 2130621"/>
              <a:gd name="connsiteY1" fmla="*/ 942814 h 1794637"/>
              <a:gd name="connsiteX2" fmla="*/ 6350 w 2130621"/>
              <a:gd name="connsiteY2" fmla="*/ 0 h 179463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55476"/>
              <a:gd name="connsiteY0" fmla="*/ 1731357 h 1731357"/>
              <a:gd name="connsiteX1" fmla="*/ 913681 w 1155476"/>
              <a:gd name="connsiteY1" fmla="*/ 955924 h 1731357"/>
              <a:gd name="connsiteX2" fmla="*/ 6350 w 1155476"/>
              <a:gd name="connsiteY2" fmla="*/ 0 h 1731357"/>
              <a:gd name="connsiteX0" fmla="*/ 1113005 w 1113005"/>
              <a:gd name="connsiteY0" fmla="*/ 1729655 h 1729655"/>
              <a:gd name="connsiteX1" fmla="*/ 913681 w 1113005"/>
              <a:gd name="connsiteY1" fmla="*/ 955924 h 1729655"/>
              <a:gd name="connsiteX2" fmla="*/ 6350 w 1113005"/>
              <a:gd name="connsiteY2" fmla="*/ 0 h 1729655"/>
              <a:gd name="connsiteX0" fmla="*/ 1038681 w 1085736"/>
              <a:gd name="connsiteY0" fmla="*/ 1726677 h 1726677"/>
              <a:gd name="connsiteX1" fmla="*/ 913681 w 1085736"/>
              <a:gd name="connsiteY1" fmla="*/ 955924 h 1726677"/>
              <a:gd name="connsiteX2" fmla="*/ 6350 w 1085736"/>
              <a:gd name="connsiteY2" fmla="*/ 0 h 1726677"/>
              <a:gd name="connsiteX0" fmla="*/ 1038681 w 1038681"/>
              <a:gd name="connsiteY0" fmla="*/ 1726677 h 1726677"/>
              <a:gd name="connsiteX1" fmla="*/ 754416 w 1038681"/>
              <a:gd name="connsiteY1" fmla="*/ 949542 h 1726677"/>
              <a:gd name="connsiteX2" fmla="*/ 6350 w 1038681"/>
              <a:gd name="connsiteY2" fmla="*/ 0 h 1726677"/>
              <a:gd name="connsiteX0" fmla="*/ 1091769 w 1091769"/>
              <a:gd name="connsiteY0" fmla="*/ 1728805 h 1728805"/>
              <a:gd name="connsiteX1" fmla="*/ 807504 w 1091769"/>
              <a:gd name="connsiteY1" fmla="*/ 951670 h 1728805"/>
              <a:gd name="connsiteX2" fmla="*/ 6350 w 1091769"/>
              <a:gd name="connsiteY2" fmla="*/ 0 h 1728805"/>
              <a:gd name="connsiteX0" fmla="*/ 1085419 w 1085419"/>
              <a:gd name="connsiteY0" fmla="*/ 1728805 h 1728805"/>
              <a:gd name="connsiteX1" fmla="*/ 801154 w 1085419"/>
              <a:gd name="connsiteY1" fmla="*/ 951670 h 1728805"/>
              <a:gd name="connsiteX2" fmla="*/ 0 w 1085419"/>
              <a:gd name="connsiteY2" fmla="*/ 0 h 1728805"/>
              <a:gd name="connsiteX0" fmla="*/ 1118396 w 1118396"/>
              <a:gd name="connsiteY0" fmla="*/ 1713993 h 1713993"/>
              <a:gd name="connsiteX1" fmla="*/ 834131 w 1118396"/>
              <a:gd name="connsiteY1" fmla="*/ 936858 h 1713993"/>
              <a:gd name="connsiteX2" fmla="*/ 0 w 1118396"/>
              <a:gd name="connsiteY2" fmla="*/ 0 h 1713993"/>
              <a:gd name="connsiteX0" fmla="*/ 1213955 w 1213955"/>
              <a:gd name="connsiteY0" fmla="*/ 1717823 h 1717823"/>
              <a:gd name="connsiteX1" fmla="*/ 834131 w 1213955"/>
              <a:gd name="connsiteY1" fmla="*/ 936858 h 1717823"/>
              <a:gd name="connsiteX2" fmla="*/ 0 w 1213955"/>
              <a:gd name="connsiteY2" fmla="*/ 0 h 1717823"/>
              <a:gd name="connsiteX0" fmla="*/ 56987 w 1753329"/>
              <a:gd name="connsiteY0" fmla="*/ 1324942 h 1324942"/>
              <a:gd name="connsiteX1" fmla="*/ 1630156 w 1753329"/>
              <a:gd name="connsiteY1" fmla="*/ 936858 h 1324942"/>
              <a:gd name="connsiteX2" fmla="*/ 796025 w 1753329"/>
              <a:gd name="connsiteY2" fmla="*/ 0 h 1324942"/>
              <a:gd name="connsiteX0" fmla="*/ 56987 w 845715"/>
              <a:gd name="connsiteY0" fmla="*/ 1397078 h 1397078"/>
              <a:gd name="connsiteX1" fmla="*/ 836635 w 845715"/>
              <a:gd name="connsiteY1" fmla="*/ 936858 h 1397078"/>
              <a:gd name="connsiteX2" fmla="*/ 2504 w 845715"/>
              <a:gd name="connsiteY2" fmla="*/ 0 h 1397078"/>
              <a:gd name="connsiteX0" fmla="*/ 56987 w 625551"/>
              <a:gd name="connsiteY0" fmla="*/ 1397078 h 1397078"/>
              <a:gd name="connsiteX1" fmla="*/ 616471 w 625551"/>
              <a:gd name="connsiteY1" fmla="*/ 887700 h 1397078"/>
              <a:gd name="connsiteX2" fmla="*/ 2504 w 625551"/>
              <a:gd name="connsiteY2" fmla="*/ 0 h 1397078"/>
              <a:gd name="connsiteX0" fmla="*/ 56987 w 463582"/>
              <a:gd name="connsiteY0" fmla="*/ 1397078 h 1397078"/>
              <a:gd name="connsiteX1" fmla="*/ 454502 w 463582"/>
              <a:gd name="connsiteY1" fmla="*/ 614994 h 1397078"/>
              <a:gd name="connsiteX2" fmla="*/ 2504 w 463582"/>
              <a:gd name="connsiteY2" fmla="*/ 0 h 1397078"/>
              <a:gd name="connsiteX0" fmla="*/ 56987 w 501739"/>
              <a:gd name="connsiteY0" fmla="*/ 1290370 h 1290370"/>
              <a:gd name="connsiteX1" fmla="*/ 500290 w 501739"/>
              <a:gd name="connsiteY1" fmla="*/ 614994 h 1290370"/>
              <a:gd name="connsiteX2" fmla="*/ 48292 w 501739"/>
              <a:gd name="connsiteY2" fmla="*/ 0 h 1290370"/>
              <a:gd name="connsiteX0" fmla="*/ 8695 w 453447"/>
              <a:gd name="connsiteY0" fmla="*/ 1290370 h 1290370"/>
              <a:gd name="connsiteX1" fmla="*/ 451998 w 453447"/>
              <a:gd name="connsiteY1" fmla="*/ 614994 h 1290370"/>
              <a:gd name="connsiteX2" fmla="*/ 0 w 453447"/>
              <a:gd name="connsiteY2" fmla="*/ 0 h 1290370"/>
              <a:gd name="connsiteX0" fmla="*/ 8695 w 379123"/>
              <a:gd name="connsiteY0" fmla="*/ 1290370 h 1290370"/>
              <a:gd name="connsiteX1" fmla="*/ 377674 w 379123"/>
              <a:gd name="connsiteY1" fmla="*/ 612016 h 1290370"/>
              <a:gd name="connsiteX2" fmla="*/ 0 w 379123"/>
              <a:gd name="connsiteY2" fmla="*/ 0 h 1290370"/>
              <a:gd name="connsiteX0" fmla="*/ 0 w 381687"/>
              <a:gd name="connsiteY0" fmla="*/ 1286966 h 1286966"/>
              <a:gd name="connsiteX1" fmla="*/ 368979 w 381687"/>
              <a:gd name="connsiteY1" fmla="*/ 608612 h 1286966"/>
              <a:gd name="connsiteX2" fmla="*/ 76248 w 381687"/>
              <a:gd name="connsiteY2" fmla="*/ 0 h 1286966"/>
              <a:gd name="connsiteX0" fmla="*/ 192276 w 593301"/>
              <a:gd name="connsiteY0" fmla="*/ 1340124 h 1340124"/>
              <a:gd name="connsiteX1" fmla="*/ 561255 w 593301"/>
              <a:gd name="connsiteY1" fmla="*/ 661770 h 1340124"/>
              <a:gd name="connsiteX2" fmla="*/ 0 w 593301"/>
              <a:gd name="connsiteY2" fmla="*/ 0 h 1340124"/>
              <a:gd name="connsiteX0" fmla="*/ 192276 w 643438"/>
              <a:gd name="connsiteY0" fmla="*/ 1340124 h 1340124"/>
              <a:gd name="connsiteX1" fmla="*/ 611392 w 643438"/>
              <a:gd name="connsiteY1" fmla="*/ 660137 h 1340124"/>
              <a:gd name="connsiteX2" fmla="*/ 0 w 643438"/>
              <a:gd name="connsiteY2" fmla="*/ 0 h 1340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3438" h="1340124">
                <a:moveTo>
                  <a:pt x="192276" y="1340124"/>
                </a:moveTo>
                <a:cubicBezTo>
                  <a:pt x="283938" y="1120401"/>
                  <a:pt x="643438" y="883491"/>
                  <a:pt x="611392" y="660137"/>
                </a:cubicBezTo>
                <a:cubicBezTo>
                  <a:pt x="579346" y="436783"/>
                  <a:pt x="131680" y="184126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70C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868" tIns="60934" rIns="121868" bIns="60934" numCol="1" rtlCol="0" anchor="t" anchorCtr="0" compatLnSpc="1">
            <a:prstTxWarp prst="textNoShape">
              <a:avLst/>
            </a:prstTxWarp>
          </a:bodyPr>
          <a:lstStyle/>
          <a:p>
            <a:pPr defTabSz="1218536"/>
            <a:endParaRPr lang="zh-CN" altLang="en-US" sz="2240">
              <a:solidFill>
                <a:srgbClr val="1D1D1A"/>
              </a:solidFill>
              <a:latin typeface="Calibri"/>
              <a:ea typeface="等线" panose="02010600030101010101" pitchFamily="2" charset="-122"/>
            </a:endParaRPr>
          </a:p>
        </p:txBody>
      </p:sp>
      <p:sp>
        <p:nvSpPr>
          <p:cNvPr id="70" name="TextBox 193"/>
          <p:cNvSpPr txBox="1"/>
          <p:nvPr/>
        </p:nvSpPr>
        <p:spPr>
          <a:xfrm>
            <a:off x="2325943" y="3321339"/>
            <a:ext cx="1364223" cy="1445447"/>
          </a:xfrm>
          <a:prstGeom prst="rect">
            <a:avLst/>
          </a:prstGeom>
          <a:noFill/>
        </p:spPr>
        <p:txBody>
          <a:bodyPr wrap="square" lIns="91365" tIns="45682" rIns="91365" bIns="45682" rtlCol="0">
            <a:spAutoFit/>
          </a:bodyPr>
          <a:lstStyle/>
          <a:p>
            <a:pPr defTabSz="914112"/>
            <a:r>
              <a:rPr lang="zh-CN" altLang="en-US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③ 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Dynamic </a:t>
            </a:r>
            <a:r>
              <a:rPr lang="en-US" altLang="zh-CN" sz="1099" dirty="0" smtClean="0">
                <a:solidFill>
                  <a:srgbClr val="1D1D1A"/>
                </a:solidFill>
                <a:latin typeface="Calibri"/>
                <a:ea typeface="微软雅黑" pitchFamily="34" charset="-122"/>
              </a:rPr>
              <a:t>/configured subscription 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based on</a:t>
            </a:r>
            <a:r>
              <a:rPr lang="zh-CN" altLang="en-US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 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telemetry data tagging(</a:t>
            </a:r>
            <a:r>
              <a:rPr lang="en-US" altLang="zh-CN" sz="1099" dirty="0" err="1">
                <a:solidFill>
                  <a:srgbClr val="1D1D1A"/>
                </a:solidFill>
                <a:latin typeface="Calibri"/>
                <a:ea typeface="微软雅黑" pitchFamily="34" charset="-122"/>
              </a:rPr>
              <a:t>e.g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, performance metric group, data source type)</a:t>
            </a:r>
          </a:p>
        </p:txBody>
      </p:sp>
      <p:sp>
        <p:nvSpPr>
          <p:cNvPr id="71" name="TextBox 212"/>
          <p:cNvSpPr txBox="1"/>
          <p:nvPr/>
        </p:nvSpPr>
        <p:spPr>
          <a:xfrm>
            <a:off x="3275197" y="2624518"/>
            <a:ext cx="1604775" cy="261405"/>
          </a:xfrm>
          <a:prstGeom prst="rect">
            <a:avLst/>
          </a:prstGeom>
          <a:noFill/>
        </p:spPr>
        <p:txBody>
          <a:bodyPr wrap="none" lIns="91365" tIns="45682" rIns="91365" bIns="45682" rtlCol="0">
            <a:spAutoFit/>
          </a:bodyPr>
          <a:lstStyle/>
          <a:p>
            <a:pPr defTabSz="914112"/>
            <a:r>
              <a:rPr lang="zh-CN" altLang="en-US" sz="1099" dirty="0" smtClean="0">
                <a:solidFill>
                  <a:srgbClr val="1D1D1A"/>
                </a:solidFill>
                <a:latin typeface="Calibri"/>
                <a:ea typeface="微软雅黑" pitchFamily="34" charset="-122"/>
              </a:rPr>
              <a:t>④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T</a:t>
            </a:r>
            <a:r>
              <a:rPr lang="en-US" altLang="zh-CN" sz="1099" dirty="0" smtClean="0">
                <a:solidFill>
                  <a:srgbClr val="1D1D1A"/>
                </a:solidFill>
                <a:latin typeface="Calibri"/>
                <a:ea typeface="微软雅黑" pitchFamily="34" charset="-122"/>
              </a:rPr>
              <a:t>elemetry 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data export</a:t>
            </a:r>
            <a:endParaRPr lang="zh-CN" altLang="en-US" sz="1099" dirty="0">
              <a:solidFill>
                <a:srgbClr val="1D1D1A"/>
              </a:solidFill>
              <a:latin typeface="Calibri"/>
              <a:ea typeface="微软雅黑" pitchFamily="34" charset="-122"/>
            </a:endParaRPr>
          </a:p>
        </p:txBody>
      </p:sp>
      <p:pic>
        <p:nvPicPr>
          <p:cNvPr id="72" name="Picture 149" descr="图片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4305" y="1567320"/>
            <a:ext cx="1121003" cy="539098"/>
          </a:xfrm>
          <a:prstGeom prst="rect">
            <a:avLst/>
          </a:prstGeom>
          <a:noFill/>
        </p:spPr>
      </p:pic>
      <p:sp>
        <p:nvSpPr>
          <p:cNvPr id="73" name="文本框 72"/>
          <p:cNvSpPr txBox="1"/>
          <p:nvPr/>
        </p:nvSpPr>
        <p:spPr>
          <a:xfrm>
            <a:off x="1593771" y="5631919"/>
            <a:ext cx="777473" cy="528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12">
              <a:lnSpc>
                <a:spcPts val="3439"/>
              </a:lnSpc>
            </a:pPr>
            <a:r>
              <a:rPr lang="en-US" altLang="zh-CN" sz="1100" dirty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Device-2</a:t>
            </a:r>
            <a:endParaRPr lang="zh-CN" altLang="en-US" sz="1100" dirty="0">
              <a:solidFill>
                <a:srgbClr val="1D1D1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726341" y="5662972"/>
            <a:ext cx="777473" cy="528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12">
              <a:lnSpc>
                <a:spcPts val="3439"/>
              </a:lnSpc>
            </a:pPr>
            <a:r>
              <a:rPr lang="en-US" altLang="zh-CN" sz="1100" dirty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Device-3</a:t>
            </a:r>
            <a:endParaRPr lang="zh-CN" altLang="en-US" sz="1100" dirty="0">
              <a:solidFill>
                <a:srgbClr val="1D1D1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043870" y="5663391"/>
            <a:ext cx="777473" cy="528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12">
              <a:lnSpc>
                <a:spcPts val="3439"/>
              </a:lnSpc>
            </a:pPr>
            <a:r>
              <a:rPr lang="en-US" altLang="zh-CN" sz="1100" dirty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Device-4</a:t>
            </a:r>
            <a:endParaRPr lang="zh-CN" altLang="en-US" sz="1100" dirty="0">
              <a:solidFill>
                <a:srgbClr val="1D1D1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6" name="任意多边形 75"/>
          <p:cNvSpPr/>
          <p:nvPr/>
        </p:nvSpPr>
        <p:spPr bwMode="auto">
          <a:xfrm rot="21418338">
            <a:off x="2660089" y="2183138"/>
            <a:ext cx="595629" cy="3041328"/>
          </a:xfrm>
          <a:custGeom>
            <a:avLst/>
            <a:gdLst>
              <a:gd name="connsiteX0" fmla="*/ 0 w 266700"/>
              <a:gd name="connsiteY0" fmla="*/ 1571625 h 1571625"/>
              <a:gd name="connsiteX1" fmla="*/ 209550 w 266700"/>
              <a:gd name="connsiteY1" fmla="*/ 619125 h 1571625"/>
              <a:gd name="connsiteX2" fmla="*/ 266700 w 266700"/>
              <a:gd name="connsiteY2" fmla="*/ 0 h 1571625"/>
              <a:gd name="connsiteX0" fmla="*/ 0 w 576986"/>
              <a:gd name="connsiteY0" fmla="*/ 1574984 h 1574984"/>
              <a:gd name="connsiteX1" fmla="*/ 486395 w 576986"/>
              <a:gd name="connsiteY1" fmla="*/ 619125 h 1574984"/>
              <a:gd name="connsiteX2" fmla="*/ 543545 w 576986"/>
              <a:gd name="connsiteY2" fmla="*/ 0 h 1574984"/>
              <a:gd name="connsiteX0" fmla="*/ 0 w 681615"/>
              <a:gd name="connsiteY0" fmla="*/ 1574984 h 1574984"/>
              <a:gd name="connsiteX1" fmla="*/ 591024 w 681615"/>
              <a:gd name="connsiteY1" fmla="*/ 623318 h 1574984"/>
              <a:gd name="connsiteX2" fmla="*/ 543545 w 681615"/>
              <a:gd name="connsiteY2" fmla="*/ 0 h 1574984"/>
              <a:gd name="connsiteX0" fmla="*/ 0 w 543545"/>
              <a:gd name="connsiteY0" fmla="*/ 1574984 h 1574984"/>
              <a:gd name="connsiteX1" fmla="*/ 239594 w 543545"/>
              <a:gd name="connsiteY1" fmla="*/ 602008 h 1574984"/>
              <a:gd name="connsiteX2" fmla="*/ 543545 w 543545"/>
              <a:gd name="connsiteY2" fmla="*/ 0 h 1574984"/>
              <a:gd name="connsiteX0" fmla="*/ 0 w 590979"/>
              <a:gd name="connsiteY0" fmla="*/ 1574984 h 1574984"/>
              <a:gd name="connsiteX1" fmla="*/ 500388 w 590979"/>
              <a:gd name="connsiteY1" fmla="*/ 691953 h 1574984"/>
              <a:gd name="connsiteX2" fmla="*/ 543545 w 590979"/>
              <a:gd name="connsiteY2" fmla="*/ 0 h 1574984"/>
              <a:gd name="connsiteX0" fmla="*/ 1927782 w 2010332"/>
              <a:gd name="connsiteY0" fmla="*/ 1153078 h 1153078"/>
              <a:gd name="connsiteX1" fmla="*/ 269232 w 2010332"/>
              <a:gd name="connsiteY1" fmla="*/ 691953 h 1153078"/>
              <a:gd name="connsiteX2" fmla="*/ 312389 w 2010332"/>
              <a:gd name="connsiteY2" fmla="*/ 0 h 1153078"/>
              <a:gd name="connsiteX0" fmla="*/ 1927782 w 1927782"/>
              <a:gd name="connsiteY0" fmla="*/ 1153078 h 1153078"/>
              <a:gd name="connsiteX1" fmla="*/ 269232 w 1927782"/>
              <a:gd name="connsiteY1" fmla="*/ 691953 h 1153078"/>
              <a:gd name="connsiteX2" fmla="*/ 312389 w 1927782"/>
              <a:gd name="connsiteY2" fmla="*/ 0 h 1153078"/>
              <a:gd name="connsiteX0" fmla="*/ 1943954 w 1943954"/>
              <a:gd name="connsiteY0" fmla="*/ 1745864 h 1745864"/>
              <a:gd name="connsiteX1" fmla="*/ 285404 w 1943954"/>
              <a:gd name="connsiteY1" fmla="*/ 1284739 h 1745864"/>
              <a:gd name="connsiteX2" fmla="*/ 231528 w 1943954"/>
              <a:gd name="connsiteY2" fmla="*/ 0 h 1745864"/>
              <a:gd name="connsiteX0" fmla="*/ 1718776 w 1718776"/>
              <a:gd name="connsiteY0" fmla="*/ 1745864 h 1745864"/>
              <a:gd name="connsiteX1" fmla="*/ 644815 w 1718776"/>
              <a:gd name="connsiteY1" fmla="*/ 1146824 h 1745864"/>
              <a:gd name="connsiteX2" fmla="*/ 6350 w 1718776"/>
              <a:gd name="connsiteY2" fmla="*/ 0 h 1745864"/>
              <a:gd name="connsiteX0" fmla="*/ 2068143 w 2068143"/>
              <a:gd name="connsiteY0" fmla="*/ 1469449 h 1469449"/>
              <a:gd name="connsiteX1" fmla="*/ 644815 w 2068143"/>
              <a:gd name="connsiteY1" fmla="*/ 1146824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80651 w 2068143"/>
              <a:gd name="connsiteY1" fmla="*/ 1031262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4864 w 2068143"/>
              <a:gd name="connsiteY1" fmla="*/ 924556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1426754 w 2068143"/>
              <a:gd name="connsiteY1" fmla="*/ 774807 h 1469449"/>
              <a:gd name="connsiteX2" fmla="*/ 6350 w 2068143"/>
              <a:gd name="connsiteY2" fmla="*/ 0 h 1469449"/>
              <a:gd name="connsiteX0" fmla="*/ 1873654 w 1873654"/>
              <a:gd name="connsiteY0" fmla="*/ 1510058 h 1510058"/>
              <a:gd name="connsiteX1" fmla="*/ 1232265 w 1873654"/>
              <a:gd name="connsiteY1" fmla="*/ 815416 h 1510058"/>
              <a:gd name="connsiteX2" fmla="*/ 6350 w 1873654"/>
              <a:gd name="connsiteY2" fmla="*/ 0 h 1510058"/>
              <a:gd name="connsiteX0" fmla="*/ 1873654 w 1873654"/>
              <a:gd name="connsiteY0" fmla="*/ 1510058 h 1510058"/>
              <a:gd name="connsiteX1" fmla="*/ 1232265 w 1873654"/>
              <a:gd name="connsiteY1" fmla="*/ 815416 h 1510058"/>
              <a:gd name="connsiteX2" fmla="*/ 6350 w 1873654"/>
              <a:gd name="connsiteY2" fmla="*/ 0 h 1510058"/>
              <a:gd name="connsiteX0" fmla="*/ 2003875 w 2003875"/>
              <a:gd name="connsiteY0" fmla="*/ 1474942 h 1474942"/>
              <a:gd name="connsiteX1" fmla="*/ 1232265 w 2003875"/>
              <a:gd name="connsiteY1" fmla="*/ 815416 h 1474942"/>
              <a:gd name="connsiteX2" fmla="*/ 6350 w 2003875"/>
              <a:gd name="connsiteY2" fmla="*/ 0 h 1474942"/>
              <a:gd name="connsiteX0" fmla="*/ 1705351 w 1705351"/>
              <a:gd name="connsiteY0" fmla="*/ 1785662 h 1785662"/>
              <a:gd name="connsiteX1" fmla="*/ 1232265 w 1705351"/>
              <a:gd name="connsiteY1" fmla="*/ 815416 h 1785662"/>
              <a:gd name="connsiteX2" fmla="*/ 6350 w 1705351"/>
              <a:gd name="connsiteY2" fmla="*/ 0 h 1785662"/>
              <a:gd name="connsiteX0" fmla="*/ 1705351 w 1705351"/>
              <a:gd name="connsiteY0" fmla="*/ 1785662 h 1785662"/>
              <a:gd name="connsiteX1" fmla="*/ 1232265 w 1705351"/>
              <a:gd name="connsiteY1" fmla="*/ 815416 h 1785662"/>
              <a:gd name="connsiteX2" fmla="*/ 6350 w 1705351"/>
              <a:gd name="connsiteY2" fmla="*/ 0 h 1785662"/>
              <a:gd name="connsiteX0" fmla="*/ 2215563 w 2215563"/>
              <a:gd name="connsiteY0" fmla="*/ 1798041 h 1798041"/>
              <a:gd name="connsiteX1" fmla="*/ 1232265 w 2215563"/>
              <a:gd name="connsiteY1" fmla="*/ 815416 h 1798041"/>
              <a:gd name="connsiteX2" fmla="*/ 6350 w 2215563"/>
              <a:gd name="connsiteY2" fmla="*/ 0 h 1798041"/>
              <a:gd name="connsiteX0" fmla="*/ 2215563 w 2215563"/>
              <a:gd name="connsiteY0" fmla="*/ 1798041 h 1798041"/>
              <a:gd name="connsiteX1" fmla="*/ 1353553 w 2215563"/>
              <a:gd name="connsiteY1" fmla="*/ 755741 h 1798041"/>
              <a:gd name="connsiteX2" fmla="*/ 6350 w 2215563"/>
              <a:gd name="connsiteY2" fmla="*/ 0 h 1798041"/>
              <a:gd name="connsiteX0" fmla="*/ 2151295 w 2151295"/>
              <a:gd name="connsiteY0" fmla="*/ 1803533 h 1803533"/>
              <a:gd name="connsiteX1" fmla="*/ 1353553 w 2151295"/>
              <a:gd name="connsiteY1" fmla="*/ 755741 h 1803533"/>
              <a:gd name="connsiteX2" fmla="*/ 6350 w 2151295"/>
              <a:gd name="connsiteY2" fmla="*/ 0 h 1803533"/>
              <a:gd name="connsiteX0" fmla="*/ 1155475 w 1545074"/>
              <a:gd name="connsiteY0" fmla="*/ 1731358 h 1731358"/>
              <a:gd name="connsiteX1" fmla="*/ 1353553 w 1545074"/>
              <a:gd name="connsiteY1" fmla="*/ 755741 h 1731358"/>
              <a:gd name="connsiteX2" fmla="*/ 6350 w 1545074"/>
              <a:gd name="connsiteY2" fmla="*/ 0 h 1731358"/>
              <a:gd name="connsiteX0" fmla="*/ 1155475 w 1545074"/>
              <a:gd name="connsiteY0" fmla="*/ 1731358 h 1731358"/>
              <a:gd name="connsiteX1" fmla="*/ 1353553 w 1545074"/>
              <a:gd name="connsiteY1" fmla="*/ 755741 h 1731358"/>
              <a:gd name="connsiteX2" fmla="*/ 6350 w 1545074"/>
              <a:gd name="connsiteY2" fmla="*/ 0 h 1731358"/>
              <a:gd name="connsiteX0" fmla="*/ 1155475 w 1545074"/>
              <a:gd name="connsiteY0" fmla="*/ 1731358 h 1731358"/>
              <a:gd name="connsiteX1" fmla="*/ 1353553 w 1545074"/>
              <a:gd name="connsiteY1" fmla="*/ 755741 h 1731358"/>
              <a:gd name="connsiteX2" fmla="*/ 6350 w 1545074"/>
              <a:gd name="connsiteY2" fmla="*/ 0 h 1731358"/>
              <a:gd name="connsiteX0" fmla="*/ 1155475 w 1320979"/>
              <a:gd name="connsiteY0" fmla="*/ 1731358 h 1731358"/>
              <a:gd name="connsiteX1" fmla="*/ 1129458 w 1320979"/>
              <a:gd name="connsiteY1" fmla="*/ 762894 h 1731358"/>
              <a:gd name="connsiteX2" fmla="*/ 6350 w 1320979"/>
              <a:gd name="connsiteY2" fmla="*/ 0 h 1731358"/>
              <a:gd name="connsiteX0" fmla="*/ 1149125 w 1314629"/>
              <a:gd name="connsiteY0" fmla="*/ 1731358 h 1731358"/>
              <a:gd name="connsiteX1" fmla="*/ 1123108 w 1314629"/>
              <a:gd name="connsiteY1" fmla="*/ 762894 h 1731358"/>
              <a:gd name="connsiteX2" fmla="*/ 0 w 1314629"/>
              <a:gd name="connsiteY2" fmla="*/ 0 h 1731358"/>
              <a:gd name="connsiteX0" fmla="*/ 1149125 w 1314629"/>
              <a:gd name="connsiteY0" fmla="*/ 1731358 h 1731358"/>
              <a:gd name="connsiteX1" fmla="*/ 1123108 w 1314629"/>
              <a:gd name="connsiteY1" fmla="*/ 762894 h 1731358"/>
              <a:gd name="connsiteX2" fmla="*/ 0 w 1314629"/>
              <a:gd name="connsiteY2" fmla="*/ 0 h 1731358"/>
              <a:gd name="connsiteX0" fmla="*/ 1268166 w 1453510"/>
              <a:gd name="connsiteY0" fmla="*/ 1703861 h 1703861"/>
              <a:gd name="connsiteX1" fmla="*/ 1242149 w 1453510"/>
              <a:gd name="connsiteY1" fmla="*/ 735397 h 1703861"/>
              <a:gd name="connsiteX2" fmla="*/ 0 w 1453510"/>
              <a:gd name="connsiteY2" fmla="*/ 0 h 1703861"/>
              <a:gd name="connsiteX0" fmla="*/ 1268166 w 1322800"/>
              <a:gd name="connsiteY0" fmla="*/ 1703861 h 1703861"/>
              <a:gd name="connsiteX1" fmla="*/ 483909 w 1322800"/>
              <a:gd name="connsiteY1" fmla="*/ 1266388 h 1703861"/>
              <a:gd name="connsiteX2" fmla="*/ 1242149 w 1322800"/>
              <a:gd name="connsiteY2" fmla="*/ 735397 h 1703861"/>
              <a:gd name="connsiteX3" fmla="*/ 0 w 1322800"/>
              <a:gd name="connsiteY3" fmla="*/ 0 h 1703861"/>
              <a:gd name="connsiteX0" fmla="*/ 483909 w 1322800"/>
              <a:gd name="connsiteY0" fmla="*/ 1266388 h 1266388"/>
              <a:gd name="connsiteX1" fmla="*/ 1242149 w 1322800"/>
              <a:gd name="connsiteY1" fmla="*/ 735397 h 1266388"/>
              <a:gd name="connsiteX2" fmla="*/ 0 w 1322800"/>
              <a:gd name="connsiteY2" fmla="*/ 0 h 1266388"/>
              <a:gd name="connsiteX0" fmla="*/ 483909 w 1323541"/>
              <a:gd name="connsiteY0" fmla="*/ 1266388 h 1443802"/>
              <a:gd name="connsiteX1" fmla="*/ 488350 w 1323541"/>
              <a:gd name="connsiteY1" fmla="*/ 1355304 h 1443802"/>
              <a:gd name="connsiteX2" fmla="*/ 1242149 w 1323541"/>
              <a:gd name="connsiteY2" fmla="*/ 735397 h 1443802"/>
              <a:gd name="connsiteX3" fmla="*/ 0 w 1323541"/>
              <a:gd name="connsiteY3" fmla="*/ 0 h 1443802"/>
              <a:gd name="connsiteX0" fmla="*/ 483909 w 1219049"/>
              <a:gd name="connsiteY0" fmla="*/ 1266388 h 1448534"/>
              <a:gd name="connsiteX1" fmla="*/ 488350 w 1219049"/>
              <a:gd name="connsiteY1" fmla="*/ 1355304 h 1448534"/>
              <a:gd name="connsiteX2" fmla="*/ 1137657 w 1219049"/>
              <a:gd name="connsiteY2" fmla="*/ 707008 h 1448534"/>
              <a:gd name="connsiteX3" fmla="*/ 0 w 1219049"/>
              <a:gd name="connsiteY3" fmla="*/ 0 h 1448534"/>
              <a:gd name="connsiteX0" fmla="*/ 483909 w 1218308"/>
              <a:gd name="connsiteY0" fmla="*/ 1266388 h 1266388"/>
              <a:gd name="connsiteX1" fmla="*/ 1137657 w 1218308"/>
              <a:gd name="connsiteY1" fmla="*/ 707008 h 1266388"/>
              <a:gd name="connsiteX2" fmla="*/ 0 w 1218308"/>
              <a:gd name="connsiteY2" fmla="*/ 0 h 1266388"/>
              <a:gd name="connsiteX0" fmla="*/ 483909 w 974100"/>
              <a:gd name="connsiteY0" fmla="*/ 1266388 h 1266388"/>
              <a:gd name="connsiteX1" fmla="*/ 893449 w 974100"/>
              <a:gd name="connsiteY1" fmla="*/ 697222 h 1266388"/>
              <a:gd name="connsiteX2" fmla="*/ 0 w 974100"/>
              <a:gd name="connsiteY2" fmla="*/ 0 h 1266388"/>
              <a:gd name="connsiteX0" fmla="*/ 483909 w 979503"/>
              <a:gd name="connsiteY0" fmla="*/ 1266388 h 1395090"/>
              <a:gd name="connsiteX1" fmla="*/ 321836 w 979503"/>
              <a:gd name="connsiteY1" fmla="*/ 1300229 h 1395090"/>
              <a:gd name="connsiteX2" fmla="*/ 893449 w 979503"/>
              <a:gd name="connsiteY2" fmla="*/ 697222 h 1395090"/>
              <a:gd name="connsiteX3" fmla="*/ 0 w 979503"/>
              <a:gd name="connsiteY3" fmla="*/ 0 h 1395090"/>
              <a:gd name="connsiteX0" fmla="*/ 321836 w 979503"/>
              <a:gd name="connsiteY0" fmla="*/ 1300229 h 1300229"/>
              <a:gd name="connsiteX1" fmla="*/ 893449 w 979503"/>
              <a:gd name="connsiteY1" fmla="*/ 697222 h 1300229"/>
              <a:gd name="connsiteX2" fmla="*/ 0 w 979503"/>
              <a:gd name="connsiteY2" fmla="*/ 0 h 1300229"/>
              <a:gd name="connsiteX0" fmla="*/ 1081746 w 1150003"/>
              <a:gd name="connsiteY0" fmla="*/ 1408293 h 1408293"/>
              <a:gd name="connsiteX1" fmla="*/ 893449 w 1150003"/>
              <a:gd name="connsiteY1" fmla="*/ 697222 h 1408293"/>
              <a:gd name="connsiteX2" fmla="*/ 0 w 1150003"/>
              <a:gd name="connsiteY2" fmla="*/ 0 h 1408293"/>
              <a:gd name="connsiteX0" fmla="*/ 1081746 w 1081746"/>
              <a:gd name="connsiteY0" fmla="*/ 1408293 h 1504294"/>
              <a:gd name="connsiteX1" fmla="*/ 699078 w 1081746"/>
              <a:gd name="connsiteY1" fmla="*/ 1385782 h 1504294"/>
              <a:gd name="connsiteX2" fmla="*/ 893449 w 1081746"/>
              <a:gd name="connsiteY2" fmla="*/ 697222 h 1504294"/>
              <a:gd name="connsiteX3" fmla="*/ 0 w 1081746"/>
              <a:gd name="connsiteY3" fmla="*/ 0 h 1504294"/>
              <a:gd name="connsiteX0" fmla="*/ 699078 w 1068522"/>
              <a:gd name="connsiteY0" fmla="*/ 1385782 h 1385782"/>
              <a:gd name="connsiteX1" fmla="*/ 893449 w 1068522"/>
              <a:gd name="connsiteY1" fmla="*/ 697222 h 1385782"/>
              <a:gd name="connsiteX2" fmla="*/ 0 w 1068522"/>
              <a:gd name="connsiteY2" fmla="*/ 0 h 1385782"/>
              <a:gd name="connsiteX0" fmla="*/ 699078 w 1013044"/>
              <a:gd name="connsiteY0" fmla="*/ 1385782 h 1488241"/>
              <a:gd name="connsiteX1" fmla="*/ 532647 w 1013044"/>
              <a:gd name="connsiteY1" fmla="*/ 1373481 h 1488241"/>
              <a:gd name="connsiteX2" fmla="*/ 893449 w 1013044"/>
              <a:gd name="connsiteY2" fmla="*/ 697222 h 1488241"/>
              <a:gd name="connsiteX3" fmla="*/ 0 w 1013044"/>
              <a:gd name="connsiteY3" fmla="*/ 0 h 1488241"/>
              <a:gd name="connsiteX0" fmla="*/ 532647 w 1013046"/>
              <a:gd name="connsiteY0" fmla="*/ 1373481 h 1373481"/>
              <a:gd name="connsiteX1" fmla="*/ 893449 w 1013046"/>
              <a:gd name="connsiteY1" fmla="*/ 697222 h 1373481"/>
              <a:gd name="connsiteX2" fmla="*/ 0 w 1013046"/>
              <a:gd name="connsiteY2" fmla="*/ 0 h 1373481"/>
              <a:gd name="connsiteX0" fmla="*/ 532647 w 829919"/>
              <a:gd name="connsiteY0" fmla="*/ 1373481 h 1373481"/>
              <a:gd name="connsiteX1" fmla="*/ 710323 w 829919"/>
              <a:gd name="connsiteY1" fmla="*/ 700721 h 1373481"/>
              <a:gd name="connsiteX2" fmla="*/ 0 w 829919"/>
              <a:gd name="connsiteY2" fmla="*/ 0 h 1373481"/>
              <a:gd name="connsiteX0" fmla="*/ 400101 w 697373"/>
              <a:gd name="connsiteY0" fmla="*/ 1369941 h 1369941"/>
              <a:gd name="connsiteX1" fmla="*/ 577777 w 697373"/>
              <a:gd name="connsiteY1" fmla="*/ 697181 h 1369941"/>
              <a:gd name="connsiteX2" fmla="*/ 1 w 697373"/>
              <a:gd name="connsiteY2" fmla="*/ 0 h 136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7373" h="1369941">
                <a:moveTo>
                  <a:pt x="400101" y="1369941"/>
                </a:moveTo>
                <a:cubicBezTo>
                  <a:pt x="432496" y="1255181"/>
                  <a:pt x="697373" y="925534"/>
                  <a:pt x="577777" y="697181"/>
                </a:cubicBezTo>
                <a:cubicBezTo>
                  <a:pt x="496385" y="471297"/>
                  <a:pt x="238420" y="180336"/>
                  <a:pt x="1" y="0"/>
                </a:cubicBezTo>
              </a:path>
            </a:pathLst>
          </a:custGeom>
          <a:noFill/>
          <a:ln w="9525" cap="flat" cmpd="sng" algn="ctr">
            <a:solidFill>
              <a:srgbClr val="C00000"/>
            </a:solidFill>
            <a:prstDash val="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868" tIns="60934" rIns="121868" bIns="60934" numCol="1" rtlCol="0" anchor="t" anchorCtr="0" compatLnSpc="1">
            <a:prstTxWarp prst="textNoShape">
              <a:avLst/>
            </a:prstTxWarp>
          </a:bodyPr>
          <a:lstStyle/>
          <a:p>
            <a:pPr defTabSz="1218536"/>
            <a:endParaRPr lang="zh-CN" altLang="en-US" sz="2240">
              <a:solidFill>
                <a:srgbClr val="1D1D1A"/>
              </a:solidFill>
              <a:latin typeface="Calibri"/>
              <a:ea typeface="等线" panose="02010600030101010101" pitchFamily="2" charset="-122"/>
            </a:endParaRPr>
          </a:p>
        </p:txBody>
      </p:sp>
      <p:sp>
        <p:nvSpPr>
          <p:cNvPr id="77" name="任意多边形 76"/>
          <p:cNvSpPr/>
          <p:nvPr/>
        </p:nvSpPr>
        <p:spPr bwMode="auto">
          <a:xfrm rot="21418338">
            <a:off x="3529666" y="2365279"/>
            <a:ext cx="770053" cy="3047545"/>
          </a:xfrm>
          <a:custGeom>
            <a:avLst/>
            <a:gdLst>
              <a:gd name="connsiteX0" fmla="*/ 0 w 266700"/>
              <a:gd name="connsiteY0" fmla="*/ 1571625 h 1571625"/>
              <a:gd name="connsiteX1" fmla="*/ 209550 w 266700"/>
              <a:gd name="connsiteY1" fmla="*/ 619125 h 1571625"/>
              <a:gd name="connsiteX2" fmla="*/ 266700 w 266700"/>
              <a:gd name="connsiteY2" fmla="*/ 0 h 1571625"/>
              <a:gd name="connsiteX0" fmla="*/ 0 w 576986"/>
              <a:gd name="connsiteY0" fmla="*/ 1574984 h 1574984"/>
              <a:gd name="connsiteX1" fmla="*/ 486395 w 576986"/>
              <a:gd name="connsiteY1" fmla="*/ 619125 h 1574984"/>
              <a:gd name="connsiteX2" fmla="*/ 543545 w 576986"/>
              <a:gd name="connsiteY2" fmla="*/ 0 h 1574984"/>
              <a:gd name="connsiteX0" fmla="*/ 0 w 681615"/>
              <a:gd name="connsiteY0" fmla="*/ 1574984 h 1574984"/>
              <a:gd name="connsiteX1" fmla="*/ 591024 w 681615"/>
              <a:gd name="connsiteY1" fmla="*/ 623318 h 1574984"/>
              <a:gd name="connsiteX2" fmla="*/ 543545 w 681615"/>
              <a:gd name="connsiteY2" fmla="*/ 0 h 1574984"/>
              <a:gd name="connsiteX0" fmla="*/ 0 w 543545"/>
              <a:gd name="connsiteY0" fmla="*/ 1574984 h 1574984"/>
              <a:gd name="connsiteX1" fmla="*/ 239594 w 543545"/>
              <a:gd name="connsiteY1" fmla="*/ 602008 h 1574984"/>
              <a:gd name="connsiteX2" fmla="*/ 543545 w 543545"/>
              <a:gd name="connsiteY2" fmla="*/ 0 h 1574984"/>
              <a:gd name="connsiteX0" fmla="*/ 0 w 590979"/>
              <a:gd name="connsiteY0" fmla="*/ 1574984 h 1574984"/>
              <a:gd name="connsiteX1" fmla="*/ 500388 w 590979"/>
              <a:gd name="connsiteY1" fmla="*/ 691953 h 1574984"/>
              <a:gd name="connsiteX2" fmla="*/ 543545 w 590979"/>
              <a:gd name="connsiteY2" fmla="*/ 0 h 1574984"/>
              <a:gd name="connsiteX0" fmla="*/ 1927782 w 2010332"/>
              <a:gd name="connsiteY0" fmla="*/ 1153078 h 1153078"/>
              <a:gd name="connsiteX1" fmla="*/ 269232 w 2010332"/>
              <a:gd name="connsiteY1" fmla="*/ 691953 h 1153078"/>
              <a:gd name="connsiteX2" fmla="*/ 312389 w 2010332"/>
              <a:gd name="connsiteY2" fmla="*/ 0 h 1153078"/>
              <a:gd name="connsiteX0" fmla="*/ 1927782 w 1927782"/>
              <a:gd name="connsiteY0" fmla="*/ 1153078 h 1153078"/>
              <a:gd name="connsiteX1" fmla="*/ 269232 w 1927782"/>
              <a:gd name="connsiteY1" fmla="*/ 691953 h 1153078"/>
              <a:gd name="connsiteX2" fmla="*/ 312389 w 1927782"/>
              <a:gd name="connsiteY2" fmla="*/ 0 h 1153078"/>
              <a:gd name="connsiteX0" fmla="*/ 1943954 w 1943954"/>
              <a:gd name="connsiteY0" fmla="*/ 1745864 h 1745864"/>
              <a:gd name="connsiteX1" fmla="*/ 285404 w 1943954"/>
              <a:gd name="connsiteY1" fmla="*/ 1284739 h 1745864"/>
              <a:gd name="connsiteX2" fmla="*/ 231528 w 1943954"/>
              <a:gd name="connsiteY2" fmla="*/ 0 h 1745864"/>
              <a:gd name="connsiteX0" fmla="*/ 1718776 w 1718776"/>
              <a:gd name="connsiteY0" fmla="*/ 1745864 h 1745864"/>
              <a:gd name="connsiteX1" fmla="*/ 644815 w 1718776"/>
              <a:gd name="connsiteY1" fmla="*/ 1146824 h 1745864"/>
              <a:gd name="connsiteX2" fmla="*/ 6350 w 1718776"/>
              <a:gd name="connsiteY2" fmla="*/ 0 h 1745864"/>
              <a:gd name="connsiteX0" fmla="*/ 2068143 w 2068143"/>
              <a:gd name="connsiteY0" fmla="*/ 1469449 h 1469449"/>
              <a:gd name="connsiteX1" fmla="*/ 644815 w 2068143"/>
              <a:gd name="connsiteY1" fmla="*/ 1146824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80651 w 2068143"/>
              <a:gd name="connsiteY1" fmla="*/ 1031262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4864 w 2068143"/>
              <a:gd name="connsiteY1" fmla="*/ 924556 h 1469449"/>
              <a:gd name="connsiteX2" fmla="*/ 6350 w 2068143"/>
              <a:gd name="connsiteY2" fmla="*/ 0 h 1469449"/>
              <a:gd name="connsiteX0" fmla="*/ 2068143 w 2068143"/>
              <a:gd name="connsiteY0" fmla="*/ 1469449 h 1831066"/>
              <a:gd name="connsiteX1" fmla="*/ 1578706 w 2068143"/>
              <a:gd name="connsiteY1" fmla="*/ 1740251 h 1831066"/>
              <a:gd name="connsiteX2" fmla="*/ 734864 w 2068143"/>
              <a:gd name="connsiteY2" fmla="*/ 924556 h 1831066"/>
              <a:gd name="connsiteX3" fmla="*/ 6350 w 2068143"/>
              <a:gd name="connsiteY3" fmla="*/ 0 h 1831066"/>
              <a:gd name="connsiteX0" fmla="*/ 2068143 w 2068143"/>
              <a:gd name="connsiteY0" fmla="*/ 1469449 h 1469449"/>
              <a:gd name="connsiteX1" fmla="*/ 734864 w 2068143"/>
              <a:gd name="connsiteY1" fmla="*/ 924556 h 1469449"/>
              <a:gd name="connsiteX2" fmla="*/ 6350 w 2068143"/>
              <a:gd name="connsiteY2" fmla="*/ 0 h 1469449"/>
              <a:gd name="connsiteX0" fmla="*/ 1716529 w 1716529"/>
              <a:gd name="connsiteY0" fmla="*/ 1778043 h 1778043"/>
              <a:gd name="connsiteX1" fmla="*/ 734864 w 1716529"/>
              <a:gd name="connsiteY1" fmla="*/ 924556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734864 w 1716529"/>
              <a:gd name="connsiteY1" fmla="*/ 924556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582285 w 1716529"/>
              <a:gd name="connsiteY1" fmla="*/ 974911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806943 w 1716529"/>
              <a:gd name="connsiteY1" fmla="*/ 959713 h 1778043"/>
              <a:gd name="connsiteX2" fmla="*/ 6350 w 1716529"/>
              <a:gd name="connsiteY2" fmla="*/ 0 h 1778043"/>
              <a:gd name="connsiteX0" fmla="*/ 2130621 w 2130621"/>
              <a:gd name="connsiteY0" fmla="*/ 1794637 h 1794637"/>
              <a:gd name="connsiteX1" fmla="*/ 806943 w 2130621"/>
              <a:gd name="connsiteY1" fmla="*/ 959713 h 1794637"/>
              <a:gd name="connsiteX2" fmla="*/ 6350 w 2130621"/>
              <a:gd name="connsiteY2" fmla="*/ 0 h 1794637"/>
              <a:gd name="connsiteX0" fmla="*/ 2130621 w 2130621"/>
              <a:gd name="connsiteY0" fmla="*/ 1794637 h 1794637"/>
              <a:gd name="connsiteX1" fmla="*/ 989128 w 2130621"/>
              <a:gd name="connsiteY1" fmla="*/ 942814 h 1794637"/>
              <a:gd name="connsiteX2" fmla="*/ 6350 w 2130621"/>
              <a:gd name="connsiteY2" fmla="*/ 0 h 179463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55476"/>
              <a:gd name="connsiteY0" fmla="*/ 1731357 h 1731357"/>
              <a:gd name="connsiteX1" fmla="*/ 913681 w 1155476"/>
              <a:gd name="connsiteY1" fmla="*/ 955924 h 1731357"/>
              <a:gd name="connsiteX2" fmla="*/ 6350 w 1155476"/>
              <a:gd name="connsiteY2" fmla="*/ 0 h 1731357"/>
              <a:gd name="connsiteX0" fmla="*/ 1113005 w 1113005"/>
              <a:gd name="connsiteY0" fmla="*/ 1729655 h 1729655"/>
              <a:gd name="connsiteX1" fmla="*/ 913681 w 1113005"/>
              <a:gd name="connsiteY1" fmla="*/ 955924 h 1729655"/>
              <a:gd name="connsiteX2" fmla="*/ 6350 w 1113005"/>
              <a:gd name="connsiteY2" fmla="*/ 0 h 1729655"/>
              <a:gd name="connsiteX0" fmla="*/ 1038681 w 1085736"/>
              <a:gd name="connsiteY0" fmla="*/ 1726677 h 1726677"/>
              <a:gd name="connsiteX1" fmla="*/ 913681 w 1085736"/>
              <a:gd name="connsiteY1" fmla="*/ 955924 h 1726677"/>
              <a:gd name="connsiteX2" fmla="*/ 6350 w 1085736"/>
              <a:gd name="connsiteY2" fmla="*/ 0 h 1726677"/>
              <a:gd name="connsiteX0" fmla="*/ 1038681 w 1038681"/>
              <a:gd name="connsiteY0" fmla="*/ 1726677 h 1726677"/>
              <a:gd name="connsiteX1" fmla="*/ 754416 w 1038681"/>
              <a:gd name="connsiteY1" fmla="*/ 949542 h 1726677"/>
              <a:gd name="connsiteX2" fmla="*/ 6350 w 1038681"/>
              <a:gd name="connsiteY2" fmla="*/ 0 h 1726677"/>
              <a:gd name="connsiteX0" fmla="*/ 1091769 w 1091769"/>
              <a:gd name="connsiteY0" fmla="*/ 1728805 h 1728805"/>
              <a:gd name="connsiteX1" fmla="*/ 807504 w 1091769"/>
              <a:gd name="connsiteY1" fmla="*/ 951670 h 1728805"/>
              <a:gd name="connsiteX2" fmla="*/ 6350 w 1091769"/>
              <a:gd name="connsiteY2" fmla="*/ 0 h 1728805"/>
              <a:gd name="connsiteX0" fmla="*/ 1085419 w 1085419"/>
              <a:gd name="connsiteY0" fmla="*/ 1728805 h 1728805"/>
              <a:gd name="connsiteX1" fmla="*/ 801154 w 1085419"/>
              <a:gd name="connsiteY1" fmla="*/ 951670 h 1728805"/>
              <a:gd name="connsiteX2" fmla="*/ 0 w 1085419"/>
              <a:gd name="connsiteY2" fmla="*/ 0 h 1728805"/>
              <a:gd name="connsiteX0" fmla="*/ 1118396 w 1118396"/>
              <a:gd name="connsiteY0" fmla="*/ 1713993 h 1713993"/>
              <a:gd name="connsiteX1" fmla="*/ 834131 w 1118396"/>
              <a:gd name="connsiteY1" fmla="*/ 936858 h 1713993"/>
              <a:gd name="connsiteX2" fmla="*/ 0 w 1118396"/>
              <a:gd name="connsiteY2" fmla="*/ 0 h 1713993"/>
              <a:gd name="connsiteX0" fmla="*/ 1213955 w 1213955"/>
              <a:gd name="connsiteY0" fmla="*/ 1717823 h 1717823"/>
              <a:gd name="connsiteX1" fmla="*/ 834131 w 1213955"/>
              <a:gd name="connsiteY1" fmla="*/ 936858 h 1717823"/>
              <a:gd name="connsiteX2" fmla="*/ 0 w 1213955"/>
              <a:gd name="connsiteY2" fmla="*/ 0 h 1717823"/>
              <a:gd name="connsiteX0" fmla="*/ 56987 w 1753329"/>
              <a:gd name="connsiteY0" fmla="*/ 1324942 h 1324942"/>
              <a:gd name="connsiteX1" fmla="*/ 1630156 w 1753329"/>
              <a:gd name="connsiteY1" fmla="*/ 936858 h 1324942"/>
              <a:gd name="connsiteX2" fmla="*/ 796025 w 1753329"/>
              <a:gd name="connsiteY2" fmla="*/ 0 h 1324942"/>
              <a:gd name="connsiteX0" fmla="*/ 56987 w 845715"/>
              <a:gd name="connsiteY0" fmla="*/ 1397078 h 1397078"/>
              <a:gd name="connsiteX1" fmla="*/ 836635 w 845715"/>
              <a:gd name="connsiteY1" fmla="*/ 936858 h 1397078"/>
              <a:gd name="connsiteX2" fmla="*/ 2504 w 845715"/>
              <a:gd name="connsiteY2" fmla="*/ 0 h 1397078"/>
              <a:gd name="connsiteX0" fmla="*/ 56987 w 625551"/>
              <a:gd name="connsiteY0" fmla="*/ 1397078 h 1397078"/>
              <a:gd name="connsiteX1" fmla="*/ 616471 w 625551"/>
              <a:gd name="connsiteY1" fmla="*/ 887700 h 1397078"/>
              <a:gd name="connsiteX2" fmla="*/ 2504 w 625551"/>
              <a:gd name="connsiteY2" fmla="*/ 0 h 1397078"/>
              <a:gd name="connsiteX0" fmla="*/ 56987 w 463582"/>
              <a:gd name="connsiteY0" fmla="*/ 1397078 h 1397078"/>
              <a:gd name="connsiteX1" fmla="*/ 454502 w 463582"/>
              <a:gd name="connsiteY1" fmla="*/ 614994 h 1397078"/>
              <a:gd name="connsiteX2" fmla="*/ 2504 w 463582"/>
              <a:gd name="connsiteY2" fmla="*/ 0 h 1397078"/>
              <a:gd name="connsiteX0" fmla="*/ 56987 w 501739"/>
              <a:gd name="connsiteY0" fmla="*/ 1290370 h 1290370"/>
              <a:gd name="connsiteX1" fmla="*/ 500290 w 501739"/>
              <a:gd name="connsiteY1" fmla="*/ 614994 h 1290370"/>
              <a:gd name="connsiteX2" fmla="*/ 48292 w 501739"/>
              <a:gd name="connsiteY2" fmla="*/ 0 h 1290370"/>
              <a:gd name="connsiteX0" fmla="*/ 8695 w 453447"/>
              <a:gd name="connsiteY0" fmla="*/ 1290370 h 1290370"/>
              <a:gd name="connsiteX1" fmla="*/ 451998 w 453447"/>
              <a:gd name="connsiteY1" fmla="*/ 614994 h 1290370"/>
              <a:gd name="connsiteX2" fmla="*/ 0 w 453447"/>
              <a:gd name="connsiteY2" fmla="*/ 0 h 1290370"/>
              <a:gd name="connsiteX0" fmla="*/ 8695 w 379123"/>
              <a:gd name="connsiteY0" fmla="*/ 1290370 h 1290370"/>
              <a:gd name="connsiteX1" fmla="*/ 377674 w 379123"/>
              <a:gd name="connsiteY1" fmla="*/ 612016 h 1290370"/>
              <a:gd name="connsiteX2" fmla="*/ 0 w 379123"/>
              <a:gd name="connsiteY2" fmla="*/ 0 h 1290370"/>
              <a:gd name="connsiteX0" fmla="*/ 0 w 381687"/>
              <a:gd name="connsiteY0" fmla="*/ 1286966 h 1286966"/>
              <a:gd name="connsiteX1" fmla="*/ 368979 w 381687"/>
              <a:gd name="connsiteY1" fmla="*/ 608612 h 1286966"/>
              <a:gd name="connsiteX2" fmla="*/ 76248 w 381687"/>
              <a:gd name="connsiteY2" fmla="*/ 0 h 1286966"/>
              <a:gd name="connsiteX0" fmla="*/ 192276 w 593301"/>
              <a:gd name="connsiteY0" fmla="*/ 1340124 h 1340124"/>
              <a:gd name="connsiteX1" fmla="*/ 561255 w 593301"/>
              <a:gd name="connsiteY1" fmla="*/ 661770 h 1340124"/>
              <a:gd name="connsiteX2" fmla="*/ 0 w 593301"/>
              <a:gd name="connsiteY2" fmla="*/ 0 h 1340124"/>
              <a:gd name="connsiteX0" fmla="*/ 192276 w 643438"/>
              <a:gd name="connsiteY0" fmla="*/ 1340124 h 1340124"/>
              <a:gd name="connsiteX1" fmla="*/ 611392 w 643438"/>
              <a:gd name="connsiteY1" fmla="*/ 660137 h 1340124"/>
              <a:gd name="connsiteX2" fmla="*/ 0 w 643438"/>
              <a:gd name="connsiteY2" fmla="*/ 0 h 1340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3438" h="1340124">
                <a:moveTo>
                  <a:pt x="192276" y="1340124"/>
                </a:moveTo>
                <a:cubicBezTo>
                  <a:pt x="283938" y="1120401"/>
                  <a:pt x="643438" y="883491"/>
                  <a:pt x="611392" y="660137"/>
                </a:cubicBezTo>
                <a:cubicBezTo>
                  <a:pt x="579346" y="436783"/>
                  <a:pt x="131680" y="184126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70C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868" tIns="60934" rIns="121868" bIns="60934" numCol="1" rtlCol="0" anchor="t" anchorCtr="0" compatLnSpc="1">
            <a:prstTxWarp prst="textNoShape">
              <a:avLst/>
            </a:prstTxWarp>
          </a:bodyPr>
          <a:lstStyle/>
          <a:p>
            <a:pPr defTabSz="1218536"/>
            <a:endParaRPr lang="zh-CN" altLang="en-US" sz="2240">
              <a:solidFill>
                <a:srgbClr val="1D1D1A"/>
              </a:solidFill>
              <a:latin typeface="Calibri"/>
              <a:ea typeface="等线" panose="02010600030101010101" pitchFamily="2" charset="-122"/>
            </a:endParaRPr>
          </a:p>
        </p:txBody>
      </p:sp>
      <p:sp>
        <p:nvSpPr>
          <p:cNvPr id="78" name="TextBox 186"/>
          <p:cNvSpPr txBox="1"/>
          <p:nvPr/>
        </p:nvSpPr>
        <p:spPr>
          <a:xfrm>
            <a:off x="35988" y="4843562"/>
            <a:ext cx="1928356" cy="430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12"/>
            <a:r>
              <a:rPr lang="zh-CN" altLang="en-US" sz="1099" dirty="0">
                <a:solidFill>
                  <a:srgbClr val="1D1D1A"/>
                </a:solidFill>
                <a:ea typeface="微软雅黑" pitchFamily="34" charset="-122"/>
              </a:rPr>
              <a:t>①</a:t>
            </a:r>
            <a:r>
              <a:rPr lang="en-US" altLang="zh-CN" sz="1099" dirty="0">
                <a:solidFill>
                  <a:srgbClr val="1D1D1A"/>
                </a:solidFill>
                <a:ea typeface="微软雅黑" pitchFamily="34" charset="-122"/>
              </a:rPr>
              <a:t>Telemetry data tagging definition and population</a:t>
            </a:r>
            <a:endParaRPr lang="zh-CN" altLang="en-US" sz="1099" dirty="0">
              <a:solidFill>
                <a:srgbClr val="1D1D1A"/>
              </a:solidFill>
              <a:ea typeface="微软雅黑" pitchFamily="34" charset="-122"/>
            </a:endParaRPr>
          </a:p>
        </p:txBody>
      </p:sp>
      <p:sp>
        <p:nvSpPr>
          <p:cNvPr id="79" name="TextBox 212"/>
          <p:cNvSpPr txBox="1"/>
          <p:nvPr/>
        </p:nvSpPr>
        <p:spPr>
          <a:xfrm>
            <a:off x="3370310" y="1805354"/>
            <a:ext cx="1346692" cy="599703"/>
          </a:xfrm>
          <a:prstGeom prst="rect">
            <a:avLst/>
          </a:prstGeom>
          <a:noFill/>
        </p:spPr>
        <p:txBody>
          <a:bodyPr wrap="none" lIns="91365" tIns="45682" rIns="91365" bIns="45682" rtlCol="0">
            <a:spAutoFit/>
          </a:bodyPr>
          <a:lstStyle/>
          <a:p>
            <a:pPr defTabSz="914112"/>
            <a:r>
              <a:rPr lang="en-US" altLang="zh-CN" sz="1099" dirty="0" smtClean="0">
                <a:solidFill>
                  <a:srgbClr val="1D1D1A"/>
                </a:solidFill>
                <a:latin typeface="Calibri"/>
                <a:ea typeface="微软雅黑" pitchFamily="34" charset="-122"/>
              </a:rPr>
              <a:t> ⑤Multi-Dimension </a:t>
            </a:r>
          </a:p>
          <a:p>
            <a:pPr defTabSz="914112"/>
            <a:r>
              <a:rPr lang="en-US" altLang="zh-CN" sz="1099" dirty="0" smtClean="0">
                <a:solidFill>
                  <a:srgbClr val="1D1D1A"/>
                </a:solidFill>
                <a:latin typeface="Calibri"/>
                <a:ea typeface="微软雅黑" pitchFamily="34" charset="-122"/>
              </a:rPr>
              <a:t>Telemetry data</a:t>
            </a:r>
          </a:p>
          <a:p>
            <a:pPr defTabSz="914112"/>
            <a:r>
              <a:rPr lang="en-US" altLang="zh-CN" sz="1099" dirty="0" smtClean="0">
                <a:solidFill>
                  <a:srgbClr val="1D1D1A"/>
                </a:solidFill>
                <a:latin typeface="Calibri"/>
                <a:ea typeface="微软雅黑" pitchFamily="34" charset="-122"/>
              </a:rPr>
              <a:t>analysis</a:t>
            </a:r>
            <a:endParaRPr lang="zh-CN" altLang="en-US" sz="1099" dirty="0">
              <a:solidFill>
                <a:srgbClr val="1D1D1A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87" name="圆角矩形 86"/>
          <p:cNvSpPr/>
          <p:nvPr/>
        </p:nvSpPr>
        <p:spPr>
          <a:xfrm>
            <a:off x="6521894" y="894289"/>
            <a:ext cx="792088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OPM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5633696" y="1377169"/>
            <a:ext cx="668821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Object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6400800" y="1366982"/>
            <a:ext cx="851548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Property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圆角矩形 89"/>
          <p:cNvSpPr/>
          <p:nvPr/>
        </p:nvSpPr>
        <p:spPr>
          <a:xfrm>
            <a:off x="7350631" y="1366982"/>
            <a:ext cx="643250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Metric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圆角矩形 90"/>
          <p:cNvSpPr/>
          <p:nvPr/>
        </p:nvSpPr>
        <p:spPr>
          <a:xfrm>
            <a:off x="8374103" y="1819983"/>
            <a:ext cx="819356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Counter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2" name="直接连接符 91"/>
          <p:cNvCxnSpPr>
            <a:stCxn id="87" idx="2"/>
            <a:endCxn id="89" idx="0"/>
          </p:cNvCxnSpPr>
          <p:nvPr/>
        </p:nvCxnSpPr>
        <p:spPr>
          <a:xfrm flipH="1">
            <a:off x="6826574" y="1182321"/>
            <a:ext cx="91364" cy="184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>
            <a:stCxn id="87" idx="2"/>
            <a:endCxn id="88" idx="0"/>
          </p:cNvCxnSpPr>
          <p:nvPr/>
        </p:nvCxnSpPr>
        <p:spPr>
          <a:xfrm flipH="1">
            <a:off x="5968107" y="1182321"/>
            <a:ext cx="949831" cy="1948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stCxn id="87" idx="2"/>
            <a:endCxn id="90" idx="0"/>
          </p:cNvCxnSpPr>
          <p:nvPr/>
        </p:nvCxnSpPr>
        <p:spPr>
          <a:xfrm>
            <a:off x="6917938" y="1182321"/>
            <a:ext cx="754318" cy="184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圆角矩形 94"/>
          <p:cNvSpPr/>
          <p:nvPr/>
        </p:nvSpPr>
        <p:spPr>
          <a:xfrm>
            <a:off x="9405440" y="1819983"/>
            <a:ext cx="793996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Alarm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圆角矩形 95"/>
          <p:cNvSpPr/>
          <p:nvPr/>
        </p:nvSpPr>
        <p:spPr>
          <a:xfrm>
            <a:off x="7390227" y="1819983"/>
            <a:ext cx="775259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Status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10410073" y="1819983"/>
            <a:ext cx="756285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8" name="肘形连接符 97"/>
          <p:cNvCxnSpPr>
            <a:stCxn id="96" idx="0"/>
            <a:endCxn id="90" idx="2"/>
          </p:cNvCxnSpPr>
          <p:nvPr/>
        </p:nvCxnSpPr>
        <p:spPr>
          <a:xfrm rot="16200000" flipV="1">
            <a:off x="7642573" y="1684698"/>
            <a:ext cx="164969" cy="105601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肘形连接符 98"/>
          <p:cNvCxnSpPr>
            <a:stCxn id="91" idx="0"/>
            <a:endCxn id="90" idx="2"/>
          </p:cNvCxnSpPr>
          <p:nvPr/>
        </p:nvCxnSpPr>
        <p:spPr>
          <a:xfrm rot="16200000" flipV="1">
            <a:off x="8145535" y="1181736"/>
            <a:ext cx="164969" cy="1111525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肘形连接符 99"/>
          <p:cNvCxnSpPr>
            <a:stCxn id="95" idx="0"/>
            <a:endCxn id="90" idx="2"/>
          </p:cNvCxnSpPr>
          <p:nvPr/>
        </p:nvCxnSpPr>
        <p:spPr>
          <a:xfrm rot="16200000" flipV="1">
            <a:off x="8654863" y="672408"/>
            <a:ext cx="164969" cy="2130182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肘形连接符 100"/>
          <p:cNvCxnSpPr>
            <a:stCxn id="97" idx="0"/>
            <a:endCxn id="90" idx="2"/>
          </p:cNvCxnSpPr>
          <p:nvPr/>
        </p:nvCxnSpPr>
        <p:spPr>
          <a:xfrm rot="16200000" flipV="1">
            <a:off x="9147752" y="179519"/>
            <a:ext cx="164969" cy="3115960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圆角矩形 101"/>
          <p:cNvSpPr/>
          <p:nvPr/>
        </p:nvSpPr>
        <p:spPr>
          <a:xfrm>
            <a:off x="5502676" y="2134188"/>
            <a:ext cx="5451579" cy="687017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defTabSz="1219272"/>
            <a:r>
              <a:rPr lang="en-US" sz="12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Network Element</a:t>
            </a:r>
            <a:endParaRPr lang="en-US" sz="12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6247298" y="2387920"/>
            <a:ext cx="863611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sz="10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Hardware</a:t>
            </a:r>
            <a:endParaRPr lang="en-US" sz="10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圆角矩形 103"/>
          <p:cNvSpPr/>
          <p:nvPr/>
        </p:nvSpPr>
        <p:spPr>
          <a:xfrm>
            <a:off x="7385846" y="2387920"/>
            <a:ext cx="792088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Alarm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圆角矩形 104"/>
          <p:cNvSpPr/>
          <p:nvPr/>
        </p:nvSpPr>
        <p:spPr>
          <a:xfrm>
            <a:off x="8458022" y="2366294"/>
            <a:ext cx="516009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ACL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圆角矩形 105"/>
          <p:cNvSpPr/>
          <p:nvPr/>
        </p:nvSpPr>
        <p:spPr>
          <a:xfrm>
            <a:off x="10056605" y="2383261"/>
            <a:ext cx="792088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7" name="直接连接符 106"/>
          <p:cNvCxnSpPr>
            <a:stCxn id="88" idx="2"/>
            <a:endCxn id="104" idx="0"/>
          </p:cNvCxnSpPr>
          <p:nvPr/>
        </p:nvCxnSpPr>
        <p:spPr>
          <a:xfrm>
            <a:off x="5968107" y="1665201"/>
            <a:ext cx="1813783" cy="722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>
            <a:stCxn id="91" idx="2"/>
            <a:endCxn id="104" idx="0"/>
          </p:cNvCxnSpPr>
          <p:nvPr/>
        </p:nvCxnSpPr>
        <p:spPr>
          <a:xfrm flipH="1">
            <a:off x="7781890" y="2108015"/>
            <a:ext cx="1001891" cy="2799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>
            <a:stCxn id="95" idx="2"/>
            <a:endCxn id="105" idx="0"/>
          </p:cNvCxnSpPr>
          <p:nvPr/>
        </p:nvCxnSpPr>
        <p:spPr>
          <a:xfrm flipH="1">
            <a:off x="8716027" y="2108015"/>
            <a:ext cx="1086411" cy="258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>
            <a:stCxn id="88" idx="2"/>
            <a:endCxn id="105" idx="0"/>
          </p:cNvCxnSpPr>
          <p:nvPr/>
        </p:nvCxnSpPr>
        <p:spPr>
          <a:xfrm>
            <a:off x="5968107" y="1665201"/>
            <a:ext cx="2747920" cy="7010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>
            <a:stCxn id="88" idx="2"/>
            <a:endCxn id="103" idx="0"/>
          </p:cNvCxnSpPr>
          <p:nvPr/>
        </p:nvCxnSpPr>
        <p:spPr>
          <a:xfrm>
            <a:off x="5968107" y="1665201"/>
            <a:ext cx="710997" cy="722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>
            <a:stCxn id="89" idx="2"/>
            <a:endCxn id="103" idx="0"/>
          </p:cNvCxnSpPr>
          <p:nvPr/>
        </p:nvCxnSpPr>
        <p:spPr>
          <a:xfrm flipH="1">
            <a:off x="6679104" y="1655014"/>
            <a:ext cx="147470" cy="7329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>
            <a:stCxn id="96" idx="2"/>
            <a:endCxn id="103" idx="0"/>
          </p:cNvCxnSpPr>
          <p:nvPr/>
        </p:nvCxnSpPr>
        <p:spPr>
          <a:xfrm flipH="1">
            <a:off x="6679104" y="2108015"/>
            <a:ext cx="1098753" cy="2799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内容占位符 2"/>
          <p:cNvSpPr txBox="1">
            <a:spLocks/>
          </p:cNvSpPr>
          <p:nvPr/>
        </p:nvSpPr>
        <p:spPr bwMode="auto">
          <a:xfrm>
            <a:off x="7509498" y="931320"/>
            <a:ext cx="3932363" cy="26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>
            <a:lvl1pPr marL="252413" indent="-252413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6100" indent="-209550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  <a:ea typeface="+mn-ea"/>
              </a:defRPr>
            </a:lvl2pPr>
            <a:lvl3pPr marL="839788" indent="-168275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+mn-lt"/>
                <a:ea typeface="+mn-ea"/>
              </a:defRPr>
            </a:lvl3pPr>
            <a:lvl4pPr marL="1174750" indent="-168275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  <a:ea typeface="+mn-ea"/>
              </a:defRPr>
            </a:lvl4pPr>
            <a:lvl5pPr marL="1509713" indent="-166688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5pPr>
            <a:lvl6pPr marL="19669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6pPr>
            <a:lvl7pPr marL="24241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7pPr>
            <a:lvl8pPr marL="28813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8pPr>
            <a:lvl9pPr marL="33385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ts val="1200"/>
              </a:lnSpc>
              <a:buFont typeface="Wingdings" pitchFamily="2" charset="2"/>
              <a:buNone/>
            </a:pPr>
            <a:r>
              <a:rPr lang="en-US" altLang="zh-CN" sz="1200" b="0" kern="0" dirty="0" smtClean="0">
                <a:solidFill>
                  <a:srgbClr val="002060"/>
                </a:solidFill>
              </a:rPr>
              <a:t>The relation between OPM tag and </a:t>
            </a:r>
            <a:r>
              <a:rPr lang="en-US" altLang="zh-CN" sz="1200" b="0" kern="0" dirty="0" err="1" smtClean="0">
                <a:solidFill>
                  <a:srgbClr val="002060"/>
                </a:solidFill>
              </a:rPr>
              <a:t>Opstate</a:t>
            </a:r>
            <a:r>
              <a:rPr lang="en-US" altLang="zh-CN" sz="1200" b="0" kern="0" dirty="0" smtClean="0">
                <a:solidFill>
                  <a:srgbClr val="002060"/>
                </a:solidFill>
              </a:rPr>
              <a:t> model</a:t>
            </a:r>
            <a:endParaRPr lang="en-US" sz="1200" b="0" kern="0" dirty="0">
              <a:solidFill>
                <a:srgbClr val="002060"/>
              </a:solidFill>
            </a:endParaRPr>
          </a:p>
        </p:txBody>
      </p:sp>
      <p:sp>
        <p:nvSpPr>
          <p:cNvPr id="130" name="圆角矩形 129"/>
          <p:cNvSpPr/>
          <p:nvPr/>
        </p:nvSpPr>
        <p:spPr>
          <a:xfrm>
            <a:off x="9078568" y="2382769"/>
            <a:ext cx="875097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圆角矩形 162"/>
          <p:cNvSpPr/>
          <p:nvPr/>
        </p:nvSpPr>
        <p:spPr>
          <a:xfrm>
            <a:off x="8226859" y="1357551"/>
            <a:ext cx="1178581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Metric-Group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4" name="直接连接符 163"/>
          <p:cNvCxnSpPr>
            <a:endCxn id="163" idx="0"/>
          </p:cNvCxnSpPr>
          <p:nvPr/>
        </p:nvCxnSpPr>
        <p:spPr>
          <a:xfrm>
            <a:off x="7070167" y="1182321"/>
            <a:ext cx="1745983" cy="1752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6" name="图片 1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2215" y="2896283"/>
            <a:ext cx="4241233" cy="1870503"/>
          </a:xfrm>
          <a:prstGeom prst="rect">
            <a:avLst/>
          </a:prstGeom>
        </p:spPr>
      </p:pic>
      <p:sp>
        <p:nvSpPr>
          <p:cNvPr id="167" name="圆角右箭头 166"/>
          <p:cNvSpPr/>
          <p:nvPr/>
        </p:nvSpPr>
        <p:spPr>
          <a:xfrm flipV="1">
            <a:off x="5633696" y="2885923"/>
            <a:ext cx="668821" cy="1343252"/>
          </a:xfrm>
          <a:prstGeom prst="bentArrow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8" name="内容占位符 2"/>
          <p:cNvSpPr txBox="1">
            <a:spLocks/>
          </p:cNvSpPr>
          <p:nvPr/>
        </p:nvSpPr>
        <p:spPr bwMode="auto">
          <a:xfrm>
            <a:off x="4821344" y="942133"/>
            <a:ext cx="1723010" cy="26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>
            <a:lvl1pPr marL="252413" indent="-252413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6100" indent="-209550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  <a:ea typeface="+mn-ea"/>
              </a:defRPr>
            </a:lvl2pPr>
            <a:lvl3pPr marL="839788" indent="-168275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+mn-lt"/>
                <a:ea typeface="+mn-ea"/>
              </a:defRPr>
            </a:lvl3pPr>
            <a:lvl4pPr marL="1174750" indent="-168275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  <a:ea typeface="+mn-ea"/>
              </a:defRPr>
            </a:lvl4pPr>
            <a:lvl5pPr marL="1509713" indent="-166688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5pPr>
            <a:lvl6pPr marL="19669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6pPr>
            <a:lvl7pPr marL="24241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7pPr>
            <a:lvl8pPr marL="28813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8pPr>
            <a:lvl9pPr marL="33385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ts val="1200"/>
              </a:lnSpc>
              <a:buFont typeface="Wingdings" pitchFamily="2" charset="2"/>
              <a:buNone/>
            </a:pPr>
            <a:r>
              <a:rPr lang="en-US" altLang="zh-CN" sz="1200" b="0" kern="0" dirty="0" smtClean="0">
                <a:solidFill>
                  <a:srgbClr val="002060"/>
                </a:solidFill>
              </a:rPr>
              <a:t>Telemetry data tagging</a:t>
            </a:r>
            <a:endParaRPr lang="en-US" sz="1200" b="0" kern="0" dirty="0">
              <a:solidFill>
                <a:srgbClr val="002060"/>
              </a:solidFill>
            </a:endParaRPr>
          </a:p>
        </p:txBody>
      </p:sp>
      <p:sp>
        <p:nvSpPr>
          <p:cNvPr id="169" name="内容占位符 2"/>
          <p:cNvSpPr txBox="1">
            <a:spLocks/>
          </p:cNvSpPr>
          <p:nvPr/>
        </p:nvSpPr>
        <p:spPr bwMode="auto">
          <a:xfrm>
            <a:off x="4821344" y="3333559"/>
            <a:ext cx="1723010" cy="26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>
            <a:lvl1pPr marL="252413" indent="-252413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6100" indent="-209550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  <a:ea typeface="+mn-ea"/>
              </a:defRPr>
            </a:lvl2pPr>
            <a:lvl3pPr marL="839788" indent="-168275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+mn-lt"/>
                <a:ea typeface="+mn-ea"/>
              </a:defRPr>
            </a:lvl3pPr>
            <a:lvl4pPr marL="1174750" indent="-168275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  <a:ea typeface="+mn-ea"/>
              </a:defRPr>
            </a:lvl4pPr>
            <a:lvl5pPr marL="1509713" indent="-166688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5pPr>
            <a:lvl6pPr marL="19669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6pPr>
            <a:lvl7pPr marL="24241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7pPr>
            <a:lvl8pPr marL="28813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8pPr>
            <a:lvl9pPr marL="33385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ts val="1200"/>
              </a:lnSpc>
              <a:buFont typeface="Wingdings" pitchFamily="2" charset="2"/>
              <a:buNone/>
            </a:pPr>
            <a:r>
              <a:rPr lang="en-US" altLang="zh-CN" sz="1200" b="0" kern="0" dirty="0" smtClean="0">
                <a:solidFill>
                  <a:srgbClr val="002060"/>
                </a:solidFill>
              </a:rPr>
              <a:t>Telemetry data analysis</a:t>
            </a:r>
            <a:endParaRPr lang="en-US" sz="1200" b="0" kern="0" dirty="0">
              <a:solidFill>
                <a:srgbClr val="002060"/>
              </a:solidFill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358C8-DC72-4623-946E-6852C2682A17}" type="slidenum">
              <a:rPr lang="zh-CN" altLang="en-US" smtClean="0">
                <a:solidFill>
                  <a:srgbClr val="000000"/>
                </a:solidFill>
              </a:rPr>
              <a:pPr/>
              <a:t>6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8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7295" y="-134681"/>
            <a:ext cx="11892875" cy="990600"/>
          </a:xfrm>
        </p:spPr>
        <p:txBody>
          <a:bodyPr/>
          <a:lstStyle/>
          <a:p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Telemetry data tag usage Example</a:t>
            </a:r>
            <a:b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Multi-Source Telemetry </a:t>
            </a:r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data </a:t>
            </a:r>
            <a:r>
              <a:rPr lang="en-US" altLang="zh-CN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aggregation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99931" y="4709203"/>
            <a:ext cx="7140240" cy="1486062"/>
          </a:xfrm>
        </p:spPr>
        <p:txBody>
          <a:bodyPr/>
          <a:lstStyle/>
          <a:p>
            <a:r>
              <a:rPr lang="en-US" altLang="zh-CN" sz="1400" dirty="0"/>
              <a:t>Data from different sources (such as multiple line cards) for the same metric, such as label-switched path (LSP) statistics or filter counter statistics</a:t>
            </a:r>
            <a:r>
              <a:rPr lang="en-US" altLang="zh-CN" sz="1400" dirty="0" smtClean="0"/>
              <a:t>.</a:t>
            </a:r>
          </a:p>
          <a:p>
            <a:r>
              <a:rPr lang="en-US" altLang="zh-CN" sz="1400" dirty="0"/>
              <a:t>Data from multiple sources, such as input and output statistics for aggregated Ethernet interfaces.</a:t>
            </a:r>
            <a:endParaRPr lang="zh-CN" altLang="en-US" sz="1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DA3CBD-568D-4BC9-B8E4-8840E8AED514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云形 5"/>
          <p:cNvSpPr/>
          <p:nvPr/>
        </p:nvSpPr>
        <p:spPr bwMode="auto">
          <a:xfrm>
            <a:off x="632258" y="5189504"/>
            <a:ext cx="4365843" cy="1055721"/>
          </a:xfrm>
          <a:prstGeom prst="cloud">
            <a:avLst/>
          </a:prstGeom>
          <a:solidFill>
            <a:srgbClr val="DDDDD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5556" tIns="52777" rIns="105556" bIns="52777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43285" indent="-243285" algn="ctr" defTabSz="1068334">
              <a:spcBef>
                <a:spcPct val="50000"/>
              </a:spcBef>
            </a:pPr>
            <a:endParaRPr lang="zh-CN" altLang="en-US" sz="1599" b="1" dirty="0">
              <a:solidFill>
                <a:srgbClr val="1D1D1A">
                  <a:lumMod val="50000"/>
                  <a:lumOff val="50000"/>
                </a:srgbClr>
              </a:solidFill>
              <a:latin typeface="Calibri"/>
              <a:ea typeface="微软雅黑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43" y="5390031"/>
            <a:ext cx="628405" cy="35228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641" y="5390031"/>
            <a:ext cx="628405" cy="35228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7698" y="5422682"/>
            <a:ext cx="628405" cy="35228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747" y="5359201"/>
            <a:ext cx="628405" cy="35228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240347" y="1196397"/>
            <a:ext cx="925253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12">
              <a:lnSpc>
                <a:spcPts val="1999"/>
              </a:lnSpc>
            </a:pPr>
            <a:r>
              <a:rPr lang="en-US" altLang="zh-CN" sz="1399" b="1" dirty="0" smtClean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Insight</a:t>
            </a:r>
          </a:p>
          <a:p>
            <a:pPr defTabSz="914112">
              <a:lnSpc>
                <a:spcPts val="1999"/>
              </a:lnSpc>
            </a:pPr>
            <a:r>
              <a:rPr lang="en-US" altLang="zh-CN" sz="1399" b="1" dirty="0" smtClean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Analysis</a:t>
            </a:r>
            <a:endParaRPr lang="zh-CN" altLang="en-US" sz="1399" b="1" dirty="0">
              <a:solidFill>
                <a:srgbClr val="1D1D1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28409" y="5615777"/>
            <a:ext cx="1511952" cy="452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12">
              <a:lnSpc>
                <a:spcPts val="3439"/>
              </a:lnSpc>
            </a:pPr>
            <a:r>
              <a:rPr lang="en-US" altLang="zh-CN" sz="1100" dirty="0" smtClean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Network Element-A</a:t>
            </a:r>
            <a:endParaRPr lang="zh-CN" altLang="en-US" sz="1100" dirty="0">
              <a:solidFill>
                <a:srgbClr val="1D1D1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14" name="Group 200"/>
          <p:cNvGrpSpPr>
            <a:grpSpLocks noChangeAspect="1"/>
          </p:cNvGrpSpPr>
          <p:nvPr/>
        </p:nvGrpSpPr>
        <p:grpSpPr bwMode="auto">
          <a:xfrm>
            <a:off x="944130" y="1340251"/>
            <a:ext cx="591348" cy="496312"/>
            <a:chOff x="428" y="2033"/>
            <a:chExt cx="501" cy="421"/>
          </a:xfrm>
        </p:grpSpPr>
        <p:sp>
          <p:nvSpPr>
            <p:cNvPr id="15" name="Freeform 201"/>
            <p:cNvSpPr>
              <a:spLocks noChangeAspect="1"/>
            </p:cNvSpPr>
            <p:nvPr/>
          </p:nvSpPr>
          <p:spPr bwMode="auto">
            <a:xfrm>
              <a:off x="847" y="2358"/>
              <a:ext cx="60" cy="68"/>
            </a:xfrm>
            <a:custGeom>
              <a:avLst/>
              <a:gdLst>
                <a:gd name="T0" fmla="*/ 0 w 60"/>
                <a:gd name="T1" fmla="*/ 56 h 68"/>
                <a:gd name="T2" fmla="*/ 4 w 60"/>
                <a:gd name="T3" fmla="*/ 68 h 68"/>
                <a:gd name="T4" fmla="*/ 60 w 60"/>
                <a:gd name="T5" fmla="*/ 8 h 68"/>
                <a:gd name="T6" fmla="*/ 60 w 60"/>
                <a:gd name="T7" fmla="*/ 0 h 68"/>
                <a:gd name="T8" fmla="*/ 12 w 60"/>
                <a:gd name="T9" fmla="*/ 38 h 68"/>
                <a:gd name="T10" fmla="*/ 0 w 60"/>
                <a:gd name="T11" fmla="*/ 56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0"/>
                <a:gd name="T19" fmla="*/ 0 h 68"/>
                <a:gd name="T20" fmla="*/ 60 w 60"/>
                <a:gd name="T21" fmla="*/ 68 h 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0" h="68">
                  <a:moveTo>
                    <a:pt x="0" y="56"/>
                  </a:moveTo>
                  <a:lnTo>
                    <a:pt x="4" y="68"/>
                  </a:lnTo>
                  <a:lnTo>
                    <a:pt x="60" y="8"/>
                  </a:lnTo>
                  <a:lnTo>
                    <a:pt x="60" y="0"/>
                  </a:lnTo>
                  <a:lnTo>
                    <a:pt x="12" y="3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16" name="Freeform 202"/>
            <p:cNvSpPr>
              <a:spLocks noChangeAspect="1"/>
            </p:cNvSpPr>
            <p:nvPr/>
          </p:nvSpPr>
          <p:spPr bwMode="auto">
            <a:xfrm>
              <a:off x="631" y="2354"/>
              <a:ext cx="220" cy="74"/>
            </a:xfrm>
            <a:custGeom>
              <a:avLst/>
              <a:gdLst>
                <a:gd name="T0" fmla="*/ 220 w 220"/>
                <a:gd name="T1" fmla="*/ 66 h 74"/>
                <a:gd name="T2" fmla="*/ 0 w 220"/>
                <a:gd name="T3" fmla="*/ 0 h 74"/>
                <a:gd name="T4" fmla="*/ 0 w 220"/>
                <a:gd name="T5" fmla="*/ 4 h 74"/>
                <a:gd name="T6" fmla="*/ 220 w 220"/>
                <a:gd name="T7" fmla="*/ 74 h 74"/>
                <a:gd name="T8" fmla="*/ 220 w 220"/>
                <a:gd name="T9" fmla="*/ 66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0"/>
                <a:gd name="T16" fmla="*/ 0 h 74"/>
                <a:gd name="T17" fmla="*/ 220 w 220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0" h="74">
                  <a:moveTo>
                    <a:pt x="220" y="66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20" y="74"/>
                  </a:lnTo>
                  <a:lnTo>
                    <a:pt x="220" y="66"/>
                  </a:ln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17" name="Freeform 203"/>
            <p:cNvSpPr>
              <a:spLocks noChangeAspect="1"/>
            </p:cNvSpPr>
            <p:nvPr/>
          </p:nvSpPr>
          <p:spPr bwMode="auto">
            <a:xfrm>
              <a:off x="631" y="2300"/>
              <a:ext cx="278" cy="122"/>
            </a:xfrm>
            <a:custGeom>
              <a:avLst/>
              <a:gdLst>
                <a:gd name="T0" fmla="*/ 56 w 278"/>
                <a:gd name="T1" fmla="*/ 0 h 122"/>
                <a:gd name="T2" fmla="*/ 278 w 278"/>
                <a:gd name="T3" fmla="*/ 56 h 122"/>
                <a:gd name="T4" fmla="*/ 220 w 278"/>
                <a:gd name="T5" fmla="*/ 122 h 122"/>
                <a:gd name="T6" fmla="*/ 0 w 278"/>
                <a:gd name="T7" fmla="*/ 54 h 122"/>
                <a:gd name="T8" fmla="*/ 56 w 278"/>
                <a:gd name="T9" fmla="*/ 0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8"/>
                <a:gd name="T16" fmla="*/ 0 h 122"/>
                <a:gd name="T17" fmla="*/ 278 w 278"/>
                <a:gd name="T18" fmla="*/ 122 h 1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8" h="122">
                  <a:moveTo>
                    <a:pt x="56" y="0"/>
                  </a:moveTo>
                  <a:lnTo>
                    <a:pt x="278" y="56"/>
                  </a:lnTo>
                  <a:lnTo>
                    <a:pt x="220" y="122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18" name="Freeform 204"/>
            <p:cNvSpPr>
              <a:spLocks noChangeAspect="1"/>
            </p:cNvSpPr>
            <p:nvPr/>
          </p:nvSpPr>
          <p:spPr bwMode="auto">
            <a:xfrm>
              <a:off x="709" y="2064"/>
              <a:ext cx="220" cy="22"/>
            </a:xfrm>
            <a:custGeom>
              <a:avLst/>
              <a:gdLst>
                <a:gd name="T0" fmla="*/ 256 w 110"/>
                <a:gd name="T1" fmla="*/ 0 h 11"/>
                <a:gd name="T2" fmla="*/ 3328 w 110"/>
                <a:gd name="T3" fmla="*/ 64 h 11"/>
                <a:gd name="T4" fmla="*/ 6848 w 110"/>
                <a:gd name="T5" fmla="*/ 512 h 11"/>
                <a:gd name="T6" fmla="*/ 7040 w 110"/>
                <a:gd name="T7" fmla="*/ 640 h 11"/>
                <a:gd name="T8" fmla="*/ 6784 w 110"/>
                <a:gd name="T9" fmla="*/ 704 h 11"/>
                <a:gd name="T10" fmla="*/ 0 w 110"/>
                <a:gd name="T11" fmla="*/ 192 h 11"/>
                <a:gd name="T12" fmla="*/ 256 w 110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0"/>
                <a:gd name="T22" fmla="*/ 0 h 11"/>
                <a:gd name="T23" fmla="*/ 110 w 110"/>
                <a:gd name="T24" fmla="*/ 11 h 1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0" h="11">
                  <a:moveTo>
                    <a:pt x="4" y="0"/>
                  </a:moveTo>
                  <a:cubicBezTo>
                    <a:pt x="4" y="0"/>
                    <a:pt x="40" y="1"/>
                    <a:pt x="52" y="1"/>
                  </a:cubicBezTo>
                  <a:cubicBezTo>
                    <a:pt x="64" y="2"/>
                    <a:pt x="107" y="8"/>
                    <a:pt x="107" y="8"/>
                  </a:cubicBezTo>
                  <a:cubicBezTo>
                    <a:pt x="107" y="8"/>
                    <a:pt x="110" y="8"/>
                    <a:pt x="110" y="10"/>
                  </a:cubicBezTo>
                  <a:cubicBezTo>
                    <a:pt x="109" y="11"/>
                    <a:pt x="106" y="11"/>
                    <a:pt x="106" y="1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0"/>
                    <a:pt x="4" y="0"/>
                  </a:cubicBez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19" name="Freeform 205"/>
            <p:cNvSpPr>
              <a:spLocks noChangeAspect="1"/>
            </p:cNvSpPr>
            <p:nvPr/>
          </p:nvSpPr>
          <p:spPr bwMode="auto">
            <a:xfrm>
              <a:off x="885" y="2308"/>
              <a:ext cx="16" cy="32"/>
            </a:xfrm>
            <a:custGeom>
              <a:avLst/>
              <a:gdLst>
                <a:gd name="T0" fmla="*/ 512 w 8"/>
                <a:gd name="T1" fmla="*/ 128 h 16"/>
                <a:gd name="T2" fmla="*/ 384 w 8"/>
                <a:gd name="T3" fmla="*/ 832 h 16"/>
                <a:gd name="T4" fmla="*/ 128 w 8"/>
                <a:gd name="T5" fmla="*/ 1024 h 16"/>
                <a:gd name="T6" fmla="*/ 0 w 8"/>
                <a:gd name="T7" fmla="*/ 0 h 16"/>
                <a:gd name="T8" fmla="*/ 512 w 8"/>
                <a:gd name="T9" fmla="*/ 128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6"/>
                <a:gd name="T17" fmla="*/ 8 w 8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6">
                  <a:moveTo>
                    <a:pt x="8" y="2"/>
                  </a:moveTo>
                  <a:cubicBezTo>
                    <a:pt x="8" y="2"/>
                    <a:pt x="6" y="10"/>
                    <a:pt x="6" y="13"/>
                  </a:cubicBezTo>
                  <a:cubicBezTo>
                    <a:pt x="5" y="15"/>
                    <a:pt x="2" y="16"/>
                    <a:pt x="2" y="1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2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0" name="Freeform 206"/>
            <p:cNvSpPr>
              <a:spLocks noChangeAspect="1"/>
            </p:cNvSpPr>
            <p:nvPr/>
          </p:nvSpPr>
          <p:spPr bwMode="auto">
            <a:xfrm>
              <a:off x="711" y="2258"/>
              <a:ext cx="182" cy="82"/>
            </a:xfrm>
            <a:custGeom>
              <a:avLst/>
              <a:gdLst>
                <a:gd name="T0" fmla="*/ 0 w 91"/>
                <a:gd name="T1" fmla="*/ 0 h 41"/>
                <a:gd name="T2" fmla="*/ 64 w 91"/>
                <a:gd name="T3" fmla="*/ 1088 h 41"/>
                <a:gd name="T4" fmla="*/ 768 w 91"/>
                <a:gd name="T5" fmla="*/ 1280 h 41"/>
                <a:gd name="T6" fmla="*/ 2880 w 91"/>
                <a:gd name="T7" fmla="*/ 1472 h 41"/>
                <a:gd name="T8" fmla="*/ 4928 w 91"/>
                <a:gd name="T9" fmla="*/ 2432 h 41"/>
                <a:gd name="T10" fmla="*/ 5696 w 91"/>
                <a:gd name="T11" fmla="*/ 2624 h 41"/>
                <a:gd name="T12" fmla="*/ 5824 w 91"/>
                <a:gd name="T13" fmla="*/ 1472 h 41"/>
                <a:gd name="T14" fmla="*/ 0 w 91"/>
                <a:gd name="T15" fmla="*/ 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1"/>
                <a:gd name="T25" fmla="*/ 0 h 41"/>
                <a:gd name="T26" fmla="*/ 91 w 91"/>
                <a:gd name="T27" fmla="*/ 41 h 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1" h="41">
                  <a:moveTo>
                    <a:pt x="0" y="0"/>
                  </a:moveTo>
                  <a:cubicBezTo>
                    <a:pt x="0" y="0"/>
                    <a:pt x="1" y="12"/>
                    <a:pt x="1" y="17"/>
                  </a:cubicBezTo>
                  <a:cubicBezTo>
                    <a:pt x="5" y="18"/>
                    <a:pt x="9" y="19"/>
                    <a:pt x="12" y="20"/>
                  </a:cubicBezTo>
                  <a:cubicBezTo>
                    <a:pt x="16" y="20"/>
                    <a:pt x="30" y="18"/>
                    <a:pt x="45" y="23"/>
                  </a:cubicBezTo>
                  <a:cubicBezTo>
                    <a:pt x="59" y="27"/>
                    <a:pt x="71" y="36"/>
                    <a:pt x="77" y="38"/>
                  </a:cubicBezTo>
                  <a:cubicBezTo>
                    <a:pt x="82" y="39"/>
                    <a:pt x="89" y="41"/>
                    <a:pt x="89" y="41"/>
                  </a:cubicBezTo>
                  <a:cubicBezTo>
                    <a:pt x="91" y="23"/>
                    <a:pt x="91" y="23"/>
                    <a:pt x="91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D76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1" name="Freeform 207"/>
            <p:cNvSpPr>
              <a:spLocks noChangeAspect="1"/>
            </p:cNvSpPr>
            <p:nvPr/>
          </p:nvSpPr>
          <p:spPr bwMode="auto">
            <a:xfrm>
              <a:off x="905" y="2084"/>
              <a:ext cx="24" cy="230"/>
            </a:xfrm>
            <a:custGeom>
              <a:avLst/>
              <a:gdLst>
                <a:gd name="T0" fmla="*/ 2 w 24"/>
                <a:gd name="T1" fmla="*/ 230 h 230"/>
                <a:gd name="T2" fmla="*/ 8 w 24"/>
                <a:gd name="T3" fmla="*/ 224 h 230"/>
                <a:gd name="T4" fmla="*/ 24 w 24"/>
                <a:gd name="T5" fmla="*/ 0 h 230"/>
                <a:gd name="T6" fmla="*/ 18 w 24"/>
                <a:gd name="T7" fmla="*/ 0 h 230"/>
                <a:gd name="T8" fmla="*/ 0 w 24"/>
                <a:gd name="T9" fmla="*/ 228 h 230"/>
                <a:gd name="T10" fmla="*/ 2 w 24"/>
                <a:gd name="T11" fmla="*/ 230 h 2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230"/>
                <a:gd name="T20" fmla="*/ 24 w 24"/>
                <a:gd name="T21" fmla="*/ 230 h 2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230">
                  <a:moveTo>
                    <a:pt x="2" y="230"/>
                  </a:moveTo>
                  <a:lnTo>
                    <a:pt x="8" y="224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0" y="228"/>
                  </a:lnTo>
                  <a:lnTo>
                    <a:pt x="2" y="230"/>
                  </a:lnTo>
                  <a:close/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2" name="Freeform 208"/>
            <p:cNvSpPr>
              <a:spLocks noChangeAspect="1"/>
            </p:cNvSpPr>
            <p:nvPr/>
          </p:nvSpPr>
          <p:spPr bwMode="auto">
            <a:xfrm>
              <a:off x="905" y="2084"/>
              <a:ext cx="24" cy="230"/>
            </a:xfrm>
            <a:custGeom>
              <a:avLst/>
              <a:gdLst>
                <a:gd name="T0" fmla="*/ 2 w 24"/>
                <a:gd name="T1" fmla="*/ 230 h 230"/>
                <a:gd name="T2" fmla="*/ 8 w 24"/>
                <a:gd name="T3" fmla="*/ 224 h 230"/>
                <a:gd name="T4" fmla="*/ 24 w 24"/>
                <a:gd name="T5" fmla="*/ 0 h 230"/>
                <a:gd name="T6" fmla="*/ 18 w 24"/>
                <a:gd name="T7" fmla="*/ 0 h 230"/>
                <a:gd name="T8" fmla="*/ 0 w 24"/>
                <a:gd name="T9" fmla="*/ 228 h 2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30"/>
                <a:gd name="T17" fmla="*/ 24 w 24"/>
                <a:gd name="T18" fmla="*/ 230 h 2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30">
                  <a:moveTo>
                    <a:pt x="2" y="230"/>
                  </a:moveTo>
                  <a:lnTo>
                    <a:pt x="8" y="224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0" y="22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3" name="Freeform 209"/>
            <p:cNvSpPr>
              <a:spLocks noChangeAspect="1"/>
            </p:cNvSpPr>
            <p:nvPr/>
          </p:nvSpPr>
          <p:spPr bwMode="auto">
            <a:xfrm>
              <a:off x="695" y="2064"/>
              <a:ext cx="228" cy="250"/>
            </a:xfrm>
            <a:custGeom>
              <a:avLst/>
              <a:gdLst>
                <a:gd name="T0" fmla="*/ 6784 w 114"/>
                <a:gd name="T1" fmla="*/ 8000 h 125"/>
                <a:gd name="T2" fmla="*/ 0 w 114"/>
                <a:gd name="T3" fmla="*/ 6272 h 125"/>
                <a:gd name="T4" fmla="*/ 448 w 114"/>
                <a:gd name="T5" fmla="*/ 256 h 125"/>
                <a:gd name="T6" fmla="*/ 640 w 114"/>
                <a:gd name="T7" fmla="*/ 64 h 125"/>
                <a:gd name="T8" fmla="*/ 7104 w 114"/>
                <a:gd name="T9" fmla="*/ 576 h 125"/>
                <a:gd name="T10" fmla="*/ 7296 w 114"/>
                <a:gd name="T11" fmla="*/ 704 h 125"/>
                <a:gd name="T12" fmla="*/ 6784 w 114"/>
                <a:gd name="T13" fmla="*/ 8000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125"/>
                <a:gd name="T23" fmla="*/ 114 w 114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125">
                  <a:moveTo>
                    <a:pt x="106" y="125"/>
                  </a:moveTo>
                  <a:cubicBezTo>
                    <a:pt x="70" y="116"/>
                    <a:pt x="19" y="104"/>
                    <a:pt x="0" y="98"/>
                  </a:cubicBezTo>
                  <a:cubicBezTo>
                    <a:pt x="2" y="74"/>
                    <a:pt x="3" y="46"/>
                    <a:pt x="7" y="4"/>
                  </a:cubicBezTo>
                  <a:cubicBezTo>
                    <a:pt x="7" y="2"/>
                    <a:pt x="7" y="0"/>
                    <a:pt x="10" y="1"/>
                  </a:cubicBezTo>
                  <a:cubicBezTo>
                    <a:pt x="10" y="1"/>
                    <a:pt x="109" y="9"/>
                    <a:pt x="111" y="9"/>
                  </a:cubicBezTo>
                  <a:cubicBezTo>
                    <a:pt x="114" y="9"/>
                    <a:pt x="114" y="9"/>
                    <a:pt x="114" y="11"/>
                  </a:cubicBezTo>
                  <a:lnTo>
                    <a:pt x="106" y="125"/>
                  </a:lnTo>
                  <a:close/>
                </a:path>
              </a:pathLst>
            </a:custGeom>
            <a:solidFill>
              <a:srgbClr val="8BA6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4" name="Freeform 210"/>
            <p:cNvSpPr>
              <a:spLocks noChangeAspect="1"/>
            </p:cNvSpPr>
            <p:nvPr/>
          </p:nvSpPr>
          <p:spPr bwMode="auto">
            <a:xfrm>
              <a:off x="719" y="2084"/>
              <a:ext cx="178" cy="184"/>
            </a:xfrm>
            <a:custGeom>
              <a:avLst/>
              <a:gdLst>
                <a:gd name="T0" fmla="*/ 5696 w 89"/>
                <a:gd name="T1" fmla="*/ 512 h 92"/>
                <a:gd name="T2" fmla="*/ 256 w 89"/>
                <a:gd name="T3" fmla="*/ 0 h 92"/>
                <a:gd name="T4" fmla="*/ 0 w 89"/>
                <a:gd name="T5" fmla="*/ 4864 h 92"/>
                <a:gd name="T6" fmla="*/ 5184 w 89"/>
                <a:gd name="T7" fmla="*/ 5888 h 92"/>
                <a:gd name="T8" fmla="*/ 5696 w 89"/>
                <a:gd name="T9" fmla="*/ 512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92"/>
                <a:gd name="T17" fmla="*/ 89 w 89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92">
                  <a:moveTo>
                    <a:pt x="89" y="8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24"/>
                    <a:pt x="1" y="50"/>
                    <a:pt x="0" y="76"/>
                  </a:cubicBezTo>
                  <a:cubicBezTo>
                    <a:pt x="29" y="85"/>
                    <a:pt x="50" y="89"/>
                    <a:pt x="81" y="92"/>
                  </a:cubicBezTo>
                  <a:cubicBezTo>
                    <a:pt x="89" y="8"/>
                    <a:pt x="89" y="8"/>
                    <a:pt x="89" y="8"/>
                  </a:cubicBezTo>
                </a:path>
              </a:pathLst>
            </a:custGeom>
            <a:solidFill>
              <a:srgbClr val="0B3C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5" name="Freeform 211"/>
            <p:cNvSpPr>
              <a:spLocks noChangeAspect="1"/>
            </p:cNvSpPr>
            <p:nvPr/>
          </p:nvSpPr>
          <p:spPr bwMode="auto">
            <a:xfrm>
              <a:off x="725" y="2088"/>
              <a:ext cx="170" cy="176"/>
            </a:xfrm>
            <a:custGeom>
              <a:avLst/>
              <a:gdLst>
                <a:gd name="T0" fmla="*/ 5440 w 85"/>
                <a:gd name="T1" fmla="*/ 448 h 88"/>
                <a:gd name="T2" fmla="*/ 192 w 85"/>
                <a:gd name="T3" fmla="*/ 0 h 88"/>
                <a:gd name="T4" fmla="*/ 0 w 85"/>
                <a:gd name="T5" fmla="*/ 4672 h 88"/>
                <a:gd name="T6" fmla="*/ 4928 w 85"/>
                <a:gd name="T7" fmla="*/ 5632 h 88"/>
                <a:gd name="T8" fmla="*/ 5440 w 85"/>
                <a:gd name="T9" fmla="*/ 512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88"/>
                <a:gd name="T17" fmla="*/ 85 w 85"/>
                <a:gd name="T18" fmla="*/ 88 h 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88">
                  <a:moveTo>
                    <a:pt x="85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23"/>
                    <a:pt x="1" y="48"/>
                    <a:pt x="0" y="73"/>
                  </a:cubicBezTo>
                  <a:cubicBezTo>
                    <a:pt x="15" y="78"/>
                    <a:pt x="47" y="85"/>
                    <a:pt x="77" y="88"/>
                  </a:cubicBezTo>
                  <a:cubicBezTo>
                    <a:pt x="85" y="8"/>
                    <a:pt x="85" y="8"/>
                    <a:pt x="85" y="8"/>
                  </a:cubicBezTo>
                </a:path>
              </a:pathLst>
            </a:custGeom>
            <a:solidFill>
              <a:srgbClr val="D3DBE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6" name="Freeform 212"/>
            <p:cNvSpPr>
              <a:spLocks noChangeAspect="1"/>
            </p:cNvSpPr>
            <p:nvPr/>
          </p:nvSpPr>
          <p:spPr bwMode="auto">
            <a:xfrm>
              <a:off x="692" y="2264"/>
              <a:ext cx="70" cy="19"/>
            </a:xfrm>
            <a:custGeom>
              <a:avLst/>
              <a:gdLst>
                <a:gd name="T0" fmla="*/ 0 w 180"/>
                <a:gd name="T1" fmla="*/ 4 h 48"/>
                <a:gd name="T2" fmla="*/ 180 w 180"/>
                <a:gd name="T3" fmla="*/ 48 h 48"/>
                <a:gd name="T4" fmla="*/ 180 w 180"/>
                <a:gd name="T5" fmla="*/ 46 h 48"/>
                <a:gd name="T6" fmla="*/ 0 w 180"/>
                <a:gd name="T7" fmla="*/ 0 h 48"/>
                <a:gd name="T8" fmla="*/ 0 w 180"/>
                <a:gd name="T9" fmla="*/ 4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0"/>
                <a:gd name="T16" fmla="*/ 0 h 48"/>
                <a:gd name="T17" fmla="*/ 180 w 18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0" h="48">
                  <a:moveTo>
                    <a:pt x="0" y="4"/>
                  </a:moveTo>
                  <a:lnTo>
                    <a:pt x="180" y="48"/>
                  </a:lnTo>
                  <a:lnTo>
                    <a:pt x="180" y="46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7" name="Freeform 213"/>
            <p:cNvSpPr>
              <a:spLocks noChangeAspect="1"/>
            </p:cNvSpPr>
            <p:nvPr/>
          </p:nvSpPr>
          <p:spPr bwMode="auto">
            <a:xfrm>
              <a:off x="581" y="2334"/>
              <a:ext cx="138" cy="34"/>
            </a:xfrm>
            <a:custGeom>
              <a:avLst/>
              <a:gdLst>
                <a:gd name="T0" fmla="*/ 0 w 69"/>
                <a:gd name="T1" fmla="*/ 0 h 17"/>
                <a:gd name="T2" fmla="*/ 1280 w 69"/>
                <a:gd name="T3" fmla="*/ 256 h 17"/>
                <a:gd name="T4" fmla="*/ 2688 w 69"/>
                <a:gd name="T5" fmla="*/ 320 h 17"/>
                <a:gd name="T6" fmla="*/ 3328 w 69"/>
                <a:gd name="T7" fmla="*/ 192 h 17"/>
                <a:gd name="T8" fmla="*/ 3904 w 69"/>
                <a:gd name="T9" fmla="*/ 128 h 17"/>
                <a:gd name="T10" fmla="*/ 4096 w 69"/>
                <a:gd name="T11" fmla="*/ 256 h 17"/>
                <a:gd name="T12" fmla="*/ 4288 w 69"/>
                <a:gd name="T13" fmla="*/ 448 h 17"/>
                <a:gd name="T14" fmla="*/ 4416 w 69"/>
                <a:gd name="T15" fmla="*/ 704 h 17"/>
                <a:gd name="T16" fmla="*/ 4224 w 69"/>
                <a:gd name="T17" fmla="*/ 704 h 17"/>
                <a:gd name="T18" fmla="*/ 4096 w 69"/>
                <a:gd name="T19" fmla="*/ 576 h 17"/>
                <a:gd name="T20" fmla="*/ 3968 w 69"/>
                <a:gd name="T21" fmla="*/ 448 h 17"/>
                <a:gd name="T22" fmla="*/ 4096 w 69"/>
                <a:gd name="T23" fmla="*/ 704 h 17"/>
                <a:gd name="T24" fmla="*/ 4160 w 69"/>
                <a:gd name="T25" fmla="*/ 832 h 17"/>
                <a:gd name="T26" fmla="*/ 3840 w 69"/>
                <a:gd name="T27" fmla="*/ 640 h 17"/>
                <a:gd name="T28" fmla="*/ 3648 w 69"/>
                <a:gd name="T29" fmla="*/ 512 h 17"/>
                <a:gd name="T30" fmla="*/ 3392 w 69"/>
                <a:gd name="T31" fmla="*/ 512 h 17"/>
                <a:gd name="T32" fmla="*/ 3200 w 69"/>
                <a:gd name="T33" fmla="*/ 576 h 17"/>
                <a:gd name="T34" fmla="*/ 3136 w 69"/>
                <a:gd name="T35" fmla="*/ 704 h 17"/>
                <a:gd name="T36" fmla="*/ 3392 w 69"/>
                <a:gd name="T37" fmla="*/ 768 h 17"/>
                <a:gd name="T38" fmla="*/ 3648 w 69"/>
                <a:gd name="T39" fmla="*/ 1024 h 17"/>
                <a:gd name="T40" fmla="*/ 3392 w 69"/>
                <a:gd name="T41" fmla="*/ 1088 h 17"/>
                <a:gd name="T42" fmla="*/ 2880 w 69"/>
                <a:gd name="T43" fmla="*/ 1024 h 17"/>
                <a:gd name="T44" fmla="*/ 2496 w 69"/>
                <a:gd name="T45" fmla="*/ 1024 h 17"/>
                <a:gd name="T46" fmla="*/ 1344 w 69"/>
                <a:gd name="T47" fmla="*/ 1024 h 17"/>
                <a:gd name="T48" fmla="*/ 320 w 69"/>
                <a:gd name="T49" fmla="*/ 1024 h 17"/>
                <a:gd name="T50" fmla="*/ 0 w 69"/>
                <a:gd name="T51" fmla="*/ 0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9"/>
                <a:gd name="T79" fmla="*/ 0 h 17"/>
                <a:gd name="T80" fmla="*/ 69 w 69"/>
                <a:gd name="T81" fmla="*/ 17 h 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9" h="17">
                  <a:moveTo>
                    <a:pt x="0" y="0"/>
                  </a:moveTo>
                  <a:cubicBezTo>
                    <a:pt x="0" y="0"/>
                    <a:pt x="8" y="3"/>
                    <a:pt x="20" y="4"/>
                  </a:cubicBezTo>
                  <a:cubicBezTo>
                    <a:pt x="31" y="5"/>
                    <a:pt x="36" y="7"/>
                    <a:pt x="42" y="5"/>
                  </a:cubicBezTo>
                  <a:cubicBezTo>
                    <a:pt x="48" y="3"/>
                    <a:pt x="50" y="1"/>
                    <a:pt x="52" y="3"/>
                  </a:cubicBezTo>
                  <a:cubicBezTo>
                    <a:pt x="56" y="3"/>
                    <a:pt x="61" y="2"/>
                    <a:pt x="61" y="2"/>
                  </a:cubicBezTo>
                  <a:cubicBezTo>
                    <a:pt x="61" y="2"/>
                    <a:pt x="62" y="2"/>
                    <a:pt x="64" y="4"/>
                  </a:cubicBezTo>
                  <a:cubicBezTo>
                    <a:pt x="64" y="4"/>
                    <a:pt x="66" y="6"/>
                    <a:pt x="67" y="7"/>
                  </a:cubicBezTo>
                  <a:cubicBezTo>
                    <a:pt x="68" y="8"/>
                    <a:pt x="69" y="10"/>
                    <a:pt x="69" y="11"/>
                  </a:cubicBezTo>
                  <a:cubicBezTo>
                    <a:pt x="69" y="12"/>
                    <a:pt x="68" y="13"/>
                    <a:pt x="66" y="11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4" y="8"/>
                    <a:pt x="62" y="8"/>
                    <a:pt x="62" y="7"/>
                  </a:cubicBezTo>
                  <a:cubicBezTo>
                    <a:pt x="63" y="9"/>
                    <a:pt x="63" y="10"/>
                    <a:pt x="64" y="11"/>
                  </a:cubicBezTo>
                  <a:cubicBezTo>
                    <a:pt x="65" y="12"/>
                    <a:pt x="66" y="12"/>
                    <a:pt x="65" y="13"/>
                  </a:cubicBezTo>
                  <a:cubicBezTo>
                    <a:pt x="65" y="13"/>
                    <a:pt x="63" y="14"/>
                    <a:pt x="60" y="10"/>
                  </a:cubicBezTo>
                  <a:cubicBezTo>
                    <a:pt x="57" y="10"/>
                    <a:pt x="57" y="8"/>
                    <a:pt x="57" y="8"/>
                  </a:cubicBezTo>
                  <a:cubicBezTo>
                    <a:pt x="57" y="8"/>
                    <a:pt x="55" y="10"/>
                    <a:pt x="53" y="8"/>
                  </a:cubicBezTo>
                  <a:cubicBezTo>
                    <a:pt x="52" y="9"/>
                    <a:pt x="50" y="9"/>
                    <a:pt x="50" y="9"/>
                  </a:cubicBezTo>
                  <a:cubicBezTo>
                    <a:pt x="50" y="9"/>
                    <a:pt x="49" y="11"/>
                    <a:pt x="49" y="11"/>
                  </a:cubicBezTo>
                  <a:cubicBezTo>
                    <a:pt x="51" y="12"/>
                    <a:pt x="52" y="12"/>
                    <a:pt x="53" y="12"/>
                  </a:cubicBezTo>
                  <a:cubicBezTo>
                    <a:pt x="54" y="12"/>
                    <a:pt x="58" y="14"/>
                    <a:pt x="57" y="16"/>
                  </a:cubicBezTo>
                  <a:cubicBezTo>
                    <a:pt x="57" y="17"/>
                    <a:pt x="56" y="17"/>
                    <a:pt x="53" y="17"/>
                  </a:cubicBezTo>
                  <a:cubicBezTo>
                    <a:pt x="50" y="16"/>
                    <a:pt x="48" y="16"/>
                    <a:pt x="45" y="16"/>
                  </a:cubicBezTo>
                  <a:cubicBezTo>
                    <a:pt x="44" y="16"/>
                    <a:pt x="41" y="16"/>
                    <a:pt x="39" y="16"/>
                  </a:cubicBezTo>
                  <a:cubicBezTo>
                    <a:pt x="36" y="16"/>
                    <a:pt x="21" y="16"/>
                    <a:pt x="21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2" y="9"/>
                    <a:pt x="0" y="0"/>
                  </a:cubicBezTo>
                  <a:close/>
                </a:path>
              </a:pathLst>
            </a:custGeom>
            <a:solidFill>
              <a:srgbClr val="F8C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8" name="Freeform 214"/>
            <p:cNvSpPr>
              <a:spLocks noChangeAspect="1"/>
            </p:cNvSpPr>
            <p:nvPr/>
          </p:nvSpPr>
          <p:spPr bwMode="auto">
            <a:xfrm>
              <a:off x="677" y="2348"/>
              <a:ext cx="4" cy="4"/>
            </a:xfrm>
            <a:custGeom>
              <a:avLst/>
              <a:gdLst>
                <a:gd name="T0" fmla="*/ 0 w 2"/>
                <a:gd name="T1" fmla="*/ 0 h 2"/>
                <a:gd name="T2" fmla="*/ 128 w 2"/>
                <a:gd name="T3" fmla="*/ 128 h 2"/>
                <a:gd name="T4" fmla="*/ 128 w 2"/>
                <a:gd name="T5" fmla="*/ 128 h 2"/>
                <a:gd name="T6" fmla="*/ 0 w 2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2"/>
                <a:gd name="T14" fmla="*/ 2 w 2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29" name="Freeform 215"/>
            <p:cNvSpPr>
              <a:spLocks noChangeAspect="1"/>
            </p:cNvSpPr>
            <p:nvPr/>
          </p:nvSpPr>
          <p:spPr bwMode="auto">
            <a:xfrm>
              <a:off x="685" y="2344"/>
              <a:ext cx="2" cy="6"/>
            </a:xfrm>
            <a:custGeom>
              <a:avLst/>
              <a:gdLst>
                <a:gd name="T0" fmla="*/ 0 w 1"/>
                <a:gd name="T1" fmla="*/ 0 h 3"/>
                <a:gd name="T2" fmla="*/ 64 w 1"/>
                <a:gd name="T3" fmla="*/ 192 h 3"/>
                <a:gd name="T4" fmla="*/ 64 w 1"/>
                <a:gd name="T5" fmla="*/ 192 h 3"/>
                <a:gd name="T6" fmla="*/ 0 w 1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3"/>
                <a:gd name="T14" fmla="*/ 1 w 1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3">
                  <a:moveTo>
                    <a:pt x="0" y="0"/>
                  </a:moveTo>
                  <a:cubicBezTo>
                    <a:pt x="0" y="0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0" name="Freeform 216"/>
            <p:cNvSpPr>
              <a:spLocks noChangeAspect="1"/>
            </p:cNvSpPr>
            <p:nvPr/>
          </p:nvSpPr>
          <p:spPr bwMode="auto">
            <a:xfrm>
              <a:off x="671" y="2350"/>
              <a:ext cx="8" cy="6"/>
            </a:xfrm>
            <a:custGeom>
              <a:avLst/>
              <a:gdLst>
                <a:gd name="T0" fmla="*/ 64 w 4"/>
                <a:gd name="T1" fmla="*/ 0 h 3"/>
                <a:gd name="T2" fmla="*/ 256 w 4"/>
                <a:gd name="T3" fmla="*/ 192 h 3"/>
                <a:gd name="T4" fmla="*/ 256 w 4"/>
                <a:gd name="T5" fmla="*/ 192 h 3"/>
                <a:gd name="T6" fmla="*/ 64 w 4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3"/>
                <a:gd name="T14" fmla="*/ 4 w 4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3">
                  <a:moveTo>
                    <a:pt x="1" y="0"/>
                  </a:moveTo>
                  <a:cubicBezTo>
                    <a:pt x="1" y="0"/>
                    <a:pt x="0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2" y="3"/>
                    <a:pt x="1" y="0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1" name="Freeform 217"/>
            <p:cNvSpPr>
              <a:spLocks noChangeAspect="1"/>
            </p:cNvSpPr>
            <p:nvPr/>
          </p:nvSpPr>
          <p:spPr bwMode="auto">
            <a:xfrm>
              <a:off x="446" y="2166"/>
              <a:ext cx="197" cy="274"/>
            </a:xfrm>
            <a:custGeom>
              <a:avLst/>
              <a:gdLst>
                <a:gd name="T0" fmla="*/ 5355 w 98"/>
                <a:gd name="T1" fmla="*/ 3264 h 137"/>
                <a:gd name="T2" fmla="*/ 5548 w 98"/>
                <a:gd name="T3" fmla="*/ 5184 h 137"/>
                <a:gd name="T4" fmla="*/ 5880 w 98"/>
                <a:gd name="T5" fmla="*/ 6144 h 137"/>
                <a:gd name="T6" fmla="*/ 6272 w 98"/>
                <a:gd name="T7" fmla="*/ 6528 h 137"/>
                <a:gd name="T8" fmla="*/ 5880 w 98"/>
                <a:gd name="T9" fmla="*/ 7680 h 137"/>
                <a:gd name="T10" fmla="*/ 4752 w 98"/>
                <a:gd name="T11" fmla="*/ 8064 h 137"/>
                <a:gd name="T12" fmla="*/ 4296 w 98"/>
                <a:gd name="T13" fmla="*/ 8384 h 137"/>
                <a:gd name="T14" fmla="*/ 4101 w 98"/>
                <a:gd name="T15" fmla="*/ 8704 h 137"/>
                <a:gd name="T16" fmla="*/ 521 w 98"/>
                <a:gd name="T17" fmla="*/ 8192 h 137"/>
                <a:gd name="T18" fmla="*/ 2300 w 98"/>
                <a:gd name="T19" fmla="*/ 64 h 137"/>
                <a:gd name="T20" fmla="*/ 4231 w 98"/>
                <a:gd name="T21" fmla="*/ 704 h 137"/>
                <a:gd name="T22" fmla="*/ 4688 w 98"/>
                <a:gd name="T23" fmla="*/ 1536 h 137"/>
                <a:gd name="T24" fmla="*/ 5355 w 98"/>
                <a:gd name="T25" fmla="*/ 3264 h 13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8"/>
                <a:gd name="T40" fmla="*/ 0 h 137"/>
                <a:gd name="T41" fmla="*/ 98 w 98"/>
                <a:gd name="T42" fmla="*/ 137 h 13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8" h="137">
                  <a:moveTo>
                    <a:pt x="81" y="51"/>
                  </a:moveTo>
                  <a:cubicBezTo>
                    <a:pt x="82" y="64"/>
                    <a:pt x="83" y="78"/>
                    <a:pt x="84" y="81"/>
                  </a:cubicBezTo>
                  <a:cubicBezTo>
                    <a:pt x="88" y="88"/>
                    <a:pt x="89" y="93"/>
                    <a:pt x="89" y="96"/>
                  </a:cubicBezTo>
                  <a:cubicBezTo>
                    <a:pt x="91" y="100"/>
                    <a:pt x="93" y="93"/>
                    <a:pt x="95" y="102"/>
                  </a:cubicBezTo>
                  <a:cubicBezTo>
                    <a:pt x="98" y="108"/>
                    <a:pt x="89" y="120"/>
                    <a:pt x="89" y="120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59" y="136"/>
                    <a:pt x="12" y="137"/>
                    <a:pt x="8" y="128"/>
                  </a:cubicBezTo>
                  <a:cubicBezTo>
                    <a:pt x="0" y="76"/>
                    <a:pt x="2" y="13"/>
                    <a:pt x="35" y="1"/>
                  </a:cubicBezTo>
                  <a:cubicBezTo>
                    <a:pt x="36" y="0"/>
                    <a:pt x="64" y="11"/>
                    <a:pt x="64" y="11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4"/>
                    <a:pt x="80" y="25"/>
                    <a:pt x="81" y="51"/>
                  </a:cubicBezTo>
                  <a:close/>
                </a:path>
              </a:pathLst>
            </a:custGeom>
            <a:solidFill>
              <a:srgbClr val="EEE8E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2" name="Freeform 218"/>
            <p:cNvSpPr>
              <a:spLocks noChangeAspect="1"/>
            </p:cNvSpPr>
            <p:nvPr/>
          </p:nvSpPr>
          <p:spPr bwMode="auto">
            <a:xfrm>
              <a:off x="515" y="2168"/>
              <a:ext cx="76" cy="50"/>
            </a:xfrm>
            <a:custGeom>
              <a:avLst/>
              <a:gdLst>
                <a:gd name="T0" fmla="*/ 0 w 38"/>
                <a:gd name="T1" fmla="*/ 320 h 25"/>
                <a:gd name="T2" fmla="*/ 1216 w 38"/>
                <a:gd name="T3" fmla="*/ 1152 h 25"/>
                <a:gd name="T4" fmla="*/ 2432 w 38"/>
                <a:gd name="T5" fmla="*/ 1600 h 25"/>
                <a:gd name="T6" fmla="*/ 2240 w 38"/>
                <a:gd name="T7" fmla="*/ 576 h 25"/>
                <a:gd name="T8" fmla="*/ 256 w 38"/>
                <a:gd name="T9" fmla="*/ 0 h 25"/>
                <a:gd name="T10" fmla="*/ 0 w 38"/>
                <a:gd name="T11" fmla="*/ 32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25"/>
                <a:gd name="T20" fmla="*/ 38 w 38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25">
                  <a:moveTo>
                    <a:pt x="0" y="5"/>
                  </a:moveTo>
                  <a:cubicBezTo>
                    <a:pt x="0" y="5"/>
                    <a:pt x="4" y="11"/>
                    <a:pt x="19" y="18"/>
                  </a:cubicBezTo>
                  <a:cubicBezTo>
                    <a:pt x="28" y="22"/>
                    <a:pt x="38" y="25"/>
                    <a:pt x="38" y="25"/>
                  </a:cubicBezTo>
                  <a:cubicBezTo>
                    <a:pt x="38" y="25"/>
                    <a:pt x="35" y="12"/>
                    <a:pt x="35" y="9"/>
                  </a:cubicBezTo>
                  <a:cubicBezTo>
                    <a:pt x="29" y="8"/>
                    <a:pt x="8" y="2"/>
                    <a:pt x="4" y="0"/>
                  </a:cubicBezTo>
                  <a:cubicBezTo>
                    <a:pt x="3" y="0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3" name="Freeform 219"/>
            <p:cNvSpPr>
              <a:spLocks noChangeAspect="1"/>
            </p:cNvSpPr>
            <p:nvPr/>
          </p:nvSpPr>
          <p:spPr bwMode="auto">
            <a:xfrm>
              <a:off x="573" y="2228"/>
              <a:ext cx="42" cy="106"/>
            </a:xfrm>
            <a:custGeom>
              <a:avLst/>
              <a:gdLst>
                <a:gd name="T0" fmla="*/ 0 w 21"/>
                <a:gd name="T1" fmla="*/ 0 h 53"/>
                <a:gd name="T2" fmla="*/ 448 w 21"/>
                <a:gd name="T3" fmla="*/ 1024 h 53"/>
                <a:gd name="T4" fmla="*/ 1024 w 21"/>
                <a:gd name="T5" fmla="*/ 1792 h 53"/>
                <a:gd name="T6" fmla="*/ 896 w 21"/>
                <a:gd name="T7" fmla="*/ 2112 h 53"/>
                <a:gd name="T8" fmla="*/ 1024 w 21"/>
                <a:gd name="T9" fmla="*/ 3008 h 53"/>
                <a:gd name="T10" fmla="*/ 1344 w 21"/>
                <a:gd name="T11" fmla="*/ 3392 h 53"/>
                <a:gd name="T12" fmla="*/ 1216 w 21"/>
                <a:gd name="T13" fmla="*/ 2688 h 53"/>
                <a:gd name="T14" fmla="*/ 1024 w 21"/>
                <a:gd name="T15" fmla="*/ 1920 h 53"/>
                <a:gd name="T16" fmla="*/ 384 w 21"/>
                <a:gd name="T17" fmla="*/ 768 h 53"/>
                <a:gd name="T18" fmla="*/ 0 w 21"/>
                <a:gd name="T19" fmla="*/ 0 h 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53"/>
                <a:gd name="T32" fmla="*/ 21 w 21"/>
                <a:gd name="T33" fmla="*/ 53 h 5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53">
                  <a:moveTo>
                    <a:pt x="0" y="0"/>
                  </a:moveTo>
                  <a:cubicBezTo>
                    <a:pt x="0" y="0"/>
                    <a:pt x="0" y="9"/>
                    <a:pt x="7" y="16"/>
                  </a:cubicBezTo>
                  <a:cubicBezTo>
                    <a:pt x="15" y="24"/>
                    <a:pt x="16" y="28"/>
                    <a:pt x="16" y="28"/>
                  </a:cubicBezTo>
                  <a:cubicBezTo>
                    <a:pt x="16" y="28"/>
                    <a:pt x="10" y="30"/>
                    <a:pt x="14" y="33"/>
                  </a:cubicBezTo>
                  <a:cubicBezTo>
                    <a:pt x="18" y="36"/>
                    <a:pt x="19" y="36"/>
                    <a:pt x="16" y="47"/>
                  </a:cubicBezTo>
                  <a:cubicBezTo>
                    <a:pt x="20" y="52"/>
                    <a:pt x="21" y="53"/>
                    <a:pt x="21" y="53"/>
                  </a:cubicBezTo>
                  <a:cubicBezTo>
                    <a:pt x="21" y="53"/>
                    <a:pt x="18" y="47"/>
                    <a:pt x="19" y="42"/>
                  </a:cubicBezTo>
                  <a:cubicBezTo>
                    <a:pt x="19" y="36"/>
                    <a:pt x="14" y="31"/>
                    <a:pt x="16" y="30"/>
                  </a:cubicBezTo>
                  <a:cubicBezTo>
                    <a:pt x="18" y="29"/>
                    <a:pt x="18" y="24"/>
                    <a:pt x="6" y="12"/>
                  </a:cubicBezTo>
                  <a:cubicBezTo>
                    <a:pt x="0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4" name="Freeform 220"/>
            <p:cNvSpPr>
              <a:spLocks noChangeAspect="1"/>
            </p:cNvSpPr>
            <p:nvPr/>
          </p:nvSpPr>
          <p:spPr bwMode="auto">
            <a:xfrm>
              <a:off x="537" y="2224"/>
              <a:ext cx="90" cy="136"/>
            </a:xfrm>
            <a:custGeom>
              <a:avLst/>
              <a:gdLst>
                <a:gd name="T0" fmla="*/ 384 w 45"/>
                <a:gd name="T1" fmla="*/ 0 h 68"/>
                <a:gd name="T2" fmla="*/ 960 w 45"/>
                <a:gd name="T3" fmla="*/ 2048 h 68"/>
                <a:gd name="T4" fmla="*/ 2624 w 45"/>
                <a:gd name="T5" fmla="*/ 3712 h 68"/>
                <a:gd name="T6" fmla="*/ 2816 w 45"/>
                <a:gd name="T7" fmla="*/ 4352 h 68"/>
                <a:gd name="T8" fmla="*/ 1600 w 45"/>
                <a:gd name="T9" fmla="*/ 2752 h 68"/>
                <a:gd name="T10" fmla="*/ 384 w 45"/>
                <a:gd name="T11" fmla="*/ 0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8"/>
                <a:gd name="T20" fmla="*/ 45 w 45"/>
                <a:gd name="T21" fmla="*/ 68 h 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8">
                  <a:moveTo>
                    <a:pt x="6" y="0"/>
                  </a:moveTo>
                  <a:cubicBezTo>
                    <a:pt x="6" y="0"/>
                    <a:pt x="0" y="14"/>
                    <a:pt x="15" y="32"/>
                  </a:cubicBezTo>
                  <a:cubicBezTo>
                    <a:pt x="26" y="44"/>
                    <a:pt x="36" y="49"/>
                    <a:pt x="41" y="58"/>
                  </a:cubicBezTo>
                  <a:cubicBezTo>
                    <a:pt x="45" y="65"/>
                    <a:pt x="44" y="68"/>
                    <a:pt x="44" y="68"/>
                  </a:cubicBezTo>
                  <a:cubicBezTo>
                    <a:pt x="44" y="68"/>
                    <a:pt x="42" y="54"/>
                    <a:pt x="25" y="43"/>
                  </a:cubicBezTo>
                  <a:cubicBezTo>
                    <a:pt x="9" y="31"/>
                    <a:pt x="0" y="14"/>
                    <a:pt x="6" y="0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5" name="Freeform 221"/>
            <p:cNvSpPr>
              <a:spLocks noChangeAspect="1"/>
            </p:cNvSpPr>
            <p:nvPr/>
          </p:nvSpPr>
          <p:spPr bwMode="auto">
            <a:xfrm>
              <a:off x="577" y="2328"/>
              <a:ext cx="42" cy="42"/>
            </a:xfrm>
            <a:custGeom>
              <a:avLst/>
              <a:gdLst>
                <a:gd name="T0" fmla="*/ 960 w 21"/>
                <a:gd name="T1" fmla="*/ 0 h 21"/>
                <a:gd name="T2" fmla="*/ 512 w 21"/>
                <a:gd name="T3" fmla="*/ 704 h 21"/>
                <a:gd name="T4" fmla="*/ 128 w 21"/>
                <a:gd name="T5" fmla="*/ 1344 h 21"/>
                <a:gd name="T6" fmla="*/ 768 w 21"/>
                <a:gd name="T7" fmla="*/ 960 h 21"/>
                <a:gd name="T8" fmla="*/ 1216 w 21"/>
                <a:gd name="T9" fmla="*/ 384 h 21"/>
                <a:gd name="T10" fmla="*/ 960 w 21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15" y="0"/>
                  </a:moveTo>
                  <a:cubicBezTo>
                    <a:pt x="15" y="0"/>
                    <a:pt x="17" y="6"/>
                    <a:pt x="8" y="11"/>
                  </a:cubicBezTo>
                  <a:cubicBezTo>
                    <a:pt x="0" y="15"/>
                    <a:pt x="2" y="21"/>
                    <a:pt x="2" y="21"/>
                  </a:cubicBezTo>
                  <a:cubicBezTo>
                    <a:pt x="2" y="21"/>
                    <a:pt x="5" y="17"/>
                    <a:pt x="12" y="15"/>
                  </a:cubicBezTo>
                  <a:cubicBezTo>
                    <a:pt x="18" y="13"/>
                    <a:pt x="21" y="10"/>
                    <a:pt x="19" y="6"/>
                  </a:cubicBezTo>
                  <a:cubicBezTo>
                    <a:pt x="18" y="2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6" name="Freeform 222"/>
            <p:cNvSpPr>
              <a:spLocks noChangeAspect="1"/>
            </p:cNvSpPr>
            <p:nvPr/>
          </p:nvSpPr>
          <p:spPr bwMode="auto">
            <a:xfrm>
              <a:off x="571" y="2348"/>
              <a:ext cx="58" cy="52"/>
            </a:xfrm>
            <a:custGeom>
              <a:avLst/>
              <a:gdLst>
                <a:gd name="T0" fmla="*/ 1856 w 29"/>
                <a:gd name="T1" fmla="*/ 448 h 26"/>
                <a:gd name="T2" fmla="*/ 320 w 29"/>
                <a:gd name="T3" fmla="*/ 1024 h 26"/>
                <a:gd name="T4" fmla="*/ 320 w 29"/>
                <a:gd name="T5" fmla="*/ 1664 h 26"/>
                <a:gd name="T6" fmla="*/ 896 w 29"/>
                <a:gd name="T7" fmla="*/ 704 h 26"/>
                <a:gd name="T8" fmla="*/ 1856 w 29"/>
                <a:gd name="T9" fmla="*/ 448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26"/>
                <a:gd name="T17" fmla="*/ 29 w 29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26">
                  <a:moveTo>
                    <a:pt x="29" y="7"/>
                  </a:moveTo>
                  <a:cubicBezTo>
                    <a:pt x="29" y="7"/>
                    <a:pt x="22" y="0"/>
                    <a:pt x="5" y="16"/>
                  </a:cubicBezTo>
                  <a:cubicBezTo>
                    <a:pt x="0" y="21"/>
                    <a:pt x="5" y="26"/>
                    <a:pt x="5" y="26"/>
                  </a:cubicBezTo>
                  <a:cubicBezTo>
                    <a:pt x="5" y="26"/>
                    <a:pt x="10" y="15"/>
                    <a:pt x="14" y="11"/>
                  </a:cubicBezTo>
                  <a:cubicBezTo>
                    <a:pt x="21" y="4"/>
                    <a:pt x="29" y="7"/>
                    <a:pt x="29" y="7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7" name="Freeform 223"/>
            <p:cNvSpPr>
              <a:spLocks noChangeAspect="1"/>
            </p:cNvSpPr>
            <p:nvPr/>
          </p:nvSpPr>
          <p:spPr bwMode="auto">
            <a:xfrm>
              <a:off x="583" y="2368"/>
              <a:ext cx="38" cy="56"/>
            </a:xfrm>
            <a:custGeom>
              <a:avLst/>
              <a:gdLst>
                <a:gd name="T0" fmla="*/ 0 w 19"/>
                <a:gd name="T1" fmla="*/ 1792 h 28"/>
                <a:gd name="T2" fmla="*/ 320 w 19"/>
                <a:gd name="T3" fmla="*/ 1024 h 28"/>
                <a:gd name="T4" fmla="*/ 832 w 19"/>
                <a:gd name="T5" fmla="*/ 0 h 28"/>
                <a:gd name="T6" fmla="*/ 640 w 19"/>
                <a:gd name="T7" fmla="*/ 768 h 28"/>
                <a:gd name="T8" fmla="*/ 1216 w 19"/>
                <a:gd name="T9" fmla="*/ 192 h 28"/>
                <a:gd name="T10" fmla="*/ 576 w 19"/>
                <a:gd name="T11" fmla="*/ 1216 h 28"/>
                <a:gd name="T12" fmla="*/ 0 w 19"/>
                <a:gd name="T13" fmla="*/ 1792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28"/>
                <a:gd name="T23" fmla="*/ 19 w 19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28">
                  <a:moveTo>
                    <a:pt x="0" y="28"/>
                  </a:moveTo>
                  <a:cubicBezTo>
                    <a:pt x="0" y="28"/>
                    <a:pt x="3" y="25"/>
                    <a:pt x="5" y="16"/>
                  </a:cubicBezTo>
                  <a:cubicBezTo>
                    <a:pt x="7" y="7"/>
                    <a:pt x="13" y="0"/>
                    <a:pt x="13" y="0"/>
                  </a:cubicBezTo>
                  <a:cubicBezTo>
                    <a:pt x="13" y="0"/>
                    <a:pt x="9" y="7"/>
                    <a:pt x="10" y="12"/>
                  </a:cubicBezTo>
                  <a:cubicBezTo>
                    <a:pt x="11" y="14"/>
                    <a:pt x="13" y="9"/>
                    <a:pt x="19" y="3"/>
                  </a:cubicBezTo>
                  <a:cubicBezTo>
                    <a:pt x="16" y="10"/>
                    <a:pt x="14" y="12"/>
                    <a:pt x="9" y="19"/>
                  </a:cubicBezTo>
                  <a:cubicBezTo>
                    <a:pt x="5" y="26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8" name="Freeform 224"/>
            <p:cNvSpPr>
              <a:spLocks noChangeAspect="1"/>
            </p:cNvSpPr>
            <p:nvPr/>
          </p:nvSpPr>
          <p:spPr bwMode="auto">
            <a:xfrm>
              <a:off x="523" y="2264"/>
              <a:ext cx="54" cy="146"/>
            </a:xfrm>
            <a:custGeom>
              <a:avLst/>
              <a:gdLst>
                <a:gd name="T0" fmla="*/ 64 w 27"/>
                <a:gd name="T1" fmla="*/ 0 h 73"/>
                <a:gd name="T2" fmla="*/ 832 w 27"/>
                <a:gd name="T3" fmla="*/ 3328 h 73"/>
                <a:gd name="T4" fmla="*/ 1728 w 27"/>
                <a:gd name="T5" fmla="*/ 4416 h 73"/>
                <a:gd name="T6" fmla="*/ 1664 w 27"/>
                <a:gd name="T7" fmla="*/ 4608 h 73"/>
                <a:gd name="T8" fmla="*/ 512 w 27"/>
                <a:gd name="T9" fmla="*/ 2624 h 73"/>
                <a:gd name="T10" fmla="*/ 64 w 27"/>
                <a:gd name="T11" fmla="*/ 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73"/>
                <a:gd name="T20" fmla="*/ 27 w 27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73">
                  <a:moveTo>
                    <a:pt x="1" y="0"/>
                  </a:moveTo>
                  <a:cubicBezTo>
                    <a:pt x="1" y="0"/>
                    <a:pt x="2" y="25"/>
                    <a:pt x="13" y="52"/>
                  </a:cubicBezTo>
                  <a:cubicBezTo>
                    <a:pt x="18" y="68"/>
                    <a:pt x="25" y="69"/>
                    <a:pt x="27" y="69"/>
                  </a:cubicBezTo>
                  <a:cubicBezTo>
                    <a:pt x="26" y="71"/>
                    <a:pt x="26" y="72"/>
                    <a:pt x="26" y="72"/>
                  </a:cubicBezTo>
                  <a:cubicBezTo>
                    <a:pt x="26" y="72"/>
                    <a:pt x="17" y="73"/>
                    <a:pt x="8" y="41"/>
                  </a:cubicBezTo>
                  <a:cubicBezTo>
                    <a:pt x="0" y="16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39" name="Freeform 225"/>
            <p:cNvSpPr>
              <a:spLocks noChangeAspect="1"/>
            </p:cNvSpPr>
            <p:nvPr/>
          </p:nvSpPr>
          <p:spPr bwMode="auto">
            <a:xfrm>
              <a:off x="593" y="2356"/>
              <a:ext cx="218" cy="60"/>
            </a:xfrm>
            <a:custGeom>
              <a:avLst/>
              <a:gdLst>
                <a:gd name="T0" fmla="*/ 1024 w 109"/>
                <a:gd name="T1" fmla="*/ 512 h 30"/>
                <a:gd name="T2" fmla="*/ 2496 w 109"/>
                <a:gd name="T3" fmla="*/ 768 h 30"/>
                <a:gd name="T4" fmla="*/ 3968 w 109"/>
                <a:gd name="T5" fmla="*/ 640 h 30"/>
                <a:gd name="T6" fmla="*/ 4928 w 109"/>
                <a:gd name="T7" fmla="*/ 128 h 30"/>
                <a:gd name="T8" fmla="*/ 5504 w 109"/>
                <a:gd name="T9" fmla="*/ 0 h 30"/>
                <a:gd name="T10" fmla="*/ 5952 w 109"/>
                <a:gd name="T11" fmla="*/ 0 h 30"/>
                <a:gd name="T12" fmla="*/ 6208 w 109"/>
                <a:gd name="T13" fmla="*/ 64 h 30"/>
                <a:gd name="T14" fmla="*/ 6464 w 109"/>
                <a:gd name="T15" fmla="*/ 256 h 30"/>
                <a:gd name="T16" fmla="*/ 6912 w 109"/>
                <a:gd name="T17" fmla="*/ 320 h 30"/>
                <a:gd name="T18" fmla="*/ 6976 w 109"/>
                <a:gd name="T19" fmla="*/ 448 h 30"/>
                <a:gd name="T20" fmla="*/ 6784 w 109"/>
                <a:gd name="T21" fmla="*/ 576 h 30"/>
                <a:gd name="T22" fmla="*/ 6272 w 109"/>
                <a:gd name="T23" fmla="*/ 640 h 30"/>
                <a:gd name="T24" fmla="*/ 5760 w 109"/>
                <a:gd name="T25" fmla="*/ 768 h 30"/>
                <a:gd name="T26" fmla="*/ 5440 w 109"/>
                <a:gd name="T27" fmla="*/ 832 h 30"/>
                <a:gd name="T28" fmla="*/ 5184 w 109"/>
                <a:gd name="T29" fmla="*/ 896 h 30"/>
                <a:gd name="T30" fmla="*/ 4736 w 109"/>
                <a:gd name="T31" fmla="*/ 1280 h 30"/>
                <a:gd name="T32" fmla="*/ 4160 w 109"/>
                <a:gd name="T33" fmla="*/ 1536 h 30"/>
                <a:gd name="T34" fmla="*/ 2752 w 109"/>
                <a:gd name="T35" fmla="*/ 1728 h 30"/>
                <a:gd name="T36" fmla="*/ 0 w 109"/>
                <a:gd name="T37" fmla="*/ 1920 h 30"/>
                <a:gd name="T38" fmla="*/ 576 w 109"/>
                <a:gd name="T39" fmla="*/ 1024 h 30"/>
                <a:gd name="T40" fmla="*/ 1024 w 109"/>
                <a:gd name="T41" fmla="*/ 512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9"/>
                <a:gd name="T64" fmla="*/ 0 h 30"/>
                <a:gd name="T65" fmla="*/ 109 w 109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9" h="30">
                  <a:moveTo>
                    <a:pt x="16" y="8"/>
                  </a:moveTo>
                  <a:cubicBezTo>
                    <a:pt x="16" y="8"/>
                    <a:pt x="25" y="11"/>
                    <a:pt x="39" y="12"/>
                  </a:cubicBezTo>
                  <a:cubicBezTo>
                    <a:pt x="52" y="13"/>
                    <a:pt x="59" y="11"/>
                    <a:pt x="62" y="10"/>
                  </a:cubicBezTo>
                  <a:cubicBezTo>
                    <a:pt x="66" y="9"/>
                    <a:pt x="72" y="5"/>
                    <a:pt x="77" y="2"/>
                  </a:cubicBezTo>
                  <a:cubicBezTo>
                    <a:pt x="81" y="0"/>
                    <a:pt x="81" y="0"/>
                    <a:pt x="86" y="0"/>
                  </a:cubicBezTo>
                  <a:cubicBezTo>
                    <a:pt x="90" y="1"/>
                    <a:pt x="93" y="0"/>
                    <a:pt x="93" y="0"/>
                  </a:cubicBezTo>
                  <a:cubicBezTo>
                    <a:pt x="93" y="0"/>
                    <a:pt x="94" y="0"/>
                    <a:pt x="97" y="1"/>
                  </a:cubicBezTo>
                  <a:cubicBezTo>
                    <a:pt x="100" y="3"/>
                    <a:pt x="100" y="3"/>
                    <a:pt x="101" y="4"/>
                  </a:cubicBezTo>
                  <a:cubicBezTo>
                    <a:pt x="102" y="4"/>
                    <a:pt x="108" y="5"/>
                    <a:pt x="108" y="5"/>
                  </a:cubicBezTo>
                  <a:cubicBezTo>
                    <a:pt x="108" y="5"/>
                    <a:pt x="109" y="5"/>
                    <a:pt x="109" y="7"/>
                  </a:cubicBezTo>
                  <a:cubicBezTo>
                    <a:pt x="109" y="8"/>
                    <a:pt x="108" y="9"/>
                    <a:pt x="106" y="9"/>
                  </a:cubicBezTo>
                  <a:cubicBezTo>
                    <a:pt x="105" y="10"/>
                    <a:pt x="105" y="11"/>
                    <a:pt x="98" y="10"/>
                  </a:cubicBezTo>
                  <a:cubicBezTo>
                    <a:pt x="98" y="11"/>
                    <a:pt x="97" y="12"/>
                    <a:pt x="90" y="12"/>
                  </a:cubicBezTo>
                  <a:cubicBezTo>
                    <a:pt x="89" y="13"/>
                    <a:pt x="85" y="13"/>
                    <a:pt x="85" y="13"/>
                  </a:cubicBezTo>
                  <a:cubicBezTo>
                    <a:pt x="85" y="13"/>
                    <a:pt x="83" y="14"/>
                    <a:pt x="81" y="14"/>
                  </a:cubicBezTo>
                  <a:cubicBezTo>
                    <a:pt x="80" y="16"/>
                    <a:pt x="78" y="18"/>
                    <a:pt x="74" y="20"/>
                  </a:cubicBezTo>
                  <a:cubicBezTo>
                    <a:pt x="71" y="23"/>
                    <a:pt x="70" y="24"/>
                    <a:pt x="65" y="24"/>
                  </a:cubicBezTo>
                  <a:cubicBezTo>
                    <a:pt x="60" y="24"/>
                    <a:pt x="57" y="26"/>
                    <a:pt x="43" y="27"/>
                  </a:cubicBezTo>
                  <a:cubicBezTo>
                    <a:pt x="29" y="27"/>
                    <a:pt x="0" y="30"/>
                    <a:pt x="0" y="30"/>
                  </a:cubicBezTo>
                  <a:cubicBezTo>
                    <a:pt x="0" y="30"/>
                    <a:pt x="6" y="22"/>
                    <a:pt x="9" y="16"/>
                  </a:cubicBezTo>
                  <a:cubicBezTo>
                    <a:pt x="12" y="10"/>
                    <a:pt x="16" y="8"/>
                    <a:pt x="16" y="8"/>
                  </a:cubicBezTo>
                  <a:close/>
                </a:path>
              </a:pathLst>
            </a:custGeom>
            <a:solidFill>
              <a:srgbClr val="F8C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0" name="Freeform 226"/>
            <p:cNvSpPr>
              <a:spLocks noChangeAspect="1"/>
            </p:cNvSpPr>
            <p:nvPr/>
          </p:nvSpPr>
          <p:spPr bwMode="auto">
            <a:xfrm>
              <a:off x="755" y="2358"/>
              <a:ext cx="40" cy="6"/>
            </a:xfrm>
            <a:custGeom>
              <a:avLst/>
              <a:gdLst>
                <a:gd name="T0" fmla="*/ 0 w 20"/>
                <a:gd name="T1" fmla="*/ 0 h 3"/>
                <a:gd name="T2" fmla="*/ 320 w 20"/>
                <a:gd name="T3" fmla="*/ 0 h 3"/>
                <a:gd name="T4" fmla="*/ 768 w 20"/>
                <a:gd name="T5" fmla="*/ 0 h 3"/>
                <a:gd name="T6" fmla="*/ 1280 w 20"/>
                <a:gd name="T7" fmla="*/ 192 h 3"/>
                <a:gd name="T8" fmla="*/ 640 w 20"/>
                <a:gd name="T9" fmla="*/ 64 h 3"/>
                <a:gd name="T10" fmla="*/ 0 w 20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3"/>
                <a:gd name="T20" fmla="*/ 20 w 20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3">
                  <a:moveTo>
                    <a:pt x="0" y="0"/>
                  </a:moveTo>
                  <a:cubicBezTo>
                    <a:pt x="0" y="0"/>
                    <a:pt x="2" y="0"/>
                    <a:pt x="5" y="0"/>
                  </a:cubicBezTo>
                  <a:cubicBezTo>
                    <a:pt x="9" y="0"/>
                    <a:pt x="11" y="0"/>
                    <a:pt x="12" y="0"/>
                  </a:cubicBezTo>
                  <a:cubicBezTo>
                    <a:pt x="14" y="0"/>
                    <a:pt x="19" y="2"/>
                    <a:pt x="20" y="3"/>
                  </a:cubicBezTo>
                  <a:cubicBezTo>
                    <a:pt x="16" y="1"/>
                    <a:pt x="14" y="0"/>
                    <a:pt x="10" y="1"/>
                  </a:cubicBezTo>
                  <a:cubicBezTo>
                    <a:pt x="5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1" name="Freeform 227"/>
            <p:cNvSpPr>
              <a:spLocks noChangeAspect="1"/>
            </p:cNvSpPr>
            <p:nvPr/>
          </p:nvSpPr>
          <p:spPr bwMode="auto">
            <a:xfrm>
              <a:off x="753" y="2360"/>
              <a:ext cx="54" cy="14"/>
            </a:xfrm>
            <a:custGeom>
              <a:avLst/>
              <a:gdLst>
                <a:gd name="T0" fmla="*/ 0 w 27"/>
                <a:gd name="T1" fmla="*/ 64 h 7"/>
                <a:gd name="T2" fmla="*/ 320 w 27"/>
                <a:gd name="T3" fmla="*/ 64 h 7"/>
                <a:gd name="T4" fmla="*/ 768 w 27"/>
                <a:gd name="T5" fmla="*/ 64 h 7"/>
                <a:gd name="T6" fmla="*/ 1216 w 27"/>
                <a:gd name="T7" fmla="*/ 192 h 7"/>
                <a:gd name="T8" fmla="*/ 1664 w 27"/>
                <a:gd name="T9" fmla="*/ 320 h 7"/>
                <a:gd name="T10" fmla="*/ 1664 w 27"/>
                <a:gd name="T11" fmla="*/ 448 h 7"/>
                <a:gd name="T12" fmla="*/ 1536 w 27"/>
                <a:gd name="T13" fmla="*/ 256 h 7"/>
                <a:gd name="T14" fmla="*/ 768 w 27"/>
                <a:gd name="T15" fmla="*/ 64 h 7"/>
                <a:gd name="T16" fmla="*/ 64 w 27"/>
                <a:gd name="T17" fmla="*/ 64 h 7"/>
                <a:gd name="T18" fmla="*/ 0 w 27"/>
                <a:gd name="T19" fmla="*/ 64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7"/>
                <a:gd name="T32" fmla="*/ 27 w 27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7">
                  <a:moveTo>
                    <a:pt x="0" y="1"/>
                  </a:moveTo>
                  <a:cubicBezTo>
                    <a:pt x="0" y="1"/>
                    <a:pt x="3" y="1"/>
                    <a:pt x="5" y="1"/>
                  </a:cubicBezTo>
                  <a:cubicBezTo>
                    <a:pt x="7" y="1"/>
                    <a:pt x="11" y="1"/>
                    <a:pt x="12" y="1"/>
                  </a:cubicBezTo>
                  <a:cubicBezTo>
                    <a:pt x="14" y="2"/>
                    <a:pt x="16" y="2"/>
                    <a:pt x="19" y="3"/>
                  </a:cubicBezTo>
                  <a:cubicBezTo>
                    <a:pt x="23" y="4"/>
                    <a:pt x="25" y="5"/>
                    <a:pt x="26" y="5"/>
                  </a:cubicBezTo>
                  <a:cubicBezTo>
                    <a:pt x="26" y="6"/>
                    <a:pt x="26" y="7"/>
                    <a:pt x="26" y="7"/>
                  </a:cubicBezTo>
                  <a:cubicBezTo>
                    <a:pt x="26" y="7"/>
                    <a:pt x="27" y="5"/>
                    <a:pt x="24" y="4"/>
                  </a:cubicBezTo>
                  <a:cubicBezTo>
                    <a:pt x="21" y="3"/>
                    <a:pt x="16" y="2"/>
                    <a:pt x="12" y="1"/>
                  </a:cubicBezTo>
                  <a:cubicBezTo>
                    <a:pt x="8" y="0"/>
                    <a:pt x="7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2" name="Freeform 228"/>
            <p:cNvSpPr>
              <a:spLocks noChangeAspect="1"/>
            </p:cNvSpPr>
            <p:nvPr/>
          </p:nvSpPr>
          <p:spPr bwMode="auto">
            <a:xfrm>
              <a:off x="751" y="2370"/>
              <a:ext cx="38" cy="4"/>
            </a:xfrm>
            <a:custGeom>
              <a:avLst/>
              <a:gdLst>
                <a:gd name="T0" fmla="*/ 0 w 19"/>
                <a:gd name="T1" fmla="*/ 128 h 2"/>
                <a:gd name="T2" fmla="*/ 448 w 19"/>
                <a:gd name="T3" fmla="*/ 0 h 2"/>
                <a:gd name="T4" fmla="*/ 832 w 19"/>
                <a:gd name="T5" fmla="*/ 0 h 2"/>
                <a:gd name="T6" fmla="*/ 1216 w 19"/>
                <a:gd name="T7" fmla="*/ 128 h 2"/>
                <a:gd name="T8" fmla="*/ 768 w 19"/>
                <a:gd name="T9" fmla="*/ 64 h 2"/>
                <a:gd name="T10" fmla="*/ 64 w 19"/>
                <a:gd name="T11" fmla="*/ 128 h 2"/>
                <a:gd name="T12" fmla="*/ 0 w 19"/>
                <a:gd name="T13" fmla="*/ 128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2"/>
                <a:gd name="T23" fmla="*/ 19 w 19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2">
                  <a:moveTo>
                    <a:pt x="0" y="2"/>
                  </a:moveTo>
                  <a:cubicBezTo>
                    <a:pt x="0" y="2"/>
                    <a:pt x="6" y="0"/>
                    <a:pt x="7" y="0"/>
                  </a:cubicBezTo>
                  <a:cubicBezTo>
                    <a:pt x="9" y="0"/>
                    <a:pt x="11" y="0"/>
                    <a:pt x="13" y="0"/>
                  </a:cubicBezTo>
                  <a:cubicBezTo>
                    <a:pt x="15" y="0"/>
                    <a:pt x="18" y="1"/>
                    <a:pt x="19" y="2"/>
                  </a:cubicBezTo>
                  <a:cubicBezTo>
                    <a:pt x="17" y="1"/>
                    <a:pt x="16" y="1"/>
                    <a:pt x="12" y="1"/>
                  </a:cubicBezTo>
                  <a:cubicBezTo>
                    <a:pt x="7" y="1"/>
                    <a:pt x="7" y="0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D6AB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3" name="Freeform 229"/>
            <p:cNvSpPr>
              <a:spLocks noChangeAspect="1"/>
            </p:cNvSpPr>
            <p:nvPr/>
          </p:nvSpPr>
          <p:spPr bwMode="auto">
            <a:xfrm>
              <a:off x="625" y="2366"/>
              <a:ext cx="10" cy="10"/>
            </a:xfrm>
            <a:custGeom>
              <a:avLst/>
              <a:gdLst>
                <a:gd name="T0" fmla="*/ 0 w 5"/>
                <a:gd name="T1" fmla="*/ 192 h 5"/>
                <a:gd name="T2" fmla="*/ 256 w 5"/>
                <a:gd name="T3" fmla="*/ 128 h 5"/>
                <a:gd name="T4" fmla="*/ 256 w 5"/>
                <a:gd name="T5" fmla="*/ 320 h 5"/>
                <a:gd name="T6" fmla="*/ 0 w 5"/>
                <a:gd name="T7" fmla="*/ 192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"/>
                <a:gd name="T14" fmla="*/ 5 w 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">
                  <a:moveTo>
                    <a:pt x="0" y="3"/>
                  </a:moveTo>
                  <a:cubicBezTo>
                    <a:pt x="0" y="3"/>
                    <a:pt x="3" y="0"/>
                    <a:pt x="4" y="2"/>
                  </a:cubicBezTo>
                  <a:cubicBezTo>
                    <a:pt x="5" y="4"/>
                    <a:pt x="4" y="5"/>
                    <a:pt x="4" y="5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4" name="Freeform 230"/>
            <p:cNvSpPr>
              <a:spLocks noChangeAspect="1"/>
            </p:cNvSpPr>
            <p:nvPr/>
          </p:nvSpPr>
          <p:spPr bwMode="auto">
            <a:xfrm>
              <a:off x="571" y="2416"/>
              <a:ext cx="36" cy="24"/>
            </a:xfrm>
            <a:custGeom>
              <a:avLst/>
              <a:gdLst>
                <a:gd name="T0" fmla="*/ 640 w 18"/>
                <a:gd name="T1" fmla="*/ 0 h 12"/>
                <a:gd name="T2" fmla="*/ 1152 w 18"/>
                <a:gd name="T3" fmla="*/ 0 h 12"/>
                <a:gd name="T4" fmla="*/ 768 w 18"/>
                <a:gd name="T5" fmla="*/ 320 h 12"/>
                <a:gd name="T6" fmla="*/ 128 w 18"/>
                <a:gd name="T7" fmla="*/ 512 h 12"/>
                <a:gd name="T8" fmla="*/ 640 w 18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2"/>
                <a:gd name="T17" fmla="*/ 18 w 18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2">
                  <a:moveTo>
                    <a:pt x="1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6" y="2"/>
                    <a:pt x="12" y="5"/>
                  </a:cubicBezTo>
                  <a:cubicBezTo>
                    <a:pt x="9" y="8"/>
                    <a:pt x="0" y="12"/>
                    <a:pt x="2" y="8"/>
                  </a:cubicBezTo>
                  <a:cubicBezTo>
                    <a:pt x="4" y="4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C8B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5" name="Freeform 231"/>
            <p:cNvSpPr>
              <a:spLocks noChangeAspect="1"/>
            </p:cNvSpPr>
            <p:nvPr/>
          </p:nvSpPr>
          <p:spPr bwMode="auto">
            <a:xfrm>
              <a:off x="428" y="2276"/>
              <a:ext cx="101" cy="178"/>
            </a:xfrm>
            <a:custGeom>
              <a:avLst/>
              <a:gdLst>
                <a:gd name="T0" fmla="*/ 0 w 50"/>
                <a:gd name="T1" fmla="*/ 192 h 89"/>
                <a:gd name="T2" fmla="*/ 469 w 50"/>
                <a:gd name="T3" fmla="*/ 4352 h 89"/>
                <a:gd name="T4" fmla="*/ 1844 w 50"/>
                <a:gd name="T5" fmla="*/ 5376 h 89"/>
                <a:gd name="T6" fmla="*/ 3264 w 50"/>
                <a:gd name="T7" fmla="*/ 5248 h 89"/>
                <a:gd name="T8" fmla="*/ 2248 w 50"/>
                <a:gd name="T9" fmla="*/ 896 h 89"/>
                <a:gd name="T10" fmla="*/ 669 w 50"/>
                <a:gd name="T11" fmla="*/ 448 h 89"/>
                <a:gd name="T12" fmla="*/ 0 w 50"/>
                <a:gd name="T13" fmla="*/ 192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0"/>
                <a:gd name="T22" fmla="*/ 0 h 89"/>
                <a:gd name="T23" fmla="*/ 50 w 50"/>
                <a:gd name="T24" fmla="*/ 89 h 8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0" h="89">
                  <a:moveTo>
                    <a:pt x="0" y="3"/>
                  </a:moveTo>
                  <a:cubicBezTo>
                    <a:pt x="0" y="3"/>
                    <a:pt x="4" y="56"/>
                    <a:pt x="7" y="68"/>
                  </a:cubicBezTo>
                  <a:cubicBezTo>
                    <a:pt x="10" y="79"/>
                    <a:pt x="14" y="81"/>
                    <a:pt x="27" y="84"/>
                  </a:cubicBezTo>
                  <a:cubicBezTo>
                    <a:pt x="41" y="87"/>
                    <a:pt x="50" y="89"/>
                    <a:pt x="48" y="82"/>
                  </a:cubicBezTo>
                  <a:cubicBezTo>
                    <a:pt x="47" y="75"/>
                    <a:pt x="35" y="17"/>
                    <a:pt x="33" y="14"/>
                  </a:cubicBezTo>
                  <a:cubicBezTo>
                    <a:pt x="31" y="11"/>
                    <a:pt x="18" y="17"/>
                    <a:pt x="10" y="7"/>
                  </a:cubicBezTo>
                  <a:cubicBezTo>
                    <a:pt x="4" y="2"/>
                    <a:pt x="5" y="0"/>
                    <a:pt x="0" y="3"/>
                  </a:cubicBezTo>
                  <a:close/>
                </a:path>
              </a:pathLst>
            </a:custGeom>
            <a:solidFill>
              <a:srgbClr val="5587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6" name="Freeform 232"/>
            <p:cNvSpPr>
              <a:spLocks noChangeAspect="1"/>
            </p:cNvSpPr>
            <p:nvPr/>
          </p:nvSpPr>
          <p:spPr bwMode="auto">
            <a:xfrm>
              <a:off x="430" y="2284"/>
              <a:ext cx="85" cy="124"/>
            </a:xfrm>
            <a:custGeom>
              <a:avLst/>
              <a:gdLst>
                <a:gd name="T0" fmla="*/ 65 w 42"/>
                <a:gd name="T1" fmla="*/ 256 h 62"/>
                <a:gd name="T2" fmla="*/ 332 w 42"/>
                <a:gd name="T3" fmla="*/ 704 h 62"/>
                <a:gd name="T4" fmla="*/ 1660 w 42"/>
                <a:gd name="T5" fmla="*/ 1216 h 62"/>
                <a:gd name="T6" fmla="*/ 2064 w 42"/>
                <a:gd name="T7" fmla="*/ 2688 h 62"/>
                <a:gd name="T8" fmla="*/ 2552 w 42"/>
                <a:gd name="T9" fmla="*/ 3648 h 62"/>
                <a:gd name="T10" fmla="*/ 2412 w 42"/>
                <a:gd name="T11" fmla="*/ 1408 h 62"/>
                <a:gd name="T12" fmla="*/ 1724 w 42"/>
                <a:gd name="T13" fmla="*/ 512 h 62"/>
                <a:gd name="T14" fmla="*/ 65 w 42"/>
                <a:gd name="T15" fmla="*/ 256 h 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62"/>
                <a:gd name="T26" fmla="*/ 42 w 42"/>
                <a:gd name="T27" fmla="*/ 62 h 6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62">
                  <a:moveTo>
                    <a:pt x="1" y="4"/>
                  </a:moveTo>
                  <a:cubicBezTo>
                    <a:pt x="1" y="4"/>
                    <a:pt x="0" y="9"/>
                    <a:pt x="5" y="11"/>
                  </a:cubicBezTo>
                  <a:cubicBezTo>
                    <a:pt x="10" y="13"/>
                    <a:pt x="22" y="12"/>
                    <a:pt x="24" y="19"/>
                  </a:cubicBezTo>
                  <a:cubicBezTo>
                    <a:pt x="26" y="26"/>
                    <a:pt x="28" y="36"/>
                    <a:pt x="30" y="42"/>
                  </a:cubicBezTo>
                  <a:cubicBezTo>
                    <a:pt x="32" y="48"/>
                    <a:pt x="33" y="51"/>
                    <a:pt x="37" y="57"/>
                  </a:cubicBezTo>
                  <a:cubicBezTo>
                    <a:pt x="42" y="62"/>
                    <a:pt x="35" y="22"/>
                    <a:pt x="35" y="22"/>
                  </a:cubicBezTo>
                  <a:cubicBezTo>
                    <a:pt x="35" y="22"/>
                    <a:pt x="33" y="8"/>
                    <a:pt x="25" y="8"/>
                  </a:cubicBezTo>
                  <a:cubicBezTo>
                    <a:pt x="16" y="8"/>
                    <a:pt x="2" y="0"/>
                    <a:pt x="1" y="4"/>
                  </a:cubicBezTo>
                  <a:close/>
                </a:path>
              </a:pathLst>
            </a:custGeom>
            <a:solidFill>
              <a:srgbClr val="D3DBE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7" name="Freeform 233"/>
            <p:cNvSpPr>
              <a:spLocks noChangeAspect="1"/>
            </p:cNvSpPr>
            <p:nvPr/>
          </p:nvSpPr>
          <p:spPr bwMode="auto">
            <a:xfrm>
              <a:off x="428" y="2256"/>
              <a:ext cx="111" cy="194"/>
            </a:xfrm>
            <a:custGeom>
              <a:avLst/>
              <a:gdLst>
                <a:gd name="T0" fmla="*/ 468 w 55"/>
                <a:gd name="T1" fmla="*/ 128 h 97"/>
                <a:gd name="T2" fmla="*/ 1011 w 55"/>
                <a:gd name="T3" fmla="*/ 320 h 97"/>
                <a:gd name="T4" fmla="*/ 664 w 55"/>
                <a:gd name="T5" fmla="*/ 1088 h 97"/>
                <a:gd name="T6" fmla="*/ 2375 w 55"/>
                <a:gd name="T7" fmla="*/ 1344 h 97"/>
                <a:gd name="T8" fmla="*/ 2640 w 55"/>
                <a:gd name="T9" fmla="*/ 1920 h 97"/>
                <a:gd name="T10" fmla="*/ 3520 w 55"/>
                <a:gd name="T11" fmla="*/ 5376 h 97"/>
                <a:gd name="T12" fmla="*/ 3116 w 55"/>
                <a:gd name="T13" fmla="*/ 6208 h 97"/>
                <a:gd name="T14" fmla="*/ 2309 w 55"/>
                <a:gd name="T15" fmla="*/ 3008 h 97"/>
                <a:gd name="T16" fmla="*/ 1744 w 55"/>
                <a:gd name="T17" fmla="*/ 1664 h 97"/>
                <a:gd name="T18" fmla="*/ 65 w 55"/>
                <a:gd name="T19" fmla="*/ 960 h 97"/>
                <a:gd name="T20" fmla="*/ 468 w 55"/>
                <a:gd name="T21" fmla="*/ 128 h 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5"/>
                <a:gd name="T34" fmla="*/ 0 h 97"/>
                <a:gd name="T35" fmla="*/ 55 w 55"/>
                <a:gd name="T36" fmla="*/ 97 h 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5" h="97">
                  <a:moveTo>
                    <a:pt x="7" y="2"/>
                  </a:moveTo>
                  <a:cubicBezTo>
                    <a:pt x="7" y="2"/>
                    <a:pt x="14" y="0"/>
                    <a:pt x="15" y="5"/>
                  </a:cubicBezTo>
                  <a:cubicBezTo>
                    <a:pt x="15" y="7"/>
                    <a:pt x="6" y="11"/>
                    <a:pt x="10" y="17"/>
                  </a:cubicBezTo>
                  <a:cubicBezTo>
                    <a:pt x="12" y="19"/>
                    <a:pt x="28" y="20"/>
                    <a:pt x="35" y="21"/>
                  </a:cubicBezTo>
                  <a:cubicBezTo>
                    <a:pt x="37" y="21"/>
                    <a:pt x="38" y="24"/>
                    <a:pt x="39" y="30"/>
                  </a:cubicBezTo>
                  <a:cubicBezTo>
                    <a:pt x="41" y="35"/>
                    <a:pt x="47" y="70"/>
                    <a:pt x="52" y="84"/>
                  </a:cubicBezTo>
                  <a:cubicBezTo>
                    <a:pt x="55" y="94"/>
                    <a:pt x="51" y="95"/>
                    <a:pt x="46" y="97"/>
                  </a:cubicBezTo>
                  <a:cubicBezTo>
                    <a:pt x="44" y="92"/>
                    <a:pt x="38" y="61"/>
                    <a:pt x="34" y="47"/>
                  </a:cubicBezTo>
                  <a:cubicBezTo>
                    <a:pt x="30" y="33"/>
                    <a:pt x="33" y="27"/>
                    <a:pt x="26" y="26"/>
                  </a:cubicBezTo>
                  <a:cubicBezTo>
                    <a:pt x="19" y="26"/>
                    <a:pt x="3" y="24"/>
                    <a:pt x="1" y="15"/>
                  </a:cubicBezTo>
                  <a:cubicBezTo>
                    <a:pt x="0" y="11"/>
                    <a:pt x="1" y="6"/>
                    <a:pt x="7" y="2"/>
                  </a:cubicBezTo>
                  <a:close/>
                </a:path>
              </a:pathLst>
            </a:custGeom>
            <a:solidFill>
              <a:srgbClr val="45648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8" name="Freeform 234"/>
            <p:cNvSpPr>
              <a:spLocks noChangeAspect="1"/>
            </p:cNvSpPr>
            <p:nvPr/>
          </p:nvSpPr>
          <p:spPr bwMode="auto">
            <a:xfrm>
              <a:off x="515" y="2156"/>
              <a:ext cx="10" cy="12"/>
            </a:xfrm>
            <a:custGeom>
              <a:avLst/>
              <a:gdLst>
                <a:gd name="T0" fmla="*/ 320 w 5"/>
                <a:gd name="T1" fmla="*/ 0 h 6"/>
                <a:gd name="T2" fmla="*/ 128 w 5"/>
                <a:gd name="T3" fmla="*/ 192 h 6"/>
                <a:gd name="T4" fmla="*/ 256 w 5"/>
                <a:gd name="T5" fmla="*/ 320 h 6"/>
                <a:gd name="T6" fmla="*/ 320 w 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6"/>
                <a:gd name="T14" fmla="*/ 5 w 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6">
                  <a:moveTo>
                    <a:pt x="5" y="0"/>
                  </a:moveTo>
                  <a:cubicBezTo>
                    <a:pt x="5" y="0"/>
                    <a:pt x="0" y="1"/>
                    <a:pt x="2" y="3"/>
                  </a:cubicBezTo>
                  <a:cubicBezTo>
                    <a:pt x="5" y="6"/>
                    <a:pt x="4" y="5"/>
                    <a:pt x="4" y="5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6E41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49" name="Freeform 235"/>
            <p:cNvSpPr>
              <a:spLocks noChangeAspect="1"/>
            </p:cNvSpPr>
            <p:nvPr/>
          </p:nvSpPr>
          <p:spPr bwMode="auto">
            <a:xfrm>
              <a:off x="625" y="2102"/>
              <a:ext cx="6" cy="12"/>
            </a:xfrm>
            <a:custGeom>
              <a:avLst/>
              <a:gdLst>
                <a:gd name="T0" fmla="*/ 128 w 3"/>
                <a:gd name="T1" fmla="*/ 0 h 6"/>
                <a:gd name="T2" fmla="*/ 64 w 3"/>
                <a:gd name="T3" fmla="*/ 128 h 6"/>
                <a:gd name="T4" fmla="*/ 0 w 3"/>
                <a:gd name="T5" fmla="*/ 320 h 6"/>
                <a:gd name="T6" fmla="*/ 0 w 3"/>
                <a:gd name="T7" fmla="*/ 384 h 6"/>
                <a:gd name="T8" fmla="*/ 128 w 3"/>
                <a:gd name="T9" fmla="*/ 320 h 6"/>
                <a:gd name="T10" fmla="*/ 0 w 3"/>
                <a:gd name="T11" fmla="*/ 320 h 6"/>
                <a:gd name="T12" fmla="*/ 128 w 3"/>
                <a:gd name="T13" fmla="*/ 192 h 6"/>
                <a:gd name="T14" fmla="*/ 128 w 3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"/>
                <a:gd name="T25" fmla="*/ 0 h 6"/>
                <a:gd name="T26" fmla="*/ 3 w 3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" h="6">
                  <a:moveTo>
                    <a:pt x="2" y="0"/>
                  </a:moveTo>
                  <a:cubicBezTo>
                    <a:pt x="2" y="0"/>
                    <a:pt x="2" y="1"/>
                    <a:pt x="1" y="2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2" y="6"/>
                    <a:pt x="2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3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572E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0" name="Freeform 236"/>
            <p:cNvSpPr>
              <a:spLocks noChangeAspect="1"/>
            </p:cNvSpPr>
            <p:nvPr/>
          </p:nvSpPr>
          <p:spPr bwMode="auto">
            <a:xfrm>
              <a:off x="521" y="2066"/>
              <a:ext cx="116" cy="134"/>
            </a:xfrm>
            <a:custGeom>
              <a:avLst/>
              <a:gdLst>
                <a:gd name="T0" fmla="*/ 3264 w 58"/>
                <a:gd name="T1" fmla="*/ 384 h 67"/>
                <a:gd name="T2" fmla="*/ 3328 w 58"/>
                <a:gd name="T3" fmla="*/ 704 h 67"/>
                <a:gd name="T4" fmla="*/ 3392 w 58"/>
                <a:gd name="T5" fmla="*/ 1280 h 67"/>
                <a:gd name="T6" fmla="*/ 3456 w 58"/>
                <a:gd name="T7" fmla="*/ 1664 h 67"/>
                <a:gd name="T8" fmla="*/ 3648 w 58"/>
                <a:gd name="T9" fmla="*/ 2176 h 67"/>
                <a:gd name="T10" fmla="*/ 3392 w 58"/>
                <a:gd name="T11" fmla="*/ 2304 h 67"/>
                <a:gd name="T12" fmla="*/ 3392 w 58"/>
                <a:gd name="T13" fmla="*/ 2496 h 67"/>
                <a:gd name="T14" fmla="*/ 3200 w 58"/>
                <a:gd name="T15" fmla="*/ 2624 h 67"/>
                <a:gd name="T16" fmla="*/ 3136 w 58"/>
                <a:gd name="T17" fmla="*/ 2624 h 67"/>
                <a:gd name="T18" fmla="*/ 3136 w 58"/>
                <a:gd name="T19" fmla="*/ 2688 h 67"/>
                <a:gd name="T20" fmla="*/ 3200 w 58"/>
                <a:gd name="T21" fmla="*/ 2752 h 67"/>
                <a:gd name="T22" fmla="*/ 3136 w 58"/>
                <a:gd name="T23" fmla="*/ 2944 h 67"/>
                <a:gd name="T24" fmla="*/ 3072 w 58"/>
                <a:gd name="T25" fmla="*/ 3200 h 67"/>
                <a:gd name="T26" fmla="*/ 2944 w 58"/>
                <a:gd name="T27" fmla="*/ 3648 h 67"/>
                <a:gd name="T28" fmla="*/ 2432 w 58"/>
                <a:gd name="T29" fmla="*/ 3648 h 67"/>
                <a:gd name="T30" fmla="*/ 2112 w 58"/>
                <a:gd name="T31" fmla="*/ 3584 h 67"/>
                <a:gd name="T32" fmla="*/ 1984 w 58"/>
                <a:gd name="T33" fmla="*/ 3776 h 67"/>
                <a:gd name="T34" fmla="*/ 1920 w 58"/>
                <a:gd name="T35" fmla="*/ 4160 h 67"/>
                <a:gd name="T36" fmla="*/ 1728 w 58"/>
                <a:gd name="T37" fmla="*/ 4288 h 67"/>
                <a:gd name="T38" fmla="*/ 0 w 58"/>
                <a:gd name="T39" fmla="*/ 3200 h 67"/>
                <a:gd name="T40" fmla="*/ 192 w 58"/>
                <a:gd name="T41" fmla="*/ 2560 h 67"/>
                <a:gd name="T42" fmla="*/ 384 w 58"/>
                <a:gd name="T43" fmla="*/ 1536 h 67"/>
                <a:gd name="T44" fmla="*/ 896 w 58"/>
                <a:gd name="T45" fmla="*/ 1024 h 67"/>
                <a:gd name="T46" fmla="*/ 1600 w 58"/>
                <a:gd name="T47" fmla="*/ 512 h 67"/>
                <a:gd name="T48" fmla="*/ 2432 w 58"/>
                <a:gd name="T49" fmla="*/ 0 h 67"/>
                <a:gd name="T50" fmla="*/ 3264 w 58"/>
                <a:gd name="T51" fmla="*/ 384 h 6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8"/>
                <a:gd name="T79" fmla="*/ 0 h 67"/>
                <a:gd name="T80" fmla="*/ 58 w 58"/>
                <a:gd name="T81" fmla="*/ 67 h 6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8" h="67">
                  <a:moveTo>
                    <a:pt x="51" y="6"/>
                  </a:moveTo>
                  <a:cubicBezTo>
                    <a:pt x="51" y="6"/>
                    <a:pt x="51" y="8"/>
                    <a:pt x="52" y="11"/>
                  </a:cubicBezTo>
                  <a:cubicBezTo>
                    <a:pt x="53" y="14"/>
                    <a:pt x="55" y="18"/>
                    <a:pt x="53" y="20"/>
                  </a:cubicBezTo>
                  <a:cubicBezTo>
                    <a:pt x="51" y="23"/>
                    <a:pt x="52" y="23"/>
                    <a:pt x="54" y="26"/>
                  </a:cubicBezTo>
                  <a:cubicBezTo>
                    <a:pt x="55" y="29"/>
                    <a:pt x="58" y="33"/>
                    <a:pt x="57" y="34"/>
                  </a:cubicBezTo>
                  <a:cubicBezTo>
                    <a:pt x="55" y="36"/>
                    <a:pt x="55" y="36"/>
                    <a:pt x="53" y="36"/>
                  </a:cubicBezTo>
                  <a:cubicBezTo>
                    <a:pt x="52" y="37"/>
                    <a:pt x="53" y="38"/>
                    <a:pt x="53" y="39"/>
                  </a:cubicBezTo>
                  <a:cubicBezTo>
                    <a:pt x="53" y="40"/>
                    <a:pt x="52" y="42"/>
                    <a:pt x="50" y="41"/>
                  </a:cubicBezTo>
                  <a:cubicBezTo>
                    <a:pt x="50" y="42"/>
                    <a:pt x="49" y="41"/>
                    <a:pt x="49" y="41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2"/>
                    <a:pt x="50" y="42"/>
                    <a:pt x="50" y="43"/>
                  </a:cubicBezTo>
                  <a:cubicBezTo>
                    <a:pt x="51" y="44"/>
                    <a:pt x="51" y="45"/>
                    <a:pt x="49" y="46"/>
                  </a:cubicBezTo>
                  <a:cubicBezTo>
                    <a:pt x="48" y="47"/>
                    <a:pt x="48" y="48"/>
                    <a:pt x="48" y="50"/>
                  </a:cubicBezTo>
                  <a:cubicBezTo>
                    <a:pt x="49" y="51"/>
                    <a:pt x="51" y="55"/>
                    <a:pt x="46" y="57"/>
                  </a:cubicBezTo>
                  <a:cubicBezTo>
                    <a:pt x="44" y="57"/>
                    <a:pt x="42" y="58"/>
                    <a:pt x="38" y="57"/>
                  </a:cubicBezTo>
                  <a:cubicBezTo>
                    <a:pt x="33" y="56"/>
                    <a:pt x="35" y="56"/>
                    <a:pt x="33" y="56"/>
                  </a:cubicBezTo>
                  <a:cubicBezTo>
                    <a:pt x="32" y="56"/>
                    <a:pt x="32" y="58"/>
                    <a:pt x="31" y="59"/>
                  </a:cubicBezTo>
                  <a:cubicBezTo>
                    <a:pt x="30" y="60"/>
                    <a:pt x="31" y="64"/>
                    <a:pt x="30" y="65"/>
                  </a:cubicBezTo>
                  <a:cubicBezTo>
                    <a:pt x="29" y="66"/>
                    <a:pt x="27" y="67"/>
                    <a:pt x="27" y="6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2" y="43"/>
                    <a:pt x="3" y="40"/>
                  </a:cubicBezTo>
                  <a:cubicBezTo>
                    <a:pt x="5" y="37"/>
                    <a:pt x="6" y="24"/>
                    <a:pt x="6" y="24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51" y="6"/>
                  </a:lnTo>
                  <a:close/>
                </a:path>
              </a:pathLst>
            </a:custGeom>
            <a:solidFill>
              <a:srgbClr val="F8C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1" name="Freeform 237"/>
            <p:cNvSpPr>
              <a:spLocks noChangeAspect="1"/>
            </p:cNvSpPr>
            <p:nvPr/>
          </p:nvSpPr>
          <p:spPr bwMode="auto">
            <a:xfrm>
              <a:off x="597" y="2108"/>
              <a:ext cx="20" cy="8"/>
            </a:xfrm>
            <a:custGeom>
              <a:avLst/>
              <a:gdLst>
                <a:gd name="T0" fmla="*/ 192 w 10"/>
                <a:gd name="T1" fmla="*/ 128 h 4"/>
                <a:gd name="T2" fmla="*/ 0 w 10"/>
                <a:gd name="T3" fmla="*/ 128 h 4"/>
                <a:gd name="T4" fmla="*/ 192 w 10"/>
                <a:gd name="T5" fmla="*/ 128 h 4"/>
                <a:gd name="T6" fmla="*/ 640 w 10"/>
                <a:gd name="T7" fmla="*/ 128 h 4"/>
                <a:gd name="T8" fmla="*/ 576 w 10"/>
                <a:gd name="T9" fmla="*/ 192 h 4"/>
                <a:gd name="T10" fmla="*/ 320 w 10"/>
                <a:gd name="T11" fmla="*/ 192 h 4"/>
                <a:gd name="T12" fmla="*/ 192 w 10"/>
                <a:gd name="T13" fmla="*/ 128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4"/>
                <a:gd name="T23" fmla="*/ 10 w 1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4">
                  <a:moveTo>
                    <a:pt x="3" y="2"/>
                  </a:moveTo>
                  <a:cubicBezTo>
                    <a:pt x="2" y="2"/>
                    <a:pt x="1" y="2"/>
                    <a:pt x="0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6" y="1"/>
                    <a:pt x="9" y="0"/>
                    <a:pt x="10" y="2"/>
                  </a:cubicBezTo>
                  <a:cubicBezTo>
                    <a:pt x="9" y="2"/>
                    <a:pt x="9" y="3"/>
                    <a:pt x="9" y="3"/>
                  </a:cubicBezTo>
                  <a:cubicBezTo>
                    <a:pt x="8" y="4"/>
                    <a:pt x="6" y="4"/>
                    <a:pt x="5" y="3"/>
                  </a:cubicBezTo>
                  <a:cubicBezTo>
                    <a:pt x="5" y="3"/>
                    <a:pt x="4" y="3"/>
                    <a:pt x="3" y="2"/>
                  </a:cubicBezTo>
                  <a:close/>
                </a:path>
              </a:pathLst>
            </a:custGeom>
            <a:solidFill>
              <a:srgbClr val="EF84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2" name="Freeform 238"/>
            <p:cNvSpPr>
              <a:spLocks noChangeAspect="1"/>
            </p:cNvSpPr>
            <p:nvPr/>
          </p:nvSpPr>
          <p:spPr bwMode="auto">
            <a:xfrm>
              <a:off x="609" y="2148"/>
              <a:ext cx="10" cy="4"/>
            </a:xfrm>
            <a:custGeom>
              <a:avLst/>
              <a:gdLst>
                <a:gd name="T0" fmla="*/ 320 w 5"/>
                <a:gd name="T1" fmla="*/ 0 h 2"/>
                <a:gd name="T2" fmla="*/ 320 w 5"/>
                <a:gd name="T3" fmla="*/ 64 h 2"/>
                <a:gd name="T4" fmla="*/ 256 w 5"/>
                <a:gd name="T5" fmla="*/ 128 h 2"/>
                <a:gd name="T6" fmla="*/ 64 w 5"/>
                <a:gd name="T7" fmla="*/ 64 h 2"/>
                <a:gd name="T8" fmla="*/ 0 w 5"/>
                <a:gd name="T9" fmla="*/ 64 h 2"/>
                <a:gd name="T10" fmla="*/ 64 w 5"/>
                <a:gd name="T11" fmla="*/ 0 h 2"/>
                <a:gd name="T12" fmla="*/ 320 w 5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2"/>
                <a:gd name="T23" fmla="*/ 5 w 5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2">
                  <a:moveTo>
                    <a:pt x="5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3" y="2"/>
                    <a:pt x="2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8C6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3" name="Freeform 239"/>
            <p:cNvSpPr>
              <a:spLocks noChangeAspect="1"/>
            </p:cNvSpPr>
            <p:nvPr/>
          </p:nvSpPr>
          <p:spPr bwMode="auto">
            <a:xfrm>
              <a:off x="613" y="2128"/>
              <a:ext cx="8" cy="10"/>
            </a:xfrm>
            <a:custGeom>
              <a:avLst/>
              <a:gdLst>
                <a:gd name="T0" fmla="*/ 0 w 4"/>
                <a:gd name="T1" fmla="*/ 192 h 5"/>
                <a:gd name="T2" fmla="*/ 256 w 4"/>
                <a:gd name="T3" fmla="*/ 320 h 5"/>
                <a:gd name="T4" fmla="*/ 64 w 4"/>
                <a:gd name="T5" fmla="*/ 192 h 5"/>
                <a:gd name="T6" fmla="*/ 192 w 4"/>
                <a:gd name="T7" fmla="*/ 0 h 5"/>
                <a:gd name="T8" fmla="*/ 0 w 4"/>
                <a:gd name="T9" fmla="*/ 192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5"/>
                <a:gd name="T17" fmla="*/ 4 w 4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5">
                  <a:moveTo>
                    <a:pt x="0" y="3"/>
                  </a:moveTo>
                  <a:cubicBezTo>
                    <a:pt x="1" y="5"/>
                    <a:pt x="4" y="5"/>
                    <a:pt x="4" y="5"/>
                  </a:cubicBezTo>
                  <a:cubicBezTo>
                    <a:pt x="3" y="5"/>
                    <a:pt x="2" y="4"/>
                    <a:pt x="1" y="3"/>
                  </a:cubicBezTo>
                  <a:cubicBezTo>
                    <a:pt x="1" y="2"/>
                    <a:pt x="2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29A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4" name="Freeform 240"/>
            <p:cNvSpPr>
              <a:spLocks noChangeAspect="1"/>
            </p:cNvSpPr>
            <p:nvPr/>
          </p:nvSpPr>
          <p:spPr bwMode="auto">
            <a:xfrm>
              <a:off x="619" y="2134"/>
              <a:ext cx="10" cy="4"/>
            </a:xfrm>
            <a:custGeom>
              <a:avLst/>
              <a:gdLst>
                <a:gd name="T0" fmla="*/ 0 w 5"/>
                <a:gd name="T1" fmla="*/ 64 h 2"/>
                <a:gd name="T2" fmla="*/ 192 w 5"/>
                <a:gd name="T3" fmla="*/ 0 h 2"/>
                <a:gd name="T4" fmla="*/ 320 w 5"/>
                <a:gd name="T5" fmla="*/ 64 h 2"/>
                <a:gd name="T6" fmla="*/ 192 w 5"/>
                <a:gd name="T7" fmla="*/ 64 h 2"/>
                <a:gd name="T8" fmla="*/ 0 w 5"/>
                <a:gd name="T9" fmla="*/ 6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2"/>
                <a:gd name="T17" fmla="*/ 5 w 5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2">
                  <a:moveTo>
                    <a:pt x="0" y="1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2" y="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29A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5" name="Freeform 241"/>
            <p:cNvSpPr>
              <a:spLocks noChangeAspect="1"/>
            </p:cNvSpPr>
            <p:nvPr/>
          </p:nvSpPr>
          <p:spPr bwMode="auto">
            <a:xfrm>
              <a:off x="607" y="2146"/>
              <a:ext cx="20" cy="12"/>
            </a:xfrm>
            <a:custGeom>
              <a:avLst/>
              <a:gdLst>
                <a:gd name="T0" fmla="*/ 640 w 10"/>
                <a:gd name="T1" fmla="*/ 0 h 6"/>
                <a:gd name="T2" fmla="*/ 384 w 10"/>
                <a:gd name="T3" fmla="*/ 0 h 6"/>
                <a:gd name="T4" fmla="*/ 64 w 10"/>
                <a:gd name="T5" fmla="*/ 64 h 6"/>
                <a:gd name="T6" fmla="*/ 128 w 10"/>
                <a:gd name="T7" fmla="*/ 256 h 6"/>
                <a:gd name="T8" fmla="*/ 384 w 10"/>
                <a:gd name="T9" fmla="*/ 384 h 6"/>
                <a:gd name="T10" fmla="*/ 512 w 10"/>
                <a:gd name="T11" fmla="*/ 256 h 6"/>
                <a:gd name="T12" fmla="*/ 384 w 10"/>
                <a:gd name="T13" fmla="*/ 128 h 6"/>
                <a:gd name="T14" fmla="*/ 320 w 10"/>
                <a:gd name="T15" fmla="*/ 192 h 6"/>
                <a:gd name="T16" fmla="*/ 64 w 10"/>
                <a:gd name="T17" fmla="*/ 128 h 6"/>
                <a:gd name="T18" fmla="*/ 192 w 10"/>
                <a:gd name="T19" fmla="*/ 128 h 6"/>
                <a:gd name="T20" fmla="*/ 448 w 10"/>
                <a:gd name="T21" fmla="*/ 128 h 6"/>
                <a:gd name="T22" fmla="*/ 640 w 10"/>
                <a:gd name="T23" fmla="*/ 0 h 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"/>
                <a:gd name="T37" fmla="*/ 0 h 6"/>
                <a:gd name="T38" fmla="*/ 10 w 10"/>
                <a:gd name="T39" fmla="*/ 6 h 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" h="6">
                  <a:moveTo>
                    <a:pt x="10" y="0"/>
                  </a:moveTo>
                  <a:cubicBezTo>
                    <a:pt x="10" y="0"/>
                    <a:pt x="8" y="0"/>
                    <a:pt x="6" y="0"/>
                  </a:cubicBezTo>
                  <a:cubicBezTo>
                    <a:pt x="4" y="0"/>
                    <a:pt x="1" y="1"/>
                    <a:pt x="1" y="1"/>
                  </a:cubicBezTo>
                  <a:cubicBezTo>
                    <a:pt x="0" y="1"/>
                    <a:pt x="1" y="3"/>
                    <a:pt x="2" y="4"/>
                  </a:cubicBezTo>
                  <a:cubicBezTo>
                    <a:pt x="3" y="5"/>
                    <a:pt x="4" y="6"/>
                    <a:pt x="6" y="6"/>
                  </a:cubicBezTo>
                  <a:cubicBezTo>
                    <a:pt x="7" y="6"/>
                    <a:pt x="8" y="5"/>
                    <a:pt x="8" y="4"/>
                  </a:cubicBezTo>
                  <a:cubicBezTo>
                    <a:pt x="7" y="3"/>
                    <a:pt x="6" y="2"/>
                    <a:pt x="6" y="2"/>
                  </a:cubicBezTo>
                  <a:cubicBezTo>
                    <a:pt x="6" y="2"/>
                    <a:pt x="6" y="3"/>
                    <a:pt x="5" y="3"/>
                  </a:cubicBezTo>
                  <a:cubicBezTo>
                    <a:pt x="4" y="3"/>
                    <a:pt x="3" y="2"/>
                    <a:pt x="1" y="2"/>
                  </a:cubicBezTo>
                  <a:cubicBezTo>
                    <a:pt x="1" y="1"/>
                    <a:pt x="1" y="2"/>
                    <a:pt x="3" y="2"/>
                  </a:cubicBezTo>
                  <a:cubicBezTo>
                    <a:pt x="4" y="2"/>
                    <a:pt x="6" y="2"/>
                    <a:pt x="7" y="2"/>
                  </a:cubicBezTo>
                  <a:cubicBezTo>
                    <a:pt x="8" y="2"/>
                    <a:pt x="9" y="1"/>
                    <a:pt x="10" y="0"/>
                  </a:cubicBezTo>
                  <a:close/>
                </a:path>
              </a:pathLst>
            </a:custGeom>
            <a:solidFill>
              <a:srgbClr val="F29A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6" name="Freeform 242"/>
            <p:cNvSpPr>
              <a:spLocks noChangeAspect="1"/>
            </p:cNvSpPr>
            <p:nvPr/>
          </p:nvSpPr>
          <p:spPr bwMode="auto">
            <a:xfrm>
              <a:off x="509" y="2033"/>
              <a:ext cx="130" cy="115"/>
            </a:xfrm>
            <a:custGeom>
              <a:avLst/>
              <a:gdLst>
                <a:gd name="T0" fmla="*/ 960 w 65"/>
                <a:gd name="T1" fmla="*/ 664 h 57"/>
                <a:gd name="T2" fmla="*/ 1472 w 65"/>
                <a:gd name="T3" fmla="*/ 196 h 57"/>
                <a:gd name="T4" fmla="*/ 2048 w 65"/>
                <a:gd name="T5" fmla="*/ 0 h 57"/>
                <a:gd name="T6" fmla="*/ 1792 w 65"/>
                <a:gd name="T7" fmla="*/ 264 h 57"/>
                <a:gd name="T8" fmla="*/ 3328 w 65"/>
                <a:gd name="T9" fmla="*/ 329 h 57"/>
                <a:gd name="T10" fmla="*/ 3456 w 65"/>
                <a:gd name="T11" fmla="*/ 533 h 57"/>
                <a:gd name="T12" fmla="*/ 3712 w 65"/>
                <a:gd name="T13" fmla="*/ 460 h 57"/>
                <a:gd name="T14" fmla="*/ 3648 w 65"/>
                <a:gd name="T15" fmla="*/ 664 h 57"/>
                <a:gd name="T16" fmla="*/ 4032 w 65"/>
                <a:gd name="T17" fmla="*/ 599 h 57"/>
                <a:gd name="T18" fmla="*/ 3968 w 65"/>
                <a:gd name="T19" fmla="*/ 1075 h 57"/>
                <a:gd name="T20" fmla="*/ 4096 w 65"/>
                <a:gd name="T21" fmla="*/ 732 h 57"/>
                <a:gd name="T22" fmla="*/ 3648 w 65"/>
                <a:gd name="T23" fmla="*/ 1608 h 57"/>
                <a:gd name="T24" fmla="*/ 2624 w 65"/>
                <a:gd name="T25" fmla="*/ 1477 h 57"/>
                <a:gd name="T26" fmla="*/ 2688 w 65"/>
                <a:gd name="T27" fmla="*/ 2169 h 57"/>
                <a:gd name="T28" fmla="*/ 2176 w 65"/>
                <a:gd name="T29" fmla="*/ 2768 h 57"/>
                <a:gd name="T30" fmla="*/ 2176 w 65"/>
                <a:gd name="T31" fmla="*/ 2373 h 57"/>
                <a:gd name="T32" fmla="*/ 2176 w 65"/>
                <a:gd name="T33" fmla="*/ 2915 h 57"/>
                <a:gd name="T34" fmla="*/ 2048 w 65"/>
                <a:gd name="T35" fmla="*/ 2833 h 57"/>
                <a:gd name="T36" fmla="*/ 1664 w 65"/>
                <a:gd name="T37" fmla="*/ 2637 h 57"/>
                <a:gd name="T38" fmla="*/ 1600 w 65"/>
                <a:gd name="T39" fmla="*/ 2568 h 57"/>
                <a:gd name="T40" fmla="*/ 1024 w 65"/>
                <a:gd name="T41" fmla="*/ 2504 h 57"/>
                <a:gd name="T42" fmla="*/ 1152 w 65"/>
                <a:gd name="T43" fmla="*/ 3317 h 57"/>
                <a:gd name="T44" fmla="*/ 960 w 65"/>
                <a:gd name="T45" fmla="*/ 3244 h 57"/>
                <a:gd name="T46" fmla="*/ 1088 w 65"/>
                <a:gd name="T47" fmla="*/ 3517 h 57"/>
                <a:gd name="T48" fmla="*/ 832 w 65"/>
                <a:gd name="T49" fmla="*/ 3777 h 57"/>
                <a:gd name="T50" fmla="*/ 704 w 65"/>
                <a:gd name="T51" fmla="*/ 3581 h 57"/>
                <a:gd name="T52" fmla="*/ 768 w 65"/>
                <a:gd name="T53" fmla="*/ 3777 h 57"/>
                <a:gd name="T54" fmla="*/ 576 w 65"/>
                <a:gd name="T55" fmla="*/ 3843 h 57"/>
                <a:gd name="T56" fmla="*/ 192 w 65"/>
                <a:gd name="T57" fmla="*/ 1140 h 57"/>
                <a:gd name="T58" fmla="*/ 768 w 65"/>
                <a:gd name="T59" fmla="*/ 599 h 57"/>
                <a:gd name="T60" fmla="*/ 960 w 65"/>
                <a:gd name="T61" fmla="*/ 664 h 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5"/>
                <a:gd name="T94" fmla="*/ 0 h 57"/>
                <a:gd name="T95" fmla="*/ 65 w 65"/>
                <a:gd name="T96" fmla="*/ 57 h 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5" h="57">
                  <a:moveTo>
                    <a:pt x="15" y="10"/>
                  </a:moveTo>
                  <a:cubicBezTo>
                    <a:pt x="15" y="10"/>
                    <a:pt x="17" y="5"/>
                    <a:pt x="23" y="3"/>
                  </a:cubicBezTo>
                  <a:cubicBezTo>
                    <a:pt x="28" y="2"/>
                    <a:pt x="32" y="0"/>
                    <a:pt x="32" y="0"/>
                  </a:cubicBezTo>
                  <a:cubicBezTo>
                    <a:pt x="32" y="0"/>
                    <a:pt x="32" y="3"/>
                    <a:pt x="28" y="4"/>
                  </a:cubicBezTo>
                  <a:cubicBezTo>
                    <a:pt x="43" y="3"/>
                    <a:pt x="60" y="11"/>
                    <a:pt x="52" y="5"/>
                  </a:cubicBezTo>
                  <a:cubicBezTo>
                    <a:pt x="57" y="7"/>
                    <a:pt x="54" y="8"/>
                    <a:pt x="54" y="8"/>
                  </a:cubicBezTo>
                  <a:cubicBezTo>
                    <a:pt x="54" y="8"/>
                    <a:pt x="58" y="10"/>
                    <a:pt x="58" y="7"/>
                  </a:cubicBezTo>
                  <a:cubicBezTo>
                    <a:pt x="59" y="8"/>
                    <a:pt x="57" y="10"/>
                    <a:pt x="57" y="10"/>
                  </a:cubicBezTo>
                  <a:cubicBezTo>
                    <a:pt x="57" y="10"/>
                    <a:pt x="61" y="13"/>
                    <a:pt x="63" y="9"/>
                  </a:cubicBezTo>
                  <a:cubicBezTo>
                    <a:pt x="64" y="10"/>
                    <a:pt x="63" y="14"/>
                    <a:pt x="62" y="16"/>
                  </a:cubicBezTo>
                  <a:cubicBezTo>
                    <a:pt x="63" y="15"/>
                    <a:pt x="64" y="13"/>
                    <a:pt x="64" y="11"/>
                  </a:cubicBezTo>
                  <a:cubicBezTo>
                    <a:pt x="65" y="16"/>
                    <a:pt x="62" y="23"/>
                    <a:pt x="57" y="24"/>
                  </a:cubicBezTo>
                  <a:cubicBezTo>
                    <a:pt x="53" y="24"/>
                    <a:pt x="47" y="20"/>
                    <a:pt x="41" y="22"/>
                  </a:cubicBezTo>
                  <a:cubicBezTo>
                    <a:pt x="43" y="24"/>
                    <a:pt x="45" y="29"/>
                    <a:pt x="42" y="32"/>
                  </a:cubicBezTo>
                  <a:cubicBezTo>
                    <a:pt x="40" y="34"/>
                    <a:pt x="36" y="34"/>
                    <a:pt x="34" y="41"/>
                  </a:cubicBezTo>
                  <a:cubicBezTo>
                    <a:pt x="34" y="40"/>
                    <a:pt x="33" y="37"/>
                    <a:pt x="34" y="35"/>
                  </a:cubicBezTo>
                  <a:cubicBezTo>
                    <a:pt x="34" y="35"/>
                    <a:pt x="32" y="39"/>
                    <a:pt x="34" y="43"/>
                  </a:cubicBezTo>
                  <a:cubicBezTo>
                    <a:pt x="32" y="42"/>
                    <a:pt x="31" y="38"/>
                    <a:pt x="32" y="42"/>
                  </a:cubicBezTo>
                  <a:cubicBezTo>
                    <a:pt x="32" y="44"/>
                    <a:pt x="28" y="44"/>
                    <a:pt x="26" y="39"/>
                  </a:cubicBezTo>
                  <a:cubicBezTo>
                    <a:pt x="24" y="37"/>
                    <a:pt x="25" y="38"/>
                    <a:pt x="25" y="38"/>
                  </a:cubicBezTo>
                  <a:cubicBezTo>
                    <a:pt x="25" y="38"/>
                    <a:pt x="21" y="32"/>
                    <a:pt x="16" y="37"/>
                  </a:cubicBezTo>
                  <a:cubicBezTo>
                    <a:pt x="14" y="40"/>
                    <a:pt x="14" y="46"/>
                    <a:pt x="18" y="49"/>
                  </a:cubicBezTo>
                  <a:cubicBezTo>
                    <a:pt x="16" y="49"/>
                    <a:pt x="15" y="48"/>
                    <a:pt x="15" y="48"/>
                  </a:cubicBezTo>
                  <a:cubicBezTo>
                    <a:pt x="15" y="48"/>
                    <a:pt x="17" y="51"/>
                    <a:pt x="17" y="52"/>
                  </a:cubicBezTo>
                  <a:cubicBezTo>
                    <a:pt x="16" y="54"/>
                    <a:pt x="13" y="56"/>
                    <a:pt x="13" y="56"/>
                  </a:cubicBezTo>
                  <a:cubicBezTo>
                    <a:pt x="13" y="56"/>
                    <a:pt x="12" y="55"/>
                    <a:pt x="11" y="53"/>
                  </a:cubicBezTo>
                  <a:cubicBezTo>
                    <a:pt x="11" y="55"/>
                    <a:pt x="12" y="56"/>
                    <a:pt x="12" y="56"/>
                  </a:cubicBezTo>
                  <a:cubicBezTo>
                    <a:pt x="12" y="56"/>
                    <a:pt x="10" y="54"/>
                    <a:pt x="9" y="57"/>
                  </a:cubicBezTo>
                  <a:cubicBezTo>
                    <a:pt x="6" y="55"/>
                    <a:pt x="0" y="32"/>
                    <a:pt x="3" y="17"/>
                  </a:cubicBezTo>
                  <a:cubicBezTo>
                    <a:pt x="4" y="11"/>
                    <a:pt x="9" y="9"/>
                    <a:pt x="12" y="9"/>
                  </a:cubicBezTo>
                  <a:cubicBezTo>
                    <a:pt x="15" y="9"/>
                    <a:pt x="15" y="10"/>
                    <a:pt x="15" y="10"/>
                  </a:cubicBezTo>
                  <a:close/>
                </a:path>
              </a:pathLst>
            </a:custGeom>
            <a:solidFill>
              <a:srgbClr val="6E41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7" name="Freeform 243"/>
            <p:cNvSpPr>
              <a:spLocks noChangeAspect="1"/>
            </p:cNvSpPr>
            <p:nvPr/>
          </p:nvSpPr>
          <p:spPr bwMode="auto">
            <a:xfrm>
              <a:off x="537" y="2102"/>
              <a:ext cx="26" cy="32"/>
            </a:xfrm>
            <a:custGeom>
              <a:avLst/>
              <a:gdLst>
                <a:gd name="T0" fmla="*/ 576 w 13"/>
                <a:gd name="T1" fmla="*/ 576 h 16"/>
                <a:gd name="T2" fmla="*/ 704 w 13"/>
                <a:gd name="T3" fmla="*/ 256 h 16"/>
                <a:gd name="T4" fmla="*/ 320 w 13"/>
                <a:gd name="T5" fmla="*/ 64 h 16"/>
                <a:gd name="T6" fmla="*/ 128 w 13"/>
                <a:gd name="T7" fmla="*/ 640 h 16"/>
                <a:gd name="T8" fmla="*/ 448 w 13"/>
                <a:gd name="T9" fmla="*/ 896 h 16"/>
                <a:gd name="T10" fmla="*/ 704 w 13"/>
                <a:gd name="T11" fmla="*/ 1024 h 16"/>
                <a:gd name="T12" fmla="*/ 768 w 13"/>
                <a:gd name="T13" fmla="*/ 768 h 16"/>
                <a:gd name="T14" fmla="*/ 704 w 13"/>
                <a:gd name="T15" fmla="*/ 704 h 16"/>
                <a:gd name="T16" fmla="*/ 576 w 13"/>
                <a:gd name="T17" fmla="*/ 576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6"/>
                <a:gd name="T29" fmla="*/ 13 w 13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6">
                  <a:moveTo>
                    <a:pt x="9" y="9"/>
                  </a:moveTo>
                  <a:cubicBezTo>
                    <a:pt x="9" y="9"/>
                    <a:pt x="11" y="7"/>
                    <a:pt x="11" y="4"/>
                  </a:cubicBezTo>
                  <a:cubicBezTo>
                    <a:pt x="10" y="2"/>
                    <a:pt x="7" y="0"/>
                    <a:pt x="5" y="1"/>
                  </a:cubicBezTo>
                  <a:cubicBezTo>
                    <a:pt x="3" y="2"/>
                    <a:pt x="0" y="6"/>
                    <a:pt x="2" y="10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9" y="15"/>
                    <a:pt x="10" y="16"/>
                    <a:pt x="11" y="16"/>
                  </a:cubicBezTo>
                  <a:cubicBezTo>
                    <a:pt x="12" y="16"/>
                    <a:pt x="13" y="14"/>
                    <a:pt x="12" y="12"/>
                  </a:cubicBezTo>
                  <a:cubicBezTo>
                    <a:pt x="12" y="11"/>
                    <a:pt x="12" y="11"/>
                    <a:pt x="11" y="11"/>
                  </a:cubicBezTo>
                  <a:cubicBezTo>
                    <a:pt x="10" y="10"/>
                    <a:pt x="11" y="8"/>
                    <a:pt x="9" y="9"/>
                  </a:cubicBezTo>
                  <a:close/>
                </a:path>
              </a:pathLst>
            </a:custGeom>
            <a:solidFill>
              <a:srgbClr val="F5B09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8" name="Freeform 244"/>
            <p:cNvSpPr>
              <a:spLocks noChangeAspect="1"/>
            </p:cNvSpPr>
            <p:nvPr/>
          </p:nvSpPr>
          <p:spPr bwMode="auto">
            <a:xfrm>
              <a:off x="595" y="2102"/>
              <a:ext cx="28" cy="6"/>
            </a:xfrm>
            <a:custGeom>
              <a:avLst/>
              <a:gdLst>
                <a:gd name="T0" fmla="*/ 896 w 14"/>
                <a:gd name="T1" fmla="*/ 64 h 3"/>
                <a:gd name="T2" fmla="*/ 640 w 14"/>
                <a:gd name="T3" fmla="*/ 64 h 3"/>
                <a:gd name="T4" fmla="*/ 192 w 14"/>
                <a:gd name="T5" fmla="*/ 64 h 3"/>
                <a:gd name="T6" fmla="*/ 192 w 14"/>
                <a:gd name="T7" fmla="*/ 64 h 3"/>
                <a:gd name="T8" fmla="*/ 128 w 14"/>
                <a:gd name="T9" fmla="*/ 128 h 3"/>
                <a:gd name="T10" fmla="*/ 128 w 14"/>
                <a:gd name="T11" fmla="*/ 128 h 3"/>
                <a:gd name="T12" fmla="*/ 64 w 14"/>
                <a:gd name="T13" fmla="*/ 128 h 3"/>
                <a:gd name="T14" fmla="*/ 0 w 14"/>
                <a:gd name="T15" fmla="*/ 192 h 3"/>
                <a:gd name="T16" fmla="*/ 128 w 14"/>
                <a:gd name="T17" fmla="*/ 192 h 3"/>
                <a:gd name="T18" fmla="*/ 192 w 14"/>
                <a:gd name="T19" fmla="*/ 192 h 3"/>
                <a:gd name="T20" fmla="*/ 320 w 14"/>
                <a:gd name="T21" fmla="*/ 128 h 3"/>
                <a:gd name="T22" fmla="*/ 384 w 14"/>
                <a:gd name="T23" fmla="*/ 128 h 3"/>
                <a:gd name="T24" fmla="*/ 640 w 14"/>
                <a:gd name="T25" fmla="*/ 128 h 3"/>
                <a:gd name="T26" fmla="*/ 832 w 14"/>
                <a:gd name="T27" fmla="*/ 192 h 3"/>
                <a:gd name="T28" fmla="*/ 896 w 14"/>
                <a:gd name="T29" fmla="*/ 64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"/>
                <a:gd name="T46" fmla="*/ 0 h 3"/>
                <a:gd name="T47" fmla="*/ 14 w 14"/>
                <a:gd name="T48" fmla="*/ 3 h 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" h="3">
                  <a:moveTo>
                    <a:pt x="14" y="1"/>
                  </a:moveTo>
                  <a:cubicBezTo>
                    <a:pt x="14" y="1"/>
                    <a:pt x="13" y="1"/>
                    <a:pt x="10" y="1"/>
                  </a:cubicBezTo>
                  <a:cubicBezTo>
                    <a:pt x="6" y="0"/>
                    <a:pt x="5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8" y="2"/>
                    <a:pt x="10" y="2"/>
                  </a:cubicBezTo>
                  <a:cubicBezTo>
                    <a:pt x="11" y="2"/>
                    <a:pt x="12" y="3"/>
                    <a:pt x="13" y="3"/>
                  </a:cubicBezTo>
                  <a:cubicBezTo>
                    <a:pt x="14" y="3"/>
                    <a:pt x="14" y="2"/>
                    <a:pt x="14" y="1"/>
                  </a:cubicBezTo>
                  <a:close/>
                </a:path>
              </a:pathLst>
            </a:custGeom>
            <a:solidFill>
              <a:srgbClr val="572E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59" name="Freeform 245"/>
            <p:cNvSpPr>
              <a:spLocks noChangeAspect="1"/>
            </p:cNvSpPr>
            <p:nvPr/>
          </p:nvSpPr>
          <p:spPr bwMode="auto">
            <a:xfrm>
              <a:off x="607" y="2110"/>
              <a:ext cx="8" cy="6"/>
            </a:xfrm>
            <a:custGeom>
              <a:avLst/>
              <a:gdLst>
                <a:gd name="T0" fmla="*/ 0 w 4"/>
                <a:gd name="T1" fmla="*/ 64 h 3"/>
                <a:gd name="T2" fmla="*/ 0 w 4"/>
                <a:gd name="T3" fmla="*/ 128 h 3"/>
                <a:gd name="T4" fmla="*/ 128 w 4"/>
                <a:gd name="T5" fmla="*/ 192 h 3"/>
                <a:gd name="T6" fmla="*/ 192 w 4"/>
                <a:gd name="T7" fmla="*/ 0 h 3"/>
                <a:gd name="T8" fmla="*/ 0 w 4"/>
                <a:gd name="T9" fmla="*/ 64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3"/>
                <a:gd name="T17" fmla="*/ 4 w 4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3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2"/>
                    <a:pt x="4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6E41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60" name="Oval 246"/>
            <p:cNvSpPr>
              <a:spLocks noChangeAspect="1" noChangeArrowheads="1"/>
            </p:cNvSpPr>
            <p:nvPr/>
          </p:nvSpPr>
          <p:spPr bwMode="auto">
            <a:xfrm>
              <a:off x="609" y="2110"/>
              <a:ext cx="4" cy="4"/>
            </a:xfrm>
            <a:prstGeom prst="ellipse">
              <a:avLst/>
            </a:prstGeom>
            <a:solidFill>
              <a:srgbClr val="6E41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61" name="Oval 247"/>
            <p:cNvSpPr>
              <a:spLocks noChangeAspect="1" noChangeArrowheads="1"/>
            </p:cNvSpPr>
            <p:nvPr/>
          </p:nvSpPr>
          <p:spPr bwMode="auto">
            <a:xfrm>
              <a:off x="611" y="2110"/>
              <a:ext cx="2" cy="4"/>
            </a:xfrm>
            <a:prstGeom prst="ellipse">
              <a:avLst/>
            </a:prstGeom>
            <a:solidFill>
              <a:srgbClr val="F19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62" name="Freeform 248"/>
            <p:cNvSpPr>
              <a:spLocks noChangeAspect="1"/>
            </p:cNvSpPr>
            <p:nvPr/>
          </p:nvSpPr>
          <p:spPr bwMode="auto">
            <a:xfrm>
              <a:off x="555" y="2138"/>
              <a:ext cx="32" cy="38"/>
            </a:xfrm>
            <a:custGeom>
              <a:avLst/>
              <a:gdLst>
                <a:gd name="T0" fmla="*/ 128 w 16"/>
                <a:gd name="T1" fmla="*/ 0 h 19"/>
                <a:gd name="T2" fmla="*/ 448 w 16"/>
                <a:gd name="T3" fmla="*/ 832 h 19"/>
                <a:gd name="T4" fmla="*/ 1024 w 16"/>
                <a:gd name="T5" fmla="*/ 1216 h 19"/>
                <a:gd name="T6" fmla="*/ 384 w 16"/>
                <a:gd name="T7" fmla="*/ 576 h 19"/>
                <a:gd name="T8" fmla="*/ 128 w 16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9"/>
                <a:gd name="T17" fmla="*/ 16 w 16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9">
                  <a:moveTo>
                    <a:pt x="2" y="0"/>
                  </a:moveTo>
                  <a:cubicBezTo>
                    <a:pt x="2" y="0"/>
                    <a:pt x="0" y="8"/>
                    <a:pt x="7" y="13"/>
                  </a:cubicBezTo>
                  <a:cubicBezTo>
                    <a:pt x="14" y="18"/>
                    <a:pt x="16" y="19"/>
                    <a:pt x="16" y="19"/>
                  </a:cubicBezTo>
                  <a:cubicBezTo>
                    <a:pt x="16" y="19"/>
                    <a:pt x="7" y="13"/>
                    <a:pt x="6" y="9"/>
                  </a:cubicBezTo>
                  <a:cubicBezTo>
                    <a:pt x="4" y="6"/>
                    <a:pt x="4" y="7"/>
                    <a:pt x="2" y="0"/>
                  </a:cubicBezTo>
                  <a:close/>
                </a:path>
              </a:pathLst>
            </a:custGeom>
            <a:solidFill>
              <a:srgbClr val="F29A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63" name="Freeform 249"/>
            <p:cNvSpPr>
              <a:spLocks noChangeAspect="1"/>
            </p:cNvSpPr>
            <p:nvPr/>
          </p:nvSpPr>
          <p:spPr bwMode="auto">
            <a:xfrm>
              <a:off x="509" y="2052"/>
              <a:ext cx="22" cy="62"/>
            </a:xfrm>
            <a:custGeom>
              <a:avLst/>
              <a:gdLst>
                <a:gd name="T0" fmla="*/ 704 w 11"/>
                <a:gd name="T1" fmla="*/ 64 h 31"/>
                <a:gd name="T2" fmla="*/ 256 w 11"/>
                <a:gd name="T3" fmla="*/ 1984 h 31"/>
                <a:gd name="T4" fmla="*/ 704 w 11"/>
                <a:gd name="T5" fmla="*/ 64 h 31"/>
                <a:gd name="T6" fmla="*/ 0 60000 65536"/>
                <a:gd name="T7" fmla="*/ 0 60000 65536"/>
                <a:gd name="T8" fmla="*/ 0 60000 65536"/>
                <a:gd name="T9" fmla="*/ 0 w 11"/>
                <a:gd name="T10" fmla="*/ 0 h 31"/>
                <a:gd name="T11" fmla="*/ 11 w 11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31">
                  <a:moveTo>
                    <a:pt x="11" y="1"/>
                  </a:moveTo>
                  <a:cubicBezTo>
                    <a:pt x="11" y="1"/>
                    <a:pt x="0" y="0"/>
                    <a:pt x="4" y="31"/>
                  </a:cubicBezTo>
                  <a:cubicBezTo>
                    <a:pt x="3" y="12"/>
                    <a:pt x="4" y="5"/>
                    <a:pt x="11" y="1"/>
                  </a:cubicBezTo>
                  <a:close/>
                </a:path>
              </a:pathLst>
            </a:custGeom>
            <a:solidFill>
              <a:srgbClr val="9A7D8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  <p:sp>
          <p:nvSpPr>
            <p:cNvPr id="64" name="Freeform 250"/>
            <p:cNvSpPr>
              <a:spLocks noChangeAspect="1"/>
            </p:cNvSpPr>
            <p:nvPr/>
          </p:nvSpPr>
          <p:spPr bwMode="auto">
            <a:xfrm>
              <a:off x="513" y="2160"/>
              <a:ext cx="78" cy="52"/>
            </a:xfrm>
            <a:custGeom>
              <a:avLst/>
              <a:gdLst>
                <a:gd name="T0" fmla="*/ 128 w 39"/>
                <a:gd name="T1" fmla="*/ 0 h 26"/>
                <a:gd name="T2" fmla="*/ 0 w 39"/>
                <a:gd name="T3" fmla="*/ 512 h 26"/>
                <a:gd name="T4" fmla="*/ 2496 w 39"/>
                <a:gd name="T5" fmla="*/ 1664 h 26"/>
                <a:gd name="T6" fmla="*/ 2368 w 39"/>
                <a:gd name="T7" fmla="*/ 896 h 26"/>
                <a:gd name="T8" fmla="*/ 128 w 39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26"/>
                <a:gd name="T17" fmla="*/ 39 w 39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26">
                  <a:moveTo>
                    <a:pt x="2" y="0"/>
                  </a:moveTo>
                  <a:cubicBezTo>
                    <a:pt x="2" y="0"/>
                    <a:pt x="2" y="6"/>
                    <a:pt x="0" y="8"/>
                  </a:cubicBezTo>
                  <a:cubicBezTo>
                    <a:pt x="4" y="13"/>
                    <a:pt x="26" y="24"/>
                    <a:pt x="39" y="26"/>
                  </a:cubicBezTo>
                  <a:cubicBezTo>
                    <a:pt x="38" y="21"/>
                    <a:pt x="37" y="18"/>
                    <a:pt x="37" y="14"/>
                  </a:cubicBezTo>
                  <a:cubicBezTo>
                    <a:pt x="28" y="12"/>
                    <a:pt x="2" y="2"/>
                    <a:pt x="2" y="0"/>
                  </a:cubicBezTo>
                  <a:close/>
                </a:path>
              </a:pathLst>
            </a:custGeom>
            <a:solidFill>
              <a:srgbClr val="EEE8E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112"/>
              <a:endParaRPr lang="zh-CN" altLang="en-US" sz="3198" b="1">
                <a:solidFill>
                  <a:srgbClr val="990000"/>
                </a:solidFill>
                <a:latin typeface="Calibri"/>
                <a:ea typeface="等线" panose="02010600030101010101" pitchFamily="2" charset="-122"/>
              </a:endParaRPr>
            </a:p>
          </p:txBody>
        </p:sp>
      </p:grpSp>
      <p:sp>
        <p:nvSpPr>
          <p:cNvPr id="65" name="TextBox 184"/>
          <p:cNvSpPr txBox="1"/>
          <p:nvPr/>
        </p:nvSpPr>
        <p:spPr>
          <a:xfrm>
            <a:off x="547120" y="1916061"/>
            <a:ext cx="1568083" cy="256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12"/>
            <a:r>
              <a:rPr lang="en-US" altLang="zh-CN" sz="1067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Network administrator</a:t>
            </a:r>
            <a:endParaRPr lang="zh-CN" altLang="en-US" sz="1067" dirty="0">
              <a:solidFill>
                <a:srgbClr val="1D1D1A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6" name="右箭头 65"/>
          <p:cNvSpPr/>
          <p:nvPr/>
        </p:nvSpPr>
        <p:spPr bwMode="auto">
          <a:xfrm>
            <a:off x="1474101" y="1836563"/>
            <a:ext cx="736881" cy="170051"/>
          </a:xfrm>
          <a:prstGeom prst="rightArrow">
            <a:avLst/>
          </a:prstGeom>
          <a:solidFill>
            <a:srgbClr val="1D1D1A">
              <a:lumMod val="50000"/>
              <a:lumOff val="50000"/>
              <a:alpha val="58000"/>
            </a:srgbClr>
          </a:solidFill>
          <a:ln w="19050">
            <a:solidFill>
              <a:srgbClr val="666666">
                <a:lumMod val="50000"/>
              </a:srgbClr>
            </a:solidFill>
            <a:prstDash val="solid"/>
            <a:tailEnd type="arrow"/>
          </a:ln>
          <a:effectLst/>
          <a:extLst/>
        </p:spPr>
        <p:txBody>
          <a:bodyPr rtlCol="0" anchor="ctr"/>
          <a:lstStyle/>
          <a:p>
            <a:pPr algn="ctr" defTabSz="914112"/>
            <a:endParaRPr lang="zh-CN" altLang="en-US" sz="3198" kern="0" dirty="0" smtClean="0">
              <a:solidFill>
                <a:srgbClr val="1D1D1A"/>
              </a:solidFill>
              <a:latin typeface="Calibri"/>
              <a:ea typeface="等线" panose="02010600030101010101" pitchFamily="2" charset="-122"/>
            </a:endParaRPr>
          </a:p>
        </p:txBody>
      </p:sp>
      <p:sp>
        <p:nvSpPr>
          <p:cNvPr id="67" name="TextBox 190"/>
          <p:cNvSpPr txBox="1"/>
          <p:nvPr/>
        </p:nvSpPr>
        <p:spPr>
          <a:xfrm>
            <a:off x="1120000" y="2303458"/>
            <a:ext cx="1220549" cy="599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12"/>
            <a:r>
              <a:rPr lang="zh-CN" altLang="en-US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②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Telemetry data tagging capability</a:t>
            </a:r>
          </a:p>
          <a:p>
            <a:pPr defTabSz="914112"/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notification</a:t>
            </a:r>
            <a:endParaRPr lang="zh-CN" altLang="en-US" sz="1099" dirty="0">
              <a:solidFill>
                <a:srgbClr val="1D1D1A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68" name="任意多边形 67"/>
          <p:cNvSpPr/>
          <p:nvPr/>
        </p:nvSpPr>
        <p:spPr bwMode="auto">
          <a:xfrm rot="21418338" flipH="1">
            <a:off x="1476203" y="2216127"/>
            <a:ext cx="1045941" cy="3047545"/>
          </a:xfrm>
          <a:custGeom>
            <a:avLst/>
            <a:gdLst>
              <a:gd name="connsiteX0" fmla="*/ 0 w 266700"/>
              <a:gd name="connsiteY0" fmla="*/ 1571625 h 1571625"/>
              <a:gd name="connsiteX1" fmla="*/ 209550 w 266700"/>
              <a:gd name="connsiteY1" fmla="*/ 619125 h 1571625"/>
              <a:gd name="connsiteX2" fmla="*/ 266700 w 266700"/>
              <a:gd name="connsiteY2" fmla="*/ 0 h 1571625"/>
              <a:gd name="connsiteX0" fmla="*/ 0 w 576986"/>
              <a:gd name="connsiteY0" fmla="*/ 1574984 h 1574984"/>
              <a:gd name="connsiteX1" fmla="*/ 486395 w 576986"/>
              <a:gd name="connsiteY1" fmla="*/ 619125 h 1574984"/>
              <a:gd name="connsiteX2" fmla="*/ 543545 w 576986"/>
              <a:gd name="connsiteY2" fmla="*/ 0 h 1574984"/>
              <a:gd name="connsiteX0" fmla="*/ 0 w 681615"/>
              <a:gd name="connsiteY0" fmla="*/ 1574984 h 1574984"/>
              <a:gd name="connsiteX1" fmla="*/ 591024 w 681615"/>
              <a:gd name="connsiteY1" fmla="*/ 623318 h 1574984"/>
              <a:gd name="connsiteX2" fmla="*/ 543545 w 681615"/>
              <a:gd name="connsiteY2" fmla="*/ 0 h 1574984"/>
              <a:gd name="connsiteX0" fmla="*/ 0 w 543545"/>
              <a:gd name="connsiteY0" fmla="*/ 1574984 h 1574984"/>
              <a:gd name="connsiteX1" fmla="*/ 239594 w 543545"/>
              <a:gd name="connsiteY1" fmla="*/ 602008 h 1574984"/>
              <a:gd name="connsiteX2" fmla="*/ 543545 w 543545"/>
              <a:gd name="connsiteY2" fmla="*/ 0 h 1574984"/>
              <a:gd name="connsiteX0" fmla="*/ 0 w 590979"/>
              <a:gd name="connsiteY0" fmla="*/ 1574984 h 1574984"/>
              <a:gd name="connsiteX1" fmla="*/ 500388 w 590979"/>
              <a:gd name="connsiteY1" fmla="*/ 691953 h 1574984"/>
              <a:gd name="connsiteX2" fmla="*/ 543545 w 590979"/>
              <a:gd name="connsiteY2" fmla="*/ 0 h 1574984"/>
              <a:gd name="connsiteX0" fmla="*/ 1927782 w 2010332"/>
              <a:gd name="connsiteY0" fmla="*/ 1153078 h 1153078"/>
              <a:gd name="connsiteX1" fmla="*/ 269232 w 2010332"/>
              <a:gd name="connsiteY1" fmla="*/ 691953 h 1153078"/>
              <a:gd name="connsiteX2" fmla="*/ 312389 w 2010332"/>
              <a:gd name="connsiteY2" fmla="*/ 0 h 1153078"/>
              <a:gd name="connsiteX0" fmla="*/ 1927782 w 1927782"/>
              <a:gd name="connsiteY0" fmla="*/ 1153078 h 1153078"/>
              <a:gd name="connsiteX1" fmla="*/ 269232 w 1927782"/>
              <a:gd name="connsiteY1" fmla="*/ 691953 h 1153078"/>
              <a:gd name="connsiteX2" fmla="*/ 312389 w 1927782"/>
              <a:gd name="connsiteY2" fmla="*/ 0 h 1153078"/>
              <a:gd name="connsiteX0" fmla="*/ 1943954 w 1943954"/>
              <a:gd name="connsiteY0" fmla="*/ 1745864 h 1745864"/>
              <a:gd name="connsiteX1" fmla="*/ 285404 w 1943954"/>
              <a:gd name="connsiteY1" fmla="*/ 1284739 h 1745864"/>
              <a:gd name="connsiteX2" fmla="*/ 231528 w 1943954"/>
              <a:gd name="connsiteY2" fmla="*/ 0 h 1745864"/>
              <a:gd name="connsiteX0" fmla="*/ 1718776 w 1718776"/>
              <a:gd name="connsiteY0" fmla="*/ 1745864 h 1745864"/>
              <a:gd name="connsiteX1" fmla="*/ 644815 w 1718776"/>
              <a:gd name="connsiteY1" fmla="*/ 1146824 h 1745864"/>
              <a:gd name="connsiteX2" fmla="*/ 6350 w 1718776"/>
              <a:gd name="connsiteY2" fmla="*/ 0 h 1745864"/>
              <a:gd name="connsiteX0" fmla="*/ 2068143 w 2068143"/>
              <a:gd name="connsiteY0" fmla="*/ 1469449 h 1469449"/>
              <a:gd name="connsiteX1" fmla="*/ 644815 w 2068143"/>
              <a:gd name="connsiteY1" fmla="*/ 1146824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80651 w 2068143"/>
              <a:gd name="connsiteY1" fmla="*/ 1031262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4864 w 2068143"/>
              <a:gd name="connsiteY1" fmla="*/ 924556 h 1469449"/>
              <a:gd name="connsiteX2" fmla="*/ 6350 w 2068143"/>
              <a:gd name="connsiteY2" fmla="*/ 0 h 1469449"/>
              <a:gd name="connsiteX0" fmla="*/ 2068143 w 2068143"/>
              <a:gd name="connsiteY0" fmla="*/ 1469449 h 1831066"/>
              <a:gd name="connsiteX1" fmla="*/ 1578706 w 2068143"/>
              <a:gd name="connsiteY1" fmla="*/ 1740251 h 1831066"/>
              <a:gd name="connsiteX2" fmla="*/ 734864 w 2068143"/>
              <a:gd name="connsiteY2" fmla="*/ 924556 h 1831066"/>
              <a:gd name="connsiteX3" fmla="*/ 6350 w 2068143"/>
              <a:gd name="connsiteY3" fmla="*/ 0 h 1831066"/>
              <a:gd name="connsiteX0" fmla="*/ 2068143 w 2068143"/>
              <a:gd name="connsiteY0" fmla="*/ 1469449 h 1469449"/>
              <a:gd name="connsiteX1" fmla="*/ 734864 w 2068143"/>
              <a:gd name="connsiteY1" fmla="*/ 924556 h 1469449"/>
              <a:gd name="connsiteX2" fmla="*/ 6350 w 2068143"/>
              <a:gd name="connsiteY2" fmla="*/ 0 h 1469449"/>
              <a:gd name="connsiteX0" fmla="*/ 1716529 w 1716529"/>
              <a:gd name="connsiteY0" fmla="*/ 1778043 h 1778043"/>
              <a:gd name="connsiteX1" fmla="*/ 734864 w 1716529"/>
              <a:gd name="connsiteY1" fmla="*/ 924556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734864 w 1716529"/>
              <a:gd name="connsiteY1" fmla="*/ 924556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582285 w 1716529"/>
              <a:gd name="connsiteY1" fmla="*/ 974911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806943 w 1716529"/>
              <a:gd name="connsiteY1" fmla="*/ 959713 h 1778043"/>
              <a:gd name="connsiteX2" fmla="*/ 6350 w 1716529"/>
              <a:gd name="connsiteY2" fmla="*/ 0 h 1778043"/>
              <a:gd name="connsiteX0" fmla="*/ 2130621 w 2130621"/>
              <a:gd name="connsiteY0" fmla="*/ 1794637 h 1794637"/>
              <a:gd name="connsiteX1" fmla="*/ 806943 w 2130621"/>
              <a:gd name="connsiteY1" fmla="*/ 959713 h 1794637"/>
              <a:gd name="connsiteX2" fmla="*/ 6350 w 2130621"/>
              <a:gd name="connsiteY2" fmla="*/ 0 h 1794637"/>
              <a:gd name="connsiteX0" fmla="*/ 2130621 w 2130621"/>
              <a:gd name="connsiteY0" fmla="*/ 1794637 h 1794637"/>
              <a:gd name="connsiteX1" fmla="*/ 989128 w 2130621"/>
              <a:gd name="connsiteY1" fmla="*/ 942814 h 1794637"/>
              <a:gd name="connsiteX2" fmla="*/ 6350 w 2130621"/>
              <a:gd name="connsiteY2" fmla="*/ 0 h 179463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55476"/>
              <a:gd name="connsiteY0" fmla="*/ 1731357 h 1731357"/>
              <a:gd name="connsiteX1" fmla="*/ 913681 w 1155476"/>
              <a:gd name="connsiteY1" fmla="*/ 955924 h 1731357"/>
              <a:gd name="connsiteX2" fmla="*/ 6350 w 1155476"/>
              <a:gd name="connsiteY2" fmla="*/ 0 h 1731357"/>
              <a:gd name="connsiteX0" fmla="*/ 1113005 w 1113005"/>
              <a:gd name="connsiteY0" fmla="*/ 1729655 h 1729655"/>
              <a:gd name="connsiteX1" fmla="*/ 913681 w 1113005"/>
              <a:gd name="connsiteY1" fmla="*/ 955924 h 1729655"/>
              <a:gd name="connsiteX2" fmla="*/ 6350 w 1113005"/>
              <a:gd name="connsiteY2" fmla="*/ 0 h 1729655"/>
              <a:gd name="connsiteX0" fmla="*/ 1038681 w 1085736"/>
              <a:gd name="connsiteY0" fmla="*/ 1726677 h 1726677"/>
              <a:gd name="connsiteX1" fmla="*/ 913681 w 1085736"/>
              <a:gd name="connsiteY1" fmla="*/ 955924 h 1726677"/>
              <a:gd name="connsiteX2" fmla="*/ 6350 w 1085736"/>
              <a:gd name="connsiteY2" fmla="*/ 0 h 1726677"/>
              <a:gd name="connsiteX0" fmla="*/ 1038681 w 1038681"/>
              <a:gd name="connsiteY0" fmla="*/ 1726677 h 1726677"/>
              <a:gd name="connsiteX1" fmla="*/ 754416 w 1038681"/>
              <a:gd name="connsiteY1" fmla="*/ 949542 h 1726677"/>
              <a:gd name="connsiteX2" fmla="*/ 6350 w 1038681"/>
              <a:gd name="connsiteY2" fmla="*/ 0 h 1726677"/>
              <a:gd name="connsiteX0" fmla="*/ 1091769 w 1091769"/>
              <a:gd name="connsiteY0" fmla="*/ 1728805 h 1728805"/>
              <a:gd name="connsiteX1" fmla="*/ 807504 w 1091769"/>
              <a:gd name="connsiteY1" fmla="*/ 951670 h 1728805"/>
              <a:gd name="connsiteX2" fmla="*/ 6350 w 1091769"/>
              <a:gd name="connsiteY2" fmla="*/ 0 h 1728805"/>
              <a:gd name="connsiteX0" fmla="*/ 1085419 w 1085419"/>
              <a:gd name="connsiteY0" fmla="*/ 1728805 h 1728805"/>
              <a:gd name="connsiteX1" fmla="*/ 801154 w 1085419"/>
              <a:gd name="connsiteY1" fmla="*/ 951670 h 1728805"/>
              <a:gd name="connsiteX2" fmla="*/ 0 w 1085419"/>
              <a:gd name="connsiteY2" fmla="*/ 0 h 1728805"/>
              <a:gd name="connsiteX0" fmla="*/ 1118396 w 1118396"/>
              <a:gd name="connsiteY0" fmla="*/ 1713993 h 1713993"/>
              <a:gd name="connsiteX1" fmla="*/ 834131 w 1118396"/>
              <a:gd name="connsiteY1" fmla="*/ 936858 h 1713993"/>
              <a:gd name="connsiteX2" fmla="*/ 0 w 1118396"/>
              <a:gd name="connsiteY2" fmla="*/ 0 h 1713993"/>
              <a:gd name="connsiteX0" fmla="*/ 1213955 w 1213955"/>
              <a:gd name="connsiteY0" fmla="*/ 1717823 h 1717823"/>
              <a:gd name="connsiteX1" fmla="*/ 834131 w 1213955"/>
              <a:gd name="connsiteY1" fmla="*/ 936858 h 1717823"/>
              <a:gd name="connsiteX2" fmla="*/ 0 w 1213955"/>
              <a:gd name="connsiteY2" fmla="*/ 0 h 1717823"/>
              <a:gd name="connsiteX0" fmla="*/ 56987 w 1753329"/>
              <a:gd name="connsiteY0" fmla="*/ 1324942 h 1324942"/>
              <a:gd name="connsiteX1" fmla="*/ 1630156 w 1753329"/>
              <a:gd name="connsiteY1" fmla="*/ 936858 h 1324942"/>
              <a:gd name="connsiteX2" fmla="*/ 796025 w 1753329"/>
              <a:gd name="connsiteY2" fmla="*/ 0 h 1324942"/>
              <a:gd name="connsiteX0" fmla="*/ 56987 w 845715"/>
              <a:gd name="connsiteY0" fmla="*/ 1397078 h 1397078"/>
              <a:gd name="connsiteX1" fmla="*/ 836635 w 845715"/>
              <a:gd name="connsiteY1" fmla="*/ 936858 h 1397078"/>
              <a:gd name="connsiteX2" fmla="*/ 2504 w 845715"/>
              <a:gd name="connsiteY2" fmla="*/ 0 h 1397078"/>
              <a:gd name="connsiteX0" fmla="*/ 56987 w 625551"/>
              <a:gd name="connsiteY0" fmla="*/ 1397078 h 1397078"/>
              <a:gd name="connsiteX1" fmla="*/ 616471 w 625551"/>
              <a:gd name="connsiteY1" fmla="*/ 887700 h 1397078"/>
              <a:gd name="connsiteX2" fmla="*/ 2504 w 625551"/>
              <a:gd name="connsiteY2" fmla="*/ 0 h 1397078"/>
              <a:gd name="connsiteX0" fmla="*/ 56987 w 463582"/>
              <a:gd name="connsiteY0" fmla="*/ 1397078 h 1397078"/>
              <a:gd name="connsiteX1" fmla="*/ 454502 w 463582"/>
              <a:gd name="connsiteY1" fmla="*/ 614994 h 1397078"/>
              <a:gd name="connsiteX2" fmla="*/ 2504 w 463582"/>
              <a:gd name="connsiteY2" fmla="*/ 0 h 1397078"/>
              <a:gd name="connsiteX0" fmla="*/ 56987 w 501739"/>
              <a:gd name="connsiteY0" fmla="*/ 1290370 h 1290370"/>
              <a:gd name="connsiteX1" fmla="*/ 500290 w 501739"/>
              <a:gd name="connsiteY1" fmla="*/ 614994 h 1290370"/>
              <a:gd name="connsiteX2" fmla="*/ 48292 w 501739"/>
              <a:gd name="connsiteY2" fmla="*/ 0 h 1290370"/>
              <a:gd name="connsiteX0" fmla="*/ 8695 w 453447"/>
              <a:gd name="connsiteY0" fmla="*/ 1290370 h 1290370"/>
              <a:gd name="connsiteX1" fmla="*/ 451998 w 453447"/>
              <a:gd name="connsiteY1" fmla="*/ 614994 h 1290370"/>
              <a:gd name="connsiteX2" fmla="*/ 0 w 453447"/>
              <a:gd name="connsiteY2" fmla="*/ 0 h 1290370"/>
              <a:gd name="connsiteX0" fmla="*/ 8695 w 379123"/>
              <a:gd name="connsiteY0" fmla="*/ 1290370 h 1290370"/>
              <a:gd name="connsiteX1" fmla="*/ 377674 w 379123"/>
              <a:gd name="connsiteY1" fmla="*/ 612016 h 1290370"/>
              <a:gd name="connsiteX2" fmla="*/ 0 w 379123"/>
              <a:gd name="connsiteY2" fmla="*/ 0 h 1290370"/>
              <a:gd name="connsiteX0" fmla="*/ 0 w 381687"/>
              <a:gd name="connsiteY0" fmla="*/ 1286966 h 1286966"/>
              <a:gd name="connsiteX1" fmla="*/ 368979 w 381687"/>
              <a:gd name="connsiteY1" fmla="*/ 608612 h 1286966"/>
              <a:gd name="connsiteX2" fmla="*/ 76248 w 381687"/>
              <a:gd name="connsiteY2" fmla="*/ 0 h 1286966"/>
              <a:gd name="connsiteX0" fmla="*/ 192276 w 593301"/>
              <a:gd name="connsiteY0" fmla="*/ 1340124 h 1340124"/>
              <a:gd name="connsiteX1" fmla="*/ 561255 w 593301"/>
              <a:gd name="connsiteY1" fmla="*/ 661770 h 1340124"/>
              <a:gd name="connsiteX2" fmla="*/ 0 w 593301"/>
              <a:gd name="connsiteY2" fmla="*/ 0 h 1340124"/>
              <a:gd name="connsiteX0" fmla="*/ 192276 w 643438"/>
              <a:gd name="connsiteY0" fmla="*/ 1340124 h 1340124"/>
              <a:gd name="connsiteX1" fmla="*/ 611392 w 643438"/>
              <a:gd name="connsiteY1" fmla="*/ 660137 h 1340124"/>
              <a:gd name="connsiteX2" fmla="*/ 0 w 643438"/>
              <a:gd name="connsiteY2" fmla="*/ 0 h 1340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3438" h="1340124">
                <a:moveTo>
                  <a:pt x="192276" y="1340124"/>
                </a:moveTo>
                <a:cubicBezTo>
                  <a:pt x="283938" y="1120401"/>
                  <a:pt x="643438" y="883491"/>
                  <a:pt x="611392" y="660137"/>
                </a:cubicBezTo>
                <a:cubicBezTo>
                  <a:pt x="579346" y="436783"/>
                  <a:pt x="131680" y="184126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70C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868" tIns="60934" rIns="121868" bIns="60934" numCol="1" rtlCol="0" anchor="t" anchorCtr="0" compatLnSpc="1">
            <a:prstTxWarp prst="textNoShape">
              <a:avLst/>
            </a:prstTxWarp>
          </a:bodyPr>
          <a:lstStyle/>
          <a:p>
            <a:pPr defTabSz="1218536"/>
            <a:endParaRPr lang="zh-CN" altLang="en-US" sz="2240">
              <a:solidFill>
                <a:srgbClr val="1D1D1A"/>
              </a:solidFill>
              <a:latin typeface="Calibri"/>
              <a:ea typeface="等线" panose="02010600030101010101" pitchFamily="2" charset="-122"/>
            </a:endParaRPr>
          </a:p>
        </p:txBody>
      </p:sp>
      <p:sp>
        <p:nvSpPr>
          <p:cNvPr id="70" name="TextBox 193"/>
          <p:cNvSpPr txBox="1"/>
          <p:nvPr/>
        </p:nvSpPr>
        <p:spPr>
          <a:xfrm>
            <a:off x="2325943" y="3321339"/>
            <a:ext cx="1364223" cy="1445447"/>
          </a:xfrm>
          <a:prstGeom prst="rect">
            <a:avLst/>
          </a:prstGeom>
          <a:noFill/>
        </p:spPr>
        <p:txBody>
          <a:bodyPr wrap="square" lIns="91365" tIns="45682" rIns="91365" bIns="45682" rtlCol="0">
            <a:spAutoFit/>
          </a:bodyPr>
          <a:lstStyle/>
          <a:p>
            <a:pPr defTabSz="914112"/>
            <a:r>
              <a:rPr lang="zh-CN" altLang="en-US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③ 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Dynamic </a:t>
            </a:r>
            <a:r>
              <a:rPr lang="en-US" altLang="zh-CN" sz="1099" dirty="0" smtClean="0">
                <a:solidFill>
                  <a:srgbClr val="1D1D1A"/>
                </a:solidFill>
                <a:latin typeface="Calibri"/>
                <a:ea typeface="微软雅黑" pitchFamily="34" charset="-122"/>
              </a:rPr>
              <a:t>/configured subscription 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based on</a:t>
            </a:r>
            <a:r>
              <a:rPr lang="zh-CN" altLang="en-US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 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telemetry data tagging(</a:t>
            </a:r>
            <a:r>
              <a:rPr lang="en-US" altLang="zh-CN" sz="1099" dirty="0" err="1">
                <a:solidFill>
                  <a:srgbClr val="1D1D1A"/>
                </a:solidFill>
                <a:latin typeface="Calibri"/>
                <a:ea typeface="微软雅黑" pitchFamily="34" charset="-122"/>
              </a:rPr>
              <a:t>e.g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, performance metric group, data source type)</a:t>
            </a:r>
          </a:p>
        </p:txBody>
      </p:sp>
      <p:sp>
        <p:nvSpPr>
          <p:cNvPr id="71" name="TextBox 212"/>
          <p:cNvSpPr txBox="1"/>
          <p:nvPr/>
        </p:nvSpPr>
        <p:spPr>
          <a:xfrm>
            <a:off x="3275197" y="2624518"/>
            <a:ext cx="1604775" cy="261405"/>
          </a:xfrm>
          <a:prstGeom prst="rect">
            <a:avLst/>
          </a:prstGeom>
          <a:noFill/>
        </p:spPr>
        <p:txBody>
          <a:bodyPr wrap="none" lIns="91365" tIns="45682" rIns="91365" bIns="45682" rtlCol="0">
            <a:spAutoFit/>
          </a:bodyPr>
          <a:lstStyle/>
          <a:p>
            <a:pPr defTabSz="914112"/>
            <a:r>
              <a:rPr lang="zh-CN" altLang="en-US" sz="1099" dirty="0" smtClean="0">
                <a:solidFill>
                  <a:srgbClr val="1D1D1A"/>
                </a:solidFill>
                <a:latin typeface="Calibri"/>
                <a:ea typeface="微软雅黑" pitchFamily="34" charset="-122"/>
              </a:rPr>
              <a:t>④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T</a:t>
            </a:r>
            <a:r>
              <a:rPr lang="en-US" altLang="zh-CN" sz="1099" dirty="0" smtClean="0">
                <a:solidFill>
                  <a:srgbClr val="1D1D1A"/>
                </a:solidFill>
                <a:latin typeface="Calibri"/>
                <a:ea typeface="微软雅黑" pitchFamily="34" charset="-122"/>
              </a:rPr>
              <a:t>elemetry </a:t>
            </a:r>
            <a:r>
              <a:rPr lang="en-US" altLang="zh-CN" sz="1099" dirty="0">
                <a:solidFill>
                  <a:srgbClr val="1D1D1A"/>
                </a:solidFill>
                <a:latin typeface="Calibri"/>
                <a:ea typeface="微软雅黑" pitchFamily="34" charset="-122"/>
              </a:rPr>
              <a:t>data export</a:t>
            </a:r>
            <a:endParaRPr lang="zh-CN" altLang="en-US" sz="1099" dirty="0">
              <a:solidFill>
                <a:srgbClr val="1D1D1A"/>
              </a:solidFill>
              <a:latin typeface="Calibri"/>
              <a:ea typeface="微软雅黑" pitchFamily="34" charset="-122"/>
            </a:endParaRPr>
          </a:p>
        </p:txBody>
      </p:sp>
      <p:pic>
        <p:nvPicPr>
          <p:cNvPr id="72" name="Picture 149" descr="图片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54305" y="1567320"/>
            <a:ext cx="1121003" cy="539098"/>
          </a:xfrm>
          <a:prstGeom prst="rect">
            <a:avLst/>
          </a:prstGeom>
          <a:noFill/>
        </p:spPr>
      </p:pic>
      <p:sp>
        <p:nvSpPr>
          <p:cNvPr id="73" name="文本框 72"/>
          <p:cNvSpPr txBox="1"/>
          <p:nvPr/>
        </p:nvSpPr>
        <p:spPr>
          <a:xfrm>
            <a:off x="1364837" y="5746832"/>
            <a:ext cx="1500732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12">
              <a:lnSpc>
                <a:spcPts val="3439"/>
              </a:lnSpc>
            </a:pPr>
            <a:r>
              <a:rPr lang="en-US" altLang="zh-CN" sz="1100" dirty="0" smtClean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Network Element-B</a:t>
            </a:r>
            <a:endParaRPr lang="zh-CN" altLang="en-US" sz="1100" dirty="0">
              <a:solidFill>
                <a:srgbClr val="1D1D1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726341" y="5662972"/>
            <a:ext cx="788999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12">
              <a:lnSpc>
                <a:spcPts val="3439"/>
              </a:lnSpc>
            </a:pPr>
            <a:r>
              <a:rPr lang="en-US" altLang="zh-CN" sz="1100" dirty="0" smtClean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Device-C</a:t>
            </a:r>
            <a:endParaRPr lang="zh-CN" altLang="en-US" sz="1100" dirty="0">
              <a:solidFill>
                <a:srgbClr val="1D1D1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043870" y="5663391"/>
            <a:ext cx="801823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12">
              <a:lnSpc>
                <a:spcPts val="3439"/>
              </a:lnSpc>
            </a:pPr>
            <a:r>
              <a:rPr lang="en-US" altLang="zh-CN" sz="1100" dirty="0" smtClean="0">
                <a:solidFill>
                  <a:srgbClr val="1D1D1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Device-D</a:t>
            </a:r>
            <a:endParaRPr lang="zh-CN" altLang="en-US" sz="1100" dirty="0">
              <a:solidFill>
                <a:srgbClr val="1D1D1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6" name="任意多边形 75"/>
          <p:cNvSpPr/>
          <p:nvPr/>
        </p:nvSpPr>
        <p:spPr bwMode="auto">
          <a:xfrm rot="21418338">
            <a:off x="2660089" y="2183138"/>
            <a:ext cx="595629" cy="3041328"/>
          </a:xfrm>
          <a:custGeom>
            <a:avLst/>
            <a:gdLst>
              <a:gd name="connsiteX0" fmla="*/ 0 w 266700"/>
              <a:gd name="connsiteY0" fmla="*/ 1571625 h 1571625"/>
              <a:gd name="connsiteX1" fmla="*/ 209550 w 266700"/>
              <a:gd name="connsiteY1" fmla="*/ 619125 h 1571625"/>
              <a:gd name="connsiteX2" fmla="*/ 266700 w 266700"/>
              <a:gd name="connsiteY2" fmla="*/ 0 h 1571625"/>
              <a:gd name="connsiteX0" fmla="*/ 0 w 576986"/>
              <a:gd name="connsiteY0" fmla="*/ 1574984 h 1574984"/>
              <a:gd name="connsiteX1" fmla="*/ 486395 w 576986"/>
              <a:gd name="connsiteY1" fmla="*/ 619125 h 1574984"/>
              <a:gd name="connsiteX2" fmla="*/ 543545 w 576986"/>
              <a:gd name="connsiteY2" fmla="*/ 0 h 1574984"/>
              <a:gd name="connsiteX0" fmla="*/ 0 w 681615"/>
              <a:gd name="connsiteY0" fmla="*/ 1574984 h 1574984"/>
              <a:gd name="connsiteX1" fmla="*/ 591024 w 681615"/>
              <a:gd name="connsiteY1" fmla="*/ 623318 h 1574984"/>
              <a:gd name="connsiteX2" fmla="*/ 543545 w 681615"/>
              <a:gd name="connsiteY2" fmla="*/ 0 h 1574984"/>
              <a:gd name="connsiteX0" fmla="*/ 0 w 543545"/>
              <a:gd name="connsiteY0" fmla="*/ 1574984 h 1574984"/>
              <a:gd name="connsiteX1" fmla="*/ 239594 w 543545"/>
              <a:gd name="connsiteY1" fmla="*/ 602008 h 1574984"/>
              <a:gd name="connsiteX2" fmla="*/ 543545 w 543545"/>
              <a:gd name="connsiteY2" fmla="*/ 0 h 1574984"/>
              <a:gd name="connsiteX0" fmla="*/ 0 w 590979"/>
              <a:gd name="connsiteY0" fmla="*/ 1574984 h 1574984"/>
              <a:gd name="connsiteX1" fmla="*/ 500388 w 590979"/>
              <a:gd name="connsiteY1" fmla="*/ 691953 h 1574984"/>
              <a:gd name="connsiteX2" fmla="*/ 543545 w 590979"/>
              <a:gd name="connsiteY2" fmla="*/ 0 h 1574984"/>
              <a:gd name="connsiteX0" fmla="*/ 1927782 w 2010332"/>
              <a:gd name="connsiteY0" fmla="*/ 1153078 h 1153078"/>
              <a:gd name="connsiteX1" fmla="*/ 269232 w 2010332"/>
              <a:gd name="connsiteY1" fmla="*/ 691953 h 1153078"/>
              <a:gd name="connsiteX2" fmla="*/ 312389 w 2010332"/>
              <a:gd name="connsiteY2" fmla="*/ 0 h 1153078"/>
              <a:gd name="connsiteX0" fmla="*/ 1927782 w 1927782"/>
              <a:gd name="connsiteY0" fmla="*/ 1153078 h 1153078"/>
              <a:gd name="connsiteX1" fmla="*/ 269232 w 1927782"/>
              <a:gd name="connsiteY1" fmla="*/ 691953 h 1153078"/>
              <a:gd name="connsiteX2" fmla="*/ 312389 w 1927782"/>
              <a:gd name="connsiteY2" fmla="*/ 0 h 1153078"/>
              <a:gd name="connsiteX0" fmla="*/ 1943954 w 1943954"/>
              <a:gd name="connsiteY0" fmla="*/ 1745864 h 1745864"/>
              <a:gd name="connsiteX1" fmla="*/ 285404 w 1943954"/>
              <a:gd name="connsiteY1" fmla="*/ 1284739 h 1745864"/>
              <a:gd name="connsiteX2" fmla="*/ 231528 w 1943954"/>
              <a:gd name="connsiteY2" fmla="*/ 0 h 1745864"/>
              <a:gd name="connsiteX0" fmla="*/ 1718776 w 1718776"/>
              <a:gd name="connsiteY0" fmla="*/ 1745864 h 1745864"/>
              <a:gd name="connsiteX1" fmla="*/ 644815 w 1718776"/>
              <a:gd name="connsiteY1" fmla="*/ 1146824 h 1745864"/>
              <a:gd name="connsiteX2" fmla="*/ 6350 w 1718776"/>
              <a:gd name="connsiteY2" fmla="*/ 0 h 1745864"/>
              <a:gd name="connsiteX0" fmla="*/ 2068143 w 2068143"/>
              <a:gd name="connsiteY0" fmla="*/ 1469449 h 1469449"/>
              <a:gd name="connsiteX1" fmla="*/ 644815 w 2068143"/>
              <a:gd name="connsiteY1" fmla="*/ 1146824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80651 w 2068143"/>
              <a:gd name="connsiteY1" fmla="*/ 1031262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4864 w 2068143"/>
              <a:gd name="connsiteY1" fmla="*/ 924556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1426754 w 2068143"/>
              <a:gd name="connsiteY1" fmla="*/ 774807 h 1469449"/>
              <a:gd name="connsiteX2" fmla="*/ 6350 w 2068143"/>
              <a:gd name="connsiteY2" fmla="*/ 0 h 1469449"/>
              <a:gd name="connsiteX0" fmla="*/ 1873654 w 1873654"/>
              <a:gd name="connsiteY0" fmla="*/ 1510058 h 1510058"/>
              <a:gd name="connsiteX1" fmla="*/ 1232265 w 1873654"/>
              <a:gd name="connsiteY1" fmla="*/ 815416 h 1510058"/>
              <a:gd name="connsiteX2" fmla="*/ 6350 w 1873654"/>
              <a:gd name="connsiteY2" fmla="*/ 0 h 1510058"/>
              <a:gd name="connsiteX0" fmla="*/ 1873654 w 1873654"/>
              <a:gd name="connsiteY0" fmla="*/ 1510058 h 1510058"/>
              <a:gd name="connsiteX1" fmla="*/ 1232265 w 1873654"/>
              <a:gd name="connsiteY1" fmla="*/ 815416 h 1510058"/>
              <a:gd name="connsiteX2" fmla="*/ 6350 w 1873654"/>
              <a:gd name="connsiteY2" fmla="*/ 0 h 1510058"/>
              <a:gd name="connsiteX0" fmla="*/ 2003875 w 2003875"/>
              <a:gd name="connsiteY0" fmla="*/ 1474942 h 1474942"/>
              <a:gd name="connsiteX1" fmla="*/ 1232265 w 2003875"/>
              <a:gd name="connsiteY1" fmla="*/ 815416 h 1474942"/>
              <a:gd name="connsiteX2" fmla="*/ 6350 w 2003875"/>
              <a:gd name="connsiteY2" fmla="*/ 0 h 1474942"/>
              <a:gd name="connsiteX0" fmla="*/ 1705351 w 1705351"/>
              <a:gd name="connsiteY0" fmla="*/ 1785662 h 1785662"/>
              <a:gd name="connsiteX1" fmla="*/ 1232265 w 1705351"/>
              <a:gd name="connsiteY1" fmla="*/ 815416 h 1785662"/>
              <a:gd name="connsiteX2" fmla="*/ 6350 w 1705351"/>
              <a:gd name="connsiteY2" fmla="*/ 0 h 1785662"/>
              <a:gd name="connsiteX0" fmla="*/ 1705351 w 1705351"/>
              <a:gd name="connsiteY0" fmla="*/ 1785662 h 1785662"/>
              <a:gd name="connsiteX1" fmla="*/ 1232265 w 1705351"/>
              <a:gd name="connsiteY1" fmla="*/ 815416 h 1785662"/>
              <a:gd name="connsiteX2" fmla="*/ 6350 w 1705351"/>
              <a:gd name="connsiteY2" fmla="*/ 0 h 1785662"/>
              <a:gd name="connsiteX0" fmla="*/ 2215563 w 2215563"/>
              <a:gd name="connsiteY0" fmla="*/ 1798041 h 1798041"/>
              <a:gd name="connsiteX1" fmla="*/ 1232265 w 2215563"/>
              <a:gd name="connsiteY1" fmla="*/ 815416 h 1798041"/>
              <a:gd name="connsiteX2" fmla="*/ 6350 w 2215563"/>
              <a:gd name="connsiteY2" fmla="*/ 0 h 1798041"/>
              <a:gd name="connsiteX0" fmla="*/ 2215563 w 2215563"/>
              <a:gd name="connsiteY0" fmla="*/ 1798041 h 1798041"/>
              <a:gd name="connsiteX1" fmla="*/ 1353553 w 2215563"/>
              <a:gd name="connsiteY1" fmla="*/ 755741 h 1798041"/>
              <a:gd name="connsiteX2" fmla="*/ 6350 w 2215563"/>
              <a:gd name="connsiteY2" fmla="*/ 0 h 1798041"/>
              <a:gd name="connsiteX0" fmla="*/ 2151295 w 2151295"/>
              <a:gd name="connsiteY0" fmla="*/ 1803533 h 1803533"/>
              <a:gd name="connsiteX1" fmla="*/ 1353553 w 2151295"/>
              <a:gd name="connsiteY1" fmla="*/ 755741 h 1803533"/>
              <a:gd name="connsiteX2" fmla="*/ 6350 w 2151295"/>
              <a:gd name="connsiteY2" fmla="*/ 0 h 1803533"/>
              <a:gd name="connsiteX0" fmla="*/ 1155475 w 1545074"/>
              <a:gd name="connsiteY0" fmla="*/ 1731358 h 1731358"/>
              <a:gd name="connsiteX1" fmla="*/ 1353553 w 1545074"/>
              <a:gd name="connsiteY1" fmla="*/ 755741 h 1731358"/>
              <a:gd name="connsiteX2" fmla="*/ 6350 w 1545074"/>
              <a:gd name="connsiteY2" fmla="*/ 0 h 1731358"/>
              <a:gd name="connsiteX0" fmla="*/ 1155475 w 1545074"/>
              <a:gd name="connsiteY0" fmla="*/ 1731358 h 1731358"/>
              <a:gd name="connsiteX1" fmla="*/ 1353553 w 1545074"/>
              <a:gd name="connsiteY1" fmla="*/ 755741 h 1731358"/>
              <a:gd name="connsiteX2" fmla="*/ 6350 w 1545074"/>
              <a:gd name="connsiteY2" fmla="*/ 0 h 1731358"/>
              <a:gd name="connsiteX0" fmla="*/ 1155475 w 1545074"/>
              <a:gd name="connsiteY0" fmla="*/ 1731358 h 1731358"/>
              <a:gd name="connsiteX1" fmla="*/ 1353553 w 1545074"/>
              <a:gd name="connsiteY1" fmla="*/ 755741 h 1731358"/>
              <a:gd name="connsiteX2" fmla="*/ 6350 w 1545074"/>
              <a:gd name="connsiteY2" fmla="*/ 0 h 1731358"/>
              <a:gd name="connsiteX0" fmla="*/ 1155475 w 1320979"/>
              <a:gd name="connsiteY0" fmla="*/ 1731358 h 1731358"/>
              <a:gd name="connsiteX1" fmla="*/ 1129458 w 1320979"/>
              <a:gd name="connsiteY1" fmla="*/ 762894 h 1731358"/>
              <a:gd name="connsiteX2" fmla="*/ 6350 w 1320979"/>
              <a:gd name="connsiteY2" fmla="*/ 0 h 1731358"/>
              <a:gd name="connsiteX0" fmla="*/ 1149125 w 1314629"/>
              <a:gd name="connsiteY0" fmla="*/ 1731358 h 1731358"/>
              <a:gd name="connsiteX1" fmla="*/ 1123108 w 1314629"/>
              <a:gd name="connsiteY1" fmla="*/ 762894 h 1731358"/>
              <a:gd name="connsiteX2" fmla="*/ 0 w 1314629"/>
              <a:gd name="connsiteY2" fmla="*/ 0 h 1731358"/>
              <a:gd name="connsiteX0" fmla="*/ 1149125 w 1314629"/>
              <a:gd name="connsiteY0" fmla="*/ 1731358 h 1731358"/>
              <a:gd name="connsiteX1" fmla="*/ 1123108 w 1314629"/>
              <a:gd name="connsiteY1" fmla="*/ 762894 h 1731358"/>
              <a:gd name="connsiteX2" fmla="*/ 0 w 1314629"/>
              <a:gd name="connsiteY2" fmla="*/ 0 h 1731358"/>
              <a:gd name="connsiteX0" fmla="*/ 1268166 w 1453510"/>
              <a:gd name="connsiteY0" fmla="*/ 1703861 h 1703861"/>
              <a:gd name="connsiteX1" fmla="*/ 1242149 w 1453510"/>
              <a:gd name="connsiteY1" fmla="*/ 735397 h 1703861"/>
              <a:gd name="connsiteX2" fmla="*/ 0 w 1453510"/>
              <a:gd name="connsiteY2" fmla="*/ 0 h 1703861"/>
              <a:gd name="connsiteX0" fmla="*/ 1268166 w 1322800"/>
              <a:gd name="connsiteY0" fmla="*/ 1703861 h 1703861"/>
              <a:gd name="connsiteX1" fmla="*/ 483909 w 1322800"/>
              <a:gd name="connsiteY1" fmla="*/ 1266388 h 1703861"/>
              <a:gd name="connsiteX2" fmla="*/ 1242149 w 1322800"/>
              <a:gd name="connsiteY2" fmla="*/ 735397 h 1703861"/>
              <a:gd name="connsiteX3" fmla="*/ 0 w 1322800"/>
              <a:gd name="connsiteY3" fmla="*/ 0 h 1703861"/>
              <a:gd name="connsiteX0" fmla="*/ 483909 w 1322800"/>
              <a:gd name="connsiteY0" fmla="*/ 1266388 h 1266388"/>
              <a:gd name="connsiteX1" fmla="*/ 1242149 w 1322800"/>
              <a:gd name="connsiteY1" fmla="*/ 735397 h 1266388"/>
              <a:gd name="connsiteX2" fmla="*/ 0 w 1322800"/>
              <a:gd name="connsiteY2" fmla="*/ 0 h 1266388"/>
              <a:gd name="connsiteX0" fmla="*/ 483909 w 1323541"/>
              <a:gd name="connsiteY0" fmla="*/ 1266388 h 1443802"/>
              <a:gd name="connsiteX1" fmla="*/ 488350 w 1323541"/>
              <a:gd name="connsiteY1" fmla="*/ 1355304 h 1443802"/>
              <a:gd name="connsiteX2" fmla="*/ 1242149 w 1323541"/>
              <a:gd name="connsiteY2" fmla="*/ 735397 h 1443802"/>
              <a:gd name="connsiteX3" fmla="*/ 0 w 1323541"/>
              <a:gd name="connsiteY3" fmla="*/ 0 h 1443802"/>
              <a:gd name="connsiteX0" fmla="*/ 483909 w 1219049"/>
              <a:gd name="connsiteY0" fmla="*/ 1266388 h 1448534"/>
              <a:gd name="connsiteX1" fmla="*/ 488350 w 1219049"/>
              <a:gd name="connsiteY1" fmla="*/ 1355304 h 1448534"/>
              <a:gd name="connsiteX2" fmla="*/ 1137657 w 1219049"/>
              <a:gd name="connsiteY2" fmla="*/ 707008 h 1448534"/>
              <a:gd name="connsiteX3" fmla="*/ 0 w 1219049"/>
              <a:gd name="connsiteY3" fmla="*/ 0 h 1448534"/>
              <a:gd name="connsiteX0" fmla="*/ 483909 w 1218308"/>
              <a:gd name="connsiteY0" fmla="*/ 1266388 h 1266388"/>
              <a:gd name="connsiteX1" fmla="*/ 1137657 w 1218308"/>
              <a:gd name="connsiteY1" fmla="*/ 707008 h 1266388"/>
              <a:gd name="connsiteX2" fmla="*/ 0 w 1218308"/>
              <a:gd name="connsiteY2" fmla="*/ 0 h 1266388"/>
              <a:gd name="connsiteX0" fmla="*/ 483909 w 974100"/>
              <a:gd name="connsiteY0" fmla="*/ 1266388 h 1266388"/>
              <a:gd name="connsiteX1" fmla="*/ 893449 w 974100"/>
              <a:gd name="connsiteY1" fmla="*/ 697222 h 1266388"/>
              <a:gd name="connsiteX2" fmla="*/ 0 w 974100"/>
              <a:gd name="connsiteY2" fmla="*/ 0 h 1266388"/>
              <a:gd name="connsiteX0" fmla="*/ 483909 w 979503"/>
              <a:gd name="connsiteY0" fmla="*/ 1266388 h 1395090"/>
              <a:gd name="connsiteX1" fmla="*/ 321836 w 979503"/>
              <a:gd name="connsiteY1" fmla="*/ 1300229 h 1395090"/>
              <a:gd name="connsiteX2" fmla="*/ 893449 w 979503"/>
              <a:gd name="connsiteY2" fmla="*/ 697222 h 1395090"/>
              <a:gd name="connsiteX3" fmla="*/ 0 w 979503"/>
              <a:gd name="connsiteY3" fmla="*/ 0 h 1395090"/>
              <a:gd name="connsiteX0" fmla="*/ 321836 w 979503"/>
              <a:gd name="connsiteY0" fmla="*/ 1300229 h 1300229"/>
              <a:gd name="connsiteX1" fmla="*/ 893449 w 979503"/>
              <a:gd name="connsiteY1" fmla="*/ 697222 h 1300229"/>
              <a:gd name="connsiteX2" fmla="*/ 0 w 979503"/>
              <a:gd name="connsiteY2" fmla="*/ 0 h 1300229"/>
              <a:gd name="connsiteX0" fmla="*/ 1081746 w 1150003"/>
              <a:gd name="connsiteY0" fmla="*/ 1408293 h 1408293"/>
              <a:gd name="connsiteX1" fmla="*/ 893449 w 1150003"/>
              <a:gd name="connsiteY1" fmla="*/ 697222 h 1408293"/>
              <a:gd name="connsiteX2" fmla="*/ 0 w 1150003"/>
              <a:gd name="connsiteY2" fmla="*/ 0 h 1408293"/>
              <a:gd name="connsiteX0" fmla="*/ 1081746 w 1081746"/>
              <a:gd name="connsiteY0" fmla="*/ 1408293 h 1504294"/>
              <a:gd name="connsiteX1" fmla="*/ 699078 w 1081746"/>
              <a:gd name="connsiteY1" fmla="*/ 1385782 h 1504294"/>
              <a:gd name="connsiteX2" fmla="*/ 893449 w 1081746"/>
              <a:gd name="connsiteY2" fmla="*/ 697222 h 1504294"/>
              <a:gd name="connsiteX3" fmla="*/ 0 w 1081746"/>
              <a:gd name="connsiteY3" fmla="*/ 0 h 1504294"/>
              <a:gd name="connsiteX0" fmla="*/ 699078 w 1068522"/>
              <a:gd name="connsiteY0" fmla="*/ 1385782 h 1385782"/>
              <a:gd name="connsiteX1" fmla="*/ 893449 w 1068522"/>
              <a:gd name="connsiteY1" fmla="*/ 697222 h 1385782"/>
              <a:gd name="connsiteX2" fmla="*/ 0 w 1068522"/>
              <a:gd name="connsiteY2" fmla="*/ 0 h 1385782"/>
              <a:gd name="connsiteX0" fmla="*/ 699078 w 1013044"/>
              <a:gd name="connsiteY0" fmla="*/ 1385782 h 1488241"/>
              <a:gd name="connsiteX1" fmla="*/ 532647 w 1013044"/>
              <a:gd name="connsiteY1" fmla="*/ 1373481 h 1488241"/>
              <a:gd name="connsiteX2" fmla="*/ 893449 w 1013044"/>
              <a:gd name="connsiteY2" fmla="*/ 697222 h 1488241"/>
              <a:gd name="connsiteX3" fmla="*/ 0 w 1013044"/>
              <a:gd name="connsiteY3" fmla="*/ 0 h 1488241"/>
              <a:gd name="connsiteX0" fmla="*/ 532647 w 1013046"/>
              <a:gd name="connsiteY0" fmla="*/ 1373481 h 1373481"/>
              <a:gd name="connsiteX1" fmla="*/ 893449 w 1013046"/>
              <a:gd name="connsiteY1" fmla="*/ 697222 h 1373481"/>
              <a:gd name="connsiteX2" fmla="*/ 0 w 1013046"/>
              <a:gd name="connsiteY2" fmla="*/ 0 h 1373481"/>
              <a:gd name="connsiteX0" fmla="*/ 532647 w 829919"/>
              <a:gd name="connsiteY0" fmla="*/ 1373481 h 1373481"/>
              <a:gd name="connsiteX1" fmla="*/ 710323 w 829919"/>
              <a:gd name="connsiteY1" fmla="*/ 700721 h 1373481"/>
              <a:gd name="connsiteX2" fmla="*/ 0 w 829919"/>
              <a:gd name="connsiteY2" fmla="*/ 0 h 1373481"/>
              <a:gd name="connsiteX0" fmla="*/ 400101 w 697373"/>
              <a:gd name="connsiteY0" fmla="*/ 1369941 h 1369941"/>
              <a:gd name="connsiteX1" fmla="*/ 577777 w 697373"/>
              <a:gd name="connsiteY1" fmla="*/ 697181 h 1369941"/>
              <a:gd name="connsiteX2" fmla="*/ 1 w 697373"/>
              <a:gd name="connsiteY2" fmla="*/ 0 h 136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7373" h="1369941">
                <a:moveTo>
                  <a:pt x="400101" y="1369941"/>
                </a:moveTo>
                <a:cubicBezTo>
                  <a:pt x="432496" y="1255181"/>
                  <a:pt x="697373" y="925534"/>
                  <a:pt x="577777" y="697181"/>
                </a:cubicBezTo>
                <a:cubicBezTo>
                  <a:pt x="496385" y="471297"/>
                  <a:pt x="238420" y="180336"/>
                  <a:pt x="1" y="0"/>
                </a:cubicBezTo>
              </a:path>
            </a:pathLst>
          </a:custGeom>
          <a:noFill/>
          <a:ln w="9525" cap="flat" cmpd="sng" algn="ctr">
            <a:solidFill>
              <a:srgbClr val="C00000"/>
            </a:solidFill>
            <a:prstDash val="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868" tIns="60934" rIns="121868" bIns="60934" numCol="1" rtlCol="0" anchor="t" anchorCtr="0" compatLnSpc="1">
            <a:prstTxWarp prst="textNoShape">
              <a:avLst/>
            </a:prstTxWarp>
          </a:bodyPr>
          <a:lstStyle/>
          <a:p>
            <a:pPr defTabSz="1218536"/>
            <a:endParaRPr lang="zh-CN" altLang="en-US" sz="2240">
              <a:solidFill>
                <a:srgbClr val="1D1D1A"/>
              </a:solidFill>
              <a:latin typeface="Calibri"/>
              <a:ea typeface="等线" panose="02010600030101010101" pitchFamily="2" charset="-122"/>
            </a:endParaRPr>
          </a:p>
        </p:txBody>
      </p:sp>
      <p:sp>
        <p:nvSpPr>
          <p:cNvPr id="77" name="任意多边形 76"/>
          <p:cNvSpPr/>
          <p:nvPr/>
        </p:nvSpPr>
        <p:spPr bwMode="auto">
          <a:xfrm rot="21418338">
            <a:off x="3529666" y="2365279"/>
            <a:ext cx="770053" cy="3047545"/>
          </a:xfrm>
          <a:custGeom>
            <a:avLst/>
            <a:gdLst>
              <a:gd name="connsiteX0" fmla="*/ 0 w 266700"/>
              <a:gd name="connsiteY0" fmla="*/ 1571625 h 1571625"/>
              <a:gd name="connsiteX1" fmla="*/ 209550 w 266700"/>
              <a:gd name="connsiteY1" fmla="*/ 619125 h 1571625"/>
              <a:gd name="connsiteX2" fmla="*/ 266700 w 266700"/>
              <a:gd name="connsiteY2" fmla="*/ 0 h 1571625"/>
              <a:gd name="connsiteX0" fmla="*/ 0 w 576986"/>
              <a:gd name="connsiteY0" fmla="*/ 1574984 h 1574984"/>
              <a:gd name="connsiteX1" fmla="*/ 486395 w 576986"/>
              <a:gd name="connsiteY1" fmla="*/ 619125 h 1574984"/>
              <a:gd name="connsiteX2" fmla="*/ 543545 w 576986"/>
              <a:gd name="connsiteY2" fmla="*/ 0 h 1574984"/>
              <a:gd name="connsiteX0" fmla="*/ 0 w 681615"/>
              <a:gd name="connsiteY0" fmla="*/ 1574984 h 1574984"/>
              <a:gd name="connsiteX1" fmla="*/ 591024 w 681615"/>
              <a:gd name="connsiteY1" fmla="*/ 623318 h 1574984"/>
              <a:gd name="connsiteX2" fmla="*/ 543545 w 681615"/>
              <a:gd name="connsiteY2" fmla="*/ 0 h 1574984"/>
              <a:gd name="connsiteX0" fmla="*/ 0 w 543545"/>
              <a:gd name="connsiteY0" fmla="*/ 1574984 h 1574984"/>
              <a:gd name="connsiteX1" fmla="*/ 239594 w 543545"/>
              <a:gd name="connsiteY1" fmla="*/ 602008 h 1574984"/>
              <a:gd name="connsiteX2" fmla="*/ 543545 w 543545"/>
              <a:gd name="connsiteY2" fmla="*/ 0 h 1574984"/>
              <a:gd name="connsiteX0" fmla="*/ 0 w 590979"/>
              <a:gd name="connsiteY0" fmla="*/ 1574984 h 1574984"/>
              <a:gd name="connsiteX1" fmla="*/ 500388 w 590979"/>
              <a:gd name="connsiteY1" fmla="*/ 691953 h 1574984"/>
              <a:gd name="connsiteX2" fmla="*/ 543545 w 590979"/>
              <a:gd name="connsiteY2" fmla="*/ 0 h 1574984"/>
              <a:gd name="connsiteX0" fmla="*/ 1927782 w 2010332"/>
              <a:gd name="connsiteY0" fmla="*/ 1153078 h 1153078"/>
              <a:gd name="connsiteX1" fmla="*/ 269232 w 2010332"/>
              <a:gd name="connsiteY1" fmla="*/ 691953 h 1153078"/>
              <a:gd name="connsiteX2" fmla="*/ 312389 w 2010332"/>
              <a:gd name="connsiteY2" fmla="*/ 0 h 1153078"/>
              <a:gd name="connsiteX0" fmla="*/ 1927782 w 1927782"/>
              <a:gd name="connsiteY0" fmla="*/ 1153078 h 1153078"/>
              <a:gd name="connsiteX1" fmla="*/ 269232 w 1927782"/>
              <a:gd name="connsiteY1" fmla="*/ 691953 h 1153078"/>
              <a:gd name="connsiteX2" fmla="*/ 312389 w 1927782"/>
              <a:gd name="connsiteY2" fmla="*/ 0 h 1153078"/>
              <a:gd name="connsiteX0" fmla="*/ 1943954 w 1943954"/>
              <a:gd name="connsiteY0" fmla="*/ 1745864 h 1745864"/>
              <a:gd name="connsiteX1" fmla="*/ 285404 w 1943954"/>
              <a:gd name="connsiteY1" fmla="*/ 1284739 h 1745864"/>
              <a:gd name="connsiteX2" fmla="*/ 231528 w 1943954"/>
              <a:gd name="connsiteY2" fmla="*/ 0 h 1745864"/>
              <a:gd name="connsiteX0" fmla="*/ 1718776 w 1718776"/>
              <a:gd name="connsiteY0" fmla="*/ 1745864 h 1745864"/>
              <a:gd name="connsiteX1" fmla="*/ 644815 w 1718776"/>
              <a:gd name="connsiteY1" fmla="*/ 1146824 h 1745864"/>
              <a:gd name="connsiteX2" fmla="*/ 6350 w 1718776"/>
              <a:gd name="connsiteY2" fmla="*/ 0 h 1745864"/>
              <a:gd name="connsiteX0" fmla="*/ 2068143 w 2068143"/>
              <a:gd name="connsiteY0" fmla="*/ 1469449 h 1469449"/>
              <a:gd name="connsiteX1" fmla="*/ 644815 w 2068143"/>
              <a:gd name="connsiteY1" fmla="*/ 1146824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80651 w 2068143"/>
              <a:gd name="connsiteY1" fmla="*/ 1031262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3179 w 2068143"/>
              <a:gd name="connsiteY1" fmla="*/ 948690 h 1469449"/>
              <a:gd name="connsiteX2" fmla="*/ 6350 w 2068143"/>
              <a:gd name="connsiteY2" fmla="*/ 0 h 1469449"/>
              <a:gd name="connsiteX0" fmla="*/ 2068143 w 2068143"/>
              <a:gd name="connsiteY0" fmla="*/ 1469449 h 1469449"/>
              <a:gd name="connsiteX1" fmla="*/ 734864 w 2068143"/>
              <a:gd name="connsiteY1" fmla="*/ 924556 h 1469449"/>
              <a:gd name="connsiteX2" fmla="*/ 6350 w 2068143"/>
              <a:gd name="connsiteY2" fmla="*/ 0 h 1469449"/>
              <a:gd name="connsiteX0" fmla="*/ 2068143 w 2068143"/>
              <a:gd name="connsiteY0" fmla="*/ 1469449 h 1831066"/>
              <a:gd name="connsiteX1" fmla="*/ 1578706 w 2068143"/>
              <a:gd name="connsiteY1" fmla="*/ 1740251 h 1831066"/>
              <a:gd name="connsiteX2" fmla="*/ 734864 w 2068143"/>
              <a:gd name="connsiteY2" fmla="*/ 924556 h 1831066"/>
              <a:gd name="connsiteX3" fmla="*/ 6350 w 2068143"/>
              <a:gd name="connsiteY3" fmla="*/ 0 h 1831066"/>
              <a:gd name="connsiteX0" fmla="*/ 2068143 w 2068143"/>
              <a:gd name="connsiteY0" fmla="*/ 1469449 h 1469449"/>
              <a:gd name="connsiteX1" fmla="*/ 734864 w 2068143"/>
              <a:gd name="connsiteY1" fmla="*/ 924556 h 1469449"/>
              <a:gd name="connsiteX2" fmla="*/ 6350 w 2068143"/>
              <a:gd name="connsiteY2" fmla="*/ 0 h 1469449"/>
              <a:gd name="connsiteX0" fmla="*/ 1716529 w 1716529"/>
              <a:gd name="connsiteY0" fmla="*/ 1778043 h 1778043"/>
              <a:gd name="connsiteX1" fmla="*/ 734864 w 1716529"/>
              <a:gd name="connsiteY1" fmla="*/ 924556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734864 w 1716529"/>
              <a:gd name="connsiteY1" fmla="*/ 924556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582285 w 1716529"/>
              <a:gd name="connsiteY1" fmla="*/ 974911 h 1778043"/>
              <a:gd name="connsiteX2" fmla="*/ 6350 w 1716529"/>
              <a:gd name="connsiteY2" fmla="*/ 0 h 1778043"/>
              <a:gd name="connsiteX0" fmla="*/ 1716529 w 1716529"/>
              <a:gd name="connsiteY0" fmla="*/ 1778043 h 1778043"/>
              <a:gd name="connsiteX1" fmla="*/ 806943 w 1716529"/>
              <a:gd name="connsiteY1" fmla="*/ 959713 h 1778043"/>
              <a:gd name="connsiteX2" fmla="*/ 6350 w 1716529"/>
              <a:gd name="connsiteY2" fmla="*/ 0 h 1778043"/>
              <a:gd name="connsiteX0" fmla="*/ 2130621 w 2130621"/>
              <a:gd name="connsiteY0" fmla="*/ 1794637 h 1794637"/>
              <a:gd name="connsiteX1" fmla="*/ 806943 w 2130621"/>
              <a:gd name="connsiteY1" fmla="*/ 959713 h 1794637"/>
              <a:gd name="connsiteX2" fmla="*/ 6350 w 2130621"/>
              <a:gd name="connsiteY2" fmla="*/ 0 h 1794637"/>
              <a:gd name="connsiteX0" fmla="*/ 2130621 w 2130621"/>
              <a:gd name="connsiteY0" fmla="*/ 1794637 h 1794637"/>
              <a:gd name="connsiteX1" fmla="*/ 989128 w 2130621"/>
              <a:gd name="connsiteY1" fmla="*/ 942814 h 1794637"/>
              <a:gd name="connsiteX2" fmla="*/ 6350 w 2130621"/>
              <a:gd name="connsiteY2" fmla="*/ 0 h 179463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80649"/>
              <a:gd name="connsiteY0" fmla="*/ 1731357 h 1731357"/>
              <a:gd name="connsiteX1" fmla="*/ 989128 w 1180649"/>
              <a:gd name="connsiteY1" fmla="*/ 942814 h 1731357"/>
              <a:gd name="connsiteX2" fmla="*/ 6350 w 1180649"/>
              <a:gd name="connsiteY2" fmla="*/ 0 h 1731357"/>
              <a:gd name="connsiteX0" fmla="*/ 1155476 w 1155476"/>
              <a:gd name="connsiteY0" fmla="*/ 1731357 h 1731357"/>
              <a:gd name="connsiteX1" fmla="*/ 913681 w 1155476"/>
              <a:gd name="connsiteY1" fmla="*/ 955924 h 1731357"/>
              <a:gd name="connsiteX2" fmla="*/ 6350 w 1155476"/>
              <a:gd name="connsiteY2" fmla="*/ 0 h 1731357"/>
              <a:gd name="connsiteX0" fmla="*/ 1113005 w 1113005"/>
              <a:gd name="connsiteY0" fmla="*/ 1729655 h 1729655"/>
              <a:gd name="connsiteX1" fmla="*/ 913681 w 1113005"/>
              <a:gd name="connsiteY1" fmla="*/ 955924 h 1729655"/>
              <a:gd name="connsiteX2" fmla="*/ 6350 w 1113005"/>
              <a:gd name="connsiteY2" fmla="*/ 0 h 1729655"/>
              <a:gd name="connsiteX0" fmla="*/ 1038681 w 1085736"/>
              <a:gd name="connsiteY0" fmla="*/ 1726677 h 1726677"/>
              <a:gd name="connsiteX1" fmla="*/ 913681 w 1085736"/>
              <a:gd name="connsiteY1" fmla="*/ 955924 h 1726677"/>
              <a:gd name="connsiteX2" fmla="*/ 6350 w 1085736"/>
              <a:gd name="connsiteY2" fmla="*/ 0 h 1726677"/>
              <a:gd name="connsiteX0" fmla="*/ 1038681 w 1038681"/>
              <a:gd name="connsiteY0" fmla="*/ 1726677 h 1726677"/>
              <a:gd name="connsiteX1" fmla="*/ 754416 w 1038681"/>
              <a:gd name="connsiteY1" fmla="*/ 949542 h 1726677"/>
              <a:gd name="connsiteX2" fmla="*/ 6350 w 1038681"/>
              <a:gd name="connsiteY2" fmla="*/ 0 h 1726677"/>
              <a:gd name="connsiteX0" fmla="*/ 1091769 w 1091769"/>
              <a:gd name="connsiteY0" fmla="*/ 1728805 h 1728805"/>
              <a:gd name="connsiteX1" fmla="*/ 807504 w 1091769"/>
              <a:gd name="connsiteY1" fmla="*/ 951670 h 1728805"/>
              <a:gd name="connsiteX2" fmla="*/ 6350 w 1091769"/>
              <a:gd name="connsiteY2" fmla="*/ 0 h 1728805"/>
              <a:gd name="connsiteX0" fmla="*/ 1085419 w 1085419"/>
              <a:gd name="connsiteY0" fmla="*/ 1728805 h 1728805"/>
              <a:gd name="connsiteX1" fmla="*/ 801154 w 1085419"/>
              <a:gd name="connsiteY1" fmla="*/ 951670 h 1728805"/>
              <a:gd name="connsiteX2" fmla="*/ 0 w 1085419"/>
              <a:gd name="connsiteY2" fmla="*/ 0 h 1728805"/>
              <a:gd name="connsiteX0" fmla="*/ 1118396 w 1118396"/>
              <a:gd name="connsiteY0" fmla="*/ 1713993 h 1713993"/>
              <a:gd name="connsiteX1" fmla="*/ 834131 w 1118396"/>
              <a:gd name="connsiteY1" fmla="*/ 936858 h 1713993"/>
              <a:gd name="connsiteX2" fmla="*/ 0 w 1118396"/>
              <a:gd name="connsiteY2" fmla="*/ 0 h 1713993"/>
              <a:gd name="connsiteX0" fmla="*/ 1213955 w 1213955"/>
              <a:gd name="connsiteY0" fmla="*/ 1717823 h 1717823"/>
              <a:gd name="connsiteX1" fmla="*/ 834131 w 1213955"/>
              <a:gd name="connsiteY1" fmla="*/ 936858 h 1717823"/>
              <a:gd name="connsiteX2" fmla="*/ 0 w 1213955"/>
              <a:gd name="connsiteY2" fmla="*/ 0 h 1717823"/>
              <a:gd name="connsiteX0" fmla="*/ 56987 w 1753329"/>
              <a:gd name="connsiteY0" fmla="*/ 1324942 h 1324942"/>
              <a:gd name="connsiteX1" fmla="*/ 1630156 w 1753329"/>
              <a:gd name="connsiteY1" fmla="*/ 936858 h 1324942"/>
              <a:gd name="connsiteX2" fmla="*/ 796025 w 1753329"/>
              <a:gd name="connsiteY2" fmla="*/ 0 h 1324942"/>
              <a:gd name="connsiteX0" fmla="*/ 56987 w 845715"/>
              <a:gd name="connsiteY0" fmla="*/ 1397078 h 1397078"/>
              <a:gd name="connsiteX1" fmla="*/ 836635 w 845715"/>
              <a:gd name="connsiteY1" fmla="*/ 936858 h 1397078"/>
              <a:gd name="connsiteX2" fmla="*/ 2504 w 845715"/>
              <a:gd name="connsiteY2" fmla="*/ 0 h 1397078"/>
              <a:gd name="connsiteX0" fmla="*/ 56987 w 625551"/>
              <a:gd name="connsiteY0" fmla="*/ 1397078 h 1397078"/>
              <a:gd name="connsiteX1" fmla="*/ 616471 w 625551"/>
              <a:gd name="connsiteY1" fmla="*/ 887700 h 1397078"/>
              <a:gd name="connsiteX2" fmla="*/ 2504 w 625551"/>
              <a:gd name="connsiteY2" fmla="*/ 0 h 1397078"/>
              <a:gd name="connsiteX0" fmla="*/ 56987 w 463582"/>
              <a:gd name="connsiteY0" fmla="*/ 1397078 h 1397078"/>
              <a:gd name="connsiteX1" fmla="*/ 454502 w 463582"/>
              <a:gd name="connsiteY1" fmla="*/ 614994 h 1397078"/>
              <a:gd name="connsiteX2" fmla="*/ 2504 w 463582"/>
              <a:gd name="connsiteY2" fmla="*/ 0 h 1397078"/>
              <a:gd name="connsiteX0" fmla="*/ 56987 w 501739"/>
              <a:gd name="connsiteY0" fmla="*/ 1290370 h 1290370"/>
              <a:gd name="connsiteX1" fmla="*/ 500290 w 501739"/>
              <a:gd name="connsiteY1" fmla="*/ 614994 h 1290370"/>
              <a:gd name="connsiteX2" fmla="*/ 48292 w 501739"/>
              <a:gd name="connsiteY2" fmla="*/ 0 h 1290370"/>
              <a:gd name="connsiteX0" fmla="*/ 8695 w 453447"/>
              <a:gd name="connsiteY0" fmla="*/ 1290370 h 1290370"/>
              <a:gd name="connsiteX1" fmla="*/ 451998 w 453447"/>
              <a:gd name="connsiteY1" fmla="*/ 614994 h 1290370"/>
              <a:gd name="connsiteX2" fmla="*/ 0 w 453447"/>
              <a:gd name="connsiteY2" fmla="*/ 0 h 1290370"/>
              <a:gd name="connsiteX0" fmla="*/ 8695 w 379123"/>
              <a:gd name="connsiteY0" fmla="*/ 1290370 h 1290370"/>
              <a:gd name="connsiteX1" fmla="*/ 377674 w 379123"/>
              <a:gd name="connsiteY1" fmla="*/ 612016 h 1290370"/>
              <a:gd name="connsiteX2" fmla="*/ 0 w 379123"/>
              <a:gd name="connsiteY2" fmla="*/ 0 h 1290370"/>
              <a:gd name="connsiteX0" fmla="*/ 0 w 381687"/>
              <a:gd name="connsiteY0" fmla="*/ 1286966 h 1286966"/>
              <a:gd name="connsiteX1" fmla="*/ 368979 w 381687"/>
              <a:gd name="connsiteY1" fmla="*/ 608612 h 1286966"/>
              <a:gd name="connsiteX2" fmla="*/ 76248 w 381687"/>
              <a:gd name="connsiteY2" fmla="*/ 0 h 1286966"/>
              <a:gd name="connsiteX0" fmla="*/ 192276 w 593301"/>
              <a:gd name="connsiteY0" fmla="*/ 1340124 h 1340124"/>
              <a:gd name="connsiteX1" fmla="*/ 561255 w 593301"/>
              <a:gd name="connsiteY1" fmla="*/ 661770 h 1340124"/>
              <a:gd name="connsiteX2" fmla="*/ 0 w 593301"/>
              <a:gd name="connsiteY2" fmla="*/ 0 h 1340124"/>
              <a:gd name="connsiteX0" fmla="*/ 192276 w 643438"/>
              <a:gd name="connsiteY0" fmla="*/ 1340124 h 1340124"/>
              <a:gd name="connsiteX1" fmla="*/ 611392 w 643438"/>
              <a:gd name="connsiteY1" fmla="*/ 660137 h 1340124"/>
              <a:gd name="connsiteX2" fmla="*/ 0 w 643438"/>
              <a:gd name="connsiteY2" fmla="*/ 0 h 1340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3438" h="1340124">
                <a:moveTo>
                  <a:pt x="192276" y="1340124"/>
                </a:moveTo>
                <a:cubicBezTo>
                  <a:pt x="283938" y="1120401"/>
                  <a:pt x="643438" y="883491"/>
                  <a:pt x="611392" y="660137"/>
                </a:cubicBezTo>
                <a:cubicBezTo>
                  <a:pt x="579346" y="436783"/>
                  <a:pt x="131680" y="184126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70C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868" tIns="60934" rIns="121868" bIns="60934" numCol="1" rtlCol="0" anchor="t" anchorCtr="0" compatLnSpc="1">
            <a:prstTxWarp prst="textNoShape">
              <a:avLst/>
            </a:prstTxWarp>
          </a:bodyPr>
          <a:lstStyle/>
          <a:p>
            <a:pPr defTabSz="1218536"/>
            <a:endParaRPr lang="zh-CN" altLang="en-US" sz="2240">
              <a:solidFill>
                <a:srgbClr val="1D1D1A"/>
              </a:solidFill>
              <a:latin typeface="Calibri"/>
              <a:ea typeface="等线" panose="02010600030101010101" pitchFamily="2" charset="-122"/>
            </a:endParaRPr>
          </a:p>
        </p:txBody>
      </p:sp>
      <p:sp>
        <p:nvSpPr>
          <p:cNvPr id="78" name="TextBox 186"/>
          <p:cNvSpPr txBox="1"/>
          <p:nvPr/>
        </p:nvSpPr>
        <p:spPr>
          <a:xfrm>
            <a:off x="-96136" y="4843232"/>
            <a:ext cx="1928356" cy="430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12"/>
            <a:r>
              <a:rPr lang="zh-CN" altLang="en-US" sz="1099" dirty="0">
                <a:solidFill>
                  <a:srgbClr val="1D1D1A"/>
                </a:solidFill>
                <a:ea typeface="微软雅黑" pitchFamily="34" charset="-122"/>
              </a:rPr>
              <a:t>①</a:t>
            </a:r>
            <a:r>
              <a:rPr lang="en-US" altLang="zh-CN" sz="1099" dirty="0">
                <a:solidFill>
                  <a:srgbClr val="1D1D1A"/>
                </a:solidFill>
                <a:ea typeface="微软雅黑" pitchFamily="34" charset="-122"/>
              </a:rPr>
              <a:t>Telemetry data tagging definition and population</a:t>
            </a:r>
            <a:endParaRPr lang="zh-CN" altLang="en-US" sz="1099" dirty="0">
              <a:solidFill>
                <a:srgbClr val="1D1D1A"/>
              </a:solidFill>
              <a:ea typeface="微软雅黑" pitchFamily="34" charset="-122"/>
            </a:endParaRPr>
          </a:p>
        </p:txBody>
      </p:sp>
      <p:sp>
        <p:nvSpPr>
          <p:cNvPr id="79" name="TextBox 212"/>
          <p:cNvSpPr txBox="1"/>
          <p:nvPr/>
        </p:nvSpPr>
        <p:spPr>
          <a:xfrm>
            <a:off x="3370310" y="1805354"/>
            <a:ext cx="2000717" cy="430554"/>
          </a:xfrm>
          <a:prstGeom prst="rect">
            <a:avLst/>
          </a:prstGeom>
          <a:noFill/>
        </p:spPr>
        <p:txBody>
          <a:bodyPr wrap="none" lIns="91365" tIns="45682" rIns="91365" bIns="45682" rtlCol="0">
            <a:spAutoFit/>
          </a:bodyPr>
          <a:lstStyle/>
          <a:p>
            <a:pPr defTabSz="914112"/>
            <a:r>
              <a:rPr lang="en-US" altLang="zh-CN" sz="1099" dirty="0" smtClean="0">
                <a:solidFill>
                  <a:srgbClr val="1D1D1A"/>
                </a:solidFill>
                <a:latin typeface="Calibri"/>
                <a:ea typeface="微软雅黑" pitchFamily="34" charset="-122"/>
              </a:rPr>
              <a:t> ⑤Multi-Source Telemetry data</a:t>
            </a:r>
          </a:p>
          <a:p>
            <a:pPr defTabSz="914112"/>
            <a:r>
              <a:rPr lang="en-US" altLang="zh-CN" sz="1099" dirty="0" smtClean="0">
                <a:solidFill>
                  <a:srgbClr val="1D1D1A"/>
                </a:solidFill>
                <a:latin typeface="Calibri"/>
                <a:ea typeface="微软雅黑" pitchFamily="34" charset="-122"/>
              </a:rPr>
              <a:t>Aggregation analysis</a:t>
            </a:r>
            <a:endParaRPr lang="zh-CN" altLang="en-US" sz="1099" dirty="0">
              <a:solidFill>
                <a:srgbClr val="1D1D1A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5502677" y="2134188"/>
            <a:ext cx="2765096" cy="687017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defTabSz="1219272"/>
            <a:r>
              <a:rPr lang="en-US" sz="12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Network Element A</a:t>
            </a:r>
            <a:endParaRPr lang="en-US" sz="12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5560168" y="2386570"/>
            <a:ext cx="1331498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sz="10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Line card 1</a:t>
            </a:r>
          </a:p>
          <a:p>
            <a:pPr algn="ctr" defTabSz="1219272"/>
            <a:r>
              <a:rPr lang="en-US" sz="10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 module</a:t>
            </a:r>
            <a:endParaRPr lang="en-US" sz="10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圆角矩形 103"/>
          <p:cNvSpPr/>
          <p:nvPr/>
        </p:nvSpPr>
        <p:spPr>
          <a:xfrm>
            <a:off x="6891667" y="2387920"/>
            <a:ext cx="1286268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0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Line card </a:t>
            </a:r>
            <a:r>
              <a:rPr lang="en-US" altLang="zh-CN" sz="10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  <a:p>
            <a:pPr algn="ctr" defTabSz="1219272"/>
            <a:r>
              <a:rPr lang="en-US" sz="10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 module</a:t>
            </a:r>
            <a:endParaRPr lang="en-US" sz="10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圆角矩形 104"/>
          <p:cNvSpPr/>
          <p:nvPr/>
        </p:nvSpPr>
        <p:spPr>
          <a:xfrm>
            <a:off x="8355000" y="2366294"/>
            <a:ext cx="1167288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sz="9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 </a:t>
            </a:r>
            <a:r>
              <a:rPr lang="en-US" sz="900" kern="0" dirty="0" err="1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inf</a:t>
            </a:r>
            <a:r>
              <a:rPr lang="en-US" sz="9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</a:t>
            </a:r>
          </a:p>
          <a:p>
            <a:pPr algn="ctr" defTabSz="1219272"/>
            <a:r>
              <a:rPr lang="en-US" sz="9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 module</a:t>
            </a:r>
            <a:endParaRPr lang="en-US" sz="9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圆角矩形 105"/>
          <p:cNvSpPr/>
          <p:nvPr/>
        </p:nvSpPr>
        <p:spPr>
          <a:xfrm>
            <a:off x="10651647" y="2382769"/>
            <a:ext cx="447393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8" name="直接连接符 107"/>
          <p:cNvCxnSpPr>
            <a:endCxn id="104" idx="0"/>
          </p:cNvCxnSpPr>
          <p:nvPr/>
        </p:nvCxnSpPr>
        <p:spPr>
          <a:xfrm flipH="1">
            <a:off x="7534801" y="1688023"/>
            <a:ext cx="1380697" cy="699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>
            <a:endCxn id="105" idx="0"/>
          </p:cNvCxnSpPr>
          <p:nvPr/>
        </p:nvCxnSpPr>
        <p:spPr>
          <a:xfrm flipH="1">
            <a:off x="8938644" y="1678128"/>
            <a:ext cx="428994" cy="6881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 flipH="1">
            <a:off x="6648822" y="1647498"/>
            <a:ext cx="2289822" cy="710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圆角矩形 129"/>
          <p:cNvSpPr/>
          <p:nvPr/>
        </p:nvSpPr>
        <p:spPr>
          <a:xfrm>
            <a:off x="9609515" y="2382769"/>
            <a:ext cx="1021076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sz="7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Eth </a:t>
            </a:r>
            <a:r>
              <a:rPr lang="en-US" sz="700" kern="0" dirty="0" err="1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Inf</a:t>
            </a:r>
            <a:r>
              <a:rPr lang="en-US" sz="7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2</a:t>
            </a:r>
          </a:p>
          <a:p>
            <a:pPr algn="ctr" defTabSz="1219272"/>
            <a:r>
              <a:rPr lang="en-US" sz="7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Interface module</a:t>
            </a:r>
            <a:endParaRPr lang="en-US" sz="7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圆角矩形 114"/>
          <p:cNvSpPr/>
          <p:nvPr/>
        </p:nvSpPr>
        <p:spPr>
          <a:xfrm>
            <a:off x="8355000" y="2120524"/>
            <a:ext cx="2765096" cy="687017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defTabSz="1219272"/>
            <a:r>
              <a:rPr lang="en-US" sz="12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Network Element B</a:t>
            </a:r>
            <a:endParaRPr lang="en-US" sz="12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圆角矩形 115"/>
          <p:cNvSpPr/>
          <p:nvPr/>
        </p:nvSpPr>
        <p:spPr>
          <a:xfrm>
            <a:off x="8404919" y="1370248"/>
            <a:ext cx="1347297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Parent-grouping tag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圆角矩形 116"/>
          <p:cNvSpPr/>
          <p:nvPr/>
        </p:nvSpPr>
        <p:spPr>
          <a:xfrm>
            <a:off x="6521894" y="894289"/>
            <a:ext cx="792088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OPM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圆角矩形 117"/>
          <p:cNvSpPr/>
          <p:nvPr/>
        </p:nvSpPr>
        <p:spPr>
          <a:xfrm>
            <a:off x="5418337" y="1377169"/>
            <a:ext cx="794430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Object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圆角矩形 118"/>
          <p:cNvSpPr/>
          <p:nvPr/>
        </p:nvSpPr>
        <p:spPr>
          <a:xfrm>
            <a:off x="6302517" y="1366982"/>
            <a:ext cx="837682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Property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圆角矩形 119"/>
          <p:cNvSpPr/>
          <p:nvPr/>
        </p:nvSpPr>
        <p:spPr>
          <a:xfrm>
            <a:off x="7385846" y="1366982"/>
            <a:ext cx="784596" cy="288032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 defTabSz="1219272"/>
            <a:r>
              <a:rPr lang="en-US" altLang="zh-CN" sz="11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Metric</a:t>
            </a:r>
            <a:endParaRPr lang="en-US" sz="11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1" name="直接连接符 120"/>
          <p:cNvCxnSpPr>
            <a:stCxn id="117" idx="2"/>
            <a:endCxn id="119" idx="0"/>
          </p:cNvCxnSpPr>
          <p:nvPr/>
        </p:nvCxnSpPr>
        <p:spPr>
          <a:xfrm flipH="1">
            <a:off x="6721358" y="1182321"/>
            <a:ext cx="196580" cy="184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>
            <a:stCxn id="117" idx="2"/>
            <a:endCxn id="118" idx="0"/>
          </p:cNvCxnSpPr>
          <p:nvPr/>
        </p:nvCxnSpPr>
        <p:spPr>
          <a:xfrm flipH="1">
            <a:off x="5815552" y="1182321"/>
            <a:ext cx="1102386" cy="1948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>
            <a:stCxn id="117" idx="2"/>
            <a:endCxn id="120" idx="0"/>
          </p:cNvCxnSpPr>
          <p:nvPr/>
        </p:nvCxnSpPr>
        <p:spPr>
          <a:xfrm>
            <a:off x="6917938" y="1182321"/>
            <a:ext cx="860206" cy="184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>
            <a:off x="6995010" y="1172134"/>
            <a:ext cx="1788771" cy="184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>
            <a:endCxn id="130" idx="0"/>
          </p:cNvCxnSpPr>
          <p:nvPr/>
        </p:nvCxnSpPr>
        <p:spPr>
          <a:xfrm>
            <a:off x="9390784" y="1664445"/>
            <a:ext cx="729269" cy="718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连接符 133"/>
          <p:cNvCxnSpPr>
            <a:endCxn id="104" idx="0"/>
          </p:cNvCxnSpPr>
          <p:nvPr/>
        </p:nvCxnSpPr>
        <p:spPr>
          <a:xfrm flipH="1">
            <a:off x="7534801" y="1672574"/>
            <a:ext cx="206712" cy="715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>
            <a:stCxn id="120" idx="2"/>
          </p:cNvCxnSpPr>
          <p:nvPr/>
        </p:nvCxnSpPr>
        <p:spPr>
          <a:xfrm flipH="1">
            <a:off x="6679104" y="1655014"/>
            <a:ext cx="1099040" cy="696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" name="图片 1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7416" y="3321339"/>
            <a:ext cx="4124325" cy="990600"/>
          </a:xfrm>
          <a:prstGeom prst="rect">
            <a:avLst/>
          </a:prstGeom>
        </p:spPr>
      </p:pic>
      <p:sp>
        <p:nvSpPr>
          <p:cNvPr id="139" name="圆角右箭头 138"/>
          <p:cNvSpPr/>
          <p:nvPr/>
        </p:nvSpPr>
        <p:spPr>
          <a:xfrm flipV="1">
            <a:off x="5633696" y="2885923"/>
            <a:ext cx="668821" cy="1343252"/>
          </a:xfrm>
          <a:prstGeom prst="bentArrow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0" name="内容占位符 2"/>
          <p:cNvSpPr txBox="1">
            <a:spLocks/>
          </p:cNvSpPr>
          <p:nvPr/>
        </p:nvSpPr>
        <p:spPr bwMode="auto">
          <a:xfrm>
            <a:off x="4821344" y="942133"/>
            <a:ext cx="1723010" cy="26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>
            <a:lvl1pPr marL="252413" indent="-252413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6100" indent="-209550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  <a:ea typeface="+mn-ea"/>
              </a:defRPr>
            </a:lvl2pPr>
            <a:lvl3pPr marL="839788" indent="-168275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+mn-lt"/>
                <a:ea typeface="+mn-ea"/>
              </a:defRPr>
            </a:lvl3pPr>
            <a:lvl4pPr marL="1174750" indent="-168275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  <a:ea typeface="+mn-ea"/>
              </a:defRPr>
            </a:lvl4pPr>
            <a:lvl5pPr marL="1509713" indent="-166688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5pPr>
            <a:lvl6pPr marL="19669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6pPr>
            <a:lvl7pPr marL="24241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7pPr>
            <a:lvl8pPr marL="28813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8pPr>
            <a:lvl9pPr marL="33385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ts val="1200"/>
              </a:lnSpc>
              <a:buFont typeface="Wingdings" pitchFamily="2" charset="2"/>
              <a:buNone/>
            </a:pPr>
            <a:r>
              <a:rPr lang="en-US" altLang="zh-CN" sz="1200" b="0" kern="0" dirty="0" smtClean="0">
                <a:solidFill>
                  <a:srgbClr val="002060"/>
                </a:solidFill>
              </a:rPr>
              <a:t>Telemetry data tagging</a:t>
            </a:r>
            <a:endParaRPr lang="en-US" sz="1200" b="0" kern="0" dirty="0">
              <a:solidFill>
                <a:srgbClr val="002060"/>
              </a:solidFill>
            </a:endParaRPr>
          </a:p>
        </p:txBody>
      </p:sp>
      <p:sp>
        <p:nvSpPr>
          <p:cNvPr id="141" name="内容占位符 2"/>
          <p:cNvSpPr txBox="1">
            <a:spLocks/>
          </p:cNvSpPr>
          <p:nvPr/>
        </p:nvSpPr>
        <p:spPr bwMode="auto">
          <a:xfrm>
            <a:off x="4914406" y="3420580"/>
            <a:ext cx="1723010" cy="26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>
            <a:lvl1pPr marL="252413" indent="-252413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n"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6100" indent="-209550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  <a:ea typeface="+mn-ea"/>
              </a:defRPr>
            </a:lvl2pPr>
            <a:lvl3pPr marL="839788" indent="-168275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•"/>
              <a:defRPr sz="1900">
                <a:solidFill>
                  <a:schemeClr val="tx1"/>
                </a:solidFill>
                <a:latin typeface="+mn-lt"/>
                <a:ea typeface="+mn-ea"/>
              </a:defRPr>
            </a:lvl3pPr>
            <a:lvl4pPr marL="1174750" indent="-168275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–"/>
              <a:defRPr sz="1900">
                <a:solidFill>
                  <a:schemeClr val="tx1"/>
                </a:solidFill>
                <a:latin typeface="+mn-lt"/>
                <a:ea typeface="+mn-ea"/>
              </a:defRPr>
            </a:lvl4pPr>
            <a:lvl5pPr marL="1509713" indent="-166688" algn="l" defTabSz="671513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5pPr>
            <a:lvl6pPr marL="19669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6pPr>
            <a:lvl7pPr marL="24241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7pPr>
            <a:lvl8pPr marL="28813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8pPr>
            <a:lvl9pPr marL="3338513" indent="-166688" algn="l" defTabSz="671513" rtl="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har char="»"/>
              <a:defRPr sz="19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ts val="1200"/>
              </a:lnSpc>
              <a:buFont typeface="Wingdings" pitchFamily="2" charset="2"/>
              <a:buNone/>
            </a:pPr>
            <a:r>
              <a:rPr lang="en-US" altLang="zh-CN" sz="1200" b="0" kern="0" dirty="0" smtClean="0">
                <a:solidFill>
                  <a:srgbClr val="002060"/>
                </a:solidFill>
              </a:rPr>
              <a:t>Telemetry data analysis</a:t>
            </a:r>
            <a:endParaRPr lang="en-US" sz="1200" b="0" kern="0" dirty="0">
              <a:solidFill>
                <a:srgbClr val="002060"/>
              </a:solidFill>
            </a:endParaRPr>
          </a:p>
        </p:txBody>
      </p:sp>
      <p:cxnSp>
        <p:nvCxnSpPr>
          <p:cNvPr id="107" name="直接连接符 106"/>
          <p:cNvCxnSpPr/>
          <p:nvPr/>
        </p:nvCxnSpPr>
        <p:spPr>
          <a:xfrm>
            <a:off x="7960051" y="1661904"/>
            <a:ext cx="852463" cy="711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>
            <a:endCxn id="130" idx="0"/>
          </p:cNvCxnSpPr>
          <p:nvPr/>
        </p:nvCxnSpPr>
        <p:spPr>
          <a:xfrm>
            <a:off x="7988166" y="1644609"/>
            <a:ext cx="2131887" cy="738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358C8-DC72-4623-946E-6852C2682A17}" type="slidenum">
              <a:rPr lang="zh-CN" altLang="en-US" smtClean="0">
                <a:solidFill>
                  <a:srgbClr val="000000"/>
                </a:solidFill>
              </a:rPr>
              <a:pPr/>
              <a:t>7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25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-290599" y="73748"/>
            <a:ext cx="12277898" cy="697340"/>
          </a:xfrm>
        </p:spPr>
        <p:txBody>
          <a:bodyPr/>
          <a:lstStyle/>
          <a:p>
            <a:r>
              <a:rPr lang="en-US" altLang="zh-CN" sz="3600" b="1" dirty="0">
                <a:ea typeface="宋体" panose="02010600030101010101" pitchFamily="2" charset="-122"/>
              </a:rPr>
              <a:t>Proposal: </a:t>
            </a:r>
            <a:r>
              <a:rPr lang="en-US" altLang="zh-CN" sz="3600" b="1" dirty="0" smtClean="0">
                <a:ea typeface="宋体" panose="02010600030101010101" pitchFamily="2" charset="-122"/>
              </a:rPr>
              <a:t>Telemetry data Tagging</a:t>
            </a:r>
            <a:endParaRPr lang="en-US" altLang="zh-CN" sz="3600" b="1" dirty="0">
              <a:ea typeface="宋体" panose="02010600030101010101" pitchFamily="2" charset="-122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87510" y="961588"/>
            <a:ext cx="5999789" cy="554354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dirty="0" smtClean="0">
                <a:ea typeface="宋体" panose="02010600030101010101" pitchFamily="2" charset="-122"/>
              </a:rPr>
              <a:t>Proposal : 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 smtClean="0"/>
              <a:t>augments </a:t>
            </a:r>
            <a:r>
              <a:rPr lang="en-US" altLang="zh-CN" sz="2400" dirty="0"/>
              <a:t>Module tag model and </a:t>
            </a:r>
            <a:endParaRPr lang="en-US" altLang="zh-CN" sz="2400" dirty="0" smtClean="0"/>
          </a:p>
          <a:p>
            <a:pPr lvl="1">
              <a:lnSpc>
                <a:spcPct val="90000"/>
              </a:lnSpc>
            </a:pPr>
            <a:r>
              <a:rPr lang="en-US" altLang="zh-CN" sz="2400" dirty="0" smtClean="0"/>
              <a:t>provides </a:t>
            </a:r>
            <a:r>
              <a:rPr lang="en-US" altLang="zh-CN" sz="2400" dirty="0"/>
              <a:t>a list of data node entries to allow for adding or removing of data node self explanation tags </a:t>
            </a:r>
            <a:endParaRPr lang="en-US" altLang="zh-CN" sz="2400" dirty="0" smtClean="0"/>
          </a:p>
          <a:p>
            <a:pPr lvl="1">
              <a:lnSpc>
                <a:spcPct val="90000"/>
              </a:lnSpc>
            </a:pPr>
            <a:r>
              <a:rPr lang="en-US" altLang="zh-CN" sz="2400" dirty="0" smtClean="0"/>
              <a:t>as </a:t>
            </a:r>
            <a:r>
              <a:rPr lang="en-US" altLang="zh-CN" sz="2400" dirty="0"/>
              <a:t>well as viewing the set of </a:t>
            </a:r>
            <a:r>
              <a:rPr lang="en-US" altLang="zh-CN" sz="2400" dirty="0" smtClean="0"/>
              <a:t>self explanation tags associated with a YANG data nodes. </a:t>
            </a:r>
            <a:endParaRPr lang="en-US" altLang="zh-CN" sz="2400" dirty="0" smtClean="0">
              <a:ea typeface="宋体" panose="02010600030101010101" pitchFamily="2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C8AE09-E1AA-4C4A-8717-449BC3C1841D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NETMOD IETF 107 virtual interim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358C8-DC72-4623-946E-6852C2682A17}" type="slidenum">
              <a:rPr lang="zh-CN" altLang="en-US" smtClean="0">
                <a:solidFill>
                  <a:srgbClr val="000000"/>
                </a:solidFill>
              </a:rPr>
              <a:pPr/>
              <a:t>8</a:t>
            </a:fld>
            <a:endParaRPr lang="en-US" altLang="zh-CN">
              <a:solidFill>
                <a:srgbClr val="000000"/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" y="1056838"/>
            <a:ext cx="5495925" cy="37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61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Proposal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875" y="1295401"/>
            <a:ext cx="10972800" cy="4525963"/>
          </a:xfrm>
        </p:spPr>
        <p:txBody>
          <a:bodyPr/>
          <a:lstStyle/>
          <a:p>
            <a:r>
              <a:rPr lang="en-US" altLang="zh-CN" dirty="0" smtClean="0"/>
              <a:t>Key value:</a:t>
            </a:r>
          </a:p>
          <a:p>
            <a:pPr lvl="1"/>
            <a:r>
              <a:rPr lang="en-US" altLang="zh-CN" sz="2000" dirty="0">
                <a:ea typeface="宋体" panose="02010600030101010101" pitchFamily="2" charset="-122"/>
              </a:rPr>
              <a:t>Identify Performance measurement related data for service assurance application.</a:t>
            </a:r>
          </a:p>
          <a:p>
            <a:pPr lvl="1"/>
            <a:r>
              <a:rPr lang="en-US" altLang="zh-CN" sz="2000" dirty="0">
                <a:ea typeface="宋体" panose="02010600030101010101" pitchFamily="2" charset="-122"/>
              </a:rPr>
              <a:t>Provide Network visibility to Network load, traffic flow, capacity, Network </a:t>
            </a:r>
            <a:r>
              <a:rPr lang="en-US" altLang="zh-CN" sz="2000" dirty="0" err="1">
                <a:ea typeface="宋体" panose="02010600030101010101" pitchFamily="2" charset="-122"/>
              </a:rPr>
              <a:t>QoS</a:t>
            </a:r>
            <a:r>
              <a:rPr lang="zh-CN" altLang="en-US" sz="2000" dirty="0">
                <a:ea typeface="宋体" panose="02010600030101010101" pitchFamily="2" charset="-122"/>
              </a:rPr>
              <a:t> </a:t>
            </a:r>
            <a:r>
              <a:rPr lang="en-US" altLang="zh-CN" sz="2000" dirty="0">
                <a:ea typeface="宋体" panose="02010600030101010101" pitchFamily="2" charset="-122"/>
              </a:rPr>
              <a:t>data category in milliseconds or seconds</a:t>
            </a:r>
          </a:p>
          <a:p>
            <a:pPr lvl="1"/>
            <a:r>
              <a:rPr lang="en-US" altLang="zh-CN" sz="2000" dirty="0" smtClean="0">
                <a:ea typeface="宋体" panose="02010600030101010101" pitchFamily="2" charset="-122"/>
              </a:rPr>
              <a:t>Provide </a:t>
            </a:r>
            <a:r>
              <a:rPr lang="en-US" altLang="zh-CN" sz="2000" dirty="0">
                <a:ea typeface="宋体" panose="02010600030101010101" pitchFamily="2" charset="-122"/>
              </a:rPr>
              <a:t>tendency prediction, threshold based telemetry, anomaly detection, KPI/KQI Correlation, RCA, </a:t>
            </a:r>
            <a:r>
              <a:rPr lang="en-US" altLang="zh-CN" sz="2000" dirty="0" err="1">
                <a:ea typeface="宋体" panose="02010600030101010101" pitchFamily="2" charset="-122"/>
              </a:rPr>
              <a:t>etc</a:t>
            </a:r>
            <a:r>
              <a:rPr lang="en-US" altLang="zh-CN" sz="2000" dirty="0">
                <a:ea typeface="宋体" panose="02010600030101010101" pitchFamily="2" charset="-122"/>
              </a:rPr>
              <a:t> data analysis capability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Adopt </a:t>
            </a:r>
            <a:r>
              <a:rPr lang="en-US" altLang="zh-CN" dirty="0"/>
              <a:t>it as WG work item?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57DA1-B0FE-41C9-B243-B3154904A48E}" type="datetime1">
              <a:rPr lang="zh-CN" altLang="en-US" smtClean="0">
                <a:solidFill>
                  <a:srgbClr val="000000"/>
                </a:solidFill>
              </a:rPr>
              <a:t>2020/4/1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000000"/>
                </a:solidFill>
              </a:rPr>
              <a:t>NETMOD IETF 107 virtual interim meeting</a:t>
            </a: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4325-7AD8-4F48-AA65-B200AB5067AB}" type="slidenum">
              <a:rPr lang="en-US" altLang="zh-CN" smtClean="0">
                <a:solidFill>
                  <a:srgbClr val="000000"/>
                </a:solidFill>
              </a:rPr>
              <a:pPr/>
              <a:t>9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38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Chart page">
  <a:themeElements>
    <a:clrScheme name="Custom 29">
      <a:dk1>
        <a:srgbClr val="1D1D1A"/>
      </a:dk1>
      <a:lt1>
        <a:srgbClr val="666666"/>
      </a:lt1>
      <a:dk2>
        <a:srgbClr val="FFFFFF"/>
      </a:dk2>
      <a:lt2>
        <a:srgbClr val="EBEBEB"/>
      </a:lt2>
      <a:accent1>
        <a:srgbClr val="C7000A"/>
      </a:accent1>
      <a:accent2>
        <a:srgbClr val="E9002F"/>
      </a:accent2>
      <a:accent3>
        <a:srgbClr val="F4A100"/>
      </a:accent3>
      <a:accent4>
        <a:srgbClr val="FFFF00"/>
      </a:accent4>
      <a:accent5>
        <a:srgbClr val="232323"/>
      </a:accent5>
      <a:accent6>
        <a:srgbClr val="666666"/>
      </a:accent6>
      <a:hlink>
        <a:srgbClr val="919191"/>
      </a:hlink>
      <a:folHlink>
        <a:srgbClr val="C4C4C4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A002F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ts val="3440"/>
          </a:lnSpc>
          <a:defRPr sz="3200" dirty="0" smtClean="0">
            <a:latin typeface="Microsoft YaHei" panose="020B0503020204020204" pitchFamily="34" charset="-122"/>
            <a:ea typeface="Microsoft YaHei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11188</TotalTime>
  <Words>1025</Words>
  <Application>Microsoft Office PowerPoint</Application>
  <PresentationFormat>宽屏</PresentationFormat>
  <Paragraphs>167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等线</vt:lpstr>
      <vt:lpstr>宋体</vt:lpstr>
      <vt:lpstr>Microsoft YaHei</vt:lpstr>
      <vt:lpstr>Microsoft YaHei</vt:lpstr>
      <vt:lpstr>Arial</vt:lpstr>
      <vt:lpstr>Calibri</vt:lpstr>
      <vt:lpstr>Calibri Light</vt:lpstr>
      <vt:lpstr>Times New Roman</vt:lpstr>
      <vt:lpstr>Wingdings</vt:lpstr>
      <vt:lpstr>Office 主题</vt:lpstr>
      <vt:lpstr>4_Chart page</vt:lpstr>
      <vt:lpstr>1_Office 主题</vt:lpstr>
      <vt:lpstr>Default Design</vt:lpstr>
      <vt:lpstr>1_Default Design</vt:lpstr>
      <vt:lpstr>2_Default Design</vt:lpstr>
      <vt:lpstr>默认设计模板</vt:lpstr>
      <vt:lpstr>YANG Data Node Self Explanation Tags  draft-tao-netmod-yang-node-tags-01</vt:lpstr>
      <vt:lpstr>Status</vt:lpstr>
      <vt:lpstr>Problem Statement</vt:lpstr>
      <vt:lpstr>Telemetry data self explanation tags</vt:lpstr>
      <vt:lpstr>Telemetry data tag Classification</vt:lpstr>
      <vt:lpstr>Telemetry data tag usage Example Multiple Dimensional Telemetry data analysis</vt:lpstr>
      <vt:lpstr>Telemetry data tag usage Example Multi-Source Telemetry data aggregation</vt:lpstr>
      <vt:lpstr>Proposal: Telemetry data Tagging</vt:lpstr>
      <vt:lpstr>Proposal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taoran (F)</dc:creator>
  <cp:lastModifiedBy>Qin Wu</cp:lastModifiedBy>
  <cp:revision>52</cp:revision>
  <dcterms:created xsi:type="dcterms:W3CDTF">2020-03-18T02:02:34Z</dcterms:created>
  <dcterms:modified xsi:type="dcterms:W3CDTF">2020-04-01T08:44:04Z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(3)0c5IBskQ28qNcvAVbK+6uKspvqkc6/1FNgoKRCkNLpXFqv9HuvG9Gk7ldFDYSEH07aUhFRqX
dDnebh+1BdbXfljlhPPAp5G0H5qlhX0ytUY3NHrrFUjOtqDvqVLaFL/jVzr2PYMF91ecqPea
CkEAKh1Ab+itLyYw1vTMEVCEcAWLeZXrnCvo1u/Niauw8X7Xj4chJ8F3fdYSh7n5tnPguO9C
lf4NZ9q7qpSvFgi1mg</vt:lpwstr>
  </property>
  <property fmtid="{D5CDD505-2E9C-101B-9397-08002B2CF9AE}" pid="3" name="_2015_ms_pID_7253431">
    <vt:lpwstr>MIbjhGvgQ3ct5vE3pVlhzuXsoOT3TNWVbfySo8cyDNh85Ovd/HRRG8
5xegkFTs6WbcB9H8o/PJR0moD6leBfOinTOYMxgO/k6otFv+Gz1ohY9aqJuyXP6UoQd/XVrJ
WIpPu8mF2o5J0ntxNZ01vxv/4wfBd8ICHTpxd1qBv+r/h9D5FBSR1XrcpZraPTsh93ZZV/5L
foV+vbwQILe+0rFks1alUMRNQ0WTBLme8lMP</vt:lpwstr>
  </property>
  <property fmtid="{D5CDD505-2E9C-101B-9397-08002B2CF9AE}" pid="4" name="_2015_ms_pID_7253432">
    <vt:lpwstr>AQ==</vt:lpwstr>
  </property>
</Properties>
</file>