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340" r:id="rId2"/>
    <p:sldId id="382" r:id="rId3"/>
    <p:sldId id="368" r:id="rId4"/>
    <p:sldId id="369" r:id="rId5"/>
    <p:sldId id="385" r:id="rId6"/>
    <p:sldId id="372" r:id="rId7"/>
    <p:sldId id="380" r:id="rId8"/>
    <p:sldId id="373" r:id="rId9"/>
    <p:sldId id="374" r:id="rId10"/>
    <p:sldId id="383" r:id="rId11"/>
    <p:sldId id="377" r:id="rId12"/>
    <p:sldId id="378" r:id="rId13"/>
    <p:sldId id="379" r:id="rId14"/>
    <p:sldId id="376" r:id="rId15"/>
    <p:sldId id="375" r:id="rId16"/>
    <p:sldId id="386" r:id="rId17"/>
    <p:sldId id="371" r:id="rId18"/>
    <p:sldId id="38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A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6"/>
  </p:normalViewPr>
  <p:slideViewPr>
    <p:cSldViewPr snapToGrid="0" snapToObjects="1">
      <p:cViewPr varScale="1">
        <p:scale>
          <a:sx n="123" d="100"/>
          <a:sy n="123" d="100"/>
        </p:scale>
        <p:origin x="720" y="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A5EE6-8645-4D4B-8CAC-53242F430550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E4EFC-F9BB-F74A-A13F-2AAB1CB82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0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3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9E4EFC-F9BB-F74A-A13F-2AAB1CB8245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51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9D91-55DE-BC42-B0C5-4F37083E87BE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6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F6AB-EFF0-E94F-947F-391947B3C3E5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F89-133B-4649-9A9D-D2D85CFFFECA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9412-EAAD-C843-BB10-8D9428BC7C9E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/>
            </a:lvl1pPr>
          </a:lstStyle>
          <a:p>
            <a:fld id="{845A7628-4FF7-4E43-A656-E26233466B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73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6484-0A90-804A-A7FA-6D3F947E5481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2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EF8E-CCB3-FB4E-B745-7EB89DB149E3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F987-8560-5343-8AB7-34C0638A91E8}" type="datetime1">
              <a:rPr lang="en-US" smtClean="0"/>
              <a:t>3/31/2020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8C05-B983-CC4E-9416-726C8B0E2489}" type="datetime1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8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489F-3E00-FF44-B3D8-C6041E7ABA73}" type="datetime1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6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01E3-E3C6-2349-9D3D-9FAAB0CFE1C7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2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894D-17DD-E845-908C-1539E1E24292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6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71AA-E0AB-0E42-B212-B72D4B77FAFF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atatracker.ietf.org/doc/draft-ietf-netmod-yang-ver-selection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ietf-netmod-yang-ver-selectio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draft-wilton-netmod-yang-ver-selection/01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draft-wilton-netmod-yang-ver-selection/01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/>
          </p:cNvSpPr>
          <p:nvPr/>
        </p:nvSpPr>
        <p:spPr bwMode="auto">
          <a:xfrm>
            <a:off x="377190" y="1280160"/>
            <a:ext cx="1097661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sz="4400" b="1" dirty="0"/>
              <a:t>Updated YANG Schema Selection</a:t>
            </a:r>
          </a:p>
          <a:p>
            <a:pPr algn="ctr"/>
            <a:r>
              <a:rPr lang="en-GB" sz="3200" dirty="0">
                <a:hlinkClick r:id="rId2"/>
              </a:rPr>
              <a:t>draft-</a:t>
            </a:r>
            <a:r>
              <a:rPr lang="en-GB" sz="3200" dirty="0" err="1">
                <a:hlinkClick r:id="rId2"/>
              </a:rPr>
              <a:t>ietf</a:t>
            </a:r>
            <a:r>
              <a:rPr lang="en-GB" sz="3200" dirty="0">
                <a:hlinkClick r:id="rId2"/>
              </a:rPr>
              <a:t>-</a:t>
            </a:r>
            <a:r>
              <a:rPr lang="en-GB" sz="3200" dirty="0" err="1">
                <a:hlinkClick r:id="rId2"/>
              </a:rPr>
              <a:t>netmod</a:t>
            </a:r>
            <a:r>
              <a:rPr lang="en-GB" sz="3200" dirty="0">
                <a:hlinkClick r:id="rId2"/>
              </a:rPr>
              <a:t>-yang-</a:t>
            </a:r>
            <a:r>
              <a:rPr lang="en-GB" sz="3200" dirty="0" err="1">
                <a:hlinkClick r:id="rId2"/>
              </a:rPr>
              <a:t>ver</a:t>
            </a:r>
            <a:r>
              <a:rPr lang="en-GB" sz="3200" dirty="0">
                <a:hlinkClick r:id="rId2"/>
              </a:rPr>
              <a:t>-selection</a:t>
            </a:r>
            <a:endParaRPr lang="en-GB" sz="3200" dirty="0"/>
          </a:p>
          <a:p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ＭＳ Ｐゴシック" charset="0"/>
                <a:cs typeface="Calibri"/>
                <a:sym typeface="Arial Bold" charset="0"/>
              </a:rPr>
              <a:t>NETMOD WG</a:t>
            </a:r>
          </a:p>
          <a:p>
            <a:pPr algn="ctr">
              <a:lnSpc>
                <a:spcPct val="1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 charset="0"/>
              <a:cs typeface="Calibri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April 2020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b="1" dirty="0">
              <a:latin typeface="Calibri"/>
              <a:cs typeface="Calibri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b="1" dirty="0">
                <a:latin typeface="Calibri"/>
                <a:cs typeface="Calibri"/>
              </a:rPr>
              <a:t>Presentation Authors: Jason Sterne &amp; Joe Clarke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b="1" dirty="0">
                <a:latin typeface="Calibri"/>
                <a:cs typeface="Calibri"/>
              </a:rPr>
              <a:t>Presenting: </a:t>
            </a:r>
            <a:r>
              <a:rPr lang="en-GB" sz="2400" b="1" dirty="0"/>
              <a:t>Jason Sterne</a:t>
            </a:r>
            <a:endParaRPr lang="en-US" sz="2400" dirty="0"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94" y="6042026"/>
            <a:ext cx="105886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50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745" y="2450668"/>
            <a:ext cx="9476510" cy="1325563"/>
          </a:xfrm>
        </p:spPr>
        <p:txBody>
          <a:bodyPr>
            <a:normAutofit/>
          </a:bodyPr>
          <a:lstStyle/>
          <a:p>
            <a:pPr algn="ctr"/>
            <a:r>
              <a:rPr lang="en-GB" sz="5400" dirty="0"/>
              <a:t>Discussion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23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BE0D8-CFED-CA47-89C1-54264ACC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 cont.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2ADB7-E450-8F43-B685-5B3021613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GitHub Issue #40: Decide whether to specify exactly when a session is closed if a schema-set is removed from the selectable list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any NETCONF sessions that were using that schema-set are disconnected, or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any NETCONF sessions that were using that schema-set remain connected, but no new NETCONF sessions can use the schema-set that was removed from the 'selectable' leaf-list. If the server can only support a limited number of schema-sets in parallel, and the maximum number of schema-sets are currently in use, and a new NETCONF session attempts to use a new valid schema-set (exceeding the maximum number of parallel schema-sets), then TBD (disconnect those old NETCONF sessions that are using a schema-set that was removed from 'selectable', or block the new NETCONF session?)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Reject the new config if there are active client sessions</a:t>
            </a:r>
          </a:p>
          <a:p>
            <a:r>
              <a:rPr lang="en-US" dirty="0"/>
              <a:t>To keep things simpler, DT prefers option 1. See proposed new text on backup slide.</a:t>
            </a:r>
          </a:p>
          <a:p>
            <a:r>
              <a:rPr lang="en-US" dirty="0"/>
              <a:t>Option 3 means blocking config because of state, and stops an admin from being able to remove a schema-set. Not preferred.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49AF4-0B3E-5747-9E81-F8A58C974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A7628-4FF7-4E43-A656-E26233466BC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322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BE0D8-CFED-CA47-89C1-54264ACC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2ADB7-E450-8F43-B685-5B3021613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GitHub Issue #41: Should the version number be embedded in the schema-set name?</a:t>
            </a:r>
          </a:p>
          <a:p>
            <a:pPr marL="0" indent="0">
              <a:buNone/>
            </a:pPr>
            <a:r>
              <a:rPr lang="en-US" dirty="0"/>
              <a:t>Pros of having a separate version:</a:t>
            </a:r>
          </a:p>
          <a:p>
            <a:pPr lvl="1"/>
            <a:r>
              <a:rPr lang="en-CA" sz="2600" dirty="0"/>
              <a:t>Clean split between name and version</a:t>
            </a:r>
          </a:p>
          <a:p>
            <a:pPr lvl="1"/>
            <a:r>
              <a:rPr lang="en-CA" sz="2600" dirty="0"/>
              <a:t>Matches packages</a:t>
            </a:r>
          </a:p>
          <a:p>
            <a:pPr marL="0" indent="0">
              <a:buNone/>
            </a:pPr>
            <a:r>
              <a:rPr lang="en-CA" dirty="0"/>
              <a:t>Cons of having a separate version:</a:t>
            </a:r>
          </a:p>
          <a:p>
            <a:pPr lvl="1"/>
            <a:r>
              <a:rPr lang="en-CA" sz="2600" dirty="0"/>
              <a:t>For custom schema, it forces clients to also specify a version, even when it might not be meaningful</a:t>
            </a:r>
          </a:p>
          <a:p>
            <a:pPr lvl="1"/>
            <a:r>
              <a:rPr lang="en-CA" sz="2600" dirty="0"/>
              <a:t>It makes the selectable list and the default reference to schema-sets a bit more awkward rather than a simple leaf-list and leaf</a:t>
            </a:r>
          </a:p>
          <a:p>
            <a:pPr lvl="1"/>
            <a:r>
              <a:rPr lang="en-CA" sz="2600" dirty="0"/>
              <a:t>It potentially forces a more awkward encoding (e.g. %40) for the schema name in RESTCONF paths, since ‘@’ would always be there and not removable (e.g. by a custom schema-set definition) – does this matter?</a:t>
            </a:r>
          </a:p>
          <a:p>
            <a:pPr lvl="1"/>
            <a:r>
              <a:rPr lang="en-CA" sz="2600" dirty="0"/>
              <a:t>If the schema selection is between different schema families (e.g. native vs </a:t>
            </a:r>
            <a:r>
              <a:rPr lang="en-CA" sz="2600" dirty="0" err="1"/>
              <a:t>ietf</a:t>
            </a:r>
            <a:r>
              <a:rPr lang="en-CA" sz="2600" dirty="0"/>
              <a:t> vs open-config) then a name may be sufficient, depending on whether the schema-sets are published as offline definitions or not</a:t>
            </a:r>
          </a:p>
          <a:p>
            <a:pPr marL="0" indent="0">
              <a:buNone/>
            </a:pPr>
            <a:endParaRPr lang="en-CA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49AF4-0B3E-5747-9E81-F8A58C974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A7628-4FF7-4E43-A656-E26233466BC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6335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5AA78-6B33-CD44-93F8-3654CE4CF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A954F-1811-0C4F-B652-348CCCF72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Where does this document live?</a:t>
            </a:r>
          </a:p>
          <a:p>
            <a:r>
              <a:rPr lang="en-US" sz="2000" dirty="0"/>
              <a:t>Version selection defines updates to NETCONF (capabilities exchange flow) and RESTCONF (path composition).  Should this document (or part of it) move to the NETCONF WG?</a:t>
            </a:r>
          </a:p>
          <a:p>
            <a:r>
              <a:rPr lang="en-US" sz="2000" dirty="0">
                <a:cs typeface="Courier New" panose="02070309020205020404" pitchFamily="49" charset="0"/>
              </a:rPr>
              <a:t>Should the document split to cover: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US" sz="2000" dirty="0">
                <a:cs typeface="Courier New" panose="02070309020205020404" pitchFamily="49" charset="0"/>
              </a:rPr>
              <a:t>protocol changes (two documents: NETCONF and RESTCONF) and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US" sz="2000" dirty="0">
                <a:cs typeface="Courier New" panose="02070309020205020404" pitchFamily="49" charset="0"/>
              </a:rPr>
              <a:t>model updates (another document, perhaps back in NETMOD)?</a:t>
            </a:r>
          </a:p>
          <a:p>
            <a:r>
              <a:rPr lang="en-CA" sz="2000" dirty="0">
                <a:cs typeface="Courier New" panose="02070309020205020404" pitchFamily="49" charset="0"/>
              </a:rPr>
              <a:t>DT proposes this to remain as one document in Netconf</a:t>
            </a:r>
            <a:endParaRPr lang="en-US" sz="2000" dirty="0"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47725-9566-6F48-B57A-F1CF46A2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01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BE0D8-CFED-CA47-89C1-54264ACC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2ADB7-E450-8F43-B685-5B3021613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GitHub Issue #36: </a:t>
            </a:r>
            <a:r>
              <a:rPr lang="en-CA" dirty="0"/>
              <a:t>The schema-sets selectable by a client are available in the ‘selectable’ list in the </a:t>
            </a:r>
            <a:r>
              <a:rPr lang="en-CA" dirty="0" err="1"/>
              <a:t>oper</a:t>
            </a:r>
            <a:r>
              <a:rPr lang="en-CA" dirty="0"/>
              <a:t>. state datastore (DS). </a:t>
            </a:r>
            <a:r>
              <a:rPr lang="en-US" dirty="0"/>
              <a:t>How do explicitly </a:t>
            </a:r>
            <a:r>
              <a:rPr lang="en-US" b="1" i="1" dirty="0"/>
              <a:t>configured</a:t>
            </a:r>
            <a:r>
              <a:rPr lang="en-US" dirty="0"/>
              <a:t> ‘selectable’ schema-sets interact with system populated schema-sets 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The list of configured selectable schema-sets, if not empty, replaces the list of system populated schema-sets in the ‘selectable’ list in the </a:t>
            </a:r>
            <a:r>
              <a:rPr lang="en-US" dirty="0" err="1"/>
              <a:t>oper</a:t>
            </a:r>
            <a:r>
              <a:rPr lang="en-US" dirty="0"/>
              <a:t>. state DS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The list of configured selectable schema-sets is merged with the list of system populated schema-sets in the ‘selectable’ list in the </a:t>
            </a:r>
            <a:r>
              <a:rPr lang="en-US" dirty="0" err="1"/>
              <a:t>oper</a:t>
            </a:r>
            <a:r>
              <a:rPr lang="en-US" dirty="0"/>
              <a:t>. state DS</a:t>
            </a:r>
          </a:p>
          <a:p>
            <a:r>
              <a:rPr lang="en-US" dirty="0"/>
              <a:t>Configured custom schema-sets are automatically placed in the schema-set </a:t>
            </a:r>
            <a:r>
              <a:rPr lang="en-US" dirty="0" err="1"/>
              <a:t>ro</a:t>
            </a:r>
            <a:r>
              <a:rPr lang="en-US" dirty="0"/>
              <a:t> list, but must be manually added to the ‘selectable’ list</a:t>
            </a:r>
          </a:p>
          <a:p>
            <a:r>
              <a:rPr lang="en-US" dirty="0"/>
              <a:t>DT recommendation is option 1 (i.e., the client-configured schema-sets replace the system populated ones) </a:t>
            </a:r>
          </a:p>
          <a:p>
            <a:r>
              <a:rPr lang="en-US" dirty="0"/>
              <a:t>An operator needs to be able to remove default system populated items from the available ‘selectable’ list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49AF4-0B3E-5747-9E81-F8A58C974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A7628-4FF7-4E43-A656-E26233466BC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8342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BE0D8-CFED-CA47-89C1-54264ACC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2ADB7-E450-8F43-B685-5B3021613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Issue raised during adoption call: This solution is complex and may be impossible to implement in certain scenarios</a:t>
            </a:r>
          </a:p>
          <a:p>
            <a:pPr lvl="1"/>
            <a:r>
              <a:rPr lang="en-US" dirty="0"/>
              <a:t>Useful to allow for a server to support multiple schema with minimal impact on clients (i.e., clients do not need to immediately update)</a:t>
            </a:r>
          </a:p>
          <a:p>
            <a:pPr lvl="1"/>
            <a:r>
              <a:rPr lang="en-US" dirty="0"/>
              <a:t>Part of complete solution, but optional for servers</a:t>
            </a:r>
          </a:p>
          <a:p>
            <a:pPr lvl="1"/>
            <a:r>
              <a:rPr lang="en-US" dirty="0"/>
              <a:t>Lots of flexibility in the draft for different server capabilities</a:t>
            </a:r>
          </a:p>
          <a:p>
            <a:pPr marL="457200" lvl="1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Example use cases:</a:t>
            </a:r>
          </a:p>
          <a:p>
            <a:r>
              <a:rPr lang="en-CA" dirty="0"/>
              <a:t>An NBC change needs to occur (e.g. bug fix, or extending functionality) that causes a leaf to change type but there is a strong desire to keep the same name (e.g. something basic like "interface" or "address"). We can't use a "status deprecated" approach to support the old functionality in this case.</a:t>
            </a:r>
          </a:p>
          <a:p>
            <a:r>
              <a:rPr lang="en-CA" dirty="0"/>
              <a:t>The ability for a client to specify (and a server to advertise &amp; limit) which data models (3rd party vs proprietary) it wants to use for interactions with the server.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49AF4-0B3E-5747-9E81-F8A58C974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A7628-4FF7-4E43-A656-E26233466BC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870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236" y="2450668"/>
            <a:ext cx="9809019" cy="1325563"/>
          </a:xfrm>
        </p:spPr>
        <p:txBody>
          <a:bodyPr>
            <a:normAutofit/>
          </a:bodyPr>
          <a:lstStyle/>
          <a:p>
            <a:pPr algn="ctr"/>
            <a:r>
              <a:rPr lang="en-GB" sz="5400" dirty="0"/>
              <a:t>Backup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62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Changes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456" y="1407030"/>
            <a:ext cx="4364182" cy="8371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7. Repartitioned the YANG model functionality.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AB1B60-4572-45C5-994C-253E23BF3EE3}"/>
              </a:ext>
            </a:extLst>
          </p:cNvPr>
          <p:cNvSpPr/>
          <p:nvPr/>
        </p:nvSpPr>
        <p:spPr>
          <a:xfrm>
            <a:off x="5237018" y="900041"/>
            <a:ext cx="6747163" cy="5401252"/>
          </a:xfrm>
          <a:prstGeom prst="rect">
            <a:avLst/>
          </a:prstGeom>
          <a:solidFill>
            <a:srgbClr val="DEDA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module: 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-schema-selection</a:t>
            </a:r>
          </a:p>
          <a:p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schema-set-selection!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selectable*   -&gt; /schema-set-selection/schema-set/name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default       -&gt; /schema-set-selection/selectable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custom* [name] {custom-schema-set}?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               string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description?       string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included-schema*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       -&gt; /schema-set-selection/schema-set/name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schema-set* [name]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                 string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partial?             empty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datastore* [name]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         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ds:datastore-ref</a:t>
            </a:r>
            <a:endParaRPr lang="en-US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read-only?   empty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package* [name version]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        -&gt; /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pkgs:packages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/package/name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version     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leafref</a:t>
            </a:r>
            <a:endParaRPr lang="en-US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checksum?   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leafref</a:t>
            </a:r>
            <a:endParaRPr lang="en-US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selectable-with*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     -&gt; /schema-set-selection/schema-set/name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custom-selectable! {custom-schema-set}?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combinable-with*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-&gt; /schema-set-selection/schema-set/name</a:t>
            </a:r>
            <a:endParaRPr lang="en-CA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B4EAAF1-10A6-4554-BA1B-7F4B79A31667}"/>
              </a:ext>
            </a:extLst>
          </p:cNvPr>
          <p:cNvSpPr txBox="1">
            <a:spLocks/>
          </p:cNvSpPr>
          <p:nvPr/>
        </p:nvSpPr>
        <p:spPr>
          <a:xfrm>
            <a:off x="242455" y="2317967"/>
            <a:ext cx="4585854" cy="522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/>
              <a:t>Control which subset of the server supported schema-sets are advertised and allowed for selection</a:t>
            </a:r>
            <a:endParaRPr lang="en-CA" sz="14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8F37FAB-1CB0-4ECE-B418-1BD03DE1B550}"/>
              </a:ext>
            </a:extLst>
          </p:cNvPr>
          <p:cNvSpPr txBox="1">
            <a:spLocks/>
          </p:cNvSpPr>
          <p:nvPr/>
        </p:nvSpPr>
        <p:spPr>
          <a:xfrm>
            <a:off x="242455" y="2945246"/>
            <a:ext cx="4585854" cy="522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Optionally add custom schema-sets (by renaming or combining other supported schema-sets)</a:t>
            </a:r>
            <a:endParaRPr lang="en-CA" sz="1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1D36D48-01AA-430C-BF80-09A20ED46385}"/>
              </a:ext>
            </a:extLst>
          </p:cNvPr>
          <p:cNvSpPr txBox="1">
            <a:spLocks/>
          </p:cNvSpPr>
          <p:nvPr/>
        </p:nvSpPr>
        <p:spPr>
          <a:xfrm>
            <a:off x="242455" y="3619861"/>
            <a:ext cx="4585854" cy="522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dirty="0"/>
              <a:t>Indicate a schema isn't complete on its own (e.g. </a:t>
            </a:r>
            <a:r>
              <a:rPr lang="en-CA" sz="1400" dirty="0" err="1"/>
              <a:t>igp</a:t>
            </a:r>
            <a:r>
              <a:rPr lang="en-CA" sz="1400" dirty="0"/>
              <a:t>) and would generally be bundled into a custom schema-set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2D883FE-D648-40BE-ABAD-A278558AC308}"/>
              </a:ext>
            </a:extLst>
          </p:cNvPr>
          <p:cNvSpPr txBox="1">
            <a:spLocks/>
          </p:cNvSpPr>
          <p:nvPr/>
        </p:nvSpPr>
        <p:spPr>
          <a:xfrm>
            <a:off x="242455" y="4294476"/>
            <a:ext cx="4585854" cy="522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dirty="0"/>
              <a:t>For datastores that are normally writable, indicates that the datastore cannot be written using this schema-set.  E.g., if &lt;running&gt; was a supported datastore then it could be read, but not written.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56A597E-B390-4DC9-BD0B-9404515AE43B}"/>
              </a:ext>
            </a:extLst>
          </p:cNvPr>
          <p:cNvSpPr txBox="1">
            <a:spLocks/>
          </p:cNvSpPr>
          <p:nvPr/>
        </p:nvSpPr>
        <p:spPr>
          <a:xfrm>
            <a:off x="242455" y="5189862"/>
            <a:ext cx="4585854" cy="522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dirty="0" err="1"/>
              <a:t>Leafref</a:t>
            </a:r>
            <a:r>
              <a:rPr lang="en-CA" sz="1400" dirty="0"/>
              <a:t> to package module instead of yang library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8A77B1B-FFAF-4568-B92F-259BA285E673}"/>
              </a:ext>
            </a:extLst>
          </p:cNvPr>
          <p:cNvSpPr txBox="1">
            <a:spLocks/>
          </p:cNvSpPr>
          <p:nvPr/>
        </p:nvSpPr>
        <p:spPr>
          <a:xfrm>
            <a:off x="242456" y="5567037"/>
            <a:ext cx="4585854" cy="321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dirty="0"/>
              <a:t>Checksum added per package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C1F25D0-40D5-4AC8-992A-83A79766D6EA}"/>
              </a:ext>
            </a:extLst>
          </p:cNvPr>
          <p:cNvSpPr txBox="1">
            <a:spLocks/>
          </p:cNvSpPr>
          <p:nvPr/>
        </p:nvSpPr>
        <p:spPr>
          <a:xfrm>
            <a:off x="242457" y="5944212"/>
            <a:ext cx="4585854" cy="522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dirty="0"/>
              <a:t>Indications of which other packages this can be selected with and/or combined with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9EF74D6-62DB-4402-B8C4-7EDE994CD369}"/>
              </a:ext>
            </a:extLst>
          </p:cNvPr>
          <p:cNvCxnSpPr>
            <a:cxnSpLocks/>
          </p:cNvCxnSpPr>
          <p:nvPr/>
        </p:nvCxnSpPr>
        <p:spPr>
          <a:xfrm flipV="1">
            <a:off x="4606638" y="1601373"/>
            <a:ext cx="727363" cy="837028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EF06D4-5A16-4DEA-83AE-CFBAF8D486BA}"/>
              </a:ext>
            </a:extLst>
          </p:cNvPr>
          <p:cNvCxnSpPr>
            <a:cxnSpLocks/>
          </p:cNvCxnSpPr>
          <p:nvPr/>
        </p:nvCxnSpPr>
        <p:spPr>
          <a:xfrm flipV="1">
            <a:off x="4121727" y="2026131"/>
            <a:ext cx="1239981" cy="1042436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2E91039-96E5-42A8-B99D-922DAB19C502}"/>
              </a:ext>
            </a:extLst>
          </p:cNvPr>
          <p:cNvCxnSpPr>
            <a:cxnSpLocks/>
          </p:cNvCxnSpPr>
          <p:nvPr/>
        </p:nvCxnSpPr>
        <p:spPr>
          <a:xfrm flipV="1">
            <a:off x="4509655" y="3492824"/>
            <a:ext cx="1143000" cy="249834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7C40FA2-C486-4DD1-AEE7-CFC2F4A9552C}"/>
              </a:ext>
            </a:extLst>
          </p:cNvPr>
          <p:cNvCxnSpPr>
            <a:cxnSpLocks/>
          </p:cNvCxnSpPr>
          <p:nvPr/>
        </p:nvCxnSpPr>
        <p:spPr>
          <a:xfrm flipV="1">
            <a:off x="4703619" y="4133227"/>
            <a:ext cx="1239981" cy="269264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368FFC8-5E98-4F8B-A47E-EB089D917CB0}"/>
              </a:ext>
            </a:extLst>
          </p:cNvPr>
          <p:cNvCxnSpPr>
            <a:cxnSpLocks/>
          </p:cNvCxnSpPr>
          <p:nvPr/>
        </p:nvCxnSpPr>
        <p:spPr>
          <a:xfrm flipV="1">
            <a:off x="4007428" y="4590795"/>
            <a:ext cx="2246166" cy="758442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D76641C-05A0-4CB3-AF1B-A63F0B3739AC}"/>
              </a:ext>
            </a:extLst>
          </p:cNvPr>
          <p:cNvCxnSpPr>
            <a:cxnSpLocks/>
            <a:stCxn id="13" idx="2"/>
          </p:cNvCxnSpPr>
          <p:nvPr/>
        </p:nvCxnSpPr>
        <p:spPr>
          <a:xfrm flipV="1">
            <a:off x="2535382" y="5003841"/>
            <a:ext cx="3718212" cy="708236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E332240-B28E-434E-A325-54FB1E7DCAD4}"/>
              </a:ext>
            </a:extLst>
          </p:cNvPr>
          <p:cNvCxnSpPr>
            <a:cxnSpLocks/>
          </p:cNvCxnSpPr>
          <p:nvPr/>
        </p:nvCxnSpPr>
        <p:spPr>
          <a:xfrm flipV="1">
            <a:off x="4523508" y="5229737"/>
            <a:ext cx="1129147" cy="728224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825CE80-6EB5-4476-B22B-A8117EEBA0BC}"/>
              </a:ext>
            </a:extLst>
          </p:cNvPr>
          <p:cNvCxnSpPr>
            <a:cxnSpLocks/>
          </p:cNvCxnSpPr>
          <p:nvPr/>
        </p:nvCxnSpPr>
        <p:spPr>
          <a:xfrm flipV="1">
            <a:off x="4606638" y="5853113"/>
            <a:ext cx="1842653" cy="247992"/>
          </a:xfrm>
          <a:prstGeom prst="straightConnector1">
            <a:avLst/>
          </a:prstGeom>
          <a:ln w="190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7037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BE0D8-CFED-CA47-89C1-54264ACC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2ADB7-E450-8F43-B685-5B3021613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GitHub Issue #40 cont.</a:t>
            </a:r>
          </a:p>
          <a:p>
            <a:r>
              <a:rPr lang="en-US" dirty="0"/>
              <a:t>Proposed new text for option 1:</a:t>
            </a:r>
          </a:p>
          <a:p>
            <a:pPr marL="457200" lvl="1" indent="0">
              <a:buNone/>
            </a:pPr>
            <a:r>
              <a:rPr lang="en-CA" dirty="0"/>
              <a:t>If a server supports multiple schema-sets in parallel, but a client removes a schema-set that is in use on a NETCONF session from the 'selectable' leaf-list, then any NETCONF sessions that were using the removed schema-set are disconnected.</a:t>
            </a:r>
          </a:p>
          <a:p>
            <a:pPr marL="457200" lvl="1" indent="0">
              <a:buNone/>
            </a:pPr>
            <a:r>
              <a:rPr lang="en-CA" dirty="0"/>
              <a:t>If the server can only support a limited number of schema-sets in parallel, and the maximum number of schema-sets are currently in use by active NETCONF sessions (or RESTCONF requests), and a new </a:t>
            </a:r>
            <a:r>
              <a:rPr lang="en-CA" b="1" dirty="0"/>
              <a:t>NETCONF</a:t>
            </a:r>
            <a:r>
              <a:rPr lang="en-CA" dirty="0"/>
              <a:t> session attempts to connect and use a new valid schema-set (exceeding the maximum number of parallel schema-sets), then the new </a:t>
            </a:r>
            <a:r>
              <a:rPr lang="en-CA" b="1" dirty="0"/>
              <a:t>NETCONF session is disconnected</a:t>
            </a:r>
            <a:r>
              <a:rPr lang="en-CA" dirty="0"/>
              <a:t>.</a:t>
            </a:r>
          </a:p>
          <a:p>
            <a:pPr marL="457200" lvl="1" indent="0">
              <a:buNone/>
            </a:pPr>
            <a:r>
              <a:rPr lang="en-CA" dirty="0"/>
              <a:t>If the server can only support a limited number of schema-sets in parallel, and the maximum number of schema-sets are currently in use by active NETCONF sessions (or RESTCONF requests), and a new </a:t>
            </a:r>
            <a:r>
              <a:rPr lang="en-CA" b="1" dirty="0"/>
              <a:t>RESTCONF</a:t>
            </a:r>
            <a:r>
              <a:rPr lang="en-CA" dirty="0"/>
              <a:t> request attempts use a new valid schema-set (exceeding the maximum number of parallel schema-sets), then the </a:t>
            </a:r>
            <a:r>
              <a:rPr lang="en-CA" b="1" dirty="0"/>
              <a:t>RESTCONF request fails</a:t>
            </a:r>
            <a:r>
              <a:rPr lang="en-CA" dirty="0"/>
              <a:t> and the server returns an error.</a:t>
            </a:r>
          </a:p>
          <a:p>
            <a:pPr marL="457200" lvl="1" indent="0">
              <a:buNone/>
            </a:pPr>
            <a:r>
              <a:rPr lang="en-CA" dirty="0"/>
              <a:t>Servers SHOULD avoid a situation whereby a new NETCONF session is unable to connect without specifying a schema-set (i.e. connecting and using the default schema-set SHOULD always be possible).</a:t>
            </a:r>
          </a:p>
          <a:p>
            <a:pPr marL="457200" lvl="1" indent="0">
              <a:buNone/>
            </a:pPr>
            <a:r>
              <a:rPr lang="en-CA" dirty="0"/>
              <a:t>Servers SHOULD avoid a situation whereby a RESTCONF request that doesn’t specify a schema-set fails due to the lack of availability of a default schema-set.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49AF4-0B3E-5747-9E81-F8A58C974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A7628-4FF7-4E43-A656-E26233466BC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5885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Scope of this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This draft is presented in both NETMOD and NETCONF</a:t>
            </a:r>
          </a:p>
          <a:p>
            <a:pPr marL="0" indent="0">
              <a:buNone/>
            </a:pPr>
            <a:r>
              <a:rPr lang="en-GB" dirty="0"/>
              <a:t>The full set of versioning drafts are presented in NETMOD</a:t>
            </a:r>
          </a:p>
          <a:p>
            <a:pPr marL="0" indent="0">
              <a:buNone/>
            </a:pPr>
            <a:r>
              <a:rPr lang="en-GB" dirty="0"/>
              <a:t>Issues, questions, and discussion related to all other drafts should occur in NETMOD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62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Recap:</a:t>
            </a:r>
            <a:r>
              <a:rPr lang="en-GB" dirty="0"/>
              <a:t> YANG Schema Selection</a:t>
            </a:r>
            <a:br>
              <a:rPr lang="en-GB" sz="3200" dirty="0"/>
            </a:br>
            <a:r>
              <a:rPr lang="en-GB" sz="3200" dirty="0">
                <a:hlinkClick r:id="rId3"/>
              </a:rPr>
              <a:t>draft-</a:t>
            </a:r>
            <a:r>
              <a:rPr lang="en-GB" sz="3200" dirty="0" err="1">
                <a:hlinkClick r:id="rId3"/>
              </a:rPr>
              <a:t>ietf</a:t>
            </a:r>
            <a:r>
              <a:rPr lang="en-GB" sz="3200" dirty="0">
                <a:hlinkClick r:id="rId3"/>
              </a:rPr>
              <a:t>-</a:t>
            </a:r>
            <a:r>
              <a:rPr lang="en-GB" sz="3200" dirty="0" err="1">
                <a:hlinkClick r:id="rId3"/>
              </a:rPr>
              <a:t>netmod</a:t>
            </a:r>
            <a:r>
              <a:rPr lang="en-GB" sz="3200" dirty="0">
                <a:hlinkClick r:id="rId3"/>
              </a:rPr>
              <a:t>-yang-</a:t>
            </a:r>
            <a:r>
              <a:rPr lang="en-GB" sz="3200" dirty="0" err="1">
                <a:hlinkClick r:id="rId3"/>
              </a:rPr>
              <a:t>ver</a:t>
            </a:r>
            <a:r>
              <a:rPr lang="en-GB" sz="3200" dirty="0">
                <a:hlinkClick r:id="rId3"/>
              </a:rPr>
              <a:t>-selection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5100" dirty="0"/>
              <a:t>Optional functionality (primarily on the server, minimal for the client):</a:t>
            </a:r>
          </a:p>
          <a:p>
            <a:pPr lvl="1"/>
            <a:r>
              <a:rPr lang="en-GB" sz="4400" dirty="0"/>
              <a:t>Servers can support and advertise multiple schema versions (‘schema-set’), e.g.</a:t>
            </a:r>
          </a:p>
          <a:p>
            <a:pPr lvl="2"/>
            <a:r>
              <a:rPr lang="en-GB" sz="4000" i="1" dirty="0"/>
              <a:t>vendor-modules@6.0.1</a:t>
            </a:r>
          </a:p>
          <a:p>
            <a:pPr lvl="2"/>
            <a:r>
              <a:rPr lang="en-GB" sz="4000" i="1" dirty="0"/>
              <a:t>vendor-modules@5.2.3</a:t>
            </a:r>
          </a:p>
          <a:p>
            <a:pPr marL="914400" lvl="2" indent="0">
              <a:buNone/>
            </a:pPr>
            <a:endParaRPr lang="en-GB" sz="4000" dirty="0"/>
          </a:p>
          <a:p>
            <a:pPr lvl="1"/>
            <a:r>
              <a:rPr lang="en-GB" sz="4400" dirty="0"/>
              <a:t>clients can select which schema-set to use</a:t>
            </a:r>
          </a:p>
          <a:p>
            <a:pPr lvl="1"/>
            <a:endParaRPr lang="en-GB" sz="4400" dirty="0"/>
          </a:p>
          <a:p>
            <a:r>
              <a:rPr lang="en-GB" sz="5100" dirty="0"/>
              <a:t>Default schema-set is used if client doesn’t request anything</a:t>
            </a:r>
          </a:p>
          <a:p>
            <a:r>
              <a:rPr lang="en-GB" sz="5100" dirty="0"/>
              <a:t>Schema-sets are comprised of YANG packages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94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236" y="2450668"/>
            <a:ext cx="9809019" cy="1325563"/>
          </a:xfrm>
        </p:spPr>
        <p:txBody>
          <a:bodyPr>
            <a:normAutofit/>
          </a:bodyPr>
          <a:lstStyle/>
          <a:p>
            <a:pPr algn="ctr"/>
            <a:r>
              <a:rPr lang="en-GB" sz="5400" dirty="0"/>
              <a:t>Changes since </a:t>
            </a:r>
            <a:r>
              <a:rPr lang="en-GB" sz="5400" dirty="0">
                <a:hlinkClick r:id="rId2"/>
              </a:rPr>
              <a:t>-01 draft </a:t>
            </a:r>
            <a:r>
              <a:rPr lang="en-GB" sz="5400" dirty="0"/>
              <a:t>(IETF 106)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6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Changes since </a:t>
            </a:r>
            <a:r>
              <a:rPr lang="en-GB" dirty="0">
                <a:hlinkClick r:id="rId2"/>
              </a:rPr>
              <a:t>-01 draft </a:t>
            </a:r>
            <a:r>
              <a:rPr lang="en-GB" dirty="0"/>
              <a:t>(IETF 106)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1. Design simplified by removing the select-schema-sets RPC:</a:t>
            </a:r>
          </a:p>
          <a:p>
            <a:pPr lvl="1"/>
            <a:r>
              <a:rPr lang="en-US" dirty="0"/>
              <a:t>NETCONF clients disconnect and reconnect to use a new schema-set</a:t>
            </a:r>
          </a:p>
          <a:p>
            <a:pPr lvl="1"/>
            <a:r>
              <a:rPr lang="en-US" dirty="0"/>
              <a:t>RESTCONF clients use the schema-set name in each request URI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2. added another use case to the abstract:</a:t>
            </a:r>
          </a:p>
          <a:p>
            <a:pPr lvl="1"/>
            <a:r>
              <a:rPr lang="en-US" dirty="0"/>
              <a:t>It can also be used to allow clients to select between YANG schema defined by different organizations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58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Changes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3749"/>
            <a:ext cx="4874581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3. Clarified the basic unit of selection called ‘schema-set’:</a:t>
            </a:r>
          </a:p>
          <a:p>
            <a:r>
              <a:rPr lang="en-US" sz="2400" dirty="0"/>
              <a:t>schema-set: a named set of datastore schemas for supported datastores, where every datastore schema is specified as a union of compatible YANG packages. </a:t>
            </a:r>
          </a:p>
          <a:p>
            <a:r>
              <a:rPr lang="en-US" altLang="en-US" sz="2400" dirty="0"/>
              <a:t>Each schema-set has a unique name that identifies the schema-set during schema selection protocol operations, e.g., it is used in both the NETCONF capabilities exchange and the RESTCONF path.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6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6E135C1-29CE-4C70-A6C2-AA95C0EADC0E}"/>
              </a:ext>
            </a:extLst>
          </p:cNvPr>
          <p:cNvGrpSpPr/>
          <p:nvPr/>
        </p:nvGrpSpPr>
        <p:grpSpPr>
          <a:xfrm>
            <a:off x="5657499" y="1027906"/>
            <a:ext cx="6387582" cy="5120891"/>
            <a:chOff x="1619828" y="-173081"/>
            <a:chExt cx="6387582" cy="5120891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007C124-B8C9-49B7-920F-1124BA9ACD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6638" y="1601373"/>
              <a:ext cx="727363" cy="837028"/>
            </a:xfrm>
            <a:prstGeom prst="straightConnector1">
              <a:avLst/>
            </a:prstGeom>
            <a:ln w="190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45856C7-164A-4908-AC46-BE73C6899F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21727" y="2026131"/>
              <a:ext cx="1239981" cy="1042436"/>
            </a:xfrm>
            <a:prstGeom prst="straightConnector1">
              <a:avLst/>
            </a:prstGeom>
            <a:ln w="190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68346B1-B179-42F0-A9B6-6032C8BB0F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09655" y="3492824"/>
              <a:ext cx="1143000" cy="249834"/>
            </a:xfrm>
            <a:prstGeom prst="straightConnector1">
              <a:avLst/>
            </a:prstGeom>
            <a:ln w="190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B9A3F52-8789-4466-B59F-E99D9140FD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3619" y="4133227"/>
              <a:ext cx="1239981" cy="269264"/>
            </a:xfrm>
            <a:prstGeom prst="straightConnector1">
              <a:avLst/>
            </a:prstGeom>
            <a:ln w="19050"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7F5384D-E6CA-4639-AC0E-A360A15ABBD1}"/>
                </a:ext>
              </a:extLst>
            </p:cNvPr>
            <p:cNvSpPr/>
            <p:nvPr/>
          </p:nvSpPr>
          <p:spPr>
            <a:xfrm>
              <a:off x="1619828" y="-173081"/>
              <a:ext cx="6387582" cy="51208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/>
                <a:t>schema-set: my-example@2.0.0</a:t>
              </a:r>
              <a:endParaRPr lang="en-CA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A153C03-B1C2-4043-BDEF-2A15E6F17243}"/>
                </a:ext>
              </a:extLst>
            </p:cNvPr>
            <p:cNvSpPr/>
            <p:nvPr/>
          </p:nvSpPr>
          <p:spPr>
            <a:xfrm>
              <a:off x="2166672" y="262571"/>
              <a:ext cx="2358625" cy="162041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/>
                <a:t>datastore: running</a:t>
              </a:r>
              <a:endParaRPr lang="en-CA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F9D4ABB-D28C-4997-A1EC-4D3D268DF5C1}"/>
                </a:ext>
              </a:extLst>
            </p:cNvPr>
            <p:cNvSpPr/>
            <p:nvPr/>
          </p:nvSpPr>
          <p:spPr>
            <a:xfrm>
              <a:off x="4843953" y="268275"/>
              <a:ext cx="2504094" cy="158680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/>
                <a:t>datastore: candidate</a:t>
              </a:r>
              <a:endParaRPr lang="en-CA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1C3AB4-017C-4B93-8146-D747639B58B5}"/>
                </a:ext>
              </a:extLst>
            </p:cNvPr>
            <p:cNvSpPr/>
            <p:nvPr/>
          </p:nvSpPr>
          <p:spPr>
            <a:xfrm>
              <a:off x="2171685" y="2122242"/>
              <a:ext cx="2358625" cy="162041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/>
                <a:t>datastore: dynamic-12</a:t>
              </a:r>
              <a:endParaRPr lang="en-CA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2C5FCA6-6374-47D3-A5E2-91AB64FD9714}"/>
                </a:ext>
              </a:extLst>
            </p:cNvPr>
            <p:cNvSpPr/>
            <p:nvPr/>
          </p:nvSpPr>
          <p:spPr>
            <a:xfrm>
              <a:off x="4843651" y="2112708"/>
              <a:ext cx="2504094" cy="274798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/>
                <a:t>datastore: operational</a:t>
              </a:r>
              <a:endParaRPr lang="en-CA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D7BB5C2-6A05-46D7-8CB5-7751CCEEB685}"/>
                </a:ext>
              </a:extLst>
            </p:cNvPr>
            <p:cNvSpPr/>
            <p:nvPr/>
          </p:nvSpPr>
          <p:spPr>
            <a:xfrm>
              <a:off x="2245578" y="751885"/>
              <a:ext cx="2210837" cy="48702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package: vendor-</a:t>
              </a:r>
              <a:r>
                <a:rPr lang="en-US" dirty="0" err="1"/>
                <a:t>cfg</a:t>
              </a:r>
              <a:r>
                <a:rPr lang="en-US" dirty="0"/>
                <a:t> 3.1.2</a:t>
              </a:r>
              <a:endParaRPr lang="en-CA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FDD9779-BC18-4D3B-BCEB-D200CB14E378}"/>
                </a:ext>
              </a:extLst>
            </p:cNvPr>
            <p:cNvSpPr/>
            <p:nvPr/>
          </p:nvSpPr>
          <p:spPr>
            <a:xfrm>
              <a:off x="2245578" y="1306220"/>
              <a:ext cx="2210837" cy="48702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package: vendor-</a:t>
              </a:r>
              <a:r>
                <a:rPr lang="en-US" dirty="0" err="1"/>
                <a:t>cfg</a:t>
              </a:r>
              <a:r>
                <a:rPr lang="en-US" dirty="0"/>
                <a:t> 2.5.2</a:t>
              </a:r>
              <a:endParaRPr lang="en-CA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52B97D-0318-4E3F-86DF-1B0EF1ED6C5A}"/>
                </a:ext>
              </a:extLst>
            </p:cNvPr>
            <p:cNvSpPr/>
            <p:nvPr/>
          </p:nvSpPr>
          <p:spPr>
            <a:xfrm>
              <a:off x="4989814" y="724575"/>
              <a:ext cx="2210837" cy="48702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package: vendor-</a:t>
              </a:r>
              <a:r>
                <a:rPr lang="en-US" dirty="0" err="1"/>
                <a:t>cfg</a:t>
              </a:r>
              <a:r>
                <a:rPr lang="en-US" dirty="0"/>
                <a:t> 3.1.2</a:t>
              </a:r>
              <a:endParaRPr lang="en-CA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C8FB079-EEA2-40BC-8970-38FD396717CA}"/>
                </a:ext>
              </a:extLst>
            </p:cNvPr>
            <p:cNvSpPr/>
            <p:nvPr/>
          </p:nvSpPr>
          <p:spPr>
            <a:xfrm>
              <a:off x="4989814" y="1278910"/>
              <a:ext cx="2210837" cy="48702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package: vendor-</a:t>
              </a:r>
              <a:r>
                <a:rPr lang="en-US" dirty="0" err="1"/>
                <a:t>cfg</a:t>
              </a:r>
              <a:r>
                <a:rPr lang="en-US" dirty="0"/>
                <a:t> 2.5.2</a:t>
              </a:r>
              <a:endParaRPr lang="en-CA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0FC2451-C285-4E19-A0D4-06603371145A}"/>
                </a:ext>
              </a:extLst>
            </p:cNvPr>
            <p:cNvSpPr/>
            <p:nvPr/>
          </p:nvSpPr>
          <p:spPr>
            <a:xfrm>
              <a:off x="4990581" y="2457621"/>
              <a:ext cx="2210837" cy="48702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package: vendor-</a:t>
              </a:r>
              <a:r>
                <a:rPr lang="en-US" dirty="0" err="1"/>
                <a:t>cfg</a:t>
              </a:r>
              <a:r>
                <a:rPr lang="en-US" dirty="0"/>
                <a:t> 3.1.2</a:t>
              </a:r>
              <a:endParaRPr lang="en-CA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E76BE1-7FBA-4277-A5A1-72A878AE5FB7}"/>
                </a:ext>
              </a:extLst>
            </p:cNvPr>
            <p:cNvSpPr/>
            <p:nvPr/>
          </p:nvSpPr>
          <p:spPr>
            <a:xfrm>
              <a:off x="4990581" y="3011956"/>
              <a:ext cx="2210837" cy="48702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package: vendor-</a:t>
              </a:r>
              <a:r>
                <a:rPr lang="en-US" dirty="0" err="1"/>
                <a:t>cfg</a:t>
              </a:r>
              <a:r>
                <a:rPr lang="en-US" dirty="0"/>
                <a:t> 2.5.2</a:t>
              </a:r>
              <a:endParaRPr lang="en-CA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307C13-C332-4BDF-AD05-F0DC22D5D2E8}"/>
                </a:ext>
              </a:extLst>
            </p:cNvPr>
            <p:cNvSpPr/>
            <p:nvPr/>
          </p:nvSpPr>
          <p:spPr>
            <a:xfrm>
              <a:off x="2245578" y="2534580"/>
              <a:ext cx="2210837" cy="77324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package: vendor-custom-dynamic-stuff 1.3.0</a:t>
              </a:r>
              <a:endParaRPr lang="en-CA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1FB1F00-3746-44F0-837B-CED3A300C7C6}"/>
                </a:ext>
              </a:extLst>
            </p:cNvPr>
            <p:cNvSpPr/>
            <p:nvPr/>
          </p:nvSpPr>
          <p:spPr>
            <a:xfrm>
              <a:off x="4990581" y="3608324"/>
              <a:ext cx="2210837" cy="48702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package: vendor-other-state 3.0.1</a:t>
              </a:r>
              <a:endParaRPr lang="en-CA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4CDB6E1-75F3-405B-A7F0-151779C0748C}"/>
                </a:ext>
              </a:extLst>
            </p:cNvPr>
            <p:cNvSpPr/>
            <p:nvPr/>
          </p:nvSpPr>
          <p:spPr>
            <a:xfrm>
              <a:off x="4990581" y="4204692"/>
              <a:ext cx="2210837" cy="48702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package: vendor-dynamic-state 1.3.0</a:t>
              </a:r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3236297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Changes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1439"/>
            <a:ext cx="10667260" cy="16033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dirty="0"/>
              <a:t>schema-sets :</a:t>
            </a:r>
          </a:p>
          <a:p>
            <a:r>
              <a:rPr lang="en-US" altLang="en-US" sz="2400" dirty="0"/>
              <a:t>schema-sets </a:t>
            </a:r>
            <a:r>
              <a:rPr lang="en-US" altLang="en-US" sz="2400" b="1" dirty="0"/>
              <a:t>supported by the server </a:t>
            </a:r>
            <a:r>
              <a:rPr lang="en-US" altLang="en-US" sz="2400" dirty="0"/>
              <a:t>are available in the operational state datastore (DS) at:</a:t>
            </a:r>
          </a:p>
          <a:p>
            <a:pPr marL="457200" lvl="1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/schema- set-selection/</a:t>
            </a:r>
            <a:r>
              <a:rPr lang="en-US" alt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schema-set</a:t>
            </a: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en-US" sz="2400" dirty="0"/>
              <a:t>schema-sets that are </a:t>
            </a:r>
            <a:r>
              <a:rPr lang="en-US" altLang="en-US" sz="2400" b="1" dirty="0"/>
              <a:t>selectable by a client </a:t>
            </a:r>
            <a:r>
              <a:rPr lang="en-US" altLang="en-US" sz="2400" dirty="0"/>
              <a:t>are available in the operational state DS at: </a:t>
            </a:r>
          </a:p>
          <a:p>
            <a:pPr marL="457200" lvl="1" indent="0">
              <a:buNone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/schema- set-selection/</a:t>
            </a:r>
            <a:r>
              <a:rPr lang="en-US" alt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selectable</a:t>
            </a: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US" altLang="en-US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50F969-BD0C-4DE2-8298-928D9454FCFD}"/>
              </a:ext>
            </a:extLst>
          </p:cNvPr>
          <p:cNvSpPr/>
          <p:nvPr/>
        </p:nvSpPr>
        <p:spPr>
          <a:xfrm>
            <a:off x="5398357" y="3525576"/>
            <a:ext cx="6601691" cy="2653289"/>
          </a:xfrm>
          <a:prstGeom prst="rect">
            <a:avLst/>
          </a:prstGeom>
          <a:solidFill>
            <a:srgbClr val="DEDA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module: 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-schema-selection</a:t>
            </a:r>
          </a:p>
          <a:p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schema-set-selection!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selectable*   -&gt; /schema-set-selection/schema-set/name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default       -&gt; /schema-set-selection/selectable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schema-set* [name]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                 string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package* [name version]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        -&gt; /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pkgs:packages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/package/name</a:t>
            </a:r>
          </a:p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|     +--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version     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leafref</a:t>
            </a:r>
            <a:endParaRPr lang="en-US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6506B4F-774F-4ACC-97A3-3234A8A4F674}"/>
              </a:ext>
            </a:extLst>
          </p:cNvPr>
          <p:cNvSpPr txBox="1">
            <a:spLocks/>
          </p:cNvSpPr>
          <p:nvPr/>
        </p:nvSpPr>
        <p:spPr>
          <a:xfrm>
            <a:off x="838200" y="3224814"/>
            <a:ext cx="4315047" cy="3002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CA" dirty="0"/>
          </a:p>
          <a:p>
            <a:r>
              <a:rPr lang="en-CA" dirty="0"/>
              <a:t>Server optionally populates the ‘selectable’ list in the </a:t>
            </a:r>
            <a:r>
              <a:rPr lang="en-CA" dirty="0" err="1"/>
              <a:t>oper</a:t>
            </a:r>
            <a:r>
              <a:rPr lang="en-CA" dirty="0"/>
              <a:t> state DS with some schema-sets</a:t>
            </a:r>
          </a:p>
          <a:p>
            <a:r>
              <a:rPr lang="en-CA" dirty="0"/>
              <a:t>Configurable 'selectable' leaf-list defines which schema-sets may be selected by clients (replaces the server populated list)</a:t>
            </a:r>
          </a:p>
          <a:p>
            <a:r>
              <a:rPr lang="en-CA" dirty="0"/>
              <a:t>Configurable 'default' leaf defines the schema-set used by clients that do not select a schema-set</a:t>
            </a:r>
          </a:p>
          <a:p>
            <a:r>
              <a:rPr lang="en-CA" dirty="0"/>
              <a:t>Server populates the schema-set list with </a:t>
            </a:r>
            <a:r>
              <a:rPr lang="en-CA" b="1" dirty="0"/>
              <a:t>all</a:t>
            </a:r>
            <a:r>
              <a:rPr lang="en-CA" dirty="0"/>
              <a:t> supported schema-sets</a:t>
            </a:r>
            <a:endParaRPr lang="en-US" dirty="0"/>
          </a:p>
          <a:p>
            <a:pPr marL="0" indent="0">
              <a:buFont typeface="Arial"/>
              <a:buNone/>
            </a:pPr>
            <a:endParaRPr lang="en-US" altLang="en-US" sz="2400" dirty="0"/>
          </a:p>
          <a:p>
            <a:pPr marL="0" indent="0">
              <a:buFont typeface="Arial"/>
              <a:buNone/>
            </a:pPr>
            <a:endParaRPr lang="en-US" dirty="0"/>
          </a:p>
          <a:p>
            <a:pPr marL="0" indent="0">
              <a:buFont typeface="Arial"/>
              <a:buNone/>
            </a:pPr>
            <a:endParaRPr lang="en-CA" dirty="0"/>
          </a:p>
          <a:p>
            <a:pPr marL="0" indent="0">
              <a:buFont typeface="Arial"/>
              <a:buNone/>
            </a:pP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F2B0DB5-6517-43CC-BF52-A30BE7F2CEDD}"/>
              </a:ext>
            </a:extLst>
          </p:cNvPr>
          <p:cNvCxnSpPr/>
          <p:nvPr/>
        </p:nvCxnSpPr>
        <p:spPr>
          <a:xfrm>
            <a:off x="4936859" y="3873813"/>
            <a:ext cx="558550" cy="288284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9618F67-4513-4BD6-9401-6548FADE06ED}"/>
              </a:ext>
            </a:extLst>
          </p:cNvPr>
          <p:cNvCxnSpPr>
            <a:cxnSpLocks/>
          </p:cNvCxnSpPr>
          <p:nvPr/>
        </p:nvCxnSpPr>
        <p:spPr>
          <a:xfrm flipV="1">
            <a:off x="4996527" y="4234167"/>
            <a:ext cx="498882" cy="132025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0416914-A55F-4C38-A09B-ACB34A60D613}"/>
              </a:ext>
            </a:extLst>
          </p:cNvPr>
          <p:cNvCxnSpPr>
            <a:cxnSpLocks/>
          </p:cNvCxnSpPr>
          <p:nvPr/>
        </p:nvCxnSpPr>
        <p:spPr>
          <a:xfrm flipV="1">
            <a:off x="4776920" y="4438262"/>
            <a:ext cx="718489" cy="654582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15A821B-D44D-4C84-9E89-3C6B7A4A8F29}"/>
              </a:ext>
            </a:extLst>
          </p:cNvPr>
          <p:cNvCxnSpPr>
            <a:cxnSpLocks/>
          </p:cNvCxnSpPr>
          <p:nvPr/>
        </p:nvCxnSpPr>
        <p:spPr>
          <a:xfrm flipV="1">
            <a:off x="5035957" y="4900824"/>
            <a:ext cx="495487" cy="909895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661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Changes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4. </a:t>
            </a:r>
            <a:r>
              <a:rPr lang="en-US" dirty="0"/>
              <a:t>Removed the configuration of separate RESTCONF protocol instances</a:t>
            </a:r>
          </a:p>
          <a:p>
            <a:pPr marL="0" indent="0">
              <a:buNone/>
            </a:pPr>
            <a:r>
              <a:rPr lang="en-US" dirty="0"/>
              <a:t>For RESTCONF, schema-sets are chosen via use of their name in the request URI. Clients select the desired schema-set by choosing the corresponding RESTCONF root resource.  This is done by appending the schema-set name to the RESTCONF API root [RFC8040]. NMDA example:</a:t>
            </a:r>
            <a:endParaRPr lang="en-CA" dirty="0"/>
          </a:p>
          <a:p>
            <a:pPr marL="457200" lvl="1" indent="0">
              <a:buNone/>
            </a:pPr>
            <a:r>
              <a:rPr lang="en-US" dirty="0"/>
              <a:t>/</a:t>
            </a:r>
            <a:r>
              <a:rPr lang="en-US" dirty="0" err="1"/>
              <a:t>restconf</a:t>
            </a:r>
            <a:r>
              <a:rPr lang="en-US" dirty="0"/>
              <a:t>/schema/</a:t>
            </a:r>
            <a:r>
              <a:rPr lang="en-US" dirty="0" err="1"/>
              <a:t>vendor-schema@X.Y.Z</a:t>
            </a:r>
            <a:r>
              <a:rPr lang="en-US" dirty="0"/>
              <a:t>/ds/</a:t>
            </a:r>
            <a:r>
              <a:rPr lang="en-US" dirty="0" err="1"/>
              <a:t>ietf-datastores:running</a:t>
            </a: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dirty="0"/>
              <a:t>refers to the Running configuration datastore</a:t>
            </a:r>
            <a:endParaRPr lang="en-CA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33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Changes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5. </a:t>
            </a:r>
            <a:r>
              <a:rPr lang="en-US" dirty="0"/>
              <a:t>Objective added: “</a:t>
            </a:r>
            <a:r>
              <a:rPr lang="en-US" i="1" dirty="0"/>
              <a:t>To allow considerable freedom for server implementations to decide how to implement schema selection, and choose the schema selection capabilities they support.”</a:t>
            </a:r>
          </a:p>
          <a:p>
            <a:pPr marL="0" indent="0">
              <a:buNone/>
            </a:pPr>
            <a:r>
              <a:rPr lang="en-US" dirty="0"/>
              <a:t>6. Clarification: </a:t>
            </a:r>
            <a:r>
              <a:rPr lang="en-CA" dirty="0"/>
              <a:t> “</a:t>
            </a:r>
            <a:r>
              <a:rPr lang="en-CA" i="1" dirty="0"/>
              <a:t>The selection of a schema-set by a client MUST NOT change the behaviour of the server experienced by other clients.  For example, the get-data response to one client MUST be the same before and after another client selects a schema-set</a:t>
            </a:r>
            <a:r>
              <a:rPr lang="en-CA" dirty="0"/>
              <a:t>.”</a:t>
            </a:r>
            <a:endParaRPr lang="en-US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89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21711</TotalTime>
  <Words>2010</Words>
  <Application>Microsoft Office PowerPoint</Application>
  <PresentationFormat>Widescreen</PresentationFormat>
  <Paragraphs>194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Bold</vt:lpstr>
      <vt:lpstr>Calibri</vt:lpstr>
      <vt:lpstr>Calibri Light</vt:lpstr>
      <vt:lpstr>Courier New</vt:lpstr>
      <vt:lpstr>Office Theme</vt:lpstr>
      <vt:lpstr>PowerPoint Presentation</vt:lpstr>
      <vt:lpstr>Scope of this presentation</vt:lpstr>
      <vt:lpstr>Recap: YANG Schema Selection draft-ietf-netmod-yang-ver-selection</vt:lpstr>
      <vt:lpstr>Changes since -01 draft (IETF 106)</vt:lpstr>
      <vt:lpstr>Changes since -01 draft (IETF 106)</vt:lpstr>
      <vt:lpstr>Changes cont.</vt:lpstr>
      <vt:lpstr>Changes cont.</vt:lpstr>
      <vt:lpstr>Changes cont.</vt:lpstr>
      <vt:lpstr>Changes cont.</vt:lpstr>
      <vt:lpstr>Discussion Topics</vt:lpstr>
      <vt:lpstr>Discussion Topics cont. </vt:lpstr>
      <vt:lpstr>Discussion Topics cont.</vt:lpstr>
      <vt:lpstr>Discussion Topics cont.</vt:lpstr>
      <vt:lpstr>Discussion Topics</vt:lpstr>
      <vt:lpstr>Discussion Topics cont.</vt:lpstr>
      <vt:lpstr>Backup</vt:lpstr>
      <vt:lpstr>Changes cont.</vt:lpstr>
      <vt:lpstr>Discussion Topics cont.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Clarke</dc:creator>
  <cp:lastModifiedBy>Sterne, Jason (Nokia - CA/Ottawa)</cp:lastModifiedBy>
  <cp:revision>203</cp:revision>
  <cp:lastPrinted>2017-07-18T07:27:38Z</cp:lastPrinted>
  <dcterms:created xsi:type="dcterms:W3CDTF">2017-07-17T16:17:59Z</dcterms:created>
  <dcterms:modified xsi:type="dcterms:W3CDTF">2020-03-31T21:04:16Z</dcterms:modified>
</cp:coreProperties>
</file>