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9"/>
  </p:notesMasterIdLst>
  <p:sldIdLst>
    <p:sldId id="347" r:id="rId3"/>
    <p:sldId id="365" r:id="rId4"/>
    <p:sldId id="366" r:id="rId5"/>
    <p:sldId id="367" r:id="rId6"/>
    <p:sldId id="368" r:id="rId7"/>
    <p:sldId id="3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ázs Lengyel" initials="BL" lastIdx="4" clrIdx="0">
    <p:extLst>
      <p:ext uri="{19B8F6BF-5375-455C-9EA6-DF929625EA0E}">
        <p15:presenceInfo xmlns:p15="http://schemas.microsoft.com/office/powerpoint/2012/main" userId="S-1-5-21-1538607324-3213881460-940295383-3408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7"/>
  </p:normalViewPr>
  <p:slideViewPr>
    <p:cSldViewPr snapToGrid="0" snapToObjects="1">
      <p:cViewPr varScale="1">
        <p:scale>
          <a:sx n="110" d="100"/>
          <a:sy n="110" d="100"/>
        </p:scale>
        <p:origin x="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A5EE6-8645-4D4B-8CAC-53242F430550}" type="datetimeFigureOut">
              <a:rPr lang="en-US" smtClean="0"/>
              <a:t>3/31/20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E4EFC-F9BB-F74A-A13F-2AAB1CB82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0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9D91-55DE-BC42-B0C5-4F37083E87BE}" type="datetime1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6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F6AB-EFF0-E94F-947F-391947B3C3E5}" type="datetime1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F89-133B-4649-9A9D-D2D85CFFFECA}" type="datetime1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2019299" y="2828876"/>
            <a:ext cx="1968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9FB7D3"/>
                </a:solidFill>
              </a:rPr>
              <a:t>CAPITALS</a:t>
            </a: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4932" y="5137201"/>
            <a:ext cx="11140019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24934" y="1808710"/>
            <a:ext cx="11135785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56821533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8" y="1800000"/>
            <a:ext cx="11135785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3620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1795464"/>
            <a:ext cx="5467351" cy="42846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9077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8081434" y="1800225"/>
            <a:ext cx="3583517" cy="4724399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305300" y="1800225"/>
            <a:ext cx="3583517" cy="4724399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4" y="1800225"/>
            <a:ext cx="3583517" cy="4724399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330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4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3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1261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4" y="1800225"/>
            <a:ext cx="5139267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513926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8679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41407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3367" y="239714"/>
            <a:ext cx="4324351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883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9412-EAAD-C843-BB10-8D9428BC7C9E}" type="datetime1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33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3545841"/>
            <a:ext cx="5473700" cy="2978785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1251" y="1797525"/>
            <a:ext cx="5473700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4381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524935" y="1795463"/>
            <a:ext cx="11140016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1411847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193367" y="4010025"/>
            <a:ext cx="5471584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524934" y="4010025"/>
            <a:ext cx="5473700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529167" y="1795463"/>
            <a:ext cx="11135784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1216107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524934" y="4010025"/>
            <a:ext cx="11140017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6193367" y="1795463"/>
            <a:ext cx="5471584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529167" y="1795463"/>
            <a:ext cx="5469467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9278609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67" y="4013201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3367" y="1795464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4" y="1795463"/>
            <a:ext cx="546523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3177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6197601" y="1795463"/>
            <a:ext cx="5467351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529168" y="4013201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8" y="1795464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4371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6197601" y="4022726"/>
            <a:ext cx="5467351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529168" y="4022726"/>
            <a:ext cx="546523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7601" y="1804989"/>
            <a:ext cx="5467351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68" y="1804989"/>
            <a:ext cx="546523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0314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80697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3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6484-0A90-804A-A7FA-6D3F947E5481}" type="datetime1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2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EF8E-CCB3-FB4E-B745-7EB89DB149E3}" type="datetime1">
              <a:rPr lang="en-US" smtClean="0"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5F987-8560-5343-8AB7-34C0638A91E8}" type="datetime1">
              <a:rPr lang="en-US" smtClean="0"/>
              <a:t>3/31/20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8C05-B983-CC4E-9416-726C8B0E2489}" type="datetime1">
              <a:rPr lang="en-US" smtClean="0"/>
              <a:t>3/31/20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8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489F-3E00-FF44-B3D8-C6041E7ABA73}" type="datetime1">
              <a:rPr lang="en-US" smtClean="0"/>
              <a:t>3/31/20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6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01E3-E3C6-2349-9D3D-9FAAB0CFE1C7}" type="datetime1">
              <a:rPr lang="en-US" smtClean="0"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2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894D-17DD-E845-908C-1539E1E24292}" type="datetime1">
              <a:rPr lang="en-US" smtClean="0"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6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71AA-E0AB-0E42-B212-B72D4B77FAFF}" type="datetime1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A7628-4FF7-4E43-A656-E26233466B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2515809" y="438151"/>
            <a:ext cx="2352392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527051" y="6524625"/>
            <a:ext cx="9865784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fr-FR" sz="800" b="0" i="0" u="none" dirty="0">
                <a:solidFill>
                  <a:srgbClr val="1A1816"/>
                </a:solidFill>
              </a:rPr>
              <a:t>Slide </a:t>
            </a:r>
            <a:fld id="{E0EEA155-FBA9-44CE-AF64-10A6675AE963}" type="slidenum">
              <a:rPr lang="fr-FR" sz="800" b="0" i="0" u="none" smtClean="0">
                <a:solidFill>
                  <a:srgbClr val="1A1816"/>
                </a:solidFill>
              </a:rPr>
              <a:t>‹#›</a:t>
            </a:fld>
            <a:endParaRPr lang="en-US" sz="800" b="0" i="0" u="none" dirty="0">
              <a:solidFill>
                <a:srgbClr val="1A1816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9168" y="1800000"/>
            <a:ext cx="11135785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524935" y="239714"/>
            <a:ext cx="9992784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38309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tools.ietf.org/html/draft-verdt-netmod-yang-semver-0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/>
          </p:cNvSpPr>
          <p:nvPr/>
        </p:nvSpPr>
        <p:spPr bwMode="auto">
          <a:xfrm>
            <a:off x="377190" y="1280160"/>
            <a:ext cx="1097661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/>
            <a:r>
              <a:rPr lang="en-US" sz="4400" b="1" dirty="0"/>
              <a:t>Semantic Versioning for YANG Artifacts</a:t>
            </a:r>
          </a:p>
          <a:p>
            <a:pPr algn="ctr"/>
            <a:r>
              <a:rPr lang="en-GB" sz="4400" u="sng" dirty="0">
                <a:hlinkClick r:id="rId2"/>
              </a:rPr>
              <a:t>draft-ietf-netmod-yang-semver</a:t>
            </a:r>
            <a:endParaRPr lang="en-US" sz="4400" b="1" dirty="0"/>
          </a:p>
          <a:p>
            <a:pPr algn="ctr"/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ＭＳ Ｐゴシック" charset="0"/>
                <a:cs typeface="Calibri"/>
                <a:sym typeface="Arial Bold" charset="0"/>
              </a:rPr>
              <a:t>NETMOD WG</a:t>
            </a:r>
          </a:p>
          <a:p>
            <a:pPr algn="ctr">
              <a:lnSpc>
                <a:spcPct val="1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 charset="0"/>
              <a:cs typeface="Calibri"/>
              <a:sym typeface="Arial Bold" charset="0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April 2, 2020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latin typeface="Calibri"/>
                <a:cs typeface="Calibri"/>
              </a:rPr>
              <a:t>Benoit </a:t>
            </a:r>
            <a:r>
              <a:rPr lang="en-US" sz="2400" dirty="0" err="1">
                <a:latin typeface="Calibri"/>
                <a:cs typeface="Calibri"/>
              </a:rPr>
              <a:t>Claise</a:t>
            </a:r>
            <a:endParaRPr lang="en-US" sz="2400" dirty="0">
              <a:latin typeface="Calibri"/>
              <a:cs typeface="Calibri"/>
            </a:endParaRP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b="1" dirty="0">
                <a:cs typeface="Calibri"/>
              </a:rPr>
              <a:t>Joe Clarke, Ed. (presenting</a:t>
            </a:r>
            <a:r>
              <a:rPr lang="en-US" sz="2400" b="1" dirty="0">
                <a:latin typeface="Calibri"/>
                <a:cs typeface="Calibri"/>
              </a:rPr>
              <a:t>)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 err="1">
                <a:latin typeface="Calibri"/>
                <a:cs typeface="Calibri"/>
              </a:rPr>
              <a:t>Reshad</a:t>
            </a:r>
            <a:r>
              <a:rPr lang="en-US" sz="2400" dirty="0">
                <a:latin typeface="Calibri"/>
                <a:cs typeface="Calibri"/>
              </a:rPr>
              <a:t> Rahman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latin typeface="Calibri"/>
                <a:cs typeface="Calibri"/>
              </a:rPr>
              <a:t>Rob Wilton, Ed.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 err="1">
                <a:latin typeface="Calibri"/>
                <a:cs typeface="Calibri"/>
              </a:rPr>
              <a:t>Balazs</a:t>
            </a:r>
            <a:r>
              <a:rPr lang="en-US" sz="2400" dirty="0">
                <a:latin typeface="Calibri"/>
                <a:cs typeface="Calibri"/>
              </a:rPr>
              <a:t> Lengyel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latin typeface="Calibri"/>
                <a:cs typeface="Calibri"/>
              </a:rPr>
              <a:t>Jason Sterne</a:t>
            </a:r>
          </a:p>
          <a:p>
            <a:pPr algn="ctr"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r>
              <a:rPr lang="en-US" sz="2400" dirty="0">
                <a:latin typeface="Calibri"/>
                <a:cs typeface="Calibri"/>
              </a:rPr>
              <a:t>Kevin D’Souza</a:t>
            </a:r>
            <a:endParaRPr lang="en-US" sz="2400" dirty="0"/>
          </a:p>
          <a:p>
            <a:pPr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/>
          </a:p>
          <a:p>
            <a:pPr>
              <a:lnSpc>
                <a:spcPct val="86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/>
            </a:pPr>
            <a:endParaRPr lang="en-US" sz="2400" dirty="0"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</p:txBody>
      </p:sp>
      <p:pic>
        <p:nvPicPr>
          <p:cNvPr id="4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94" y="6042026"/>
            <a:ext cx="105886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A7628-4FF7-4E43-A656-E26233466B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96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65DA5B-42D3-4A85-B8D1-E2C75DB73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6" y="1600200"/>
            <a:ext cx="8351839" cy="40518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x.y.zm|M</a:t>
            </a:r>
            <a:r>
              <a:rPr lang="en-US" dirty="0"/>
              <a:t>   </a:t>
            </a:r>
          </a:p>
          <a:p>
            <a:pPr lvl="1"/>
            <a:r>
              <a:rPr lang="en-US" dirty="0"/>
              <a:t>x major version, stepped for NBC changes</a:t>
            </a:r>
          </a:p>
          <a:p>
            <a:pPr lvl="1"/>
            <a:r>
              <a:rPr lang="en-US" dirty="0"/>
              <a:t>y minor version, stepped for BC changes</a:t>
            </a:r>
          </a:p>
          <a:p>
            <a:pPr lvl="1"/>
            <a:r>
              <a:rPr lang="en-US" dirty="0"/>
              <a:t>z patch version stepped for editorial changes</a:t>
            </a:r>
          </a:p>
          <a:p>
            <a:pPr lvl="1"/>
            <a:r>
              <a:rPr lang="en-US" dirty="0"/>
              <a:t>m used for BC changes, needed when next “y” has already been used, and the old version MUST be updated</a:t>
            </a:r>
          </a:p>
          <a:p>
            <a:pPr lvl="1"/>
            <a:r>
              <a:rPr lang="en-US" dirty="0"/>
              <a:t>M used for NBC changes, needed when next “x” has already been used, and the old version MUST be updated</a:t>
            </a:r>
          </a:p>
          <a:p>
            <a:r>
              <a:rPr lang="en-US" dirty="0"/>
              <a:t>The same </a:t>
            </a:r>
            <a:r>
              <a:rPr lang="en-US" dirty="0" err="1"/>
              <a:t>x.y.z</a:t>
            </a:r>
            <a:r>
              <a:rPr lang="en-US" dirty="0"/>
              <a:t> triplet MUST NOT be reused (independent of </a:t>
            </a:r>
            <a:r>
              <a:rPr lang="en-US" dirty="0" err="1"/>
              <a:t>m|M</a:t>
            </a:r>
            <a:endParaRPr lang="en-US" dirty="0"/>
          </a:p>
          <a:p>
            <a:r>
              <a:rPr lang="en-US" dirty="0" err="1"/>
              <a:t>m|M</a:t>
            </a:r>
            <a:r>
              <a:rPr lang="en-US" dirty="0"/>
              <a:t> optional</a:t>
            </a:r>
          </a:p>
          <a:p>
            <a:r>
              <a:rPr lang="en-US" dirty="0"/>
              <a:t>Beta versions of the form 0.y.z do not follow these rules</a:t>
            </a:r>
          </a:p>
          <a:p>
            <a:r>
              <a:rPr lang="en-US" dirty="0"/>
              <a:t>Full </a:t>
            </a:r>
            <a:r>
              <a:rPr lang="en-US" dirty="0" err="1"/>
              <a:t>semver</a:t>
            </a:r>
            <a:r>
              <a:rPr lang="en-US" dirty="0"/>
              <a:t> 2.0.0 is supported</a:t>
            </a:r>
          </a:p>
          <a:p>
            <a:r>
              <a:rPr lang="en-US" dirty="0" err="1"/>
              <a:t>Semver</a:t>
            </a:r>
            <a:r>
              <a:rPr lang="en-US" dirty="0"/>
              <a:t> can be used for module revision-labels as well as for YANG packages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332A3A-8BC5-4112-BA44-F5F7A7115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</a:t>
            </a:r>
            <a:r>
              <a:rPr lang="en-US" dirty="0" err="1"/>
              <a:t>Semver</a:t>
            </a:r>
            <a:r>
              <a:rPr lang="en-US" dirty="0"/>
              <a:t> (Recap)</a:t>
            </a:r>
          </a:p>
        </p:txBody>
      </p:sp>
    </p:spTree>
    <p:extLst>
      <p:ext uri="{BB962C8B-B14F-4D97-AF65-F5344CB8AC3E}">
        <p14:creationId xmlns:p14="http://schemas.microsoft.com/office/powerpoint/2010/main" val="3842569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D8A42A-DB61-4298-8DA3-FAF985F9A787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5627511" y="777874"/>
            <a:ext cx="4642028" cy="5752748"/>
          </a:xfrm>
        </p:spPr>
        <p:txBody>
          <a:bodyPr/>
          <a:lstStyle/>
          <a:p>
            <a:r>
              <a:rPr lang="en-US" sz="1500" dirty="0"/>
              <a:t>0.1.0 - first beta module version</a:t>
            </a:r>
          </a:p>
          <a:p>
            <a:r>
              <a:rPr lang="en-US" sz="1500" dirty="0"/>
              <a:t>0.2.0 - second beta module version (with </a:t>
            </a:r>
            <a:r>
              <a:rPr lang="en-US" sz="1500" dirty="0">
                <a:solidFill>
                  <a:srgbClr val="FF0000"/>
                </a:solidFill>
              </a:rPr>
              <a:t>NBC</a:t>
            </a:r>
            <a:r>
              <a:rPr lang="en-US" sz="1500" dirty="0"/>
              <a:t> changes)</a:t>
            </a:r>
          </a:p>
          <a:p>
            <a:r>
              <a:rPr lang="en-US" sz="1500" dirty="0"/>
              <a:t>1.0.0 - first release (may have </a:t>
            </a:r>
            <a:r>
              <a:rPr lang="en-US" sz="1500" dirty="0">
                <a:solidFill>
                  <a:srgbClr val="FF0000"/>
                </a:solidFill>
              </a:rPr>
              <a:t>NBC</a:t>
            </a:r>
            <a:r>
              <a:rPr lang="en-US" sz="1500" dirty="0"/>
              <a:t> changes from 0.2.0)</a:t>
            </a:r>
          </a:p>
          <a:p>
            <a:r>
              <a:rPr lang="en-US" sz="1500" dirty="0"/>
              <a:t>1.1.0 - added new functionality, leaf "foo" (</a:t>
            </a:r>
            <a:r>
              <a:rPr lang="en-US" sz="1500" dirty="0">
                <a:solidFill>
                  <a:srgbClr val="00B0F0"/>
                </a:solidFill>
              </a:rPr>
              <a:t>BC</a:t>
            </a:r>
            <a:r>
              <a:rPr lang="en-US" sz="1500" dirty="0"/>
              <a:t>)</a:t>
            </a:r>
          </a:p>
          <a:p>
            <a:r>
              <a:rPr lang="en-US" sz="1500" dirty="0"/>
              <a:t>1.2.0 - added new functionality, leaf "</a:t>
            </a:r>
            <a:r>
              <a:rPr lang="en-US" sz="1500" dirty="0" err="1"/>
              <a:t>baz</a:t>
            </a:r>
            <a:r>
              <a:rPr lang="en-US" sz="1500" dirty="0"/>
              <a:t>" (</a:t>
            </a:r>
            <a:r>
              <a:rPr lang="en-US" sz="1500" dirty="0">
                <a:solidFill>
                  <a:srgbClr val="00B0F0"/>
                </a:solidFill>
              </a:rPr>
              <a:t>BC</a:t>
            </a:r>
            <a:r>
              <a:rPr lang="en-US" sz="1500" dirty="0"/>
              <a:t>)</a:t>
            </a:r>
          </a:p>
          <a:p>
            <a:r>
              <a:rPr lang="en-US" sz="1500" dirty="0"/>
              <a:t>1.3.0 - improve existing functionality, added leaf "foo-64" (</a:t>
            </a:r>
            <a:r>
              <a:rPr lang="en-US" sz="1500" dirty="0">
                <a:solidFill>
                  <a:srgbClr val="00B0F0"/>
                </a:solidFill>
              </a:rPr>
              <a:t>BC</a:t>
            </a:r>
            <a:r>
              <a:rPr lang="en-US" sz="1500" dirty="0"/>
              <a:t>)</a:t>
            </a:r>
          </a:p>
          <a:p>
            <a:r>
              <a:rPr lang="en-US" sz="1500" dirty="0"/>
              <a:t>1.3.1 - improve description wording for "foo-64" (</a:t>
            </a:r>
            <a:r>
              <a:rPr lang="en-US" sz="1500" dirty="0">
                <a:solidFill>
                  <a:srgbClr val="92D050"/>
                </a:solidFill>
              </a:rPr>
              <a:t>Editorial</a:t>
            </a:r>
            <a:r>
              <a:rPr lang="en-US" sz="1500" dirty="0"/>
              <a:t>)</a:t>
            </a:r>
          </a:p>
          <a:p>
            <a:r>
              <a:rPr lang="en-US" sz="1500" dirty="0"/>
              <a:t>1.1.1m - backport "foo-64" leaf to 1.1.x (</a:t>
            </a:r>
            <a:r>
              <a:rPr lang="en-US" sz="1500" dirty="0">
                <a:solidFill>
                  <a:srgbClr val="00B0F0"/>
                </a:solidFill>
              </a:rPr>
              <a:t>BC</a:t>
            </a:r>
            <a:r>
              <a:rPr lang="en-US" sz="1500" dirty="0"/>
              <a:t>)</a:t>
            </a:r>
          </a:p>
          <a:p>
            <a:r>
              <a:rPr lang="en-US" sz="1500" dirty="0"/>
              <a:t>2.0.0 - change existing model for performance reasons, e.g. re-key list (</a:t>
            </a:r>
            <a:r>
              <a:rPr lang="en-US" sz="1500" dirty="0">
                <a:solidFill>
                  <a:srgbClr val="FF0000"/>
                </a:solidFill>
              </a:rPr>
              <a:t>NBC</a:t>
            </a:r>
            <a:r>
              <a:rPr lang="en-US" sz="1500" dirty="0"/>
              <a:t>)</a:t>
            </a:r>
          </a:p>
          <a:p>
            <a:r>
              <a:rPr lang="en-US" sz="1500" dirty="0"/>
              <a:t>1.1.2M - NBC bug fix, not required in 2.0.0 due to model changes (</a:t>
            </a:r>
            <a:r>
              <a:rPr lang="en-US" sz="1500" dirty="0">
                <a:solidFill>
                  <a:srgbClr val="FF0000"/>
                </a:solidFill>
              </a:rPr>
              <a:t>NBC</a:t>
            </a:r>
            <a:r>
              <a:rPr lang="en-US" sz="1500" dirty="0"/>
              <a:t>)</a:t>
            </a:r>
          </a:p>
          <a:p>
            <a:r>
              <a:rPr lang="en-US" sz="1500" dirty="0"/>
              <a:t>3.0.0 - NBC bugfix, rename "</a:t>
            </a:r>
            <a:r>
              <a:rPr lang="en-US" sz="1500" dirty="0" err="1"/>
              <a:t>baz</a:t>
            </a:r>
            <a:r>
              <a:rPr lang="en-US" sz="1500" dirty="0"/>
              <a:t>" to "bar"; also add new </a:t>
            </a:r>
            <a:r>
              <a:rPr lang="en-US" sz="1500" dirty="0">
                <a:solidFill>
                  <a:srgbClr val="00B0F0"/>
                </a:solidFill>
              </a:rPr>
              <a:t>BC</a:t>
            </a:r>
            <a:r>
              <a:rPr lang="en-US" sz="1500" dirty="0"/>
              <a:t> leaf "</a:t>
            </a:r>
            <a:r>
              <a:rPr lang="en-US" sz="1500" dirty="0" err="1"/>
              <a:t>wibble</a:t>
            </a:r>
            <a:r>
              <a:rPr lang="en-US" sz="1500" dirty="0"/>
              <a:t>"; (</a:t>
            </a:r>
            <a:r>
              <a:rPr lang="en-US" sz="1500" dirty="0">
                <a:solidFill>
                  <a:srgbClr val="FF0000"/>
                </a:solidFill>
              </a:rPr>
              <a:t>NBC</a:t>
            </a:r>
            <a:r>
              <a:rPr lang="en-US" sz="1500" dirty="0"/>
              <a:t>)</a:t>
            </a:r>
          </a:p>
          <a:p>
            <a:r>
              <a:rPr lang="en-US" sz="1500" dirty="0"/>
              <a:t>1.2.1M - backport </a:t>
            </a:r>
            <a:r>
              <a:rPr lang="en-US" sz="1500" dirty="0">
                <a:solidFill>
                  <a:srgbClr val="FF0000"/>
                </a:solidFill>
              </a:rPr>
              <a:t>NBC</a:t>
            </a:r>
            <a:r>
              <a:rPr lang="en-US" sz="1500" dirty="0"/>
              <a:t> fix, changing "</a:t>
            </a:r>
            <a:r>
              <a:rPr lang="en-US" sz="1500" dirty="0" err="1"/>
              <a:t>baz</a:t>
            </a:r>
            <a:r>
              <a:rPr lang="en-US" sz="1500" dirty="0"/>
              <a:t>" to "bar"</a:t>
            </a:r>
          </a:p>
          <a:p>
            <a:r>
              <a:rPr lang="en-US" sz="1500" dirty="0"/>
              <a:t>1.2.2M - backport "</a:t>
            </a:r>
            <a:r>
              <a:rPr lang="en-US" sz="1500" dirty="0" err="1"/>
              <a:t>wibble</a:t>
            </a:r>
            <a:r>
              <a:rPr lang="en-US" sz="1500" dirty="0"/>
              <a:t>".  This is a </a:t>
            </a:r>
            <a:r>
              <a:rPr lang="en-US" sz="1500" dirty="0">
                <a:solidFill>
                  <a:srgbClr val="00B0F0"/>
                </a:solidFill>
              </a:rPr>
              <a:t>BC</a:t>
            </a:r>
            <a:r>
              <a:rPr lang="en-US" sz="1500" dirty="0"/>
              <a:t> change but "M" modifier is sticky.</a:t>
            </a:r>
          </a:p>
          <a:p>
            <a:r>
              <a:rPr lang="en-US" sz="1500" dirty="0"/>
              <a:t>3.1.0 - introduce new leaf "wobble" (</a:t>
            </a:r>
            <a:r>
              <a:rPr lang="en-US" sz="1500" dirty="0">
                <a:solidFill>
                  <a:srgbClr val="00B0F0"/>
                </a:solidFill>
              </a:rPr>
              <a:t>BC</a:t>
            </a:r>
            <a:r>
              <a:rPr lang="en-US" sz="1500" dirty="0"/>
              <a:t>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0D382-0AF6-43B3-ABB2-B124648CC2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98979" y="777874"/>
            <a:ext cx="3842012" cy="5752748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YANG semantic version numbers for an example module:</a:t>
            </a:r>
          </a:p>
          <a:p>
            <a:endParaRPr lang="en-US" sz="5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0.1.0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0.2.0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1.0.0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  \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   1.1.0 -&gt; 1.1.1m -&gt; 1.1.2M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   1.2.0 -&gt; 1.2.1M -&gt; 1.2.2M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   1.3.0 -&gt; 1.3.1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2.0.0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3.0.0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   \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nsolas" panose="020B0609020204030204" pitchFamily="49" charset="0"/>
              </a:rPr>
              <a:t>       3.1.0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78A882-F941-4238-9BA4-995A50093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7701" y="50802"/>
            <a:ext cx="7494588" cy="727073"/>
          </a:xfrm>
        </p:spPr>
        <p:txBody>
          <a:bodyPr/>
          <a:lstStyle/>
          <a:p>
            <a:r>
              <a:rPr lang="en-US" dirty="0"/>
              <a:t>YANG </a:t>
            </a:r>
            <a:r>
              <a:rPr lang="en-US" dirty="0" err="1"/>
              <a:t>Semver</a:t>
            </a:r>
            <a:r>
              <a:rPr lang="en-US" dirty="0"/>
              <a:t> Example (Recap)</a:t>
            </a:r>
          </a:p>
        </p:txBody>
      </p:sp>
    </p:spTree>
    <p:extLst>
      <p:ext uri="{BB962C8B-B14F-4D97-AF65-F5344CB8AC3E}">
        <p14:creationId xmlns:p14="http://schemas.microsoft.com/office/powerpoint/2010/main" val="3658815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C07EA0-9D91-F34E-B194-8AEFA64C2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Raised during adoption call: With YANG module versioning, the backwards compatibility is already retrievable via the module revision.  Do we need this </a:t>
            </a:r>
            <a:r>
              <a:rPr lang="en-US" dirty="0" err="1"/>
              <a:t>semver</a:t>
            </a:r>
            <a:r>
              <a:rPr lang="en-US" dirty="0"/>
              <a:t> notation?</a:t>
            </a:r>
          </a:p>
          <a:p>
            <a:pPr lvl="1"/>
            <a:r>
              <a:rPr lang="en-US" dirty="0"/>
              <a:t>YANG </a:t>
            </a:r>
            <a:r>
              <a:rPr lang="en-US" dirty="0" err="1"/>
              <a:t>semver</a:t>
            </a:r>
            <a:r>
              <a:rPr lang="en-US" dirty="0"/>
              <a:t> represents an optional, human-friendly way to quickly ascertain if a two revisions of a module are backwards compatible</a:t>
            </a:r>
          </a:p>
          <a:p>
            <a:pPr lvl="1"/>
            <a:r>
              <a:rPr lang="en-US" dirty="0"/>
              <a:t>without </a:t>
            </a:r>
            <a:r>
              <a:rPr lang="en-US" dirty="0" err="1"/>
              <a:t>semver</a:t>
            </a:r>
            <a:r>
              <a:rPr lang="en-US" dirty="0"/>
              <a:t> one also must walk all the revision statements (not convenient for humans)</a:t>
            </a:r>
          </a:p>
          <a:p>
            <a:pPr lvl="1"/>
            <a:r>
              <a:rPr lang="en-US"/>
              <a:t>Having </a:t>
            </a:r>
            <a:r>
              <a:rPr lang="en-US" dirty="0"/>
              <a:t>a common definition of that notation is useful for both producers and consumers of YANG modules</a:t>
            </a:r>
          </a:p>
          <a:p>
            <a:pPr lvl="1"/>
            <a:r>
              <a:rPr lang="en-US" b="1" dirty="0"/>
              <a:t>Proposal:</a:t>
            </a:r>
            <a:r>
              <a:rPr lang="en-US" dirty="0"/>
              <a:t> Yes, this is useful to define as an initial model for a revision-label</a:t>
            </a:r>
            <a:endParaRPr lang="en-US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9C44B6-5CBF-6048-9368-0FD06FC21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</a:t>
            </a:r>
          </a:p>
        </p:txBody>
      </p:sp>
    </p:spTree>
    <p:extLst>
      <p:ext uri="{BB962C8B-B14F-4D97-AF65-F5344CB8AC3E}">
        <p14:creationId xmlns:p14="http://schemas.microsoft.com/office/powerpoint/2010/main" val="2528671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C07EA0-9D91-F34E-B194-8AEFA64C2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Raised during adoption call: The document currently mandates that IETF modules will use the YANG </a:t>
            </a:r>
            <a:r>
              <a:rPr lang="en-US" dirty="0" err="1"/>
              <a:t>semver</a:t>
            </a:r>
            <a:r>
              <a:rPr lang="en-US" dirty="0"/>
              <a:t> revision-label.  Do we want to do this?</a:t>
            </a:r>
          </a:p>
          <a:p>
            <a:pPr lvl="1"/>
            <a:r>
              <a:rPr lang="en-US" dirty="0"/>
              <a:t>IETF YANG modules will [typically] not introduce NBC changes</a:t>
            </a:r>
          </a:p>
          <a:p>
            <a:pPr lvl="1"/>
            <a:r>
              <a:rPr lang="en-US" dirty="0"/>
              <a:t>They could/should conform to straight </a:t>
            </a:r>
            <a:r>
              <a:rPr lang="en-US" dirty="0" err="1"/>
              <a:t>semver</a:t>
            </a:r>
            <a:r>
              <a:rPr lang="en-US" dirty="0"/>
              <a:t> 2.0.0 rules thus limiting complexity</a:t>
            </a:r>
          </a:p>
          <a:p>
            <a:pPr lvl="1"/>
            <a:r>
              <a:rPr lang="en-US" dirty="0"/>
              <a:t>That said, module revision history will capture the lineage</a:t>
            </a:r>
          </a:p>
          <a:p>
            <a:pPr lvl="1"/>
            <a:r>
              <a:rPr lang="en-US" b="1" dirty="0"/>
              <a:t>Proposal:</a:t>
            </a:r>
            <a:r>
              <a:rPr lang="en-US" dirty="0"/>
              <a:t> Yes, we should mandate this for IETF modules since it is useful for operators to easily see when new features are introduced (i.e., a minor version number bump)</a:t>
            </a:r>
            <a:endParaRPr lang="en-US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9C44B6-5CBF-6048-9368-0FD06FC21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 (cont.)</a:t>
            </a:r>
          </a:p>
        </p:txBody>
      </p:sp>
    </p:spTree>
    <p:extLst>
      <p:ext uri="{BB962C8B-B14F-4D97-AF65-F5344CB8AC3E}">
        <p14:creationId xmlns:p14="http://schemas.microsoft.com/office/powerpoint/2010/main" val="2188153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C07EA0-9D91-F34E-B194-8AEFA64C2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GitHub Issue #48: Document currently states any revision-label that matches the YANG </a:t>
            </a:r>
            <a:r>
              <a:rPr lang="en-US" dirty="0" err="1"/>
              <a:t>semver</a:t>
            </a:r>
            <a:r>
              <a:rPr lang="en-US" dirty="0"/>
              <a:t> pattern MUST be interpreted using the YANG </a:t>
            </a:r>
            <a:r>
              <a:rPr lang="en-US" dirty="0" err="1"/>
              <a:t>semver</a:t>
            </a:r>
            <a:r>
              <a:rPr lang="en-US" dirty="0"/>
              <a:t> rules</a:t>
            </a:r>
          </a:p>
          <a:p>
            <a:pPr lvl="1"/>
            <a:r>
              <a:rPr lang="en-US" dirty="0"/>
              <a:t>What if I want to use a conforming pattern for a different meaning?</a:t>
            </a:r>
          </a:p>
          <a:p>
            <a:pPr lvl="1"/>
            <a:r>
              <a:rPr lang="en-US" dirty="0"/>
              <a:t>This seems like a layer violation</a:t>
            </a:r>
          </a:p>
          <a:p>
            <a:pPr lvl="1"/>
            <a:r>
              <a:rPr lang="en-US" dirty="0"/>
              <a:t>DT discussed this, and we concluded there must be a way to unambiguously know how to interpret the revision-label.  If a vendor wanted to use a similar string, they would need to prepend it with a value so that it doesn’t conform to the expression (e.g., ”vendor-1.2.3”).</a:t>
            </a:r>
          </a:p>
          <a:p>
            <a:pPr lvl="1"/>
            <a:r>
              <a:rPr lang="en-US" dirty="0"/>
              <a:t>A corresponding ”type” field could be added</a:t>
            </a:r>
          </a:p>
          <a:p>
            <a:pPr lvl="1"/>
            <a:r>
              <a:rPr lang="en-US" b="1" dirty="0"/>
              <a:t>Proposal: </a:t>
            </a:r>
            <a:r>
              <a:rPr lang="en-US" dirty="0"/>
              <a:t>For simplicity, </a:t>
            </a:r>
            <a:r>
              <a:rPr lang="en-US"/>
              <a:t>the authors </a:t>
            </a:r>
            <a:r>
              <a:rPr lang="en-US" dirty="0"/>
              <a:t>proposes leaving the verbiage around pattern interpretation</a:t>
            </a:r>
          </a:p>
          <a:p>
            <a:pPr lvl="1"/>
            <a:r>
              <a:rPr lang="en-US" b="1" dirty="0"/>
              <a:t>Note: </a:t>
            </a:r>
            <a:r>
              <a:rPr lang="en-US" dirty="0"/>
              <a:t>This decision influences final document status</a:t>
            </a:r>
            <a:endParaRPr lang="en-US" b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9C44B6-5CBF-6048-9368-0FD06FC21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 (cont.)</a:t>
            </a:r>
          </a:p>
        </p:txBody>
      </p:sp>
    </p:spTree>
    <p:extLst>
      <p:ext uri="{BB962C8B-B14F-4D97-AF65-F5344CB8AC3E}">
        <p14:creationId xmlns:p14="http://schemas.microsoft.com/office/powerpoint/2010/main" val="3306767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18120</TotalTime>
  <Words>774</Words>
  <Application>Microsoft Macintosh PowerPoint</Application>
  <PresentationFormat>Widescreen</PresentationFormat>
  <Paragraphs>80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Bold</vt:lpstr>
      <vt:lpstr>Calibri</vt:lpstr>
      <vt:lpstr>Calibri Light</vt:lpstr>
      <vt:lpstr>Consolas</vt:lpstr>
      <vt:lpstr>Ericsson Capital TT</vt:lpstr>
      <vt:lpstr>Office Theme</vt:lpstr>
      <vt:lpstr>PresentationTemplate2011</vt:lpstr>
      <vt:lpstr>PowerPoint Presentation</vt:lpstr>
      <vt:lpstr>Modified Semver (Recap)</vt:lpstr>
      <vt:lpstr>YANG Semver Example (Recap)</vt:lpstr>
      <vt:lpstr>Discussion Topics</vt:lpstr>
      <vt:lpstr>Discussion Topics (cont.)</vt:lpstr>
      <vt:lpstr>Discussion Topics (cont.)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Clarke</dc:creator>
  <cp:lastModifiedBy>Joe Clarke (jclarke)</cp:lastModifiedBy>
  <cp:revision>146</cp:revision>
  <cp:lastPrinted>2017-07-18T07:27:38Z</cp:lastPrinted>
  <dcterms:created xsi:type="dcterms:W3CDTF">2017-07-17T16:17:59Z</dcterms:created>
  <dcterms:modified xsi:type="dcterms:W3CDTF">2020-03-31T20:18:13Z</dcterms:modified>
</cp:coreProperties>
</file>