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8"/>
  </p:notesMasterIdLst>
  <p:sldIdLst>
    <p:sldId id="257" r:id="rId2"/>
    <p:sldId id="294" r:id="rId3"/>
    <p:sldId id="366" r:id="rId4"/>
    <p:sldId id="365" r:id="rId5"/>
    <p:sldId id="364" r:id="rId6"/>
    <p:sldId id="369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56"/>
  </p:normalViewPr>
  <p:slideViewPr>
    <p:cSldViewPr snapToGrid="0" snapToObjects="1">
      <p:cViewPr varScale="1">
        <p:scale>
          <a:sx n="156" d="100"/>
          <a:sy n="156" d="100"/>
        </p:scale>
        <p:origin x="44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75" d="100"/>
          <a:sy n="75" d="100"/>
        </p:scale>
        <p:origin x="3448" y="4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8A5EE6-8645-4D4B-8CAC-53242F430550}" type="datetimeFigureOut">
              <a:rPr lang="en-US" smtClean="0"/>
              <a:t>3/31/2020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400" b="1"/>
            </a:lvl1pPr>
          </a:lstStyle>
          <a:p>
            <a:fld id="{8E9E4EFC-F9BB-F74A-A13F-2AAB1CB8245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40020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029D91-55DE-BC42-B0C5-4F37083E87BE}" type="datetime1">
              <a:rPr lang="en-US" smtClean="0"/>
              <a:t>3/31/2020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A7628-4FF7-4E43-A656-E26233466B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36697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3F6AB-EFF0-E94F-947F-391947B3C3E5}" type="datetime1">
              <a:rPr lang="en-US" smtClean="0"/>
              <a:t>3/31/2020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A7628-4FF7-4E43-A656-E26233466B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2037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3DF89-133B-4649-9A9D-D2D85CFFFECA}" type="datetime1">
              <a:rPr lang="en-US" smtClean="0"/>
              <a:t>3/31/2020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A7628-4FF7-4E43-A656-E26233466B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086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39412-EAAD-C843-BB10-8D9428BC7C9E}" type="datetime1">
              <a:rPr lang="en-US" smtClean="0"/>
              <a:t>3/31/2020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400" b="1"/>
            </a:lvl1pPr>
          </a:lstStyle>
          <a:p>
            <a:fld id="{845A7628-4FF7-4E43-A656-E26233466BC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67335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516484-0A90-804A-A7FA-6D3F947E5481}" type="datetime1">
              <a:rPr lang="en-US" smtClean="0"/>
              <a:t>3/31/2020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A7628-4FF7-4E43-A656-E26233466B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51279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1EF8E-CCB3-FB4E-B745-7EB89DB149E3}" type="datetime1">
              <a:rPr lang="en-US" smtClean="0"/>
              <a:t>3/31/2020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A7628-4FF7-4E43-A656-E26233466B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5562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5F987-8560-5343-8AB7-34C0638A91E8}" type="datetime1">
              <a:rPr lang="en-US" smtClean="0"/>
              <a:t>3/31/2020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A7628-4FF7-4E43-A656-E26233466BC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23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338C05-B983-CC4E-9416-726C8B0E2489}" type="datetime1">
              <a:rPr lang="en-US" smtClean="0"/>
              <a:t>3/31/2020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A7628-4FF7-4E43-A656-E26233466B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37897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2489F-3E00-FF44-B3D8-C6041E7ABA73}" type="datetime1">
              <a:rPr lang="en-US" smtClean="0"/>
              <a:t>3/31/2020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A7628-4FF7-4E43-A656-E26233466B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48691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401E3-E3C6-2349-9D3D-9FAAB0CFE1C7}" type="datetime1">
              <a:rPr lang="en-US" smtClean="0"/>
              <a:t>3/31/2020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A7628-4FF7-4E43-A656-E26233466B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11205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0894D-17DD-E845-908C-1539E1E24292}" type="datetime1">
              <a:rPr lang="en-US" smtClean="0"/>
              <a:t>3/31/2020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A7628-4FF7-4E43-A656-E26233466B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52640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5671AA-E0AB-0E42-B212-B72D4B77FAFF}" type="datetime1">
              <a:rPr lang="en-US" smtClean="0"/>
              <a:t>3/31/2020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5A7628-4FF7-4E43-A656-E26233466BC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6703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datatracker.ietf.org/doc/draft-ietf-netmod-yang-solutions/" TargetMode="External"/><Relationship Id="rId2" Type="http://schemas.openxmlformats.org/officeDocument/2006/relationships/hyperlink" Target="https://datatracker.ietf.org/doc/draft-ietf-netmod-yang-versioning-reqs/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/>
          </p:cNvSpPr>
          <p:nvPr/>
        </p:nvSpPr>
        <p:spPr bwMode="auto">
          <a:xfrm>
            <a:off x="377190" y="1280160"/>
            <a:ext cx="10976610" cy="127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ctr"/>
            <a:r>
              <a:rPr lang="en-US" sz="4400" b="1" dirty="0"/>
              <a:t>NETMOD Versioning Solution Overview</a:t>
            </a:r>
          </a:p>
          <a:p>
            <a:pPr>
              <a:lnSpc>
                <a:spcPct val="86000"/>
              </a:lnSpc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</a:tabLst>
              <a:defRPr/>
            </a:pPr>
            <a:endParaRPr lang="en-US" sz="3200" dirty="0">
              <a:solidFill>
                <a:schemeClr val="tx1">
                  <a:lumMod val="50000"/>
                  <a:lumOff val="50000"/>
                </a:schemeClr>
              </a:solidFill>
              <a:latin typeface="Arial Bold" charset="0"/>
              <a:ea typeface="ＭＳ Ｐゴシック" charset="0"/>
              <a:cs typeface="ＭＳ Ｐゴシック" charset="0"/>
              <a:sym typeface="Arial Bold" charset="0"/>
            </a:endParaRPr>
          </a:p>
          <a:p>
            <a:pPr algn="ctr">
              <a:lnSpc>
                <a:spcPct val="86000"/>
              </a:lnSpc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</a:tabLst>
              <a:defRPr/>
            </a:pPr>
            <a:r>
              <a:rPr lang="en-US" sz="3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ＭＳ Ｐゴシック" charset="0"/>
                <a:cs typeface="Calibri"/>
                <a:sym typeface="Arial Bold" charset="0"/>
              </a:rPr>
              <a:t>NETMOD WG</a:t>
            </a:r>
          </a:p>
          <a:p>
            <a:pPr algn="ctr">
              <a:lnSpc>
                <a:spcPct val="10000"/>
              </a:lnSpc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</a:tabLst>
              <a:defRPr/>
            </a:pPr>
            <a:endParaRPr lang="en-US" sz="3200" dirty="0">
              <a:solidFill>
                <a:schemeClr val="tx1">
                  <a:lumMod val="50000"/>
                  <a:lumOff val="50000"/>
                </a:schemeClr>
              </a:solidFill>
              <a:latin typeface="Calibri"/>
              <a:ea typeface="ＭＳ Ｐゴシック" charset="0"/>
              <a:cs typeface="Calibri"/>
              <a:sym typeface="Arial Bold" charset="0"/>
            </a:endParaRPr>
          </a:p>
          <a:p>
            <a:pPr algn="ctr">
              <a:lnSpc>
                <a:spcPct val="86000"/>
              </a:lnSpc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</a:tabLst>
              <a:defRPr/>
            </a:pPr>
            <a:r>
              <a:rPr lang="en-US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cs typeface="Calibri"/>
              </a:rPr>
              <a:t>April, 02</a:t>
            </a:r>
            <a:endParaRPr lang="en-US" sz="2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>
              <a:lnSpc>
                <a:spcPct val="86000"/>
              </a:lnSpc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</a:tabLst>
              <a:defRPr/>
            </a:pPr>
            <a:endParaRPr lang="en-US" sz="2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>
              <a:lnSpc>
                <a:spcPct val="86000"/>
              </a:lnSpc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</a:tabLst>
              <a:defRPr/>
            </a:pPr>
            <a:endParaRPr lang="en-US" sz="2400" b="1" dirty="0">
              <a:latin typeface="Calibri"/>
              <a:cs typeface="Calibri"/>
            </a:endParaRPr>
          </a:p>
          <a:p>
            <a:pPr algn="ctr">
              <a:lnSpc>
                <a:spcPct val="86000"/>
              </a:lnSpc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</a:tabLst>
              <a:defRPr/>
            </a:pPr>
            <a:r>
              <a:rPr lang="en-US" sz="2400" b="1" dirty="0">
                <a:latin typeface="Calibri"/>
                <a:cs typeface="Calibri"/>
              </a:rPr>
              <a:t>Presenting: Rob Wilton</a:t>
            </a:r>
            <a:endParaRPr lang="en-US" sz="2400" dirty="0"/>
          </a:p>
          <a:p>
            <a:pPr>
              <a:lnSpc>
                <a:spcPct val="86000"/>
              </a:lnSpc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</a:tabLst>
              <a:defRPr/>
            </a:pPr>
            <a:endParaRPr lang="en-US" sz="2400" dirty="0">
              <a:latin typeface="Arial Bold" charset="0"/>
              <a:ea typeface="ＭＳ Ｐゴシック" charset="0"/>
              <a:cs typeface="ＭＳ Ｐゴシック" charset="0"/>
              <a:sym typeface="Arial Bold" charset="0"/>
            </a:endParaRPr>
          </a:p>
        </p:txBody>
      </p:sp>
      <p:pic>
        <p:nvPicPr>
          <p:cNvPr id="4" name="Picture 1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6894" y="6042026"/>
            <a:ext cx="1058862" cy="58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A7628-4FF7-4E43-A656-E26233466BC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13737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725222-EEAE-6E4B-A008-4BF6CC7DCB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01156"/>
          </a:xfrm>
        </p:spPr>
        <p:txBody>
          <a:bodyPr>
            <a:normAutofit fontScale="90000"/>
          </a:bodyPr>
          <a:lstStyle/>
          <a:p>
            <a:r>
              <a:rPr lang="en-US" dirty="0"/>
              <a:t>Agenda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497245-C1FB-2B4C-BD8D-9E6B29C7D6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044102"/>
            <a:ext cx="10515600" cy="513286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b="1" dirty="0"/>
              <a:t>This slide deck:</a:t>
            </a:r>
          </a:p>
          <a:p>
            <a:pPr marL="457200" lvl="1" indent="0">
              <a:buNone/>
            </a:pPr>
            <a:r>
              <a:rPr lang="en-GB" b="1" dirty="0"/>
              <a:t>Solution Overview [&amp; </a:t>
            </a:r>
            <a:r>
              <a:rPr lang="en-GB" b="1" dirty="0" err="1"/>
              <a:t>Reqs</a:t>
            </a:r>
            <a:r>
              <a:rPr lang="en-GB" b="1" dirty="0"/>
              <a:t> update]</a:t>
            </a:r>
            <a:r>
              <a:rPr lang="en-US" b="1" dirty="0"/>
              <a:t> – Rob Wilton</a:t>
            </a:r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r>
              <a:rPr lang="en-US" b="1" dirty="0"/>
              <a:t>Following presentations on individual drafts:</a:t>
            </a:r>
          </a:p>
          <a:p>
            <a:pPr marL="457200" lvl="1" indent="0">
              <a:buNone/>
            </a:pPr>
            <a:r>
              <a:rPr lang="en-GB" b="1" dirty="0"/>
              <a:t>Updated YANG Module Revision Handling – Reshad Rahman</a:t>
            </a:r>
            <a:endParaRPr lang="en-GB" dirty="0"/>
          </a:p>
          <a:p>
            <a:pPr marL="457200" lvl="1" indent="0">
              <a:buNone/>
            </a:pPr>
            <a:r>
              <a:rPr lang="en-GB" b="1" dirty="0"/>
              <a:t>YANG Semantic Versioning – Joe Clarke</a:t>
            </a:r>
            <a:endParaRPr lang="en-GB" dirty="0"/>
          </a:p>
          <a:p>
            <a:pPr marL="457200" lvl="1" indent="0">
              <a:buNone/>
            </a:pPr>
            <a:r>
              <a:rPr lang="en-GB" b="1" dirty="0"/>
              <a:t>YANG Packages – Bo Wu</a:t>
            </a:r>
            <a:endParaRPr lang="en-GB" dirty="0"/>
          </a:p>
          <a:p>
            <a:pPr marL="457200" lvl="1" indent="0">
              <a:buNone/>
            </a:pPr>
            <a:r>
              <a:rPr lang="en-GB" b="1" dirty="0"/>
              <a:t>YANG Schema Version Selection – Jason Sterne</a:t>
            </a:r>
            <a:endParaRPr lang="en-GB" dirty="0"/>
          </a:p>
          <a:p>
            <a:pPr marL="457200" lvl="1" indent="0">
              <a:buNone/>
            </a:pPr>
            <a:r>
              <a:rPr lang="en-GB" b="1" dirty="0"/>
              <a:t>YANG Schema Comparison – Reshad Rahman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E0B8E1C-2028-F447-953C-345AD556B1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A7628-4FF7-4E43-A656-E26233466BC4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47232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66007"/>
          </a:xfrm>
        </p:spPr>
        <p:txBody>
          <a:bodyPr>
            <a:normAutofit fontScale="90000"/>
          </a:bodyPr>
          <a:lstStyle/>
          <a:p>
            <a:r>
              <a:rPr lang="en-US" dirty="0"/>
              <a:t>Recap - YANG Versioning Solution Overview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076528"/>
            <a:ext cx="10515600" cy="5100435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GB" dirty="0"/>
              <a:t>Complete solution consists of five drafts: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Updated YANG Module Revision Handling:</a:t>
            </a:r>
          </a:p>
          <a:p>
            <a:pPr marL="457200" lvl="1" indent="0">
              <a:buNone/>
            </a:pPr>
            <a:r>
              <a:rPr lang="en-GB" dirty="0"/>
              <a:t>	Can notify of </a:t>
            </a:r>
            <a:r>
              <a:rPr lang="en-GB" dirty="0" err="1"/>
              <a:t>nbc</a:t>
            </a:r>
            <a:r>
              <a:rPr lang="en-GB" dirty="0"/>
              <a:t> changes between module revisions, allows branched revision 	history, revision-labels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Module semantic version number scheme: </a:t>
            </a:r>
          </a:p>
          <a:p>
            <a:pPr marL="457200" lvl="1" indent="0">
              <a:buNone/>
            </a:pPr>
            <a:r>
              <a:rPr lang="en-GB" dirty="0"/>
              <a:t>	Allows use of YANG </a:t>
            </a:r>
            <a:r>
              <a:rPr lang="en-GB" dirty="0" err="1"/>
              <a:t>semver</a:t>
            </a:r>
            <a:r>
              <a:rPr lang="en-GB" dirty="0"/>
              <a:t> for module revision-labels and package versioning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Versioned YANG packages:</a:t>
            </a:r>
          </a:p>
          <a:p>
            <a:pPr marL="457200" lvl="1" indent="0">
              <a:buNone/>
            </a:pPr>
            <a:r>
              <a:rPr lang="en-GB" dirty="0"/>
              <a:t>	Versioning at the schema level rather than individual modules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Protocol operations for package version selection:</a:t>
            </a:r>
          </a:p>
          <a:p>
            <a:pPr marL="457200" lvl="1" indent="0">
              <a:buNone/>
            </a:pPr>
            <a:r>
              <a:rPr lang="en-GB" dirty="0"/>
              <a:t>	Devices can support multiple schema versions, clients can select for session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YANG schema comparison tooling:</a:t>
            </a:r>
          </a:p>
          <a:p>
            <a:pPr marL="457200" lvl="1" indent="0">
              <a:buNone/>
            </a:pPr>
            <a:r>
              <a:rPr lang="en-GB" dirty="0"/>
              <a:t>	Tooling to algorithmically compare module or schema revisions</a:t>
            </a:r>
          </a:p>
          <a:p>
            <a:pPr marL="0" indent="0">
              <a:buNone/>
            </a:pPr>
            <a:endParaRPr lang="en-GB" dirty="0"/>
          </a:p>
          <a:p>
            <a:pPr marL="514350" indent="-514350">
              <a:buFont typeface="+mj-lt"/>
              <a:buAutoNum type="arabicPeriod"/>
            </a:pPr>
            <a:endParaRPr lang="en-GB" dirty="0"/>
          </a:p>
          <a:p>
            <a:pPr marL="514350" indent="-514350">
              <a:buFont typeface="+mj-lt"/>
              <a:buAutoNum type="arabicPeriod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A7628-4FF7-4E43-A656-E26233466BC4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44118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YANG versioning solution – dependencies: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A7628-4FF7-4E43-A656-E26233466BC4}" type="slidenum">
              <a:rPr lang="en-US" smtClean="0"/>
              <a:t>4</a:t>
            </a:fld>
            <a:endParaRPr lang="en-US"/>
          </a:p>
        </p:txBody>
      </p:sp>
      <p:sp>
        <p:nvSpPr>
          <p:cNvPr id="10" name="Rounded Rectangle 9"/>
          <p:cNvSpPr/>
          <p:nvPr/>
        </p:nvSpPr>
        <p:spPr>
          <a:xfrm>
            <a:off x="7947593" y="3352234"/>
            <a:ext cx="2567357" cy="710639"/>
          </a:xfrm>
          <a:prstGeom prst="round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ctr"/>
            <a:r>
              <a:rPr lang="en-GB" b="1" dirty="0"/>
              <a:t>4. Package Version Selection</a:t>
            </a:r>
          </a:p>
          <a:p>
            <a:pPr algn="ctr"/>
            <a:endParaRPr lang="en-GB" b="1" dirty="0"/>
          </a:p>
        </p:txBody>
      </p:sp>
      <p:sp>
        <p:nvSpPr>
          <p:cNvPr id="11" name="Rounded Rectangle 10"/>
          <p:cNvSpPr/>
          <p:nvPr/>
        </p:nvSpPr>
        <p:spPr>
          <a:xfrm>
            <a:off x="3077570" y="4161819"/>
            <a:ext cx="4681182" cy="710639"/>
          </a:xfrm>
          <a:prstGeom prst="round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ctr"/>
            <a:r>
              <a:rPr lang="en-GB" b="1" dirty="0"/>
              <a:t>5. Schema Comparison Tooling</a:t>
            </a:r>
          </a:p>
        </p:txBody>
      </p:sp>
      <p:sp>
        <p:nvSpPr>
          <p:cNvPr id="12" name="Right Arrow 11"/>
          <p:cNvSpPr/>
          <p:nvPr/>
        </p:nvSpPr>
        <p:spPr>
          <a:xfrm rot="10800000">
            <a:off x="3886197" y="2077782"/>
            <a:ext cx="3083311" cy="37651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Down Arrow 12"/>
          <p:cNvSpPr/>
          <p:nvPr/>
        </p:nvSpPr>
        <p:spPr>
          <a:xfrm rot="10800000">
            <a:off x="8185249" y="2658574"/>
            <a:ext cx="378760" cy="69252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Down Arrow 13"/>
          <p:cNvSpPr/>
          <p:nvPr/>
        </p:nvSpPr>
        <p:spPr>
          <a:xfrm rot="10800000">
            <a:off x="5130505" y="3561187"/>
            <a:ext cx="378760" cy="600632"/>
          </a:xfrm>
          <a:prstGeom prst="downArrow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Down Arrow 14"/>
          <p:cNvSpPr/>
          <p:nvPr/>
        </p:nvSpPr>
        <p:spPr>
          <a:xfrm rot="10800000">
            <a:off x="7095993" y="2638456"/>
            <a:ext cx="378760" cy="1523363"/>
          </a:xfrm>
          <a:prstGeom prst="downArrow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ounded Rectangle 7">
            <a:extLst>
              <a:ext uri="{FF2B5EF4-FFF2-40B4-BE49-F238E27FC236}">
                <a16:creationId xmlns:a16="http://schemas.microsoft.com/office/drawing/2014/main" id="{60B902DA-023F-4217-B37F-A8D325989124}"/>
              </a:ext>
            </a:extLst>
          </p:cNvPr>
          <p:cNvSpPr/>
          <p:nvPr/>
        </p:nvSpPr>
        <p:spPr>
          <a:xfrm>
            <a:off x="4011706" y="2851284"/>
            <a:ext cx="2616359" cy="692524"/>
          </a:xfrm>
          <a:prstGeom prst="round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ctr"/>
            <a:r>
              <a:rPr lang="en-GB" b="1" dirty="0"/>
              <a:t>2. Semantic Versioning Scheme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18" name="Down Arrow 13">
            <a:extLst>
              <a:ext uri="{FF2B5EF4-FFF2-40B4-BE49-F238E27FC236}">
                <a16:creationId xmlns:a16="http://schemas.microsoft.com/office/drawing/2014/main" id="{B4479A18-AF2C-4452-A6DE-CA68F4CD30F1}"/>
              </a:ext>
            </a:extLst>
          </p:cNvPr>
          <p:cNvSpPr/>
          <p:nvPr/>
        </p:nvSpPr>
        <p:spPr>
          <a:xfrm rot="2365239">
            <a:off x="6534231" y="2493642"/>
            <a:ext cx="378760" cy="441111"/>
          </a:xfrm>
          <a:prstGeom prst="downArrow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ounded Rectangle 7"/>
          <p:cNvSpPr/>
          <p:nvPr/>
        </p:nvSpPr>
        <p:spPr>
          <a:xfrm>
            <a:off x="1842695" y="1923956"/>
            <a:ext cx="2043503" cy="710639"/>
          </a:xfrm>
          <a:prstGeom prst="round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ctr"/>
            <a:r>
              <a:rPr lang="en-GB" b="1" dirty="0"/>
              <a:t>1. Module Revision Handling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9" name="Rounded Rectangle 8"/>
          <p:cNvSpPr/>
          <p:nvPr/>
        </p:nvSpPr>
        <p:spPr>
          <a:xfrm>
            <a:off x="6769368" y="1952603"/>
            <a:ext cx="2106253" cy="701489"/>
          </a:xfrm>
          <a:prstGeom prst="round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ctr"/>
            <a:r>
              <a:rPr lang="en-GB" b="1" dirty="0"/>
              <a:t>3. Packages – Versioned Schema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19" name="Down Arrow 14">
            <a:extLst>
              <a:ext uri="{FF2B5EF4-FFF2-40B4-BE49-F238E27FC236}">
                <a16:creationId xmlns:a16="http://schemas.microsoft.com/office/drawing/2014/main" id="{07B7F3A1-8354-42D4-95C9-B73BB4F12103}"/>
              </a:ext>
            </a:extLst>
          </p:cNvPr>
          <p:cNvSpPr/>
          <p:nvPr/>
        </p:nvSpPr>
        <p:spPr>
          <a:xfrm rot="10800000">
            <a:off x="3204008" y="2640605"/>
            <a:ext cx="378760" cy="1523363"/>
          </a:xfrm>
          <a:prstGeom prst="downArrow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Down Arrow 14">
            <a:extLst>
              <a:ext uri="{FF2B5EF4-FFF2-40B4-BE49-F238E27FC236}">
                <a16:creationId xmlns:a16="http://schemas.microsoft.com/office/drawing/2014/main" id="{E5AACC02-5244-46CD-A1DE-523C0EC6565F}"/>
              </a:ext>
            </a:extLst>
          </p:cNvPr>
          <p:cNvSpPr/>
          <p:nvPr/>
        </p:nvSpPr>
        <p:spPr>
          <a:xfrm rot="10800000">
            <a:off x="933734" y="5208299"/>
            <a:ext cx="378760" cy="43504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Down Arrow 13">
            <a:extLst>
              <a:ext uri="{FF2B5EF4-FFF2-40B4-BE49-F238E27FC236}">
                <a16:creationId xmlns:a16="http://schemas.microsoft.com/office/drawing/2014/main" id="{1EFDFB42-1879-4134-BAD0-0216BF4052EC}"/>
              </a:ext>
            </a:extLst>
          </p:cNvPr>
          <p:cNvSpPr/>
          <p:nvPr/>
        </p:nvSpPr>
        <p:spPr>
          <a:xfrm rot="10800000">
            <a:off x="933735" y="5755718"/>
            <a:ext cx="378760" cy="435050"/>
          </a:xfrm>
          <a:prstGeom prst="downArrow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16A5358-29D2-475C-9BCE-AD4569724F84}"/>
              </a:ext>
            </a:extLst>
          </p:cNvPr>
          <p:cNvSpPr txBox="1"/>
          <p:nvPr/>
        </p:nvSpPr>
        <p:spPr>
          <a:xfrm>
            <a:off x="1334264" y="5320952"/>
            <a:ext cx="13628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Dependency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5F7834E-1776-48CD-B68B-4A3A2D38EC39}"/>
              </a:ext>
            </a:extLst>
          </p:cNvPr>
          <p:cNvSpPr txBox="1"/>
          <p:nvPr/>
        </p:nvSpPr>
        <p:spPr>
          <a:xfrm>
            <a:off x="1334264" y="5788577"/>
            <a:ext cx="26134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Possible user dependency</a:t>
            </a:r>
          </a:p>
        </p:txBody>
      </p:sp>
      <p:sp>
        <p:nvSpPr>
          <p:cNvPr id="5" name="Arrow: Left-Right 4">
            <a:extLst>
              <a:ext uri="{FF2B5EF4-FFF2-40B4-BE49-F238E27FC236}">
                <a16:creationId xmlns:a16="http://schemas.microsoft.com/office/drawing/2014/main" id="{61E22D2C-C6BD-4FFF-AD16-99375B4FD5B4}"/>
              </a:ext>
            </a:extLst>
          </p:cNvPr>
          <p:cNvSpPr/>
          <p:nvPr/>
        </p:nvSpPr>
        <p:spPr>
          <a:xfrm rot="2963989">
            <a:off x="3677652" y="2542777"/>
            <a:ext cx="575124" cy="369333"/>
          </a:xfrm>
          <a:prstGeom prst="leftRightArrow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23506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725222-EEAE-6E4B-A008-4BF6CC7DCB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Requirements and Solution Overview Drafts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497245-C1FB-2B4C-BD8D-9E6B29C7D62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b="1" dirty="0"/>
              <a:t>YANG Module Versioning Requirements</a:t>
            </a:r>
            <a:br>
              <a:rPr lang="en-GB" dirty="0"/>
            </a:br>
            <a:r>
              <a:rPr lang="en-GB" dirty="0">
                <a:hlinkClick r:id="rId2"/>
              </a:rPr>
              <a:t>draft-ietf-netmod-yang-versioning-reqs-02</a:t>
            </a:r>
            <a:endParaRPr lang="en-US" dirty="0"/>
          </a:p>
          <a:p>
            <a:pPr lvl="1"/>
            <a:r>
              <a:rPr lang="en-US" dirty="0"/>
              <a:t>Document is stable – no changes since IETF 106</a:t>
            </a:r>
          </a:p>
          <a:p>
            <a:pPr lvl="1"/>
            <a:r>
              <a:rPr lang="en-US" dirty="0"/>
              <a:t>Do we aim to take this to informational RFC?</a:t>
            </a:r>
          </a:p>
          <a:p>
            <a:endParaRPr lang="en-US" dirty="0"/>
          </a:p>
          <a:p>
            <a:pPr marL="0" indent="0">
              <a:buNone/>
            </a:pPr>
            <a:r>
              <a:rPr lang="en-GB" b="1" dirty="0"/>
              <a:t>YANG Module Solution Overview</a:t>
            </a:r>
            <a:br>
              <a:rPr lang="en-GB" dirty="0"/>
            </a:br>
            <a:r>
              <a:rPr lang="en-GB" dirty="0">
                <a:hlinkClick r:id="rId3"/>
              </a:rPr>
              <a:t>draft-ietf-netmod-yang-solutions-00</a:t>
            </a:r>
            <a:endParaRPr lang="en-US" dirty="0"/>
          </a:p>
          <a:p>
            <a:pPr lvl="1"/>
            <a:r>
              <a:rPr lang="en-US" dirty="0"/>
              <a:t>Do we aim to take this to informational RFC?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E0B8E1C-2028-F447-953C-345AD556B1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A7628-4FF7-4E43-A656-E26233466BC4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61906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 Steps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Authors plan to meet on a regular basis to progress this work</a:t>
            </a:r>
          </a:p>
          <a:p>
            <a:pPr lvl="1"/>
            <a:r>
              <a:rPr lang="en-GB" dirty="0"/>
              <a:t>Meetings will be open to all</a:t>
            </a:r>
          </a:p>
          <a:p>
            <a:r>
              <a:rPr lang="en-GB" dirty="0"/>
              <a:t>Weekly meeting is currently on Tues@2pm UK time</a:t>
            </a:r>
          </a:p>
          <a:p>
            <a:pPr lvl="1"/>
            <a:r>
              <a:rPr lang="en-GB" dirty="0"/>
              <a:t>Hope to progress via </a:t>
            </a:r>
            <a:r>
              <a:rPr lang="en-GB" dirty="0" err="1"/>
              <a:t>github</a:t>
            </a:r>
            <a:r>
              <a:rPr lang="en-GB" dirty="0"/>
              <a:t> issues, but keep WG fully in the loop (e.g. draft-ietf-git-using-github-02)</a:t>
            </a:r>
          </a:p>
          <a:p>
            <a:r>
              <a:rPr lang="en-GB" dirty="0"/>
              <a:t>Ideally would like to phase document delivery:</a:t>
            </a:r>
          </a:p>
          <a:p>
            <a:pPr lvl="1"/>
            <a:r>
              <a:rPr lang="en-GB" dirty="0"/>
              <a:t>Perhaps take module versioning, yang </a:t>
            </a:r>
            <a:r>
              <a:rPr lang="en-GB" dirty="0" err="1"/>
              <a:t>semver</a:t>
            </a:r>
            <a:r>
              <a:rPr lang="en-GB" dirty="0"/>
              <a:t> &amp; packages to WG LC?</a:t>
            </a:r>
          </a:p>
          <a:p>
            <a:pPr lvl="1"/>
            <a:r>
              <a:rPr lang="en-GB" dirty="0"/>
              <a:t>Then version selection and schema comparison to follow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A7628-4FF7-4E43-A656-E26233466BC4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98202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20270</TotalTime>
  <Words>215</Words>
  <Application>Microsoft Office PowerPoint</Application>
  <PresentationFormat>Widescreen</PresentationFormat>
  <Paragraphs>61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Arial Bold</vt:lpstr>
      <vt:lpstr>Calibri</vt:lpstr>
      <vt:lpstr>Calibri Light</vt:lpstr>
      <vt:lpstr>Office Theme</vt:lpstr>
      <vt:lpstr>PowerPoint Presentation</vt:lpstr>
      <vt:lpstr>Agenda</vt:lpstr>
      <vt:lpstr>Recap - YANG Versioning Solution Overview</vt:lpstr>
      <vt:lpstr>YANG versioning solution – dependencies:</vt:lpstr>
      <vt:lpstr>Requirements and Solution Overview Drafts</vt:lpstr>
      <vt:lpstr>Next Steps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Joe Clarke</dc:creator>
  <cp:lastModifiedBy>Rob Wilton</cp:lastModifiedBy>
  <cp:revision>182</cp:revision>
  <cp:lastPrinted>2017-07-18T07:27:38Z</cp:lastPrinted>
  <dcterms:created xsi:type="dcterms:W3CDTF">2017-07-17T16:17:59Z</dcterms:created>
  <dcterms:modified xsi:type="dcterms:W3CDTF">2020-04-01T08:41:21Z</dcterms:modified>
</cp:coreProperties>
</file>