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0"/>
  </p:notesMasterIdLst>
  <p:sldIdLst>
    <p:sldId id="257" r:id="rId2"/>
    <p:sldId id="294" r:id="rId3"/>
    <p:sldId id="366" r:id="rId4"/>
    <p:sldId id="397" r:id="rId5"/>
    <p:sldId id="407" r:id="rId6"/>
    <p:sldId id="340" r:id="rId7"/>
    <p:sldId id="400" r:id="rId8"/>
    <p:sldId id="401" r:id="rId9"/>
    <p:sldId id="402" r:id="rId10"/>
    <p:sldId id="403" r:id="rId11"/>
    <p:sldId id="404" r:id="rId12"/>
    <p:sldId id="405" r:id="rId13"/>
    <p:sldId id="406" r:id="rId14"/>
    <p:sldId id="408" r:id="rId15"/>
    <p:sldId id="369" r:id="rId16"/>
    <p:sldId id="409" r:id="rId17"/>
    <p:sldId id="391" r:id="rId18"/>
    <p:sldId id="377" r:id="rId1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11"/>
    <p:restoredTop sz="94626"/>
  </p:normalViewPr>
  <p:slideViewPr>
    <p:cSldViewPr snapToGrid="0" snapToObjects="1">
      <p:cViewPr varScale="1">
        <p:scale>
          <a:sx n="121" d="100"/>
          <a:sy n="121" d="100"/>
        </p:scale>
        <p:origin x="744" y="168"/>
      </p:cViewPr>
      <p:guideLst/>
    </p:cSldViewPr>
  </p:slideViewPr>
  <p:notesTextViewPr>
    <p:cViewPr>
      <p:scale>
        <a:sx n="1" d="1"/>
        <a:sy n="1" d="1"/>
      </p:scale>
      <p:origin x="0" y="0"/>
    </p:cViewPr>
  </p:notesTextViewPr>
  <p:notesViewPr>
    <p:cSldViewPr snapToGrid="0" snapToObjects="1">
      <p:cViewPr varScale="1">
        <p:scale>
          <a:sx n="75" d="100"/>
          <a:sy n="75" d="100"/>
        </p:scale>
        <p:origin x="3448" y="44"/>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E8A5EE6-8645-4D4B-8CAC-53242F430550}" type="datetimeFigureOut">
              <a:rPr lang="en-US" smtClean="0"/>
              <a:t>11/10/20</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400" b="1"/>
            </a:lvl1pPr>
          </a:lstStyle>
          <a:p>
            <a:fld id="{8E9E4EFC-F9BB-F74A-A13F-2AAB1CB82452}" type="slidenum">
              <a:rPr lang="en-US" smtClean="0"/>
              <a:pPr/>
              <a:t>‹#›</a:t>
            </a:fld>
            <a:endParaRPr lang="en-US" dirty="0"/>
          </a:p>
        </p:txBody>
      </p:sp>
    </p:spTree>
    <p:extLst>
      <p:ext uri="{BB962C8B-B14F-4D97-AF65-F5344CB8AC3E}">
        <p14:creationId xmlns:p14="http://schemas.microsoft.com/office/powerpoint/2010/main" val="131400202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Basically open issues</a:t>
            </a:r>
          </a:p>
        </p:txBody>
      </p:sp>
      <p:sp>
        <p:nvSpPr>
          <p:cNvPr id="4" name="Slide Number Placeholder 3"/>
          <p:cNvSpPr>
            <a:spLocks noGrp="1"/>
          </p:cNvSpPr>
          <p:nvPr>
            <p:ph type="sldNum" sz="quarter" idx="5"/>
          </p:nvPr>
        </p:nvSpPr>
        <p:spPr/>
        <p:txBody>
          <a:bodyPr/>
          <a:lstStyle/>
          <a:p>
            <a:fld id="{8E9E4EFC-F9BB-F74A-A13F-2AAB1CB82452}" type="slidenum">
              <a:rPr lang="en-US" smtClean="0"/>
              <a:t>7</a:t>
            </a:fld>
            <a:endParaRPr lang="en-US"/>
          </a:p>
        </p:txBody>
      </p:sp>
    </p:spTree>
    <p:extLst>
      <p:ext uri="{BB962C8B-B14F-4D97-AF65-F5344CB8AC3E}">
        <p14:creationId xmlns:p14="http://schemas.microsoft.com/office/powerpoint/2010/main" val="407864411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sz="1200" kern="1200" dirty="0">
                <a:solidFill>
                  <a:schemeClr val="tx1"/>
                </a:solidFill>
                <a:effectLst/>
                <a:latin typeface="+mn-lt"/>
                <a:ea typeface="+mn-ea"/>
                <a:cs typeface="+mn-cs"/>
              </a:rPr>
              <a:t>Updating a module in an NBC way can impact other modules that import groupings, type, identifiers, or otherwise augment or reference the data nodes in the updated module.</a:t>
            </a:r>
            <a:r>
              <a:rPr lang="en-CA" dirty="0">
                <a:effectLst/>
              </a:rPr>
              <a:t> </a:t>
            </a:r>
          </a:p>
          <a:p>
            <a:endParaRPr lang="en-CA" dirty="0">
              <a:effectLst/>
            </a:endParaRPr>
          </a:p>
          <a:p>
            <a:r>
              <a:rPr lang="en-CA" dirty="0">
                <a:effectLst/>
              </a:rPr>
              <a:t>COMMENTS FROM WG?</a:t>
            </a:r>
            <a:endParaRPr lang="en-US" dirty="0"/>
          </a:p>
        </p:txBody>
      </p:sp>
      <p:sp>
        <p:nvSpPr>
          <p:cNvPr id="4" name="Slide Number Placeholder 3"/>
          <p:cNvSpPr>
            <a:spLocks noGrp="1"/>
          </p:cNvSpPr>
          <p:nvPr>
            <p:ph type="sldNum" sz="quarter" idx="5"/>
          </p:nvPr>
        </p:nvSpPr>
        <p:spPr/>
        <p:txBody>
          <a:bodyPr/>
          <a:lstStyle/>
          <a:p>
            <a:fld id="{8E9E4EFC-F9BB-F74A-A13F-2AAB1CB82452}" type="slidenum">
              <a:rPr lang="en-US" smtClean="0"/>
              <a:t>9</a:t>
            </a:fld>
            <a:endParaRPr lang="en-US"/>
          </a:p>
        </p:txBody>
      </p:sp>
    </p:spTree>
    <p:extLst>
      <p:ext uri="{BB962C8B-B14F-4D97-AF65-F5344CB8AC3E}">
        <p14:creationId xmlns:p14="http://schemas.microsoft.com/office/powerpoint/2010/main" val="170813419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CA" sz="1200" kern="1200" dirty="0">
                <a:solidFill>
                  <a:schemeClr val="tx1"/>
                </a:solidFill>
                <a:effectLst/>
                <a:latin typeface="+mn-lt"/>
                <a:ea typeface="+mn-ea"/>
                <a:cs typeface="+mn-cs"/>
              </a:rPr>
              <a:t>Option A:</a:t>
            </a:r>
          </a:p>
          <a:p>
            <a:pPr lvl="1"/>
            <a:r>
              <a:rPr lang="en-CA" sz="1200" kern="1200" dirty="0">
                <a:solidFill>
                  <a:schemeClr val="tx1"/>
                </a:solidFill>
                <a:effectLst/>
                <a:latin typeface="+mn-lt"/>
                <a:ea typeface="+mn-ea"/>
                <a:cs typeface="+mn-cs"/>
              </a:rPr>
              <a:t>Cons: Harder to do this in tooling (would have to import against the earliest version that match the import rather than the latest that matches), will this even be 100% deterministic?</a:t>
            </a:r>
          </a:p>
          <a:p>
            <a:pPr lvl="1"/>
            <a:r>
              <a:rPr lang="en-CA" sz="1200" kern="1200" dirty="0">
                <a:solidFill>
                  <a:schemeClr val="tx1"/>
                </a:solidFill>
                <a:effectLst/>
                <a:latin typeface="+mn-lt"/>
                <a:ea typeface="+mn-ea"/>
                <a:cs typeface="+mn-cs"/>
              </a:rPr>
              <a:t>Cons: Avoids double jeopardy, the NBC change has already been tracked in one file version.</a:t>
            </a:r>
          </a:p>
          <a:p>
            <a:pPr lvl="0"/>
            <a:r>
              <a:rPr lang="en-CA" sz="1200" kern="1200" dirty="0">
                <a:solidFill>
                  <a:schemeClr val="tx1"/>
                </a:solidFill>
                <a:effectLst/>
                <a:latin typeface="+mn-lt"/>
                <a:ea typeface="+mn-ea"/>
                <a:cs typeface="+mn-cs"/>
              </a:rPr>
              <a:t>Option B</a:t>
            </a:r>
          </a:p>
          <a:p>
            <a:pPr lvl="1"/>
            <a:r>
              <a:rPr lang="en-CA" sz="1200" kern="1200" dirty="0">
                <a:solidFill>
                  <a:schemeClr val="tx1"/>
                </a:solidFill>
                <a:effectLst/>
                <a:latin typeface="+mn-lt"/>
                <a:ea typeface="+mn-ea"/>
                <a:cs typeface="+mn-cs"/>
              </a:rPr>
              <a:t>Relies on sets of YANG modules (e.g. YANG packages or YANG library) to solve this problem at the schema level rather than the module level</a:t>
            </a:r>
          </a:p>
          <a:p>
            <a:pPr lvl="1"/>
            <a:r>
              <a:rPr lang="en-CA" sz="1200" kern="1200" dirty="0">
                <a:solidFill>
                  <a:schemeClr val="tx1"/>
                </a:solidFill>
                <a:effectLst/>
                <a:latin typeface="+mn-lt"/>
                <a:ea typeface="+mn-ea"/>
                <a:cs typeface="+mn-cs"/>
              </a:rPr>
              <a:t>Cons: Looking at revision label of a module in isolation doesn’t tell the whole story.</a:t>
            </a:r>
          </a:p>
        </p:txBody>
      </p:sp>
      <p:sp>
        <p:nvSpPr>
          <p:cNvPr id="4" name="Slide Number Placeholder 3"/>
          <p:cNvSpPr>
            <a:spLocks noGrp="1"/>
          </p:cNvSpPr>
          <p:nvPr>
            <p:ph type="sldNum" sz="quarter" idx="5"/>
          </p:nvPr>
        </p:nvSpPr>
        <p:spPr/>
        <p:txBody>
          <a:bodyPr/>
          <a:lstStyle/>
          <a:p>
            <a:fld id="{8E9E4EFC-F9BB-F74A-A13F-2AAB1CB82452}" type="slidenum">
              <a:rPr lang="en-US" smtClean="0"/>
              <a:t>10</a:t>
            </a:fld>
            <a:endParaRPr lang="en-US"/>
          </a:p>
        </p:txBody>
      </p:sp>
    </p:spTree>
    <p:extLst>
      <p:ext uri="{BB962C8B-B14F-4D97-AF65-F5344CB8AC3E}">
        <p14:creationId xmlns:p14="http://schemas.microsoft.com/office/powerpoint/2010/main" val="143955806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Example of NBC changes (an imported type changes from int to string, a node in a grouping is removed)</a:t>
            </a:r>
          </a:p>
        </p:txBody>
      </p:sp>
      <p:sp>
        <p:nvSpPr>
          <p:cNvPr id="4" name="Slide Number Placeholder 3"/>
          <p:cNvSpPr>
            <a:spLocks noGrp="1"/>
          </p:cNvSpPr>
          <p:nvPr>
            <p:ph type="sldNum" sz="quarter" idx="5"/>
          </p:nvPr>
        </p:nvSpPr>
        <p:spPr/>
        <p:txBody>
          <a:bodyPr/>
          <a:lstStyle/>
          <a:p>
            <a:fld id="{8E9E4EFC-F9BB-F74A-A13F-2AAB1CB82452}" type="slidenum">
              <a:rPr lang="en-US" smtClean="0"/>
              <a:t>11</a:t>
            </a:fld>
            <a:endParaRPr lang="en-US"/>
          </a:p>
        </p:txBody>
      </p:sp>
    </p:spTree>
    <p:extLst>
      <p:ext uri="{BB962C8B-B14F-4D97-AF65-F5344CB8AC3E}">
        <p14:creationId xmlns:p14="http://schemas.microsoft.com/office/powerpoint/2010/main" val="185712509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3F029D91-55DE-BC42-B0C5-4F37083E87BE}" type="datetime1">
              <a:rPr lang="en-US" smtClean="0"/>
              <a:t>11/10/20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45A7628-4FF7-4E43-A656-E26233466BC4}" type="slidenum">
              <a:rPr lang="en-US" smtClean="0"/>
              <a:t>‹#›</a:t>
            </a:fld>
            <a:endParaRPr lang="en-US"/>
          </a:p>
        </p:txBody>
      </p:sp>
    </p:spTree>
    <p:extLst>
      <p:ext uri="{BB962C8B-B14F-4D97-AF65-F5344CB8AC3E}">
        <p14:creationId xmlns:p14="http://schemas.microsoft.com/office/powerpoint/2010/main" val="112366977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DE23F6AB-EFF0-E94F-947F-391947B3C3E5}" type="datetime1">
              <a:rPr lang="en-US" smtClean="0"/>
              <a:t>11/10/20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45A7628-4FF7-4E43-A656-E26233466BC4}" type="slidenum">
              <a:rPr lang="en-US" smtClean="0"/>
              <a:t>‹#›</a:t>
            </a:fld>
            <a:endParaRPr lang="en-US"/>
          </a:p>
        </p:txBody>
      </p:sp>
    </p:spTree>
    <p:extLst>
      <p:ext uri="{BB962C8B-B14F-4D97-AF65-F5344CB8AC3E}">
        <p14:creationId xmlns:p14="http://schemas.microsoft.com/office/powerpoint/2010/main" val="39520376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DF73DF89-133B-4649-9A9D-D2D85CFFFECA}" type="datetime1">
              <a:rPr lang="en-US" smtClean="0"/>
              <a:t>11/10/20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45A7628-4FF7-4E43-A656-E26233466BC4}" type="slidenum">
              <a:rPr lang="en-US" smtClean="0"/>
              <a:t>‹#›</a:t>
            </a:fld>
            <a:endParaRPr lang="en-US"/>
          </a:p>
        </p:txBody>
      </p:sp>
    </p:spTree>
    <p:extLst>
      <p:ext uri="{BB962C8B-B14F-4D97-AF65-F5344CB8AC3E}">
        <p14:creationId xmlns:p14="http://schemas.microsoft.com/office/powerpoint/2010/main" val="2280860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EB939412-EAAD-C843-BB10-8D9428BC7C9E}" type="datetime1">
              <a:rPr lang="en-US" smtClean="0"/>
              <a:t>11/10/20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lvl1pPr>
              <a:defRPr sz="1400" b="1"/>
            </a:lvl1pPr>
          </a:lstStyle>
          <a:p>
            <a:fld id="{845A7628-4FF7-4E43-A656-E26233466BC4}" type="slidenum">
              <a:rPr lang="en-US" smtClean="0"/>
              <a:pPr/>
              <a:t>‹#›</a:t>
            </a:fld>
            <a:endParaRPr lang="en-US" dirty="0"/>
          </a:p>
        </p:txBody>
      </p:sp>
    </p:spTree>
    <p:extLst>
      <p:ext uri="{BB962C8B-B14F-4D97-AF65-F5344CB8AC3E}">
        <p14:creationId xmlns:p14="http://schemas.microsoft.com/office/powerpoint/2010/main" val="54673351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D516484-0A90-804A-A7FA-6D3F947E5481}" type="datetime1">
              <a:rPr lang="en-US" smtClean="0"/>
              <a:t>11/10/20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45A7628-4FF7-4E43-A656-E26233466BC4}" type="slidenum">
              <a:rPr lang="en-US" smtClean="0"/>
              <a:t>‹#›</a:t>
            </a:fld>
            <a:endParaRPr lang="en-US"/>
          </a:p>
        </p:txBody>
      </p:sp>
    </p:spTree>
    <p:extLst>
      <p:ext uri="{BB962C8B-B14F-4D97-AF65-F5344CB8AC3E}">
        <p14:creationId xmlns:p14="http://schemas.microsoft.com/office/powerpoint/2010/main" val="201512793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6461EF8E-CCB3-FB4E-B745-7EB89DB149E3}" type="datetime1">
              <a:rPr lang="en-US" smtClean="0"/>
              <a:t>11/10/20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45A7628-4FF7-4E43-A656-E26233466BC4}" type="slidenum">
              <a:rPr lang="en-US" smtClean="0"/>
              <a:t>‹#›</a:t>
            </a:fld>
            <a:endParaRPr lang="en-US"/>
          </a:p>
        </p:txBody>
      </p:sp>
    </p:spTree>
    <p:extLst>
      <p:ext uri="{BB962C8B-B14F-4D97-AF65-F5344CB8AC3E}">
        <p14:creationId xmlns:p14="http://schemas.microsoft.com/office/powerpoint/2010/main" val="29055628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 name="Date Placeholder 9"/>
          <p:cNvSpPr>
            <a:spLocks noGrp="1"/>
          </p:cNvSpPr>
          <p:nvPr>
            <p:ph type="dt" sz="half" idx="10"/>
          </p:nvPr>
        </p:nvSpPr>
        <p:spPr/>
        <p:txBody>
          <a:bodyPr/>
          <a:lstStyle/>
          <a:p>
            <a:fld id="{5495F987-8560-5343-8AB7-34C0638A91E8}" type="datetime1">
              <a:rPr lang="en-US" smtClean="0"/>
              <a:t>11/10/20</a:t>
            </a:fld>
            <a:endParaRPr lang="en-US"/>
          </a:p>
        </p:txBody>
      </p:sp>
      <p:sp>
        <p:nvSpPr>
          <p:cNvPr id="11" name="Footer Placeholder 10"/>
          <p:cNvSpPr>
            <a:spLocks noGrp="1"/>
          </p:cNvSpPr>
          <p:nvPr>
            <p:ph type="ftr" sz="quarter" idx="11"/>
          </p:nvPr>
        </p:nvSpPr>
        <p:spPr/>
        <p:txBody>
          <a:bodyPr/>
          <a:lstStyle/>
          <a:p>
            <a:endParaRPr lang="en-US" dirty="0"/>
          </a:p>
        </p:txBody>
      </p:sp>
      <p:sp>
        <p:nvSpPr>
          <p:cNvPr id="12" name="Slide Number Placeholder 11"/>
          <p:cNvSpPr>
            <a:spLocks noGrp="1"/>
          </p:cNvSpPr>
          <p:nvPr>
            <p:ph type="sldNum" sz="quarter" idx="12"/>
          </p:nvPr>
        </p:nvSpPr>
        <p:spPr/>
        <p:txBody>
          <a:bodyPr/>
          <a:lstStyle/>
          <a:p>
            <a:fld id="{845A7628-4FF7-4E43-A656-E26233466BC4}" type="slidenum">
              <a:rPr lang="en-US" smtClean="0"/>
              <a:t>‹#›</a:t>
            </a:fld>
            <a:endParaRPr lang="en-US" dirty="0"/>
          </a:p>
        </p:txBody>
      </p:sp>
    </p:spTree>
    <p:extLst>
      <p:ext uri="{BB962C8B-B14F-4D97-AF65-F5344CB8AC3E}">
        <p14:creationId xmlns:p14="http://schemas.microsoft.com/office/powerpoint/2010/main" val="170233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26338C05-B983-CC4E-9416-726C8B0E2489}" type="datetime1">
              <a:rPr lang="en-US" smtClean="0"/>
              <a:t>11/10/20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45A7628-4FF7-4E43-A656-E26233466BC4}" type="slidenum">
              <a:rPr lang="en-US" smtClean="0"/>
              <a:t>‹#›</a:t>
            </a:fld>
            <a:endParaRPr lang="en-US"/>
          </a:p>
        </p:txBody>
      </p:sp>
    </p:spTree>
    <p:extLst>
      <p:ext uri="{BB962C8B-B14F-4D97-AF65-F5344CB8AC3E}">
        <p14:creationId xmlns:p14="http://schemas.microsoft.com/office/powerpoint/2010/main" val="6937897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D52489F-3E00-FF44-B3D8-C6041E7ABA73}" type="datetime1">
              <a:rPr lang="en-US" smtClean="0"/>
              <a:t>11/10/20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45A7628-4FF7-4E43-A656-E26233466BC4}" type="slidenum">
              <a:rPr lang="en-US" smtClean="0"/>
              <a:t>‹#›</a:t>
            </a:fld>
            <a:endParaRPr lang="en-US"/>
          </a:p>
        </p:txBody>
      </p:sp>
    </p:spTree>
    <p:extLst>
      <p:ext uri="{BB962C8B-B14F-4D97-AF65-F5344CB8AC3E}">
        <p14:creationId xmlns:p14="http://schemas.microsoft.com/office/powerpoint/2010/main" val="183486917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383401E3-E3C6-2349-9D3D-9FAAB0CFE1C7}" type="datetime1">
              <a:rPr lang="en-US" smtClean="0"/>
              <a:t>11/10/20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45A7628-4FF7-4E43-A656-E26233466BC4}" type="slidenum">
              <a:rPr lang="en-US" smtClean="0"/>
              <a:t>‹#›</a:t>
            </a:fld>
            <a:endParaRPr lang="en-US"/>
          </a:p>
        </p:txBody>
      </p:sp>
    </p:spTree>
    <p:extLst>
      <p:ext uri="{BB962C8B-B14F-4D97-AF65-F5344CB8AC3E}">
        <p14:creationId xmlns:p14="http://schemas.microsoft.com/office/powerpoint/2010/main" val="78112053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9B00894D-17DD-E845-908C-1539E1E24292}" type="datetime1">
              <a:rPr lang="en-US" smtClean="0"/>
              <a:t>11/10/20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45A7628-4FF7-4E43-A656-E26233466BC4}" type="slidenum">
              <a:rPr lang="en-US" smtClean="0"/>
              <a:t>‹#›</a:t>
            </a:fld>
            <a:endParaRPr lang="en-US"/>
          </a:p>
        </p:txBody>
      </p:sp>
    </p:spTree>
    <p:extLst>
      <p:ext uri="{BB962C8B-B14F-4D97-AF65-F5344CB8AC3E}">
        <p14:creationId xmlns:p14="http://schemas.microsoft.com/office/powerpoint/2010/main" val="72526402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95671AA-E0AB-0E42-B212-B72D4B77FAFF}" type="datetime1">
              <a:rPr lang="en-US" smtClean="0"/>
              <a:t>11/10/20</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45A7628-4FF7-4E43-A656-E26233466BC4}" type="slidenum">
              <a:rPr lang="en-US" smtClean="0"/>
              <a:t>‹#›</a:t>
            </a:fld>
            <a:endParaRPr lang="en-US" dirty="0"/>
          </a:p>
        </p:txBody>
      </p:sp>
    </p:spTree>
    <p:extLst>
      <p:ext uri="{BB962C8B-B14F-4D97-AF65-F5344CB8AC3E}">
        <p14:creationId xmlns:p14="http://schemas.microsoft.com/office/powerpoint/2010/main" val="5667037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hyperlink" Target="https://github.com/netmod-wg/yang-ver-dt/issues/4" TargetMode="External"/><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https://datatracker.ietf.org/doc/draft-ietf-netmod-yang-semver/" TargetMode="Externa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hyperlink" Target="https://github.com/netmod-wg/yang-ver-dt"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https://datatracker.ietf.org/doc/draft-ietf-netmod-yang-semver/"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hyperlink" Target="https://mailarchive.ietf.org/arch/msg/netmod/1OWNbTb1riSzRupBei-T9FQprzI/" TargetMode="External"/><Relationship Id="rId2" Type="http://schemas.openxmlformats.org/officeDocument/2006/relationships/hyperlink" Target="https://github.com/netmod-wg/yang-ver-dt/issues/8" TargetMode="Externa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hyperlink" Target="https://github.com/netmod-wg/yang-ver-dt/issues/11"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hyperlink" Target="https://mailarchive.ietf.org/arch/msg/netmod/dGQX4jeQWjPT1TqPjk8_yjVJhFM/"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Rectangle 3"/>
          <p:cNvSpPr>
            <a:spLocks/>
          </p:cNvSpPr>
          <p:nvPr/>
        </p:nvSpPr>
        <p:spPr bwMode="auto">
          <a:xfrm>
            <a:off x="377190" y="1280160"/>
            <a:ext cx="10976610" cy="1270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chemeClr val="tx1"/>
                </a:solidFill>
                <a:miter lim="800000"/>
                <a:headEnd/>
                <a:tailEnd/>
              </a14:hiddenLine>
            </a:ext>
          </a:extLst>
        </p:spPr>
        <p:txBody>
          <a:bodyPr lIns="0" tIns="0" rIns="0" bIns="0"/>
          <a:lstStyle/>
          <a:p>
            <a:pPr algn="ctr"/>
            <a:r>
              <a:rPr lang="en-US" sz="4400" b="1" dirty="0"/>
              <a:t>NETMOD Versioning Solution Overview</a:t>
            </a:r>
          </a:p>
          <a:p>
            <a:pPr>
              <a:lnSpc>
                <a:spcPct val="86000"/>
              </a:lnSpc>
              <a:tabLst>
                <a:tab pos="457200" algn="l"/>
                <a:tab pos="914400" algn="l"/>
                <a:tab pos="1371600" algn="l"/>
                <a:tab pos="1828800" algn="l"/>
                <a:tab pos="2286000" algn="l"/>
                <a:tab pos="2743200" algn="l"/>
                <a:tab pos="3200400" algn="l"/>
                <a:tab pos="3657600" algn="l"/>
                <a:tab pos="4114800" algn="l"/>
                <a:tab pos="4572000" algn="l"/>
                <a:tab pos="5029200" algn="l"/>
              </a:tabLst>
              <a:defRPr/>
            </a:pPr>
            <a:endParaRPr lang="en-US" sz="3200" dirty="0">
              <a:solidFill>
                <a:schemeClr val="tx1">
                  <a:lumMod val="50000"/>
                  <a:lumOff val="50000"/>
                </a:schemeClr>
              </a:solidFill>
              <a:latin typeface="Arial Bold" charset="0"/>
              <a:ea typeface="ＭＳ Ｐゴシック" charset="0"/>
              <a:cs typeface="ＭＳ Ｐゴシック" charset="0"/>
              <a:sym typeface="Arial Bold" charset="0"/>
            </a:endParaRPr>
          </a:p>
          <a:p>
            <a:pPr algn="ctr">
              <a:lnSpc>
                <a:spcPct val="86000"/>
              </a:lnSpc>
              <a:tabLst>
                <a:tab pos="457200" algn="l"/>
                <a:tab pos="914400" algn="l"/>
                <a:tab pos="1371600" algn="l"/>
                <a:tab pos="1828800" algn="l"/>
                <a:tab pos="2286000" algn="l"/>
                <a:tab pos="2743200" algn="l"/>
                <a:tab pos="3200400" algn="l"/>
                <a:tab pos="3657600" algn="l"/>
                <a:tab pos="4114800" algn="l"/>
                <a:tab pos="4572000" algn="l"/>
                <a:tab pos="5029200" algn="l"/>
              </a:tabLst>
              <a:defRPr/>
            </a:pPr>
            <a:r>
              <a:rPr lang="en-US" sz="3600" b="1" dirty="0">
                <a:solidFill>
                  <a:schemeClr val="tx1">
                    <a:lumMod val="50000"/>
                    <a:lumOff val="50000"/>
                  </a:schemeClr>
                </a:solidFill>
                <a:latin typeface="Calibri"/>
                <a:ea typeface="ＭＳ Ｐゴシック" charset="0"/>
                <a:cs typeface="Calibri"/>
                <a:sym typeface="Arial Bold" charset="0"/>
              </a:rPr>
              <a:t>NETMOD WG</a:t>
            </a:r>
          </a:p>
          <a:p>
            <a:pPr algn="ctr">
              <a:lnSpc>
                <a:spcPct val="10000"/>
              </a:lnSpc>
              <a:tabLst>
                <a:tab pos="457200" algn="l"/>
                <a:tab pos="914400" algn="l"/>
                <a:tab pos="1371600" algn="l"/>
                <a:tab pos="1828800" algn="l"/>
                <a:tab pos="2286000" algn="l"/>
                <a:tab pos="2743200" algn="l"/>
                <a:tab pos="3200400" algn="l"/>
                <a:tab pos="3657600" algn="l"/>
                <a:tab pos="4114800" algn="l"/>
                <a:tab pos="4572000" algn="l"/>
                <a:tab pos="5029200" algn="l"/>
              </a:tabLst>
              <a:defRPr/>
            </a:pPr>
            <a:endParaRPr lang="en-US" sz="3200" dirty="0">
              <a:solidFill>
                <a:schemeClr val="tx1">
                  <a:lumMod val="50000"/>
                  <a:lumOff val="50000"/>
                </a:schemeClr>
              </a:solidFill>
              <a:latin typeface="Calibri"/>
              <a:ea typeface="ＭＳ Ｐゴシック" charset="0"/>
              <a:cs typeface="Calibri"/>
              <a:sym typeface="Arial Bold" charset="0"/>
            </a:endParaRPr>
          </a:p>
          <a:p>
            <a:pPr algn="ctr">
              <a:lnSpc>
                <a:spcPct val="86000"/>
              </a:lnSpc>
              <a:tabLst>
                <a:tab pos="457200" algn="l"/>
                <a:tab pos="914400" algn="l"/>
                <a:tab pos="1371600" algn="l"/>
                <a:tab pos="1828800" algn="l"/>
                <a:tab pos="2286000" algn="l"/>
                <a:tab pos="2743200" algn="l"/>
                <a:tab pos="3200400" algn="l"/>
                <a:tab pos="3657600" algn="l"/>
                <a:tab pos="4114800" algn="l"/>
                <a:tab pos="4572000" algn="l"/>
                <a:tab pos="5029200" algn="l"/>
              </a:tabLst>
              <a:defRPr/>
            </a:pPr>
            <a:r>
              <a:rPr lang="en-US" sz="2400" dirty="0">
                <a:solidFill>
                  <a:schemeClr val="tx1">
                    <a:lumMod val="50000"/>
                    <a:lumOff val="50000"/>
                  </a:schemeClr>
                </a:solidFill>
                <a:latin typeface="Calibri"/>
                <a:cs typeface="Calibri"/>
              </a:rPr>
              <a:t>November 2020</a:t>
            </a:r>
            <a:endParaRPr lang="en-US" sz="2400" dirty="0">
              <a:solidFill>
                <a:schemeClr val="tx1">
                  <a:lumMod val="50000"/>
                  <a:lumOff val="50000"/>
                </a:schemeClr>
              </a:solidFill>
            </a:endParaRPr>
          </a:p>
          <a:p>
            <a:pPr algn="ctr">
              <a:lnSpc>
                <a:spcPct val="86000"/>
              </a:lnSpc>
              <a:tabLst>
                <a:tab pos="457200" algn="l"/>
                <a:tab pos="914400" algn="l"/>
                <a:tab pos="1371600" algn="l"/>
                <a:tab pos="1828800" algn="l"/>
                <a:tab pos="2286000" algn="l"/>
                <a:tab pos="2743200" algn="l"/>
                <a:tab pos="3200400" algn="l"/>
                <a:tab pos="3657600" algn="l"/>
                <a:tab pos="4114800" algn="l"/>
                <a:tab pos="4572000" algn="l"/>
                <a:tab pos="5029200" algn="l"/>
              </a:tabLst>
              <a:defRPr/>
            </a:pPr>
            <a:endParaRPr lang="en-US" sz="2400" dirty="0">
              <a:solidFill>
                <a:schemeClr val="tx1">
                  <a:lumMod val="50000"/>
                  <a:lumOff val="50000"/>
                </a:schemeClr>
              </a:solidFill>
            </a:endParaRPr>
          </a:p>
          <a:p>
            <a:pPr algn="ctr">
              <a:lnSpc>
                <a:spcPct val="86000"/>
              </a:lnSpc>
              <a:tabLst>
                <a:tab pos="457200" algn="l"/>
                <a:tab pos="914400" algn="l"/>
                <a:tab pos="1371600" algn="l"/>
                <a:tab pos="1828800" algn="l"/>
                <a:tab pos="2286000" algn="l"/>
                <a:tab pos="2743200" algn="l"/>
                <a:tab pos="3200400" algn="l"/>
                <a:tab pos="3657600" algn="l"/>
                <a:tab pos="4114800" algn="l"/>
                <a:tab pos="4572000" algn="l"/>
                <a:tab pos="5029200" algn="l"/>
              </a:tabLst>
              <a:defRPr/>
            </a:pPr>
            <a:endParaRPr lang="en-US" sz="2400" b="1" dirty="0">
              <a:latin typeface="Calibri"/>
              <a:cs typeface="Calibri"/>
            </a:endParaRPr>
          </a:p>
          <a:p>
            <a:pPr algn="ctr">
              <a:lnSpc>
                <a:spcPct val="86000"/>
              </a:lnSpc>
              <a:tabLst>
                <a:tab pos="457200" algn="l"/>
                <a:tab pos="914400" algn="l"/>
                <a:tab pos="1371600" algn="l"/>
                <a:tab pos="1828800" algn="l"/>
                <a:tab pos="2286000" algn="l"/>
                <a:tab pos="2743200" algn="l"/>
                <a:tab pos="3200400" algn="l"/>
                <a:tab pos="3657600" algn="l"/>
                <a:tab pos="4114800" algn="l"/>
                <a:tab pos="4572000" algn="l"/>
                <a:tab pos="5029200" algn="l"/>
              </a:tabLst>
              <a:defRPr/>
            </a:pPr>
            <a:r>
              <a:rPr lang="en-US" sz="2400" b="1" dirty="0">
                <a:latin typeface="Calibri"/>
                <a:cs typeface="Calibri"/>
              </a:rPr>
              <a:t>Presenting on behalf of the authors:</a:t>
            </a:r>
            <a:br>
              <a:rPr lang="en-US" sz="2400" b="1" dirty="0">
                <a:latin typeface="Calibri"/>
                <a:cs typeface="Calibri"/>
              </a:rPr>
            </a:br>
            <a:r>
              <a:rPr lang="en-US" sz="2400" b="1" dirty="0">
                <a:latin typeface="Calibri"/>
                <a:cs typeface="Calibri"/>
              </a:rPr>
              <a:t> Jan Lindblad</a:t>
            </a:r>
            <a:endParaRPr lang="en-US" sz="2400" dirty="0"/>
          </a:p>
          <a:p>
            <a:pPr>
              <a:lnSpc>
                <a:spcPct val="86000"/>
              </a:lnSpc>
              <a:tabLst>
                <a:tab pos="457200" algn="l"/>
                <a:tab pos="914400" algn="l"/>
                <a:tab pos="1371600" algn="l"/>
                <a:tab pos="1828800" algn="l"/>
                <a:tab pos="2286000" algn="l"/>
                <a:tab pos="2743200" algn="l"/>
                <a:tab pos="3200400" algn="l"/>
                <a:tab pos="3657600" algn="l"/>
                <a:tab pos="4114800" algn="l"/>
                <a:tab pos="4572000" algn="l"/>
                <a:tab pos="5029200" algn="l"/>
              </a:tabLst>
              <a:defRPr/>
            </a:pPr>
            <a:endParaRPr lang="en-US" sz="2400" dirty="0">
              <a:latin typeface="Arial Bold" charset="0"/>
              <a:ea typeface="ＭＳ Ｐゴシック" charset="0"/>
              <a:cs typeface="ＭＳ Ｐゴシック" charset="0"/>
              <a:sym typeface="Arial Bold" charset="0"/>
            </a:endParaRPr>
          </a:p>
        </p:txBody>
      </p:sp>
      <p:pic>
        <p:nvPicPr>
          <p:cNvPr id="4" name="Picture 1"/>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16894" y="6042026"/>
            <a:ext cx="1058862" cy="5873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chemeClr val="tx1"/>
                </a:solidFill>
                <a:miter lim="800000"/>
                <a:headEnd/>
                <a:tailEnd/>
              </a14:hiddenLine>
            </a:ext>
          </a:extLst>
        </p:spPr>
      </p:pic>
      <p:sp>
        <p:nvSpPr>
          <p:cNvPr id="2" name="Slide Number Placeholder 1"/>
          <p:cNvSpPr>
            <a:spLocks noGrp="1"/>
          </p:cNvSpPr>
          <p:nvPr>
            <p:ph type="sldNum" sz="quarter" idx="12"/>
          </p:nvPr>
        </p:nvSpPr>
        <p:spPr/>
        <p:txBody>
          <a:bodyPr/>
          <a:lstStyle/>
          <a:p>
            <a:fld id="{845A7628-4FF7-4E43-A656-E26233466BC4}" type="slidenum">
              <a:rPr lang="en-US" smtClean="0"/>
              <a:t>1</a:t>
            </a:fld>
            <a:endParaRPr lang="en-US"/>
          </a:p>
        </p:txBody>
      </p:sp>
    </p:spTree>
    <p:extLst>
      <p:ext uri="{BB962C8B-B14F-4D97-AF65-F5344CB8AC3E}">
        <p14:creationId xmlns:p14="http://schemas.microsoft.com/office/powerpoint/2010/main" val="97137377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6BE0D8-CFED-CA47-89C1-54264ACCC13D}"/>
              </a:ext>
            </a:extLst>
          </p:cNvPr>
          <p:cNvSpPr>
            <a:spLocks noGrp="1"/>
          </p:cNvSpPr>
          <p:nvPr>
            <p:ph type="title"/>
          </p:nvPr>
        </p:nvSpPr>
        <p:spPr/>
        <p:txBody>
          <a:bodyPr/>
          <a:lstStyle/>
          <a:p>
            <a:r>
              <a:rPr lang="en-US" dirty="0"/>
              <a:t>Impact of changing import statement</a:t>
            </a:r>
          </a:p>
        </p:txBody>
      </p:sp>
      <p:sp>
        <p:nvSpPr>
          <p:cNvPr id="3" name="Content Placeholder 2">
            <a:extLst>
              <a:ext uri="{FF2B5EF4-FFF2-40B4-BE49-F238E27FC236}">
                <a16:creationId xmlns:a16="http://schemas.microsoft.com/office/drawing/2014/main" id="{8AD2ADB7-E450-8F43-B685-5B302161319A}"/>
              </a:ext>
            </a:extLst>
          </p:cNvPr>
          <p:cNvSpPr>
            <a:spLocks noGrp="1"/>
          </p:cNvSpPr>
          <p:nvPr>
            <p:ph idx="1"/>
          </p:nvPr>
        </p:nvSpPr>
        <p:spPr>
          <a:xfrm>
            <a:off x="838200" y="1471448"/>
            <a:ext cx="10515600" cy="4705515"/>
          </a:xfrm>
        </p:spPr>
        <p:txBody>
          <a:bodyPr>
            <a:normAutofit fontScale="62500" lnSpcReduction="20000"/>
          </a:bodyPr>
          <a:lstStyle/>
          <a:p>
            <a:pPr marL="0" indent="0">
              <a:buNone/>
            </a:pPr>
            <a:r>
              <a:rPr lang="en-CA" sz="3200" dirty="0">
                <a:hlinkClick r:id="rId3"/>
              </a:rPr>
              <a:t>https://github.com/netmod-wg/yang-ver-dt/issues/4</a:t>
            </a:r>
            <a:endParaRPr lang="en-US" sz="3200" dirty="0"/>
          </a:p>
          <a:p>
            <a:pPr marL="514350" indent="-514350">
              <a:buFont typeface="+mj-lt"/>
              <a:buAutoNum type="arabicParenR"/>
            </a:pPr>
            <a:r>
              <a:rPr lang="en-CA" sz="3200" dirty="0"/>
              <a:t>Consider module A (1.0.0) which imports module B using “2.0.0 or derived” and that there is no revision-label with MAJOR version &gt; 2. This means A will be importing rev 2.Y.Z of module B.</a:t>
            </a:r>
          </a:p>
          <a:p>
            <a:pPr marL="514350" indent="-514350">
              <a:buFont typeface="+mj-lt"/>
              <a:buAutoNum type="arabicParenR"/>
            </a:pPr>
            <a:r>
              <a:rPr lang="en-CA" sz="3200" dirty="0"/>
              <a:t>If new revision 3.0.0 of module B is created, module A will end up with 2.Y.Z or 3.0.0. If we have </a:t>
            </a:r>
            <a:r>
              <a:rPr lang="en-CA" sz="3200" i="1" dirty="0"/>
              <a:t>revision-or-compatible-derived</a:t>
            </a:r>
            <a:r>
              <a:rPr lang="en-CA" sz="3200" dirty="0"/>
              <a:t>, 3.0.0 can not be used</a:t>
            </a:r>
          </a:p>
          <a:p>
            <a:pPr marL="514350" indent="-514350">
              <a:buFont typeface="+mj-lt"/>
              <a:buAutoNum type="arabicParenR"/>
            </a:pPr>
            <a:r>
              <a:rPr lang="en-CA" sz="3200" dirty="0"/>
              <a:t>If module A is modified to importing module B using “3.0.0 or derived”, is this a BC or NBC change?</a:t>
            </a:r>
            <a:endParaRPr lang="en-CA" dirty="0"/>
          </a:p>
          <a:p>
            <a:pPr marL="0" indent="0">
              <a:buNone/>
            </a:pPr>
            <a:r>
              <a:rPr lang="en-CA" sz="3200" b="1" dirty="0"/>
              <a:t>Option A</a:t>
            </a:r>
            <a:r>
              <a:rPr lang="en-CA" sz="3200" dirty="0"/>
              <a:t>: depending on the impact on module A, the change is deemed BC or NBC.</a:t>
            </a:r>
          </a:p>
          <a:p>
            <a:pPr marL="0" indent="0">
              <a:buNone/>
            </a:pPr>
            <a:r>
              <a:rPr lang="en-CA" sz="3200" dirty="0"/>
              <a:t>Pros: addresses change to module A in step 3 appropriately depending on impact.</a:t>
            </a:r>
          </a:p>
          <a:p>
            <a:pPr marL="0" indent="0">
              <a:buNone/>
            </a:pPr>
            <a:r>
              <a:rPr lang="en-CA" sz="3200" dirty="0"/>
              <a:t>Cons: Is this harder on tooling?</a:t>
            </a:r>
          </a:p>
          <a:p>
            <a:pPr marL="0" indent="0">
              <a:buNone/>
            </a:pPr>
            <a:r>
              <a:rPr lang="en-CA" sz="3200" b="1" dirty="0"/>
              <a:t>Option B</a:t>
            </a:r>
            <a:r>
              <a:rPr lang="en-CA" sz="3200" dirty="0"/>
              <a:t>: the change to import is always considered to be a BC change to the importing module. The revision-label of the corresponding YANG package is updated according to the impact on the package’s schema.</a:t>
            </a:r>
          </a:p>
          <a:p>
            <a:pPr marL="0" indent="0">
              <a:buNone/>
            </a:pPr>
            <a:r>
              <a:rPr lang="en-CA" sz="3200" dirty="0"/>
              <a:t>Pros: consistent way of handling changes to import statements and to imported modules</a:t>
            </a:r>
          </a:p>
          <a:p>
            <a:pPr marL="0" indent="0">
              <a:buNone/>
            </a:pPr>
            <a:r>
              <a:rPr lang="en-CA" sz="3200" dirty="0"/>
              <a:t>Cons: revision-label of a module may not correctly indicate the impact of a change to import-</a:t>
            </a:r>
            <a:r>
              <a:rPr lang="en-CA" sz="3200" dirty="0" err="1"/>
              <a:t>stmt</a:t>
            </a:r>
            <a:r>
              <a:rPr lang="en-CA" sz="3200" dirty="0"/>
              <a:t>, i.e. Looking at revision label of a module in isolation may not give the whole picture</a:t>
            </a:r>
          </a:p>
        </p:txBody>
      </p:sp>
      <p:sp>
        <p:nvSpPr>
          <p:cNvPr id="4" name="Slide Number Placeholder 3">
            <a:extLst>
              <a:ext uri="{FF2B5EF4-FFF2-40B4-BE49-F238E27FC236}">
                <a16:creationId xmlns:a16="http://schemas.microsoft.com/office/drawing/2014/main" id="{9E649AF4-0B3E-5747-9E81-F8A58C9742B7}"/>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45A7628-4FF7-4E43-A656-E26233466BC4}" type="slidenum">
              <a:rPr kumimoji="0" lang="en-US" sz="1400" b="1"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10</a:t>
            </a:fld>
            <a:endParaRPr kumimoji="0" lang="en-US" sz="1400" b="1"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63675711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6BE0D8-CFED-CA47-89C1-54264ACCC13D}"/>
              </a:ext>
            </a:extLst>
          </p:cNvPr>
          <p:cNvSpPr>
            <a:spLocks noGrp="1"/>
          </p:cNvSpPr>
          <p:nvPr>
            <p:ph type="title"/>
          </p:nvPr>
        </p:nvSpPr>
        <p:spPr/>
        <p:txBody>
          <a:bodyPr/>
          <a:lstStyle/>
          <a:p>
            <a:r>
              <a:rPr lang="en-US" dirty="0"/>
              <a:t>Impact of changing import statement (</a:t>
            </a:r>
            <a:r>
              <a:rPr lang="en-US" dirty="0" err="1"/>
              <a:t>contd</a:t>
            </a:r>
            <a:r>
              <a:rPr lang="en-US" dirty="0"/>
              <a:t>)</a:t>
            </a:r>
          </a:p>
        </p:txBody>
      </p:sp>
      <p:sp>
        <p:nvSpPr>
          <p:cNvPr id="3" name="Content Placeholder 2">
            <a:extLst>
              <a:ext uri="{FF2B5EF4-FFF2-40B4-BE49-F238E27FC236}">
                <a16:creationId xmlns:a16="http://schemas.microsoft.com/office/drawing/2014/main" id="{8AD2ADB7-E450-8F43-B685-5B302161319A}"/>
              </a:ext>
            </a:extLst>
          </p:cNvPr>
          <p:cNvSpPr>
            <a:spLocks noGrp="1"/>
          </p:cNvSpPr>
          <p:nvPr>
            <p:ph idx="1"/>
          </p:nvPr>
        </p:nvSpPr>
        <p:spPr>
          <a:xfrm>
            <a:off x="838200" y="1471448"/>
            <a:ext cx="10515600" cy="4705515"/>
          </a:xfrm>
        </p:spPr>
        <p:txBody>
          <a:bodyPr>
            <a:normAutofit fontScale="92500" lnSpcReduction="10000"/>
          </a:bodyPr>
          <a:lstStyle/>
          <a:p>
            <a:r>
              <a:rPr lang="en-CA" sz="3200" dirty="0"/>
              <a:t>Authors/contributors split on this topic</a:t>
            </a:r>
          </a:p>
          <a:p>
            <a:r>
              <a:rPr lang="en-CA" sz="3200" dirty="0"/>
              <a:t>Rough consensus is option B (consider all import-</a:t>
            </a:r>
            <a:r>
              <a:rPr lang="en-CA" sz="3200" dirty="0" err="1"/>
              <a:t>stmt</a:t>
            </a:r>
            <a:r>
              <a:rPr lang="en-CA" sz="3200" dirty="0"/>
              <a:t> changes as BC)</a:t>
            </a:r>
          </a:p>
          <a:p>
            <a:r>
              <a:rPr lang="en-CA" sz="3200" dirty="0"/>
              <a:t>Another consideration is whether a module’s revision-label should represent the module’s file contents only or the module’s schema (i.e. imports also)</a:t>
            </a:r>
          </a:p>
          <a:p>
            <a:r>
              <a:rPr lang="en-CA" sz="3200" b="1" dirty="0"/>
              <a:t>We would like to hear from the WG, further discussions needed</a:t>
            </a:r>
          </a:p>
          <a:p>
            <a:r>
              <a:rPr lang="en-CA" sz="3200" dirty="0"/>
              <a:t>Email thread: https://</a:t>
            </a:r>
            <a:r>
              <a:rPr lang="en-CA" sz="3200" dirty="0" err="1"/>
              <a:t>mailarchive.ietf.org</a:t>
            </a:r>
            <a:r>
              <a:rPr lang="en-CA" sz="3200" dirty="0"/>
              <a:t>/arch/msg/</a:t>
            </a:r>
            <a:r>
              <a:rPr lang="en-CA" sz="3200" dirty="0" err="1"/>
              <a:t>netmod</a:t>
            </a:r>
            <a:r>
              <a:rPr lang="en-CA" sz="3200" dirty="0"/>
              <a:t>/_lvHJzsFWAM3dJxq_COHz7CG5Tg/</a:t>
            </a:r>
          </a:p>
          <a:p>
            <a:pPr marL="0" indent="0">
              <a:buNone/>
            </a:pPr>
            <a:endParaRPr lang="en-CA" sz="3200" dirty="0"/>
          </a:p>
        </p:txBody>
      </p:sp>
      <p:sp>
        <p:nvSpPr>
          <p:cNvPr id="4" name="Slide Number Placeholder 3">
            <a:extLst>
              <a:ext uri="{FF2B5EF4-FFF2-40B4-BE49-F238E27FC236}">
                <a16:creationId xmlns:a16="http://schemas.microsoft.com/office/drawing/2014/main" id="{9E649AF4-0B3E-5747-9E81-F8A58C9742B7}"/>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45A7628-4FF7-4E43-A656-E26233466BC4}" type="slidenum">
              <a:rPr kumimoji="0" lang="en-US" sz="1400" b="1"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11</a:t>
            </a:fld>
            <a:endParaRPr kumimoji="0" lang="en-US" sz="1400" b="1"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43128534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57745" y="2450668"/>
            <a:ext cx="9476510" cy="1325563"/>
          </a:xfrm>
        </p:spPr>
        <p:txBody>
          <a:bodyPr>
            <a:normAutofit/>
          </a:bodyPr>
          <a:lstStyle/>
          <a:p>
            <a:pPr algn="ctr"/>
            <a:r>
              <a:rPr lang="en-GB" sz="5400" dirty="0"/>
              <a:t>Next Steps</a:t>
            </a:r>
          </a:p>
        </p:txBody>
      </p:sp>
      <p:sp>
        <p:nvSpPr>
          <p:cNvPr id="4" name="Slide Number Placeholder 3"/>
          <p:cNvSpPr>
            <a:spLocks noGrp="1"/>
          </p:cNvSpPr>
          <p:nvPr>
            <p:ph type="sldNum" sz="quarter" idx="12"/>
          </p:nvPr>
        </p:nvSpPr>
        <p:spPr/>
        <p:txBody>
          <a:bodyPr/>
          <a:lstStyle/>
          <a:p>
            <a:fld id="{845A7628-4FF7-4E43-A656-E26233466BC4}" type="slidenum">
              <a:rPr lang="en-US" smtClean="0"/>
              <a:t>12</a:t>
            </a:fld>
            <a:endParaRPr lang="en-US"/>
          </a:p>
        </p:txBody>
      </p:sp>
    </p:spTree>
    <p:extLst>
      <p:ext uri="{BB962C8B-B14F-4D97-AF65-F5344CB8AC3E}">
        <p14:creationId xmlns:p14="http://schemas.microsoft.com/office/powerpoint/2010/main" val="247572051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6BE0D8-CFED-CA47-89C1-54264ACCC13D}"/>
              </a:ext>
            </a:extLst>
          </p:cNvPr>
          <p:cNvSpPr>
            <a:spLocks noGrp="1"/>
          </p:cNvSpPr>
          <p:nvPr>
            <p:ph type="title"/>
          </p:nvPr>
        </p:nvSpPr>
        <p:spPr/>
        <p:txBody>
          <a:bodyPr/>
          <a:lstStyle/>
          <a:p>
            <a:r>
              <a:rPr lang="en-US" dirty="0"/>
              <a:t>Next steps</a:t>
            </a:r>
          </a:p>
        </p:txBody>
      </p:sp>
      <p:sp>
        <p:nvSpPr>
          <p:cNvPr id="3" name="Content Placeholder 2">
            <a:extLst>
              <a:ext uri="{FF2B5EF4-FFF2-40B4-BE49-F238E27FC236}">
                <a16:creationId xmlns:a16="http://schemas.microsoft.com/office/drawing/2014/main" id="{8AD2ADB7-E450-8F43-B685-5B302161319A}"/>
              </a:ext>
            </a:extLst>
          </p:cNvPr>
          <p:cNvSpPr>
            <a:spLocks noGrp="1"/>
          </p:cNvSpPr>
          <p:nvPr>
            <p:ph idx="1"/>
          </p:nvPr>
        </p:nvSpPr>
        <p:spPr/>
        <p:txBody>
          <a:bodyPr>
            <a:normAutofit/>
          </a:bodyPr>
          <a:lstStyle/>
          <a:p>
            <a:r>
              <a:rPr lang="en-US" dirty="0"/>
              <a:t>Resolve last outstanding issues before IETF110</a:t>
            </a:r>
          </a:p>
        </p:txBody>
      </p:sp>
      <p:sp>
        <p:nvSpPr>
          <p:cNvPr id="4" name="Slide Number Placeholder 3">
            <a:extLst>
              <a:ext uri="{FF2B5EF4-FFF2-40B4-BE49-F238E27FC236}">
                <a16:creationId xmlns:a16="http://schemas.microsoft.com/office/drawing/2014/main" id="{9E649AF4-0B3E-5747-9E81-F8A58C9742B7}"/>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45A7628-4FF7-4E43-A656-E26233466BC4}" type="slidenum">
              <a:rPr kumimoji="0" lang="en-US" sz="1400" b="1"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13</a:t>
            </a:fld>
            <a:endParaRPr kumimoji="0" lang="en-US" sz="1400" b="1"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67474887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Rectangle 3"/>
          <p:cNvSpPr>
            <a:spLocks/>
          </p:cNvSpPr>
          <p:nvPr/>
        </p:nvSpPr>
        <p:spPr bwMode="auto">
          <a:xfrm>
            <a:off x="377190" y="1280160"/>
            <a:ext cx="10976610" cy="1270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chemeClr val="tx1"/>
                </a:solidFill>
                <a:miter lim="800000"/>
                <a:headEnd/>
                <a:tailEnd/>
              </a14:hiddenLine>
            </a:ext>
          </a:extLst>
        </p:spPr>
        <p:txBody>
          <a:bodyPr lIns="0" tIns="0" rIns="0" bIns="0"/>
          <a:lstStyle/>
          <a:p>
            <a:pPr algn="ctr"/>
            <a:r>
              <a:rPr lang="en-US" sz="4400" b="1" dirty="0"/>
              <a:t>YANG Semantic Versioning</a:t>
            </a:r>
          </a:p>
          <a:p>
            <a:pPr algn="ctr"/>
            <a:r>
              <a:rPr lang="en-GB" sz="3200" dirty="0">
                <a:hlinkClick r:id="rId2"/>
              </a:rPr>
              <a:t>draft-</a:t>
            </a:r>
            <a:r>
              <a:rPr lang="en-GB" sz="3200" dirty="0" err="1">
                <a:hlinkClick r:id="rId2"/>
              </a:rPr>
              <a:t>ietf</a:t>
            </a:r>
            <a:r>
              <a:rPr lang="en-GB" sz="3200" dirty="0">
                <a:hlinkClick r:id="rId2"/>
              </a:rPr>
              <a:t>-</a:t>
            </a:r>
            <a:r>
              <a:rPr lang="en-GB" sz="3200" dirty="0" err="1">
                <a:hlinkClick r:id="rId2"/>
              </a:rPr>
              <a:t>netmod</a:t>
            </a:r>
            <a:r>
              <a:rPr lang="en-GB" sz="3200" dirty="0">
                <a:hlinkClick r:id="rId2"/>
              </a:rPr>
              <a:t>-yang-</a:t>
            </a:r>
            <a:r>
              <a:rPr lang="en-GB" sz="3200" dirty="0" err="1">
                <a:hlinkClick r:id="rId2"/>
              </a:rPr>
              <a:t>semver</a:t>
            </a:r>
            <a:endParaRPr lang="en-GB" sz="3200" dirty="0"/>
          </a:p>
          <a:p>
            <a:endParaRPr lang="en-US" sz="3200" dirty="0">
              <a:solidFill>
                <a:schemeClr val="tx1">
                  <a:lumMod val="50000"/>
                  <a:lumOff val="50000"/>
                </a:schemeClr>
              </a:solidFill>
              <a:latin typeface="Arial Bold" charset="0"/>
              <a:ea typeface="ＭＳ Ｐゴシック" charset="0"/>
              <a:cs typeface="ＭＳ Ｐゴシック" charset="0"/>
              <a:sym typeface="Arial Bold" charset="0"/>
            </a:endParaRPr>
          </a:p>
          <a:p>
            <a:pPr algn="ctr">
              <a:lnSpc>
                <a:spcPct val="86000"/>
              </a:lnSpc>
              <a:tabLst>
                <a:tab pos="457200" algn="l"/>
                <a:tab pos="914400" algn="l"/>
                <a:tab pos="1371600" algn="l"/>
                <a:tab pos="1828800" algn="l"/>
                <a:tab pos="2286000" algn="l"/>
                <a:tab pos="2743200" algn="l"/>
                <a:tab pos="3200400" algn="l"/>
                <a:tab pos="3657600" algn="l"/>
                <a:tab pos="4114800" algn="l"/>
                <a:tab pos="4572000" algn="l"/>
                <a:tab pos="5029200" algn="l"/>
              </a:tabLst>
              <a:defRPr/>
            </a:pPr>
            <a:r>
              <a:rPr lang="en-US" sz="3600" b="1" dirty="0">
                <a:solidFill>
                  <a:schemeClr val="tx1">
                    <a:lumMod val="50000"/>
                    <a:lumOff val="50000"/>
                  </a:schemeClr>
                </a:solidFill>
                <a:latin typeface="Calibri"/>
                <a:ea typeface="ＭＳ Ｐゴシック" charset="0"/>
                <a:cs typeface="Calibri"/>
                <a:sym typeface="Arial Bold" charset="0"/>
              </a:rPr>
              <a:t>NETMOD WG</a:t>
            </a:r>
          </a:p>
          <a:p>
            <a:pPr algn="ctr">
              <a:lnSpc>
                <a:spcPct val="10000"/>
              </a:lnSpc>
              <a:tabLst>
                <a:tab pos="457200" algn="l"/>
                <a:tab pos="914400" algn="l"/>
                <a:tab pos="1371600" algn="l"/>
                <a:tab pos="1828800" algn="l"/>
                <a:tab pos="2286000" algn="l"/>
                <a:tab pos="2743200" algn="l"/>
                <a:tab pos="3200400" algn="l"/>
                <a:tab pos="3657600" algn="l"/>
                <a:tab pos="4114800" algn="l"/>
                <a:tab pos="4572000" algn="l"/>
                <a:tab pos="5029200" algn="l"/>
              </a:tabLst>
              <a:defRPr/>
            </a:pPr>
            <a:endParaRPr lang="en-US" sz="3200" dirty="0">
              <a:solidFill>
                <a:schemeClr val="tx1">
                  <a:lumMod val="50000"/>
                  <a:lumOff val="50000"/>
                </a:schemeClr>
              </a:solidFill>
              <a:latin typeface="Calibri"/>
              <a:ea typeface="ＭＳ Ｐゴシック" charset="0"/>
              <a:cs typeface="Calibri"/>
              <a:sym typeface="Arial Bold" charset="0"/>
            </a:endParaRPr>
          </a:p>
          <a:p>
            <a:pPr algn="ctr">
              <a:lnSpc>
                <a:spcPct val="86000"/>
              </a:lnSpc>
              <a:tabLst>
                <a:tab pos="457200" algn="l"/>
                <a:tab pos="914400" algn="l"/>
                <a:tab pos="1371600" algn="l"/>
                <a:tab pos="1828800" algn="l"/>
                <a:tab pos="2286000" algn="l"/>
                <a:tab pos="2743200" algn="l"/>
                <a:tab pos="3200400" algn="l"/>
                <a:tab pos="3657600" algn="l"/>
                <a:tab pos="4114800" algn="l"/>
                <a:tab pos="4572000" algn="l"/>
                <a:tab pos="5029200" algn="l"/>
              </a:tabLst>
              <a:defRPr/>
            </a:pPr>
            <a:r>
              <a:rPr lang="en-US" sz="2400" dirty="0">
                <a:solidFill>
                  <a:schemeClr val="tx1">
                    <a:lumMod val="50000"/>
                    <a:lumOff val="50000"/>
                  </a:schemeClr>
                </a:solidFill>
                <a:cs typeface="Calibri"/>
              </a:rPr>
              <a:t>November 2020</a:t>
            </a:r>
            <a:endParaRPr lang="en-US" sz="2400" dirty="0">
              <a:solidFill>
                <a:schemeClr val="tx1">
                  <a:lumMod val="50000"/>
                  <a:lumOff val="50000"/>
                </a:schemeClr>
              </a:solidFill>
            </a:endParaRPr>
          </a:p>
          <a:p>
            <a:pPr algn="ctr">
              <a:lnSpc>
                <a:spcPct val="86000"/>
              </a:lnSpc>
              <a:tabLst>
                <a:tab pos="457200" algn="l"/>
                <a:tab pos="914400" algn="l"/>
                <a:tab pos="1371600" algn="l"/>
                <a:tab pos="1828800" algn="l"/>
                <a:tab pos="2286000" algn="l"/>
                <a:tab pos="2743200" algn="l"/>
                <a:tab pos="3200400" algn="l"/>
                <a:tab pos="3657600" algn="l"/>
                <a:tab pos="4114800" algn="l"/>
                <a:tab pos="4572000" algn="l"/>
                <a:tab pos="5029200" algn="l"/>
              </a:tabLst>
              <a:defRPr/>
            </a:pPr>
            <a:endParaRPr lang="en-US" sz="2400" b="1" dirty="0">
              <a:latin typeface="Calibri"/>
              <a:cs typeface="Calibri"/>
            </a:endParaRPr>
          </a:p>
          <a:p>
            <a:pPr algn="ctr">
              <a:lnSpc>
                <a:spcPct val="86000"/>
              </a:lnSpc>
              <a:tabLst>
                <a:tab pos="457200" algn="l"/>
                <a:tab pos="914400" algn="l"/>
                <a:tab pos="1371600" algn="l"/>
                <a:tab pos="1828800" algn="l"/>
                <a:tab pos="2286000" algn="l"/>
                <a:tab pos="2743200" algn="l"/>
                <a:tab pos="3200400" algn="l"/>
                <a:tab pos="3657600" algn="l"/>
                <a:tab pos="4114800" algn="l"/>
                <a:tab pos="4572000" algn="l"/>
                <a:tab pos="5029200" algn="l"/>
              </a:tabLst>
              <a:defRPr/>
            </a:pPr>
            <a:r>
              <a:rPr lang="en-US" sz="2400" b="1" dirty="0">
                <a:cs typeface="Calibri"/>
              </a:rPr>
              <a:t>Presenting on behalf of the authors:</a:t>
            </a:r>
            <a:br>
              <a:rPr lang="en-US" sz="2400" b="1" dirty="0">
                <a:cs typeface="Calibri"/>
              </a:rPr>
            </a:br>
            <a:r>
              <a:rPr lang="en-US" sz="2400" b="1" dirty="0">
                <a:cs typeface="Calibri"/>
              </a:rPr>
              <a:t> Jan Lindblad</a:t>
            </a:r>
            <a:endParaRPr lang="en-US" sz="2400" dirty="0"/>
          </a:p>
        </p:txBody>
      </p:sp>
      <p:pic>
        <p:nvPicPr>
          <p:cNvPr id="4" name="Picture 1"/>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816894" y="6042026"/>
            <a:ext cx="1058862" cy="5873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chemeClr val="tx1"/>
                </a:solidFill>
                <a:miter lim="800000"/>
                <a:headEnd/>
                <a:tailEnd/>
              </a14:hiddenLine>
            </a:ext>
          </a:extLst>
        </p:spPr>
      </p:pic>
      <p:sp>
        <p:nvSpPr>
          <p:cNvPr id="2" name="Slide Number Placeholder 1"/>
          <p:cNvSpPr>
            <a:spLocks noGrp="1"/>
          </p:cNvSpPr>
          <p:nvPr>
            <p:ph type="sldNum" sz="quarter" idx="12"/>
          </p:nvPr>
        </p:nvSpPr>
        <p:spPr/>
        <p:txBody>
          <a:bodyPr/>
          <a:lstStyle/>
          <a:p>
            <a:fld id="{845A7628-4FF7-4E43-A656-E26233466BC4}" type="slidenum">
              <a:rPr lang="en-US" smtClean="0"/>
              <a:t>14</a:t>
            </a:fld>
            <a:endParaRPr lang="en-US"/>
          </a:p>
        </p:txBody>
      </p:sp>
    </p:spTree>
    <p:extLst>
      <p:ext uri="{BB962C8B-B14F-4D97-AF65-F5344CB8AC3E}">
        <p14:creationId xmlns:p14="http://schemas.microsoft.com/office/powerpoint/2010/main" val="286468947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GB" sz="5400" dirty="0"/>
              <a:t>Current Status</a:t>
            </a:r>
          </a:p>
        </p:txBody>
      </p:sp>
      <p:sp>
        <p:nvSpPr>
          <p:cNvPr id="3" name="Content Placeholder 2">
            <a:extLst>
              <a:ext uri="{FF2B5EF4-FFF2-40B4-BE49-F238E27FC236}">
                <a16:creationId xmlns:a16="http://schemas.microsoft.com/office/drawing/2014/main" id="{35F2C902-16DD-D140-977D-0C3DF92C1244}"/>
              </a:ext>
            </a:extLst>
          </p:cNvPr>
          <p:cNvSpPr>
            <a:spLocks noGrp="1"/>
          </p:cNvSpPr>
          <p:nvPr>
            <p:ph idx="1"/>
          </p:nvPr>
        </p:nvSpPr>
        <p:spPr/>
        <p:txBody>
          <a:bodyPr/>
          <a:lstStyle/>
          <a:p>
            <a:r>
              <a:rPr lang="en-US" dirty="0"/>
              <a:t>No substantive changes since IETF108</a:t>
            </a:r>
          </a:p>
          <a:p>
            <a:r>
              <a:rPr lang="en-US" dirty="0"/>
              <a:t>Authors have been focusing on packages in these past few months</a:t>
            </a:r>
          </a:p>
          <a:p>
            <a:r>
              <a:rPr lang="en-US" dirty="0"/>
              <a:t>Open Issues:</a:t>
            </a:r>
          </a:p>
          <a:p>
            <a:pPr lvl="1"/>
            <a:r>
              <a:rPr lang="en-US" dirty="0"/>
              <a:t>Pre-release version precedence</a:t>
            </a:r>
          </a:p>
          <a:p>
            <a:pPr lvl="1"/>
            <a:r>
              <a:rPr lang="en-US" dirty="0"/>
              <a:t>What to advise IANA</a:t>
            </a:r>
          </a:p>
          <a:p>
            <a:pPr lvl="1"/>
            <a:r>
              <a:rPr lang="en-US" dirty="0"/>
              <a:t>YANG </a:t>
            </a:r>
            <a:r>
              <a:rPr lang="en-US" dirty="0" err="1"/>
              <a:t>Semver</a:t>
            </a:r>
            <a:r>
              <a:rPr lang="en-US" dirty="0"/>
              <a:t> mandatory for IETF modules</a:t>
            </a:r>
          </a:p>
          <a:p>
            <a:pPr lvl="1"/>
            <a:endParaRPr lang="en-US" dirty="0"/>
          </a:p>
        </p:txBody>
      </p:sp>
      <p:sp>
        <p:nvSpPr>
          <p:cNvPr id="4" name="Slide Number Placeholder 3"/>
          <p:cNvSpPr>
            <a:spLocks noGrp="1"/>
          </p:cNvSpPr>
          <p:nvPr>
            <p:ph type="sldNum" sz="quarter" idx="12"/>
          </p:nvPr>
        </p:nvSpPr>
        <p:spPr/>
        <p:txBody>
          <a:bodyPr/>
          <a:lstStyle/>
          <a:p>
            <a:fld id="{845A7628-4FF7-4E43-A656-E26233466BC4}" type="slidenum">
              <a:rPr lang="en-US" smtClean="0"/>
              <a:t>15</a:t>
            </a:fld>
            <a:endParaRPr lang="en-US"/>
          </a:p>
        </p:txBody>
      </p:sp>
    </p:spTree>
    <p:extLst>
      <p:ext uri="{BB962C8B-B14F-4D97-AF65-F5344CB8AC3E}">
        <p14:creationId xmlns:p14="http://schemas.microsoft.com/office/powerpoint/2010/main" val="25967355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6BE0D8-CFED-CA47-89C1-54264ACCC13D}"/>
              </a:ext>
            </a:extLst>
          </p:cNvPr>
          <p:cNvSpPr>
            <a:spLocks noGrp="1"/>
          </p:cNvSpPr>
          <p:nvPr>
            <p:ph type="title"/>
          </p:nvPr>
        </p:nvSpPr>
        <p:spPr/>
        <p:txBody>
          <a:bodyPr/>
          <a:lstStyle/>
          <a:p>
            <a:r>
              <a:rPr lang="en-US" dirty="0"/>
              <a:t>Pre-release version precedence</a:t>
            </a:r>
            <a:br>
              <a:rPr lang="en-US" dirty="0"/>
            </a:br>
            <a:endParaRPr lang="en-US" dirty="0"/>
          </a:p>
        </p:txBody>
      </p:sp>
      <p:sp>
        <p:nvSpPr>
          <p:cNvPr id="3" name="Content Placeholder 2">
            <a:extLst>
              <a:ext uri="{FF2B5EF4-FFF2-40B4-BE49-F238E27FC236}">
                <a16:creationId xmlns:a16="http://schemas.microsoft.com/office/drawing/2014/main" id="{8AD2ADB7-E450-8F43-B685-5B302161319A}"/>
              </a:ext>
            </a:extLst>
          </p:cNvPr>
          <p:cNvSpPr>
            <a:spLocks noGrp="1"/>
          </p:cNvSpPr>
          <p:nvPr>
            <p:ph idx="1"/>
          </p:nvPr>
        </p:nvSpPr>
        <p:spPr/>
        <p:txBody>
          <a:bodyPr>
            <a:normAutofit fontScale="62500" lnSpcReduction="20000"/>
          </a:bodyPr>
          <a:lstStyle/>
          <a:p>
            <a:pPr marL="0" indent="0">
              <a:buNone/>
            </a:pPr>
            <a:r>
              <a:rPr lang="en-US" dirty="0"/>
              <a:t>GitHub Issue #60: </a:t>
            </a:r>
            <a:r>
              <a:rPr lang="en-CA" dirty="0"/>
              <a:t>If the MAJOR, MINOR, PATCH of a pre-release version doesn't change or jumps forward, the pre-release precedence rules are well-established based on semver.org. However, if a module is initially going to be a MAJOR version ahead but during development it's reverted to only a MINOR version increment, the precedence rules break. For example:</a:t>
            </a:r>
          </a:p>
          <a:p>
            <a:pPr marL="0" indent="0">
              <a:buNone/>
            </a:pPr>
            <a:endParaRPr lang="en-CA" dirty="0"/>
          </a:p>
          <a:p>
            <a:pPr marL="0" indent="0">
              <a:buNone/>
            </a:pPr>
            <a:r>
              <a:rPr lang="en-CA" dirty="0"/>
              <a:t>1.0.0 &lt; 2.0.0-pre-release &lt;broken!&gt; 1.1.0-pre-release &lt; 1.1.0</a:t>
            </a:r>
          </a:p>
          <a:p>
            <a:pPr marL="0" indent="0">
              <a:buNone/>
            </a:pPr>
            <a:endParaRPr lang="en-CA" dirty="0"/>
          </a:p>
          <a:p>
            <a:pPr marL="0" indent="0">
              <a:buNone/>
            </a:pPr>
            <a:r>
              <a:rPr lang="en-CA" dirty="0"/>
              <a:t>The above could be fixed simply by saying pre-releases don't have implied precedence and the module lineage should be used instead. But then we lose any semantic meaning in the revision-labels. Though, with the draft names in the pre-release strings, there is a direct link back to the draft, which has history in Data Tracker.</a:t>
            </a:r>
          </a:p>
          <a:p>
            <a:pPr marL="0" indent="0">
              <a:buNone/>
            </a:pPr>
            <a:endParaRPr lang="en-CA" dirty="0"/>
          </a:p>
          <a:p>
            <a:pPr marL="0" indent="0">
              <a:buNone/>
            </a:pPr>
            <a:r>
              <a:rPr lang="en-CA" dirty="0"/>
              <a:t>Another thought is to say that revision-labels can never go backwards. That if you decide on 2.0.0 as the next string, that the final product will be 2.0.0. This can work because it will most likely trigger authors to use the next MINOR (or even PATCH) version throughout development until the final release. Then, and only then is a true YANG </a:t>
            </a:r>
            <a:r>
              <a:rPr lang="en-CA" dirty="0" err="1"/>
              <a:t>semver</a:t>
            </a:r>
            <a:r>
              <a:rPr lang="en-CA" dirty="0"/>
              <a:t> assigned based on the totality of the </a:t>
            </a:r>
            <a:r>
              <a:rPr lang="en-CA"/>
              <a:t>development.</a:t>
            </a:r>
            <a:endParaRPr lang="en-CA" dirty="0"/>
          </a:p>
        </p:txBody>
      </p:sp>
      <p:sp>
        <p:nvSpPr>
          <p:cNvPr id="4" name="Slide Number Placeholder 3">
            <a:extLst>
              <a:ext uri="{FF2B5EF4-FFF2-40B4-BE49-F238E27FC236}">
                <a16:creationId xmlns:a16="http://schemas.microsoft.com/office/drawing/2014/main" id="{9E649AF4-0B3E-5747-9E81-F8A58C9742B7}"/>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45A7628-4FF7-4E43-A656-E26233466BC4}" type="slidenum">
              <a:rPr kumimoji="0" lang="en-US" sz="1400" b="1"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16</a:t>
            </a:fld>
            <a:endParaRPr kumimoji="0" lang="en-US" sz="1400" b="1"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95947728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87B15F-CDE0-1747-A195-540A178F1F31}"/>
              </a:ext>
            </a:extLst>
          </p:cNvPr>
          <p:cNvSpPr>
            <a:spLocks noGrp="1"/>
          </p:cNvSpPr>
          <p:nvPr>
            <p:ph type="title"/>
          </p:nvPr>
        </p:nvSpPr>
        <p:spPr/>
        <p:txBody>
          <a:bodyPr/>
          <a:lstStyle/>
          <a:p>
            <a:r>
              <a:rPr lang="en-US" dirty="0"/>
              <a:t>Recommendations to IANA</a:t>
            </a:r>
          </a:p>
        </p:txBody>
      </p:sp>
      <p:sp>
        <p:nvSpPr>
          <p:cNvPr id="3" name="Content Placeholder 2">
            <a:extLst>
              <a:ext uri="{FF2B5EF4-FFF2-40B4-BE49-F238E27FC236}">
                <a16:creationId xmlns:a16="http://schemas.microsoft.com/office/drawing/2014/main" id="{E0804FA0-B847-CC4E-B910-B40938EC0EA3}"/>
              </a:ext>
            </a:extLst>
          </p:cNvPr>
          <p:cNvSpPr>
            <a:spLocks noGrp="1"/>
          </p:cNvSpPr>
          <p:nvPr>
            <p:ph idx="1"/>
          </p:nvPr>
        </p:nvSpPr>
        <p:spPr/>
        <p:txBody>
          <a:bodyPr/>
          <a:lstStyle/>
          <a:p>
            <a:r>
              <a:rPr lang="en-US" dirty="0"/>
              <a:t>GitHub Issue #59 (also applies to overall versioning)</a:t>
            </a:r>
          </a:p>
          <a:p>
            <a:r>
              <a:rPr lang="en-US" dirty="0"/>
              <a:t>What guidance should be given to IANA around adding “</a:t>
            </a:r>
            <a:r>
              <a:rPr lang="en-US" dirty="0" err="1"/>
              <a:t>nbc</a:t>
            </a:r>
            <a:r>
              <a:rPr lang="en-US" dirty="0"/>
              <a:t>-change” and any revision-label to a document?</a:t>
            </a:r>
          </a:p>
          <a:p>
            <a:r>
              <a:rPr lang="en-US" b="1" dirty="0"/>
              <a:t>Recommendation: Authors with the help of YANG Doc would be best suited for this.  IANA should not be adding labels or deciding on </a:t>
            </a:r>
            <a:r>
              <a:rPr lang="en-US" b="1" dirty="0" err="1"/>
              <a:t>nbc</a:t>
            </a:r>
            <a:r>
              <a:rPr lang="en-US" b="1"/>
              <a:t>-changes</a:t>
            </a:r>
            <a:endParaRPr lang="en-US" b="1" dirty="0"/>
          </a:p>
        </p:txBody>
      </p:sp>
      <p:sp>
        <p:nvSpPr>
          <p:cNvPr id="4" name="Slide Number Placeholder 3">
            <a:extLst>
              <a:ext uri="{FF2B5EF4-FFF2-40B4-BE49-F238E27FC236}">
                <a16:creationId xmlns:a16="http://schemas.microsoft.com/office/drawing/2014/main" id="{98FAB216-A6D7-5F47-BC2B-BD1463B30C9F}"/>
              </a:ext>
            </a:extLst>
          </p:cNvPr>
          <p:cNvSpPr>
            <a:spLocks noGrp="1"/>
          </p:cNvSpPr>
          <p:nvPr>
            <p:ph type="sldNum" sz="quarter" idx="12"/>
          </p:nvPr>
        </p:nvSpPr>
        <p:spPr/>
        <p:txBody>
          <a:bodyPr/>
          <a:lstStyle/>
          <a:p>
            <a:fld id="{845A7628-4FF7-4E43-A656-E26233466BC4}" type="slidenum">
              <a:rPr lang="en-US" smtClean="0"/>
              <a:pPr/>
              <a:t>17</a:t>
            </a:fld>
            <a:endParaRPr lang="en-US" dirty="0"/>
          </a:p>
        </p:txBody>
      </p:sp>
    </p:spTree>
    <p:extLst>
      <p:ext uri="{BB962C8B-B14F-4D97-AF65-F5344CB8AC3E}">
        <p14:creationId xmlns:p14="http://schemas.microsoft.com/office/powerpoint/2010/main" val="64289311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6BE0D8-CFED-CA47-89C1-54264ACCC13D}"/>
              </a:ext>
            </a:extLst>
          </p:cNvPr>
          <p:cNvSpPr>
            <a:spLocks noGrp="1"/>
          </p:cNvSpPr>
          <p:nvPr>
            <p:ph type="title"/>
          </p:nvPr>
        </p:nvSpPr>
        <p:spPr/>
        <p:txBody>
          <a:bodyPr/>
          <a:lstStyle/>
          <a:p>
            <a:r>
              <a:rPr lang="en-US" dirty="0"/>
              <a:t>YANG </a:t>
            </a:r>
            <a:r>
              <a:rPr lang="en-US" dirty="0" err="1"/>
              <a:t>Semver</a:t>
            </a:r>
            <a:r>
              <a:rPr lang="en-US" dirty="0"/>
              <a:t> mandatory for IETF modules</a:t>
            </a:r>
            <a:br>
              <a:rPr lang="en-US" dirty="0"/>
            </a:br>
            <a:endParaRPr lang="en-US" dirty="0"/>
          </a:p>
        </p:txBody>
      </p:sp>
      <p:sp>
        <p:nvSpPr>
          <p:cNvPr id="3" name="Content Placeholder 2">
            <a:extLst>
              <a:ext uri="{FF2B5EF4-FFF2-40B4-BE49-F238E27FC236}">
                <a16:creationId xmlns:a16="http://schemas.microsoft.com/office/drawing/2014/main" id="{8AD2ADB7-E450-8F43-B685-5B302161319A}"/>
              </a:ext>
            </a:extLst>
          </p:cNvPr>
          <p:cNvSpPr>
            <a:spLocks noGrp="1"/>
          </p:cNvSpPr>
          <p:nvPr>
            <p:ph idx="1"/>
          </p:nvPr>
        </p:nvSpPr>
        <p:spPr/>
        <p:txBody>
          <a:bodyPr>
            <a:normAutofit/>
          </a:bodyPr>
          <a:lstStyle/>
          <a:p>
            <a:pPr marL="0" indent="0">
              <a:buNone/>
            </a:pPr>
            <a:r>
              <a:rPr lang="en-US" dirty="0"/>
              <a:t>GitHub Issue #45: </a:t>
            </a:r>
            <a:r>
              <a:rPr lang="en-CA" dirty="0"/>
              <a:t>Should all newly published IETF YANG modules include a yang-</a:t>
            </a:r>
            <a:r>
              <a:rPr lang="en-CA" dirty="0" err="1"/>
              <a:t>semver</a:t>
            </a:r>
            <a:r>
              <a:rPr lang="en-CA" dirty="0"/>
              <a:t> revision-label?</a:t>
            </a:r>
          </a:p>
          <a:p>
            <a:pPr marL="0" indent="0">
              <a:buNone/>
            </a:pPr>
            <a:r>
              <a:rPr lang="en-CA" dirty="0"/>
              <a:t>Authors’ proposal: yes</a:t>
            </a:r>
          </a:p>
          <a:p>
            <a:pPr lvl="1"/>
            <a:r>
              <a:rPr lang="en-CA" dirty="0"/>
              <a:t>helps readers understand “at a glance” if two revisions of a module are backwards compatible</a:t>
            </a:r>
          </a:p>
        </p:txBody>
      </p:sp>
      <p:sp>
        <p:nvSpPr>
          <p:cNvPr id="4" name="Slide Number Placeholder 3">
            <a:extLst>
              <a:ext uri="{FF2B5EF4-FFF2-40B4-BE49-F238E27FC236}">
                <a16:creationId xmlns:a16="http://schemas.microsoft.com/office/drawing/2014/main" id="{9E649AF4-0B3E-5747-9E81-F8A58C9742B7}"/>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45A7628-4FF7-4E43-A656-E26233466BC4}" type="slidenum">
              <a:rPr kumimoji="0" lang="en-US" sz="1400" b="1"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18</a:t>
            </a:fld>
            <a:endParaRPr kumimoji="0" lang="en-US" sz="1400" b="1"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33688130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725222-EEAE-6E4B-A008-4BF6CC7DCB6A}"/>
              </a:ext>
            </a:extLst>
          </p:cNvPr>
          <p:cNvSpPr>
            <a:spLocks noGrp="1"/>
          </p:cNvSpPr>
          <p:nvPr>
            <p:ph type="title"/>
          </p:nvPr>
        </p:nvSpPr>
        <p:spPr>
          <a:xfrm>
            <a:off x="838200" y="365126"/>
            <a:ext cx="10515600" cy="601156"/>
          </a:xfrm>
        </p:spPr>
        <p:txBody>
          <a:bodyPr>
            <a:normAutofit fontScale="90000"/>
          </a:bodyPr>
          <a:lstStyle/>
          <a:p>
            <a:r>
              <a:rPr lang="en-US" dirty="0"/>
              <a:t>Agenda</a:t>
            </a:r>
          </a:p>
        </p:txBody>
      </p:sp>
      <p:sp>
        <p:nvSpPr>
          <p:cNvPr id="3" name="Content Placeholder 2">
            <a:extLst>
              <a:ext uri="{FF2B5EF4-FFF2-40B4-BE49-F238E27FC236}">
                <a16:creationId xmlns:a16="http://schemas.microsoft.com/office/drawing/2014/main" id="{F4497245-C1FB-2B4C-BD8D-9E6B29C7D62E}"/>
              </a:ext>
            </a:extLst>
          </p:cNvPr>
          <p:cNvSpPr>
            <a:spLocks noGrp="1"/>
          </p:cNvSpPr>
          <p:nvPr>
            <p:ph idx="1"/>
          </p:nvPr>
        </p:nvSpPr>
        <p:spPr>
          <a:xfrm>
            <a:off x="838200" y="1044102"/>
            <a:ext cx="10515600" cy="5132861"/>
          </a:xfrm>
        </p:spPr>
        <p:txBody>
          <a:bodyPr>
            <a:normAutofit/>
          </a:bodyPr>
          <a:lstStyle/>
          <a:p>
            <a:pPr marL="0" indent="0">
              <a:buNone/>
            </a:pPr>
            <a:r>
              <a:rPr lang="en-GB" b="1" dirty="0"/>
              <a:t>This presentation:</a:t>
            </a:r>
          </a:p>
          <a:p>
            <a:pPr marL="457200" lvl="1" indent="0">
              <a:buNone/>
            </a:pPr>
            <a:r>
              <a:rPr lang="en-GB" b="1" dirty="0"/>
              <a:t>Solution Overview </a:t>
            </a:r>
            <a:r>
              <a:rPr lang="en-US" b="1" dirty="0"/>
              <a:t>– Jan Lindblad</a:t>
            </a:r>
          </a:p>
          <a:p>
            <a:pPr marL="0" indent="0">
              <a:buNone/>
            </a:pPr>
            <a:endParaRPr lang="en-US" b="1" dirty="0"/>
          </a:p>
          <a:p>
            <a:pPr marL="0" indent="0">
              <a:buNone/>
            </a:pPr>
            <a:r>
              <a:rPr lang="en-US" b="1" dirty="0"/>
              <a:t>Following presentations on individual drafts:</a:t>
            </a:r>
          </a:p>
          <a:p>
            <a:pPr marL="457200" lvl="1" indent="0">
              <a:buNone/>
            </a:pPr>
            <a:r>
              <a:rPr lang="en-US" b="1" dirty="0"/>
              <a:t>YANG Module Versioning – Jan Lindblad</a:t>
            </a:r>
            <a:endParaRPr lang="en-GB" b="1" dirty="0"/>
          </a:p>
          <a:p>
            <a:pPr marL="457200" lvl="1" indent="0">
              <a:buNone/>
            </a:pPr>
            <a:r>
              <a:rPr lang="en-GB" b="1" dirty="0"/>
              <a:t>YANG Semantic Versioning – Jan Lindblad</a:t>
            </a:r>
            <a:endParaRPr lang="en-GB" dirty="0"/>
          </a:p>
          <a:p>
            <a:pPr marL="457200" lvl="1" indent="0">
              <a:buNone/>
            </a:pPr>
            <a:r>
              <a:rPr lang="en-GB" b="1" dirty="0"/>
              <a:t>YANG Packages – Bo Wu</a:t>
            </a:r>
            <a:endParaRPr lang="en-GB" dirty="0"/>
          </a:p>
        </p:txBody>
      </p:sp>
      <p:sp>
        <p:nvSpPr>
          <p:cNvPr id="4" name="Slide Number Placeholder 3">
            <a:extLst>
              <a:ext uri="{FF2B5EF4-FFF2-40B4-BE49-F238E27FC236}">
                <a16:creationId xmlns:a16="http://schemas.microsoft.com/office/drawing/2014/main" id="{1E0B8E1C-2028-F447-953C-345AD556B19D}"/>
              </a:ext>
            </a:extLst>
          </p:cNvPr>
          <p:cNvSpPr>
            <a:spLocks noGrp="1"/>
          </p:cNvSpPr>
          <p:nvPr>
            <p:ph type="sldNum" sz="quarter" idx="12"/>
          </p:nvPr>
        </p:nvSpPr>
        <p:spPr/>
        <p:txBody>
          <a:bodyPr/>
          <a:lstStyle/>
          <a:p>
            <a:fld id="{845A7628-4FF7-4E43-A656-E26233466BC4}" type="slidenum">
              <a:rPr lang="en-US" smtClean="0"/>
              <a:t>2</a:t>
            </a:fld>
            <a:endParaRPr lang="en-US"/>
          </a:p>
        </p:txBody>
      </p:sp>
    </p:spTree>
    <p:extLst>
      <p:ext uri="{BB962C8B-B14F-4D97-AF65-F5344CB8AC3E}">
        <p14:creationId xmlns:p14="http://schemas.microsoft.com/office/powerpoint/2010/main" val="406472328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666007"/>
          </a:xfrm>
        </p:spPr>
        <p:txBody>
          <a:bodyPr>
            <a:normAutofit fontScale="90000"/>
          </a:bodyPr>
          <a:lstStyle/>
          <a:p>
            <a:r>
              <a:rPr lang="en-US" dirty="0"/>
              <a:t>Recap - YANG Versioning Solution Overview</a:t>
            </a:r>
          </a:p>
        </p:txBody>
      </p:sp>
      <p:sp>
        <p:nvSpPr>
          <p:cNvPr id="3" name="Content Placeholder 2"/>
          <p:cNvSpPr>
            <a:spLocks noGrp="1"/>
          </p:cNvSpPr>
          <p:nvPr>
            <p:ph idx="1"/>
          </p:nvPr>
        </p:nvSpPr>
        <p:spPr>
          <a:xfrm>
            <a:off x="838200" y="1076528"/>
            <a:ext cx="10515600" cy="5100435"/>
          </a:xfrm>
        </p:spPr>
        <p:txBody>
          <a:bodyPr>
            <a:normAutofit fontScale="92500"/>
          </a:bodyPr>
          <a:lstStyle/>
          <a:p>
            <a:pPr marL="0" indent="0">
              <a:buNone/>
            </a:pPr>
            <a:r>
              <a:rPr lang="en-GB" dirty="0"/>
              <a:t>Complete solution consists of five drafts:</a:t>
            </a:r>
          </a:p>
          <a:p>
            <a:pPr marL="514350" indent="-514350">
              <a:buFont typeface="+mj-lt"/>
              <a:buAutoNum type="arabicPeriod"/>
            </a:pPr>
            <a:r>
              <a:rPr lang="en-GB" dirty="0"/>
              <a:t>Updated YANG Module Revision Handling:</a:t>
            </a:r>
          </a:p>
          <a:p>
            <a:pPr marL="457200" lvl="1" indent="0">
              <a:buNone/>
            </a:pPr>
            <a:r>
              <a:rPr lang="en-GB" dirty="0"/>
              <a:t>	Can notify of </a:t>
            </a:r>
            <a:r>
              <a:rPr lang="en-GB" dirty="0" err="1"/>
              <a:t>nbc</a:t>
            </a:r>
            <a:r>
              <a:rPr lang="en-GB" dirty="0"/>
              <a:t> changes between module revisions, allows branched revision 	history, revision-labels</a:t>
            </a:r>
          </a:p>
          <a:p>
            <a:pPr marL="514350" indent="-514350">
              <a:buFont typeface="+mj-lt"/>
              <a:buAutoNum type="arabicPeriod"/>
            </a:pPr>
            <a:r>
              <a:rPr lang="en-GB" dirty="0"/>
              <a:t>Module semantic version number scheme: </a:t>
            </a:r>
          </a:p>
          <a:p>
            <a:pPr marL="457200" lvl="1" indent="0">
              <a:buNone/>
            </a:pPr>
            <a:r>
              <a:rPr lang="en-GB" dirty="0"/>
              <a:t>	Allows use of YANG </a:t>
            </a:r>
            <a:r>
              <a:rPr lang="en-GB" dirty="0" err="1"/>
              <a:t>semver</a:t>
            </a:r>
            <a:r>
              <a:rPr lang="en-GB" dirty="0"/>
              <a:t> for module revision-labels and package versioning</a:t>
            </a:r>
          </a:p>
          <a:p>
            <a:pPr marL="514350" indent="-514350">
              <a:buFont typeface="+mj-lt"/>
              <a:buAutoNum type="arabicPeriod"/>
            </a:pPr>
            <a:r>
              <a:rPr lang="en-GB" dirty="0"/>
              <a:t>Versioned YANG packages:</a:t>
            </a:r>
          </a:p>
          <a:p>
            <a:pPr marL="457200" lvl="1" indent="0">
              <a:buNone/>
            </a:pPr>
            <a:r>
              <a:rPr lang="en-GB" dirty="0"/>
              <a:t>	Versioning at the schema level rather than individual modules</a:t>
            </a:r>
          </a:p>
          <a:p>
            <a:pPr marL="514350" indent="-514350">
              <a:buFont typeface="+mj-lt"/>
              <a:buAutoNum type="arabicPeriod"/>
            </a:pPr>
            <a:r>
              <a:rPr lang="en-GB" dirty="0"/>
              <a:t>Protocol operations for package version selection:</a:t>
            </a:r>
          </a:p>
          <a:p>
            <a:pPr marL="457200" lvl="1" indent="0">
              <a:buNone/>
            </a:pPr>
            <a:r>
              <a:rPr lang="en-GB" dirty="0"/>
              <a:t>	Devices can support multiple schema versions, clients can select for session</a:t>
            </a:r>
          </a:p>
          <a:p>
            <a:pPr marL="514350" indent="-514350">
              <a:buFont typeface="+mj-lt"/>
              <a:buAutoNum type="arabicPeriod"/>
            </a:pPr>
            <a:r>
              <a:rPr lang="en-GB" dirty="0"/>
              <a:t>YANG schema comparison tooling:</a:t>
            </a:r>
          </a:p>
          <a:p>
            <a:pPr marL="457200" lvl="1" indent="0">
              <a:buNone/>
            </a:pPr>
            <a:r>
              <a:rPr lang="en-GB" dirty="0"/>
              <a:t>	Tooling to algorithmically compare module or schema revisions</a:t>
            </a:r>
          </a:p>
          <a:p>
            <a:pPr marL="0" indent="0">
              <a:buNone/>
            </a:pPr>
            <a:endParaRPr lang="en-GB" dirty="0"/>
          </a:p>
          <a:p>
            <a:pPr marL="514350" indent="-514350">
              <a:buFont typeface="+mj-lt"/>
              <a:buAutoNum type="arabicPeriod"/>
            </a:pPr>
            <a:endParaRPr lang="en-GB" dirty="0"/>
          </a:p>
          <a:p>
            <a:pPr marL="514350" indent="-514350">
              <a:buFont typeface="+mj-lt"/>
              <a:buAutoNum type="arabicPeriod"/>
            </a:pPr>
            <a:endParaRPr lang="en-GB" dirty="0"/>
          </a:p>
        </p:txBody>
      </p:sp>
      <p:sp>
        <p:nvSpPr>
          <p:cNvPr id="4" name="Slide Number Placeholder 3"/>
          <p:cNvSpPr>
            <a:spLocks noGrp="1"/>
          </p:cNvSpPr>
          <p:nvPr>
            <p:ph type="sldNum" sz="quarter" idx="12"/>
          </p:nvPr>
        </p:nvSpPr>
        <p:spPr/>
        <p:txBody>
          <a:bodyPr/>
          <a:lstStyle/>
          <a:p>
            <a:fld id="{845A7628-4FF7-4E43-A656-E26233466BC4}" type="slidenum">
              <a:rPr lang="en-US" smtClean="0"/>
              <a:t>3</a:t>
            </a:fld>
            <a:endParaRPr lang="en-US"/>
          </a:p>
        </p:txBody>
      </p:sp>
    </p:spTree>
    <p:extLst>
      <p:ext uri="{BB962C8B-B14F-4D97-AF65-F5344CB8AC3E}">
        <p14:creationId xmlns:p14="http://schemas.microsoft.com/office/powerpoint/2010/main" val="246441186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A0C574-0572-2E41-9A2E-68792A33C8DB}"/>
              </a:ext>
            </a:extLst>
          </p:cNvPr>
          <p:cNvSpPr>
            <a:spLocks noGrp="1"/>
          </p:cNvSpPr>
          <p:nvPr>
            <p:ph type="title"/>
          </p:nvPr>
        </p:nvSpPr>
        <p:spPr/>
        <p:txBody>
          <a:bodyPr/>
          <a:lstStyle/>
          <a:p>
            <a:r>
              <a:rPr lang="en-US" dirty="0"/>
              <a:t>General update on weekly Versioning calls</a:t>
            </a:r>
          </a:p>
        </p:txBody>
      </p:sp>
      <p:sp>
        <p:nvSpPr>
          <p:cNvPr id="3" name="Content Placeholder 2">
            <a:extLst>
              <a:ext uri="{FF2B5EF4-FFF2-40B4-BE49-F238E27FC236}">
                <a16:creationId xmlns:a16="http://schemas.microsoft.com/office/drawing/2014/main" id="{13EC5959-B44E-E84B-B19A-76F13A026A51}"/>
              </a:ext>
            </a:extLst>
          </p:cNvPr>
          <p:cNvSpPr>
            <a:spLocks noGrp="1"/>
          </p:cNvSpPr>
          <p:nvPr>
            <p:ph idx="1"/>
          </p:nvPr>
        </p:nvSpPr>
        <p:spPr/>
        <p:txBody>
          <a:bodyPr/>
          <a:lstStyle/>
          <a:p>
            <a:r>
              <a:rPr lang="en-US" dirty="0"/>
              <a:t>Tried to progress Versioning, but a bit stuck</a:t>
            </a:r>
          </a:p>
          <a:p>
            <a:pPr lvl="1"/>
            <a:r>
              <a:rPr lang="en-US" dirty="0"/>
              <a:t>Working on packages may resolve issues</a:t>
            </a:r>
          </a:p>
          <a:p>
            <a:r>
              <a:rPr lang="en-US" dirty="0"/>
              <a:t>Bumped the comparison &amp; versioning selection drafts</a:t>
            </a:r>
          </a:p>
          <a:p>
            <a:pPr lvl="1"/>
            <a:r>
              <a:rPr lang="en-US" dirty="0"/>
              <a:t>Updated to newest RFC format xml2rfc v3</a:t>
            </a:r>
          </a:p>
          <a:p>
            <a:r>
              <a:rPr lang="en-US" dirty="0"/>
              <a:t>Spent lots of time on Packages</a:t>
            </a:r>
          </a:p>
          <a:p>
            <a:pPr lvl="1"/>
            <a:r>
              <a:rPr lang="en-US" dirty="0"/>
              <a:t>Lots left to go</a:t>
            </a:r>
          </a:p>
          <a:p>
            <a:r>
              <a:rPr lang="en-US" dirty="0"/>
              <a:t>Focus remains on Packages, likely for the next while</a:t>
            </a:r>
          </a:p>
          <a:p>
            <a:endParaRPr lang="en-US" dirty="0"/>
          </a:p>
        </p:txBody>
      </p:sp>
      <p:sp>
        <p:nvSpPr>
          <p:cNvPr id="4" name="Slide Number Placeholder 3">
            <a:extLst>
              <a:ext uri="{FF2B5EF4-FFF2-40B4-BE49-F238E27FC236}">
                <a16:creationId xmlns:a16="http://schemas.microsoft.com/office/drawing/2014/main" id="{96B4A72A-7182-6746-A16F-E1A944FD22FA}"/>
              </a:ext>
            </a:extLst>
          </p:cNvPr>
          <p:cNvSpPr>
            <a:spLocks noGrp="1"/>
          </p:cNvSpPr>
          <p:nvPr>
            <p:ph type="sldNum" sz="quarter" idx="12"/>
          </p:nvPr>
        </p:nvSpPr>
        <p:spPr/>
        <p:txBody>
          <a:bodyPr/>
          <a:lstStyle/>
          <a:p>
            <a:fld id="{845A7628-4FF7-4E43-A656-E26233466BC4}" type="slidenum">
              <a:rPr lang="en-US" smtClean="0"/>
              <a:pPr/>
              <a:t>4</a:t>
            </a:fld>
            <a:endParaRPr lang="en-US" dirty="0"/>
          </a:p>
        </p:txBody>
      </p:sp>
    </p:spTree>
    <p:extLst>
      <p:ext uri="{BB962C8B-B14F-4D97-AF65-F5344CB8AC3E}">
        <p14:creationId xmlns:p14="http://schemas.microsoft.com/office/powerpoint/2010/main" val="46288308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Next Steps</a:t>
            </a:r>
          </a:p>
        </p:txBody>
      </p:sp>
      <p:sp>
        <p:nvSpPr>
          <p:cNvPr id="3" name="Content Placeholder 2"/>
          <p:cNvSpPr>
            <a:spLocks noGrp="1"/>
          </p:cNvSpPr>
          <p:nvPr>
            <p:ph idx="1"/>
          </p:nvPr>
        </p:nvSpPr>
        <p:spPr/>
        <p:txBody>
          <a:bodyPr>
            <a:normAutofit lnSpcReduction="10000"/>
          </a:bodyPr>
          <a:lstStyle/>
          <a:p>
            <a:r>
              <a:rPr lang="en-GB" dirty="0"/>
              <a:t>Authors + interested parties continue to meet on a weekly call to progress this work</a:t>
            </a:r>
          </a:p>
          <a:p>
            <a:pPr lvl="1"/>
            <a:r>
              <a:rPr lang="en-GB" dirty="0"/>
              <a:t>Meetings are open to all</a:t>
            </a:r>
          </a:p>
          <a:p>
            <a:pPr lvl="1"/>
            <a:r>
              <a:rPr lang="en-GB" dirty="0"/>
              <a:t>key issues are brought back to WG mailing list</a:t>
            </a:r>
          </a:p>
          <a:p>
            <a:pPr lvl="1"/>
            <a:r>
              <a:rPr lang="en-GB" dirty="0"/>
              <a:t>Weekly meeting is currently on Tues @2pm UK time / 9am Eastern. </a:t>
            </a:r>
            <a:br>
              <a:rPr lang="en-GB" dirty="0"/>
            </a:br>
            <a:r>
              <a:rPr lang="en-GB" dirty="0"/>
              <a:t>Thanks to the authors and contributors for their regular attendance</a:t>
            </a:r>
          </a:p>
          <a:p>
            <a:r>
              <a:rPr lang="en-GB" dirty="0"/>
              <a:t>Issues tracked in </a:t>
            </a:r>
            <a:r>
              <a:rPr lang="en-GB" dirty="0" err="1"/>
              <a:t>github</a:t>
            </a:r>
            <a:r>
              <a:rPr lang="en-GB" dirty="0"/>
              <a:t>, discussed on WG mail list 	</a:t>
            </a:r>
            <a:r>
              <a:rPr lang="en-GB" dirty="0">
                <a:hlinkClick r:id="rId2"/>
              </a:rPr>
              <a:t>https://github.com/netmod-wg/yang-ver-dt</a:t>
            </a:r>
            <a:endParaRPr lang="en-GB" dirty="0"/>
          </a:p>
          <a:p>
            <a:r>
              <a:rPr lang="en-GB" dirty="0"/>
              <a:t>Phase work on the documents:</a:t>
            </a:r>
          </a:p>
          <a:p>
            <a:pPr lvl="1"/>
            <a:r>
              <a:rPr lang="en-GB" dirty="0"/>
              <a:t>module versioning, yang </a:t>
            </a:r>
            <a:r>
              <a:rPr lang="en-GB" dirty="0" err="1"/>
              <a:t>semver</a:t>
            </a:r>
            <a:r>
              <a:rPr lang="en-GB" dirty="0"/>
              <a:t> and packages? first (get to last call)</a:t>
            </a:r>
          </a:p>
          <a:p>
            <a:pPr lvl="1"/>
            <a:r>
              <a:rPr lang="en-GB" dirty="0"/>
              <a:t>version selection and schema comparison to follow</a:t>
            </a:r>
          </a:p>
        </p:txBody>
      </p:sp>
      <p:sp>
        <p:nvSpPr>
          <p:cNvPr id="4" name="Slide Number Placeholder 3"/>
          <p:cNvSpPr>
            <a:spLocks noGrp="1"/>
          </p:cNvSpPr>
          <p:nvPr>
            <p:ph type="sldNum" sz="quarter" idx="12"/>
          </p:nvPr>
        </p:nvSpPr>
        <p:spPr/>
        <p:txBody>
          <a:bodyPr/>
          <a:lstStyle/>
          <a:p>
            <a:fld id="{845A7628-4FF7-4E43-A656-E26233466BC4}" type="slidenum">
              <a:rPr lang="en-US" smtClean="0"/>
              <a:t>5</a:t>
            </a:fld>
            <a:endParaRPr lang="en-US"/>
          </a:p>
        </p:txBody>
      </p:sp>
    </p:spTree>
    <p:extLst>
      <p:ext uri="{BB962C8B-B14F-4D97-AF65-F5344CB8AC3E}">
        <p14:creationId xmlns:p14="http://schemas.microsoft.com/office/powerpoint/2010/main" val="149268577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Rectangle 3"/>
          <p:cNvSpPr>
            <a:spLocks/>
          </p:cNvSpPr>
          <p:nvPr/>
        </p:nvSpPr>
        <p:spPr bwMode="auto">
          <a:xfrm>
            <a:off x="377190" y="1280160"/>
            <a:ext cx="10976610" cy="1270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chemeClr val="tx1"/>
                </a:solidFill>
                <a:miter lim="800000"/>
                <a:headEnd/>
                <a:tailEnd/>
              </a14:hiddenLine>
            </a:ext>
          </a:extLst>
        </p:spPr>
        <p:txBody>
          <a:bodyPr lIns="0" tIns="0" rIns="0" bIns="0"/>
          <a:lstStyle/>
          <a:p>
            <a:pPr algn="ctr"/>
            <a:r>
              <a:rPr lang="en-US" sz="4400" b="1" dirty="0"/>
              <a:t>YANG Module Versioning</a:t>
            </a:r>
          </a:p>
          <a:p>
            <a:pPr algn="ctr"/>
            <a:r>
              <a:rPr lang="en-GB" sz="3200" dirty="0">
                <a:hlinkClick r:id="rId2"/>
              </a:rPr>
              <a:t>draft-ietf-netmod-yang-module-versioning</a:t>
            </a:r>
            <a:endParaRPr lang="en-GB" sz="3200" dirty="0"/>
          </a:p>
          <a:p>
            <a:endParaRPr lang="en-US" sz="3200" dirty="0">
              <a:solidFill>
                <a:schemeClr val="tx1">
                  <a:lumMod val="50000"/>
                  <a:lumOff val="50000"/>
                </a:schemeClr>
              </a:solidFill>
              <a:latin typeface="Arial Bold" charset="0"/>
              <a:ea typeface="ＭＳ Ｐゴシック" charset="0"/>
              <a:cs typeface="ＭＳ Ｐゴシック" charset="0"/>
              <a:sym typeface="Arial Bold" charset="0"/>
            </a:endParaRPr>
          </a:p>
          <a:p>
            <a:pPr algn="ctr">
              <a:lnSpc>
                <a:spcPct val="86000"/>
              </a:lnSpc>
              <a:tabLst>
                <a:tab pos="457200" algn="l"/>
                <a:tab pos="914400" algn="l"/>
                <a:tab pos="1371600" algn="l"/>
                <a:tab pos="1828800" algn="l"/>
                <a:tab pos="2286000" algn="l"/>
                <a:tab pos="2743200" algn="l"/>
                <a:tab pos="3200400" algn="l"/>
                <a:tab pos="3657600" algn="l"/>
                <a:tab pos="4114800" algn="l"/>
                <a:tab pos="4572000" algn="l"/>
                <a:tab pos="5029200" algn="l"/>
              </a:tabLst>
              <a:defRPr/>
            </a:pPr>
            <a:r>
              <a:rPr lang="en-US" sz="3600" b="1" dirty="0">
                <a:solidFill>
                  <a:schemeClr val="tx1">
                    <a:lumMod val="50000"/>
                    <a:lumOff val="50000"/>
                  </a:schemeClr>
                </a:solidFill>
                <a:latin typeface="Calibri"/>
                <a:ea typeface="ＭＳ Ｐゴシック" charset="0"/>
                <a:cs typeface="Calibri"/>
                <a:sym typeface="Arial Bold" charset="0"/>
              </a:rPr>
              <a:t>NETMOD WG</a:t>
            </a:r>
          </a:p>
          <a:p>
            <a:pPr algn="ctr">
              <a:lnSpc>
                <a:spcPct val="10000"/>
              </a:lnSpc>
              <a:tabLst>
                <a:tab pos="457200" algn="l"/>
                <a:tab pos="914400" algn="l"/>
                <a:tab pos="1371600" algn="l"/>
                <a:tab pos="1828800" algn="l"/>
                <a:tab pos="2286000" algn="l"/>
                <a:tab pos="2743200" algn="l"/>
                <a:tab pos="3200400" algn="l"/>
                <a:tab pos="3657600" algn="l"/>
                <a:tab pos="4114800" algn="l"/>
                <a:tab pos="4572000" algn="l"/>
                <a:tab pos="5029200" algn="l"/>
              </a:tabLst>
              <a:defRPr/>
            </a:pPr>
            <a:endParaRPr lang="en-US" sz="3200" dirty="0">
              <a:solidFill>
                <a:schemeClr val="tx1">
                  <a:lumMod val="50000"/>
                  <a:lumOff val="50000"/>
                </a:schemeClr>
              </a:solidFill>
              <a:latin typeface="Calibri"/>
              <a:ea typeface="ＭＳ Ｐゴシック" charset="0"/>
              <a:cs typeface="Calibri"/>
              <a:sym typeface="Arial Bold" charset="0"/>
            </a:endParaRPr>
          </a:p>
          <a:p>
            <a:pPr algn="ctr">
              <a:lnSpc>
                <a:spcPct val="86000"/>
              </a:lnSpc>
              <a:tabLst>
                <a:tab pos="457200" algn="l"/>
                <a:tab pos="914400" algn="l"/>
                <a:tab pos="1371600" algn="l"/>
                <a:tab pos="1828800" algn="l"/>
                <a:tab pos="2286000" algn="l"/>
                <a:tab pos="2743200" algn="l"/>
                <a:tab pos="3200400" algn="l"/>
                <a:tab pos="3657600" algn="l"/>
                <a:tab pos="4114800" algn="l"/>
                <a:tab pos="4572000" algn="l"/>
                <a:tab pos="5029200" algn="l"/>
              </a:tabLst>
              <a:defRPr/>
            </a:pPr>
            <a:r>
              <a:rPr lang="en-US" sz="2400" dirty="0">
                <a:solidFill>
                  <a:schemeClr val="tx1">
                    <a:lumMod val="50000"/>
                    <a:lumOff val="50000"/>
                  </a:schemeClr>
                </a:solidFill>
                <a:cs typeface="Calibri"/>
              </a:rPr>
              <a:t>November 2020</a:t>
            </a:r>
            <a:endParaRPr lang="en-US" sz="2400" dirty="0">
              <a:solidFill>
                <a:schemeClr val="tx1">
                  <a:lumMod val="50000"/>
                  <a:lumOff val="50000"/>
                </a:schemeClr>
              </a:solidFill>
            </a:endParaRPr>
          </a:p>
          <a:p>
            <a:pPr algn="ctr">
              <a:lnSpc>
                <a:spcPct val="86000"/>
              </a:lnSpc>
              <a:tabLst>
                <a:tab pos="457200" algn="l"/>
                <a:tab pos="914400" algn="l"/>
                <a:tab pos="1371600" algn="l"/>
                <a:tab pos="1828800" algn="l"/>
                <a:tab pos="2286000" algn="l"/>
                <a:tab pos="2743200" algn="l"/>
                <a:tab pos="3200400" algn="l"/>
                <a:tab pos="3657600" algn="l"/>
                <a:tab pos="4114800" algn="l"/>
                <a:tab pos="4572000" algn="l"/>
                <a:tab pos="5029200" algn="l"/>
              </a:tabLst>
              <a:defRPr/>
            </a:pPr>
            <a:endParaRPr lang="en-US" sz="2400" b="1" dirty="0">
              <a:latin typeface="Calibri"/>
              <a:cs typeface="Calibri"/>
            </a:endParaRPr>
          </a:p>
          <a:p>
            <a:pPr algn="ctr">
              <a:lnSpc>
                <a:spcPct val="86000"/>
              </a:lnSpc>
              <a:tabLst>
                <a:tab pos="457200" algn="l"/>
                <a:tab pos="914400" algn="l"/>
                <a:tab pos="1371600" algn="l"/>
                <a:tab pos="1828800" algn="l"/>
                <a:tab pos="2286000" algn="l"/>
                <a:tab pos="2743200" algn="l"/>
                <a:tab pos="3200400" algn="l"/>
                <a:tab pos="3657600" algn="l"/>
                <a:tab pos="4114800" algn="l"/>
                <a:tab pos="4572000" algn="l"/>
                <a:tab pos="5029200" algn="l"/>
              </a:tabLst>
              <a:defRPr/>
            </a:pPr>
            <a:r>
              <a:rPr lang="en-GB" sz="2400" b="1" dirty="0">
                <a:cs typeface="Calibri"/>
              </a:rPr>
              <a:t>Presenting on behalf of authors:</a:t>
            </a:r>
            <a:br>
              <a:rPr lang="en-GB" sz="2400" b="1" dirty="0">
                <a:cs typeface="Calibri"/>
              </a:rPr>
            </a:br>
            <a:r>
              <a:rPr lang="en-GB" sz="2400" b="1" dirty="0">
                <a:cs typeface="Calibri"/>
              </a:rPr>
              <a:t>Jan Lindblad</a:t>
            </a:r>
            <a:endParaRPr lang="en-GB" sz="2400" dirty="0">
              <a:cs typeface="Calibri"/>
            </a:endParaRPr>
          </a:p>
          <a:p>
            <a:pPr algn="ctr">
              <a:lnSpc>
                <a:spcPct val="86000"/>
              </a:lnSpc>
              <a:tabLst>
                <a:tab pos="457200" algn="l"/>
                <a:tab pos="914400" algn="l"/>
                <a:tab pos="1371600" algn="l"/>
                <a:tab pos="1828800" algn="l"/>
                <a:tab pos="2286000" algn="l"/>
                <a:tab pos="2743200" algn="l"/>
                <a:tab pos="3200400" algn="l"/>
                <a:tab pos="3657600" algn="l"/>
                <a:tab pos="4114800" algn="l"/>
                <a:tab pos="4572000" algn="l"/>
                <a:tab pos="5029200" algn="l"/>
              </a:tabLst>
              <a:defRPr/>
            </a:pPr>
            <a:endParaRPr lang="en-US" sz="2400" dirty="0">
              <a:latin typeface="Arial Bold" charset="0"/>
              <a:ea typeface="ＭＳ Ｐゴシック" charset="0"/>
              <a:cs typeface="ＭＳ Ｐゴシック" charset="0"/>
              <a:sym typeface="Arial Bold" charset="0"/>
            </a:endParaRPr>
          </a:p>
        </p:txBody>
      </p:sp>
      <p:pic>
        <p:nvPicPr>
          <p:cNvPr id="4" name="Picture 1"/>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816894" y="6042026"/>
            <a:ext cx="1058862" cy="5873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chemeClr val="tx1"/>
                </a:solidFill>
                <a:miter lim="800000"/>
                <a:headEnd/>
                <a:tailEnd/>
              </a14:hiddenLine>
            </a:ext>
          </a:extLst>
        </p:spPr>
      </p:pic>
      <p:sp>
        <p:nvSpPr>
          <p:cNvPr id="2" name="Slide Number Placeholder 1"/>
          <p:cNvSpPr>
            <a:spLocks noGrp="1"/>
          </p:cNvSpPr>
          <p:nvPr>
            <p:ph type="sldNum" sz="quarter" idx="12"/>
          </p:nvPr>
        </p:nvSpPr>
        <p:spPr/>
        <p:txBody>
          <a:bodyPr/>
          <a:lstStyle/>
          <a:p>
            <a:fld id="{845A7628-4FF7-4E43-A656-E26233466BC4}" type="slidenum">
              <a:rPr lang="en-US" smtClean="0"/>
              <a:t>6</a:t>
            </a:fld>
            <a:endParaRPr lang="en-US"/>
          </a:p>
        </p:txBody>
      </p:sp>
    </p:spTree>
    <p:extLst>
      <p:ext uri="{BB962C8B-B14F-4D97-AF65-F5344CB8AC3E}">
        <p14:creationId xmlns:p14="http://schemas.microsoft.com/office/powerpoint/2010/main" val="150257640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57745" y="2450668"/>
            <a:ext cx="9476510" cy="1325563"/>
          </a:xfrm>
        </p:spPr>
        <p:txBody>
          <a:bodyPr>
            <a:normAutofit fontScale="90000"/>
          </a:bodyPr>
          <a:lstStyle/>
          <a:p>
            <a:pPr algn="ctr"/>
            <a:r>
              <a:rPr lang="en-GB" sz="5400" dirty="0"/>
              <a:t>Main issues discussed since IETF108</a:t>
            </a:r>
            <a:br>
              <a:rPr lang="en-GB" sz="5400" dirty="0"/>
            </a:br>
            <a:r>
              <a:rPr lang="en-GB" sz="5400" dirty="0"/>
              <a:t>(still open)</a:t>
            </a:r>
          </a:p>
        </p:txBody>
      </p:sp>
      <p:sp>
        <p:nvSpPr>
          <p:cNvPr id="4" name="Slide Number Placeholder 3"/>
          <p:cNvSpPr>
            <a:spLocks noGrp="1"/>
          </p:cNvSpPr>
          <p:nvPr>
            <p:ph type="sldNum" sz="quarter" idx="12"/>
          </p:nvPr>
        </p:nvSpPr>
        <p:spPr/>
        <p:txBody>
          <a:bodyPr/>
          <a:lstStyle/>
          <a:p>
            <a:fld id="{845A7628-4FF7-4E43-A656-E26233466BC4}" type="slidenum">
              <a:rPr lang="en-US" smtClean="0"/>
              <a:t>7</a:t>
            </a:fld>
            <a:endParaRPr lang="en-US"/>
          </a:p>
        </p:txBody>
      </p:sp>
    </p:spTree>
    <p:extLst>
      <p:ext uri="{BB962C8B-B14F-4D97-AF65-F5344CB8AC3E}">
        <p14:creationId xmlns:p14="http://schemas.microsoft.com/office/powerpoint/2010/main" val="126831860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6BE0D8-CFED-CA47-89C1-54264ACCC13D}"/>
              </a:ext>
            </a:extLst>
          </p:cNvPr>
          <p:cNvSpPr>
            <a:spLocks noGrp="1"/>
          </p:cNvSpPr>
          <p:nvPr>
            <p:ph type="title"/>
          </p:nvPr>
        </p:nvSpPr>
        <p:spPr/>
        <p:txBody>
          <a:bodyPr/>
          <a:lstStyle/>
          <a:p>
            <a:r>
              <a:rPr lang="en-US" dirty="0"/>
              <a:t>Insignificant whitespace changes</a:t>
            </a:r>
          </a:p>
        </p:txBody>
      </p:sp>
      <p:sp>
        <p:nvSpPr>
          <p:cNvPr id="3" name="Content Placeholder 2">
            <a:extLst>
              <a:ext uri="{FF2B5EF4-FFF2-40B4-BE49-F238E27FC236}">
                <a16:creationId xmlns:a16="http://schemas.microsoft.com/office/drawing/2014/main" id="{8AD2ADB7-E450-8F43-B685-5B302161319A}"/>
              </a:ext>
            </a:extLst>
          </p:cNvPr>
          <p:cNvSpPr>
            <a:spLocks noGrp="1"/>
          </p:cNvSpPr>
          <p:nvPr>
            <p:ph idx="1"/>
          </p:nvPr>
        </p:nvSpPr>
        <p:spPr/>
        <p:txBody>
          <a:bodyPr>
            <a:normAutofit/>
          </a:bodyPr>
          <a:lstStyle/>
          <a:p>
            <a:pPr marL="0" indent="0">
              <a:buNone/>
            </a:pPr>
            <a:r>
              <a:rPr lang="en-CA" dirty="0">
                <a:hlinkClick r:id="rId2"/>
              </a:rPr>
              <a:t>https://github.com/netmod-wg/yang-ver-dt/issues/8</a:t>
            </a:r>
            <a:endParaRPr lang="en-CA" dirty="0"/>
          </a:p>
          <a:p>
            <a:pPr marL="0" indent="0">
              <a:buNone/>
            </a:pPr>
            <a:r>
              <a:rPr lang="en-CA" dirty="0"/>
              <a:t>Many of the authors/contributors wanted insignificant whitespace changes to result in a new revision-label. Makes validation of a module with a checksum easier (no normalization needed).</a:t>
            </a:r>
          </a:p>
          <a:p>
            <a:pPr marL="0" indent="0">
              <a:buNone/>
            </a:pPr>
            <a:r>
              <a:rPr lang="en-CA" dirty="0"/>
              <a:t>WG feedback: insignificant changes should not require a new revision-label since this is currently allowed. </a:t>
            </a:r>
          </a:p>
          <a:p>
            <a:pPr marL="0" indent="0">
              <a:buNone/>
            </a:pPr>
            <a:r>
              <a:rPr lang="en-CA" dirty="0"/>
              <a:t>Email thread: </a:t>
            </a:r>
            <a:r>
              <a:rPr lang="en-CA" sz="2400" dirty="0">
                <a:hlinkClick r:id="rId3"/>
              </a:rPr>
              <a:t>https://mailarchive.ietf.org/arch/msg/netmod/1OWNbTb1riSzRupBei-T9FQprzI/</a:t>
            </a:r>
            <a:endParaRPr lang="en-CA" sz="2400" dirty="0"/>
          </a:p>
          <a:p>
            <a:pPr marL="0" indent="0">
              <a:buNone/>
            </a:pPr>
            <a:r>
              <a:rPr lang="en-CA" dirty="0"/>
              <a:t>Next step: further discussions needed</a:t>
            </a:r>
          </a:p>
        </p:txBody>
      </p:sp>
      <p:sp>
        <p:nvSpPr>
          <p:cNvPr id="4" name="Slide Number Placeholder 3">
            <a:extLst>
              <a:ext uri="{FF2B5EF4-FFF2-40B4-BE49-F238E27FC236}">
                <a16:creationId xmlns:a16="http://schemas.microsoft.com/office/drawing/2014/main" id="{9E649AF4-0B3E-5747-9E81-F8A58C9742B7}"/>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45A7628-4FF7-4E43-A656-E26233466BC4}" type="slidenum">
              <a:rPr kumimoji="0" lang="en-US" sz="1400" b="1"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0" lang="en-US" sz="1400" b="1"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51379631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6BE0D8-CFED-CA47-89C1-54264ACCC13D}"/>
              </a:ext>
            </a:extLst>
          </p:cNvPr>
          <p:cNvSpPr>
            <a:spLocks noGrp="1"/>
          </p:cNvSpPr>
          <p:nvPr>
            <p:ph type="title"/>
          </p:nvPr>
        </p:nvSpPr>
        <p:spPr/>
        <p:txBody>
          <a:bodyPr/>
          <a:lstStyle/>
          <a:p>
            <a:r>
              <a:rPr lang="en-US" dirty="0"/>
              <a:t>How NBC changes can break imports</a:t>
            </a:r>
          </a:p>
        </p:txBody>
      </p:sp>
      <p:sp>
        <p:nvSpPr>
          <p:cNvPr id="3" name="Content Placeholder 2">
            <a:extLst>
              <a:ext uri="{FF2B5EF4-FFF2-40B4-BE49-F238E27FC236}">
                <a16:creationId xmlns:a16="http://schemas.microsoft.com/office/drawing/2014/main" id="{8AD2ADB7-E450-8F43-B685-5B302161319A}"/>
              </a:ext>
            </a:extLst>
          </p:cNvPr>
          <p:cNvSpPr>
            <a:spLocks noGrp="1"/>
          </p:cNvSpPr>
          <p:nvPr>
            <p:ph idx="1"/>
          </p:nvPr>
        </p:nvSpPr>
        <p:spPr>
          <a:xfrm>
            <a:off x="838200" y="1471448"/>
            <a:ext cx="10515600" cy="4705515"/>
          </a:xfrm>
        </p:spPr>
        <p:txBody>
          <a:bodyPr>
            <a:normAutofit fontScale="62500" lnSpcReduction="20000"/>
          </a:bodyPr>
          <a:lstStyle/>
          <a:p>
            <a:pPr marL="0" indent="0">
              <a:buNone/>
            </a:pPr>
            <a:r>
              <a:rPr lang="en-CA" sz="4500" dirty="0">
                <a:hlinkClick r:id="rId3"/>
              </a:rPr>
              <a:t>https://github.com/netmod-wg/yang-ver-dt/issues/11</a:t>
            </a:r>
            <a:endParaRPr lang="en-CA" sz="4500" dirty="0"/>
          </a:p>
          <a:p>
            <a:pPr marL="0" indent="0">
              <a:buNone/>
            </a:pPr>
            <a:r>
              <a:rPr lang="en-CA" sz="4500" dirty="0"/>
              <a:t>Extension </a:t>
            </a:r>
            <a:r>
              <a:rPr lang="en-CA" sz="4500" i="1" dirty="0"/>
              <a:t>revision-or-derived</a:t>
            </a:r>
            <a:r>
              <a:rPr lang="en-CA" sz="4500" dirty="0"/>
              <a:t> reduces set of importable revisions to those which are derived from a particular revision:</a:t>
            </a:r>
          </a:p>
          <a:p>
            <a:pPr marL="514350" indent="-514350">
              <a:buFont typeface="+mj-lt"/>
              <a:buAutoNum type="arabicParenR"/>
            </a:pPr>
            <a:r>
              <a:rPr lang="en-CA" sz="4500" dirty="0"/>
              <a:t>Consider module A (1.0.0) which imports module B using “2.0.0 or derived” and that there is no revision-label with MAJOR version &gt; 2. This means A will be importing rev 2.Y.Z of module B.</a:t>
            </a:r>
          </a:p>
          <a:p>
            <a:pPr marL="514350" indent="-514350">
              <a:buFont typeface="+mj-lt"/>
              <a:buAutoNum type="arabicParenR"/>
            </a:pPr>
            <a:r>
              <a:rPr lang="en-CA" sz="4500" dirty="0"/>
              <a:t>If new revision 3.0.0 of module B is created (NBC changes), module A may end up importing 3.0.0 and this </a:t>
            </a:r>
            <a:r>
              <a:rPr lang="en-CA" sz="4500" b="1" dirty="0"/>
              <a:t>could</a:t>
            </a:r>
            <a:r>
              <a:rPr lang="en-CA" sz="4500" dirty="0"/>
              <a:t> break clients using module A</a:t>
            </a:r>
          </a:p>
          <a:p>
            <a:pPr marL="0" indent="0">
              <a:buNone/>
            </a:pPr>
            <a:r>
              <a:rPr lang="en-CA" sz="4500" dirty="0"/>
              <a:t>Email thread: </a:t>
            </a:r>
            <a:r>
              <a:rPr lang="en-CA" sz="4500" dirty="0">
                <a:hlinkClick r:id="rId4"/>
              </a:rPr>
              <a:t>https://mailarchive.ietf.org/arch/msg/netmod/dGQX4jeQWjPT1TqPjk8_yjVJhFM/</a:t>
            </a:r>
            <a:endParaRPr lang="en-CA" sz="4500" dirty="0"/>
          </a:p>
          <a:p>
            <a:pPr marL="0" indent="0">
              <a:buNone/>
            </a:pPr>
            <a:r>
              <a:rPr lang="en-CA" sz="4500" dirty="0"/>
              <a:t>Next </a:t>
            </a:r>
            <a:r>
              <a:rPr lang="en-CA" sz="3800" dirty="0"/>
              <a:t>step: decide whether we need extension </a:t>
            </a:r>
            <a:r>
              <a:rPr lang="en-CA" sz="4000" i="1" dirty="0"/>
              <a:t>revision-or-compatible-derived</a:t>
            </a:r>
            <a:endParaRPr lang="en-CA" sz="3800" i="1" dirty="0"/>
          </a:p>
        </p:txBody>
      </p:sp>
      <p:sp>
        <p:nvSpPr>
          <p:cNvPr id="4" name="Slide Number Placeholder 3">
            <a:extLst>
              <a:ext uri="{FF2B5EF4-FFF2-40B4-BE49-F238E27FC236}">
                <a16:creationId xmlns:a16="http://schemas.microsoft.com/office/drawing/2014/main" id="{9E649AF4-0B3E-5747-9E81-F8A58C9742B7}"/>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45A7628-4FF7-4E43-A656-E26233466BC4}" type="slidenum">
              <a:rPr kumimoji="0" lang="en-US" sz="1400" b="1"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9</a:t>
            </a:fld>
            <a:endParaRPr kumimoji="0" lang="en-US" sz="1400" b="1"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14112300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21452</TotalTime>
  <Words>1480</Words>
  <Application>Microsoft Macintosh PowerPoint</Application>
  <PresentationFormat>Widescreen</PresentationFormat>
  <Paragraphs>152</Paragraphs>
  <Slides>18</Slides>
  <Notes>4</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18</vt:i4>
      </vt:variant>
    </vt:vector>
  </HeadingPairs>
  <TitlesOfParts>
    <vt:vector size="23" baseType="lpstr">
      <vt:lpstr>Arial Bold</vt:lpstr>
      <vt:lpstr>Arial</vt:lpstr>
      <vt:lpstr>Calibri</vt:lpstr>
      <vt:lpstr>Calibri Light</vt:lpstr>
      <vt:lpstr>Office Theme</vt:lpstr>
      <vt:lpstr>PowerPoint Presentation</vt:lpstr>
      <vt:lpstr>Agenda</vt:lpstr>
      <vt:lpstr>Recap - YANG Versioning Solution Overview</vt:lpstr>
      <vt:lpstr>General update on weekly Versioning calls</vt:lpstr>
      <vt:lpstr>Next Steps</vt:lpstr>
      <vt:lpstr>PowerPoint Presentation</vt:lpstr>
      <vt:lpstr>Main issues discussed since IETF108 (still open)</vt:lpstr>
      <vt:lpstr>Insignificant whitespace changes</vt:lpstr>
      <vt:lpstr>How NBC changes can break imports</vt:lpstr>
      <vt:lpstr>Impact of changing import statement</vt:lpstr>
      <vt:lpstr>Impact of changing import statement (contd)</vt:lpstr>
      <vt:lpstr>Next Steps</vt:lpstr>
      <vt:lpstr>Next steps</vt:lpstr>
      <vt:lpstr>PowerPoint Presentation</vt:lpstr>
      <vt:lpstr>Current Status</vt:lpstr>
      <vt:lpstr>Pre-release version precedence </vt:lpstr>
      <vt:lpstr>Recommendations to IANA</vt:lpstr>
      <vt:lpstr>YANG Semver mandatory for IETF modules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Joe Clarke</dc:creator>
  <cp:lastModifiedBy>Jan Lindblad (jlindbla)</cp:lastModifiedBy>
  <cp:revision>188</cp:revision>
  <cp:lastPrinted>2017-07-18T07:27:38Z</cp:lastPrinted>
  <dcterms:created xsi:type="dcterms:W3CDTF">2017-07-17T16:17:59Z</dcterms:created>
  <dcterms:modified xsi:type="dcterms:W3CDTF">2020-11-12T07:05:55Z</dcterms:modified>
</cp:coreProperties>
</file>