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04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2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8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6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23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1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40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5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1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33CAB-B398-4F8A-BC2C-C0B48FD82E6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draft-li-intent-classification-2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384792" cy="2231834"/>
          </a:xfrm>
        </p:spPr>
        <p:txBody>
          <a:bodyPr>
            <a:normAutofit/>
          </a:bodyPr>
          <a:lstStyle/>
          <a:p>
            <a:endParaRPr lang="en-US" sz="3400" dirty="0"/>
          </a:p>
          <a:p>
            <a:r>
              <a:rPr lang="en-IE" sz="3400" dirty="0" smtClean="0"/>
              <a:t>Review Comments Summary and Candidate Solutions</a:t>
            </a:r>
          </a:p>
          <a:p>
            <a:endParaRPr lang="en-IE" sz="2500" dirty="0" smtClean="0"/>
          </a:p>
          <a:p>
            <a:endParaRPr lang="en-IE" sz="2500" dirty="0" smtClean="0"/>
          </a:p>
          <a:p>
            <a:endParaRPr lang="en-IE" sz="3600" dirty="0" smtClean="0"/>
          </a:p>
          <a:p>
            <a:endParaRPr lang="en-IE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669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We initially replied on comments via emails</a:t>
            </a:r>
          </a:p>
          <a:p>
            <a:r>
              <a:rPr lang="en-IE" dirty="0" smtClean="0"/>
              <a:t>As the draft has not been approved, our goal is to try to make updates and try to get approval for version 0.3 </a:t>
            </a:r>
          </a:p>
          <a:p>
            <a:r>
              <a:rPr lang="en-IE" dirty="0" smtClean="0"/>
              <a:t>We created a summary table with the comments and we are proposing the candidate solutions</a:t>
            </a:r>
          </a:p>
          <a:p>
            <a:r>
              <a:rPr lang="en-IE" dirty="0" smtClean="0"/>
              <a:t>Proposed Plan:</a:t>
            </a:r>
          </a:p>
          <a:p>
            <a:pPr lvl="1"/>
            <a:r>
              <a:rPr lang="en-IE" dirty="0"/>
              <a:t>R</a:t>
            </a:r>
            <a:r>
              <a:rPr lang="en-IE" dirty="0" smtClean="0"/>
              <a:t>eview / discuss internally on the authors mailing list</a:t>
            </a:r>
          </a:p>
          <a:p>
            <a:pPr lvl="1"/>
            <a:r>
              <a:rPr lang="en-IE" dirty="0" smtClean="0"/>
              <a:t>Engage with individual comment authors and chairs prior to addressing the comments, to ensure that they agree with the proposed solution</a:t>
            </a:r>
          </a:p>
          <a:p>
            <a:pPr lvl="1"/>
            <a:r>
              <a:rPr lang="en-IE" dirty="0" smtClean="0"/>
              <a:t>Assign the individual updates to the draft authors</a:t>
            </a:r>
          </a:p>
          <a:p>
            <a:pPr lvl="1"/>
            <a:r>
              <a:rPr lang="en-IE" dirty="0" smtClean="0"/>
              <a:t>If changes agreed with the comment authors, we will try to make updates before March 9</a:t>
            </a:r>
            <a:r>
              <a:rPr lang="en-IE" baseline="30000" dirty="0" smtClean="0"/>
              <a:t>th</a:t>
            </a:r>
            <a:r>
              <a:rPr lang="en-IE" dirty="0" smtClean="0"/>
              <a:t> – Internet Submission cut-off for IETF 107 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277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009691"/>
              </p:ext>
            </p:extLst>
          </p:nvPr>
        </p:nvGraphicFramePr>
        <p:xfrm>
          <a:off x="107504" y="196552"/>
          <a:ext cx="11834560" cy="616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328"/>
                <a:gridCol w="1373655"/>
                <a:gridCol w="2489361"/>
                <a:gridCol w="7443216"/>
              </a:tblGrid>
              <a:tr h="327849"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No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Comment</a:t>
                      </a:r>
                      <a:r>
                        <a:rPr lang="en-IE" sz="1200" baseline="0" dirty="0" smtClean="0">
                          <a:solidFill>
                            <a:schemeClr val="tx2"/>
                          </a:solidFill>
                        </a:rPr>
                        <a:t> Authors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Comment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Solution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32231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1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Schönwälder</a:t>
                      </a:r>
                      <a:r>
                        <a:rPr lang="en-IE" sz="1200" dirty="0" smtClean="0"/>
                        <a:t> Jürgen, </a:t>
                      </a:r>
                    </a:p>
                    <a:p>
                      <a:r>
                        <a:rPr lang="en-IE" sz="1200" dirty="0" err="1" smtClean="0"/>
                        <a:t>Jérôme</a:t>
                      </a:r>
                      <a:r>
                        <a:rPr lang="en-IE" sz="1200" dirty="0" smtClean="0"/>
                        <a:t> François,</a:t>
                      </a:r>
                    </a:p>
                    <a:p>
                      <a:r>
                        <a:rPr lang="en-IE" sz="1200" dirty="0" err="1" smtClean="0"/>
                        <a:t>Ciavaglia</a:t>
                      </a:r>
                      <a:r>
                        <a:rPr lang="en-IE" sz="1200" dirty="0" smtClean="0"/>
                        <a:t> Laurent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The value the document brings with its tables is not clearly explained.  What is the core value proposition of the document?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</a:t>
                      </a:r>
                      <a:r>
                        <a:rPr lang="en-IE" sz="1200" dirty="0" smtClean="0"/>
                        <a:t>: The introduction section could be updated to clarify the scope of this document.</a:t>
                      </a:r>
                    </a:p>
                    <a:p>
                      <a:endParaRPr lang="en-IE" sz="1200" dirty="0" smtClean="0"/>
                    </a:p>
                    <a:p>
                      <a:r>
                        <a:rPr lang="en-IE" sz="1200" b="1" dirty="0" smtClean="0"/>
                        <a:t>Candidate 2</a:t>
                      </a:r>
                      <a:r>
                        <a:rPr lang="en-IE" sz="1200" dirty="0" smtClean="0"/>
                        <a:t>: The introduction could be re-written to provide a stronger case for the need of intent classification, explain maybe who would benefit from this, and how it would benefit.</a:t>
                      </a:r>
                      <a:endParaRPr lang="en-IE" sz="1200" dirty="0"/>
                    </a:p>
                  </a:txBody>
                  <a:tcPr/>
                </a:tc>
              </a:tr>
              <a:tr h="131879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2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Schönwälder</a:t>
                      </a:r>
                      <a:r>
                        <a:rPr lang="en-IE" sz="1200" dirty="0" smtClean="0"/>
                        <a:t> Jürgen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Alignment with the draft-clemm-nmrg-dist-intent-03 draft defining intent concepts and terminology.</a:t>
                      </a:r>
                    </a:p>
                    <a:p>
                      <a:pPr marL="0" marR="0" lvl="0" indent="0" algn="l" defTabSz="8904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dirty="0" smtClean="0"/>
                        <a:t>Does not support the adoption of the classification draft until we adopt the other draft and have agreement that draft-</a:t>
                      </a:r>
                      <a:r>
                        <a:rPr lang="en-IE" sz="1200" dirty="0" err="1" smtClean="0"/>
                        <a:t>clemm</a:t>
                      </a:r>
                      <a:r>
                        <a:rPr lang="en-IE" sz="1200" dirty="0" smtClean="0"/>
                        <a:t>-</a:t>
                      </a:r>
                      <a:r>
                        <a:rPr lang="en-IE" sz="1200" dirty="0" err="1" smtClean="0"/>
                        <a:t>nmrg</a:t>
                      </a:r>
                      <a:r>
                        <a:rPr lang="en-IE" sz="1200" dirty="0" smtClean="0"/>
                        <a:t>-</a:t>
                      </a:r>
                      <a:r>
                        <a:rPr lang="en-IE" sz="1200" dirty="0" err="1" smtClean="0"/>
                        <a:t>dist</a:t>
                      </a:r>
                      <a:r>
                        <a:rPr lang="en-IE" sz="1200" dirty="0" smtClean="0"/>
                        <a:t>-intent will be the one defining terminology and concept.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</a:t>
                      </a:r>
                      <a:r>
                        <a:rPr lang="en-IE" sz="1200" dirty="0" smtClean="0"/>
                        <a:t>: Section 3.1 could reference the draft-clemm-nmrg-dist-intent-03 draft when explaining what is intent ? We could use their definition of Intent within our draft.</a:t>
                      </a:r>
                    </a:p>
                  </a:txBody>
                  <a:tcPr/>
                </a:tc>
              </a:tr>
              <a:tr h="76351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3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Schönwälder</a:t>
                      </a:r>
                      <a:r>
                        <a:rPr lang="en-IE" sz="1200" dirty="0" smtClean="0"/>
                        <a:t> Jürgen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If this is supposed to be a survey paper, then it needs to explain how intent is defined and used in concrete projects, and then classify things.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</a:t>
                      </a:r>
                      <a:r>
                        <a:rPr lang="en-IE" sz="1200" dirty="0" smtClean="0"/>
                        <a:t>: No, this document is not meant to be a survey.  Therefore, no need to update and introduction updates</a:t>
                      </a:r>
                      <a:r>
                        <a:rPr lang="en-IE" sz="1200" baseline="0" dirty="0" smtClean="0"/>
                        <a:t> would make it more clear what the purpose of the document .</a:t>
                      </a:r>
                      <a:endParaRPr lang="en-IE" sz="1200" dirty="0" smtClean="0"/>
                    </a:p>
                  </a:txBody>
                  <a:tcPr/>
                </a:tc>
              </a:tr>
              <a:tr h="2093188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4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Schönwälder</a:t>
                      </a:r>
                      <a:r>
                        <a:rPr lang="en-IE" sz="1200" dirty="0" smtClean="0"/>
                        <a:t> Jürgen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Unclear what is the role of the big tables with empty cells in Section 5.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</a:t>
                      </a:r>
                      <a:r>
                        <a:rPr lang="en-IE" sz="1200" dirty="0" smtClean="0"/>
                        <a:t>. The updated Introduction section would clarify the scope and need for the intent classification.  As well, an introduction in Section 5 could explain in more details how these tables could be used by someone. What could go in those empty cells (e.g. X's ) ?</a:t>
                      </a:r>
                      <a:r>
                        <a:rPr lang="en-IE" sz="1200" baseline="0" dirty="0" smtClean="0"/>
                        <a:t> </a:t>
                      </a:r>
                      <a:endParaRPr lang="en-IE" sz="1200" dirty="0" smtClean="0"/>
                    </a:p>
                    <a:p>
                      <a:endParaRPr lang="en-IE" sz="1200" dirty="0" smtClean="0"/>
                    </a:p>
                    <a:p>
                      <a:r>
                        <a:rPr lang="en-IE" sz="1050" dirty="0" smtClean="0"/>
                        <a:t>These</a:t>
                      </a:r>
                      <a:r>
                        <a:rPr lang="en-IE" sz="1050" baseline="0" dirty="0" smtClean="0"/>
                        <a:t> are examples from the email communication, would be updated:</a:t>
                      </a:r>
                    </a:p>
                    <a:p>
                      <a:endParaRPr lang="en-IE" sz="1050" dirty="0" smtClean="0"/>
                    </a:p>
                    <a:p>
                      <a:r>
                        <a:rPr lang="en-IE" sz="1050" dirty="0" smtClean="0"/>
                        <a:t>"They can be used for different purposes by the group, for example:</a:t>
                      </a:r>
                    </a:p>
                    <a:p>
                      <a:r>
                        <a:rPr lang="en-IE" sz="1050" dirty="0" smtClean="0"/>
                        <a:t>- </a:t>
                      </a:r>
                      <a:r>
                        <a:rPr lang="en-IE" sz="1050" dirty="0" err="1" smtClean="0"/>
                        <a:t>PoCs</a:t>
                      </a:r>
                      <a:r>
                        <a:rPr lang="en-IE" sz="1050" dirty="0" smtClean="0"/>
                        <a:t>/ Demos /Research may fill in the empty cells to identify what their scope is</a:t>
                      </a:r>
                    </a:p>
                    <a:p>
                      <a:r>
                        <a:rPr lang="en-IE" sz="1050" dirty="0" smtClean="0"/>
                        <a:t>- Some future drafts (e.g. intent model/DSL/API) may fill in the empty cells to identify their scope or priorities</a:t>
                      </a:r>
                    </a:p>
                    <a:p>
                      <a:r>
                        <a:rPr lang="en-IE" sz="1050" dirty="0" smtClean="0"/>
                        <a:t>- discuss if some things should be considered intents or not (e.g.  strategy intents, different opinions) and agree to remove them</a:t>
                      </a:r>
                    </a:p>
                    <a:p>
                      <a:r>
                        <a:rPr lang="en-IE" sz="1050" dirty="0" smtClean="0"/>
                        <a:t>- identify some new intent types/ categories currently not identified</a:t>
                      </a:r>
                    </a:p>
                    <a:p>
                      <a:r>
                        <a:rPr lang="en-IE" sz="1050" dirty="0" smtClean="0"/>
                        <a:t>- ensure that whatever intent definition is agreed (in draft-clemm-nmrg-dist-intent-03) is comprehensive enough to address all solutions and users of network and intent types they require from the network to support (draft-li-nmrg-intent-classification-02)."</a:t>
                      </a:r>
                      <a:endParaRPr lang="en-IE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18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318123"/>
              </p:ext>
            </p:extLst>
          </p:nvPr>
        </p:nvGraphicFramePr>
        <p:xfrm>
          <a:off x="107504" y="121200"/>
          <a:ext cx="11496232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225"/>
                <a:gridCol w="1189783"/>
                <a:gridCol w="3326593"/>
                <a:gridCol w="6466631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No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Comment</a:t>
                      </a:r>
                      <a:r>
                        <a:rPr lang="en-IE" sz="1200" baseline="0" dirty="0" smtClean="0">
                          <a:solidFill>
                            <a:schemeClr val="tx2"/>
                          </a:solidFill>
                        </a:rPr>
                        <a:t> Authors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Comment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>
                          <a:solidFill>
                            <a:schemeClr val="tx2"/>
                          </a:solidFill>
                        </a:rPr>
                        <a:t>Solution</a:t>
                      </a:r>
                      <a:endParaRPr lang="en-IE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5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Jérôme</a:t>
                      </a:r>
                      <a:r>
                        <a:rPr lang="en-IE" sz="1200" dirty="0" smtClean="0"/>
                        <a:t> François,</a:t>
                      </a:r>
                    </a:p>
                    <a:p>
                      <a:r>
                        <a:rPr lang="en-IE" sz="1200" dirty="0" err="1" smtClean="0"/>
                        <a:t>Ciavaglia</a:t>
                      </a:r>
                      <a:r>
                        <a:rPr lang="en-IE" sz="1200" dirty="0" smtClean="0"/>
                        <a:t> Laurent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Unclear how the categories in the tables have been identified/selected (references missing).</a:t>
                      </a:r>
                    </a:p>
                    <a:p>
                      <a:endParaRPr lang="en-IE" sz="1200" dirty="0" smtClean="0"/>
                    </a:p>
                    <a:p>
                      <a:r>
                        <a:rPr lang="en-IE" sz="1200" dirty="0" smtClean="0"/>
                        <a:t>+</a:t>
                      </a:r>
                    </a:p>
                    <a:p>
                      <a:endParaRPr lang="en-IE" sz="1200" dirty="0" smtClean="0"/>
                    </a:p>
                    <a:p>
                      <a:r>
                        <a:rPr lang="en-IE" sz="1200" dirty="0" smtClean="0"/>
                        <a:t>The document is missing a more rigorous approach (methodology, criteria definition) to the classification work. </a:t>
                      </a:r>
                    </a:p>
                    <a:p>
                      <a:r>
                        <a:rPr lang="en-IE" sz="1200" dirty="0" smtClean="0"/>
                        <a:t>The work would gain a lot by considering (and documenting) a methodological approach and populating the classification based on it, instead of (only) from examples.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Candidate 1: Section 5 can be update to include Methodology. What can be achieved using this methodology and Table Examples.</a:t>
                      </a:r>
                      <a:r>
                        <a:rPr lang="en-IE" sz="1200" baseline="0" dirty="0" smtClean="0"/>
                        <a:t> Also, a</a:t>
                      </a:r>
                      <a:r>
                        <a:rPr lang="en-IE" sz="1200" dirty="0" smtClean="0"/>
                        <a:t>n introductory text in Section 5 could explain the reasoning behind the selected categories.</a:t>
                      </a:r>
                      <a:r>
                        <a:rPr lang="en-IE" sz="1200" baseline="0" dirty="0" smtClean="0"/>
                        <a:t> </a:t>
                      </a:r>
                      <a:r>
                        <a:rPr lang="en-IE" sz="1200" dirty="0" smtClean="0"/>
                        <a:t>Additionally, an introduction in each sub-section 5.1, 5.2, 5.3 to explain the reasoning for the categories per solution.</a:t>
                      </a:r>
                    </a:p>
                    <a:p>
                      <a:endParaRPr lang="en-IE" sz="1200" dirty="0" smtClean="0"/>
                    </a:p>
                    <a:p>
                      <a:r>
                        <a:rPr lang="en-IE" sz="1200" dirty="0" smtClean="0"/>
                        <a:t>We</a:t>
                      </a:r>
                      <a:r>
                        <a:rPr lang="en-IE" sz="1200" baseline="0" dirty="0" smtClean="0"/>
                        <a:t> will engage with comment authors and propose a methodology section for review.</a:t>
                      </a:r>
                      <a:endParaRPr lang="en-IE" sz="1200" dirty="0" smtClean="0"/>
                    </a:p>
                    <a:p>
                      <a:endParaRPr lang="en-I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6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Natale</a:t>
                      </a:r>
                      <a:r>
                        <a:rPr lang="en-IE" sz="1200" dirty="0" smtClean="0"/>
                        <a:t> Bob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The extremely brief section on the Policy Continuum is </a:t>
                      </a:r>
                      <a:r>
                        <a:rPr lang="en-IE" sz="1200" dirty="0" err="1" smtClean="0"/>
                        <a:t>superflous</a:t>
                      </a:r>
                      <a:r>
                        <a:rPr lang="en-IE" sz="1200" dirty="0" smtClean="0"/>
                        <a:t>. </a:t>
                      </a:r>
                      <a:r>
                        <a:rPr lang="en-IE" sz="1200" dirty="0" err="1" smtClean="0"/>
                        <a:t>Natale</a:t>
                      </a:r>
                      <a:r>
                        <a:rPr lang="en-IE" sz="1200" dirty="0" smtClean="0"/>
                        <a:t> Bob thinks it does not belong in this document covering intent classification.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</a:t>
                      </a:r>
                      <a:r>
                        <a:rPr lang="en-IE" sz="1200" dirty="0" smtClean="0"/>
                        <a:t>: We can remove</a:t>
                      </a:r>
                      <a:r>
                        <a:rPr lang="en-IE" sz="1200" baseline="0" dirty="0" smtClean="0"/>
                        <a:t> it from classification document and refer to it in other documents. </a:t>
                      </a:r>
                      <a:r>
                        <a:rPr lang="en-IE" sz="1200" dirty="0" smtClean="0"/>
                        <a:t>If we leave this section as it is, it looks very disconnected from everything else.</a:t>
                      </a:r>
                    </a:p>
                    <a:p>
                      <a:endParaRPr lang="en-IE" sz="1200" dirty="0" smtClean="0"/>
                    </a:p>
                    <a:p>
                      <a:r>
                        <a:rPr lang="en-IE" sz="1200" b="1" dirty="0" smtClean="0"/>
                        <a:t>Candidate 2</a:t>
                      </a:r>
                      <a:r>
                        <a:rPr lang="en-IE" sz="1200" dirty="0" smtClean="0"/>
                        <a:t>: We can expand on it and connect it better with the Intent Classification topic</a:t>
                      </a:r>
                      <a:endParaRPr lang="en-I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7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Yehia</a:t>
                      </a:r>
                      <a:r>
                        <a:rPr lang="en-IE" sz="1200" dirty="0" smtClean="0"/>
                        <a:t> </a:t>
                      </a:r>
                      <a:r>
                        <a:rPr lang="en-IE" sz="1200" dirty="0" err="1" smtClean="0"/>
                        <a:t>Elkhatib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The definitions in the draft do not bring clarity in terms of differences between intent and policy.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</a:t>
                      </a:r>
                      <a:r>
                        <a:rPr lang="en-IE" sz="1200" dirty="0" smtClean="0"/>
                        <a:t>: </a:t>
                      </a:r>
                      <a:r>
                        <a:rPr lang="en-IE" sz="1200" dirty="0" smtClean="0"/>
                        <a:t>Rename</a:t>
                      </a:r>
                      <a:r>
                        <a:rPr lang="en-IE" sz="1200" baseline="0" dirty="0" smtClean="0"/>
                        <a:t> and update </a:t>
                      </a:r>
                      <a:r>
                        <a:rPr lang="en-IE" sz="1200" baseline="0" dirty="0" smtClean="0"/>
                        <a:t>sections 4.4, 4.5 and 4.6 </a:t>
                      </a:r>
                      <a:r>
                        <a:rPr lang="en-IE" sz="1200" baseline="0" dirty="0" smtClean="0"/>
                        <a:t>to be intent and not policy related and </a:t>
                      </a:r>
                      <a:r>
                        <a:rPr lang="en-IE" sz="1200" baseline="0" smtClean="0"/>
                        <a:t>refer </a:t>
                      </a:r>
                      <a:r>
                        <a:rPr lang="en-IE" sz="1200" baseline="0" smtClean="0"/>
                        <a:t>to</a:t>
                      </a:r>
                      <a:r>
                        <a:rPr lang="en-IE" sz="1200" smtClean="0"/>
                        <a:t> </a:t>
                      </a:r>
                      <a:r>
                        <a:rPr lang="en-IE" sz="1200" dirty="0" smtClean="0"/>
                        <a:t>the draft-clemm-nmrg-dist-intent-03 for difference between</a:t>
                      </a:r>
                      <a:r>
                        <a:rPr lang="en-IE" sz="1200" baseline="0" dirty="0" smtClean="0"/>
                        <a:t> intents and policies. </a:t>
                      </a:r>
                    </a:p>
                    <a:p>
                      <a:endParaRPr lang="en-IE" sz="12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8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Branislav</a:t>
                      </a:r>
                      <a:r>
                        <a:rPr lang="en-IE" sz="1200" dirty="0" smtClean="0"/>
                        <a:t> </a:t>
                      </a:r>
                      <a:r>
                        <a:rPr lang="en-IE" sz="1200" dirty="0" err="1" smtClean="0"/>
                        <a:t>Meandzija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The document just further muddies the waters with unnecessary and arbitrary new definitions.</a:t>
                      </a:r>
                    </a:p>
                    <a:p>
                      <a:r>
                        <a:rPr lang="en-IE" sz="1200" dirty="0" smtClean="0"/>
                        <a:t>My perspective is that intent is application/domain specific and can only be abstracted from a knowledgebase specific to that application/domain. </a:t>
                      </a:r>
                    </a:p>
                    <a:p>
                      <a:r>
                        <a:rPr lang="en-IE" sz="1200" dirty="0" smtClean="0"/>
                        <a:t>This abstraction should be formal and not fluff.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 1:</a:t>
                      </a:r>
                      <a:r>
                        <a:rPr lang="en-IE" sz="1200" dirty="0" smtClean="0"/>
                        <a:t> This draft is trying to propose a classification based on solutions and users.</a:t>
                      </a:r>
                      <a:r>
                        <a:rPr lang="en-IE" sz="1200" baseline="0" dirty="0" smtClean="0"/>
                        <a:t> We would also propose methodology for classification that could be a more formal way of using or extending the proposed classification for different solutions / application / domains. </a:t>
                      </a:r>
                    </a:p>
                    <a:p>
                      <a:endParaRPr lang="en-IE" sz="1200" baseline="0" dirty="0" smtClean="0"/>
                    </a:p>
                    <a:p>
                      <a:r>
                        <a:rPr lang="en-IE" sz="1200" baseline="0" dirty="0" smtClean="0"/>
                        <a:t>Note: This draft is not about formal definition of intents – it is about what categories of intent we can have and how to </a:t>
                      </a:r>
                      <a:r>
                        <a:rPr lang="en-IE" sz="1200" baseline="0" smtClean="0"/>
                        <a:t>classify intents.</a:t>
                      </a:r>
                      <a:endParaRPr lang="en-IE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9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err="1" smtClean="0"/>
                        <a:t>Jérôme</a:t>
                      </a:r>
                      <a:r>
                        <a:rPr lang="en-IE" sz="1200" dirty="0" smtClean="0"/>
                        <a:t> François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dirty="0" smtClean="0"/>
                        <a:t>The document could have some concrete examples of intents from different perspectives.</a:t>
                      </a:r>
                      <a:endParaRPr lang="en-I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200" b="1" dirty="0" smtClean="0"/>
                        <a:t>Candidate</a:t>
                      </a:r>
                      <a:r>
                        <a:rPr lang="en-IE" sz="1200" b="1" baseline="0" dirty="0" smtClean="0"/>
                        <a:t> 1</a:t>
                      </a:r>
                      <a:r>
                        <a:rPr lang="en-IE" sz="1200" baseline="0" dirty="0" smtClean="0"/>
                        <a:t>: We could extend 5.1.1, 5.2.1 and 5.3.1 with examples?</a:t>
                      </a:r>
                      <a:endParaRPr lang="en-IE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02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993</Words>
  <Application>Microsoft Office PowerPoint</Application>
  <PresentationFormat>Widescreen</PresentationFormat>
  <Paragraphs>87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draft-li-intent-classification-2</vt:lpstr>
      <vt:lpstr>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Draft-ietf-supa-generic-policy-data-model-02</dc:title>
  <dc:creator>Joel Halpern</dc:creator>
  <cp:lastModifiedBy>Olga Havel</cp:lastModifiedBy>
  <cp:revision>39</cp:revision>
  <dcterms:created xsi:type="dcterms:W3CDTF">2016-11-11T00:21:20Z</dcterms:created>
  <dcterms:modified xsi:type="dcterms:W3CDTF">2020-02-24T18:24:04Z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(2)PRhCtlGpmxsBrD3dejmkSYByUgFru0I8tH2Mg7BriUs1+gBOdIOeMnYcw1v+Qja39AjTnJW9
IyFnVTBehvwOfEqZ+4uJ5XF/3sff4bZJ7Fb2bhL4M5IIwjn/PxHLUzKGc7tup94xrahv50ke
LtCN2xB1+bBS30N8Io7RW5JT+3GmiQmBGTFHlAmW7Q21RjvTGTtCkLyN+xp9vslsKNBi9Xik
3Gg0zr8MJ4mGxTvgqB</vt:lpwstr>
  </property>
  <property fmtid="{D5CDD505-2E9C-101B-9397-08002B2CF9AE}" pid="3" name="_2015_ms_pID_7253431">
    <vt:lpwstr>TR8TmWRfffDSd1ylgGIP9LMl0noW5VXha1Wl0hW/YSiKn/ZjabeWZQ
LqGLewW+7kmYT5JnjpnG+tjgHUdEJuhuxAgIG2bILOpmHQhZEM6FGBM2h0lg3I3+nMzJ3cnJ
tnw8n5HhzOfvEhgV0rjO0B6aqhJeRMeSEHdAbEA0kmMiNxBxsFAhI6n6PzmI5ZCwDE+GemUZ
/Tm7utE04P96rwr7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1552555899</vt:lpwstr>
  </property>
</Properties>
</file>