
<file path=[Content_Types].xml><?xml version="1.0" encoding="utf-8"?>
<Types xmlns="http://schemas.openxmlformats.org/package/2006/content-types">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849" r:id="rId1"/>
  </p:sldMasterIdLst>
  <p:sldIdLst>
    <p:sldId id="256" r:id="rId2"/>
    <p:sldId id="257" r:id="rId3"/>
    <p:sldId id="258" r:id="rId4"/>
    <p:sldId id="267" r:id="rId5"/>
    <p:sldId id="259" r:id="rId6"/>
    <p:sldId id="269" r:id="rId7"/>
    <p:sldId id="271" r:id="rId8"/>
    <p:sldId id="272" r:id="rId9"/>
    <p:sldId id="276" r:id="rId10"/>
    <p:sldId id="277" r:id="rId11"/>
    <p:sldId id="278" r:id="rId12"/>
    <p:sldId id="280" r:id="rId13"/>
    <p:sldId id="281" r:id="rId14"/>
    <p:sldId id="282" r:id="rId15"/>
    <p:sldId id="274" r:id="rId16"/>
    <p:sldId id="275" r:id="rId17"/>
  </p:sldIdLst>
  <p:sldSz cx="12192000" cy="6858000"/>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FFFF66"/>
    <a:srgbClr val="CCFF66"/>
    <a:srgbClr val="CCFF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95" autoAdjust="0"/>
    <p:restoredTop sz="94660"/>
  </p:normalViewPr>
  <p:slideViewPr>
    <p:cSldViewPr snapToGrid="0">
      <p:cViewPr varScale="1">
        <p:scale>
          <a:sx n="147" d="100"/>
          <a:sy n="147" d="100"/>
        </p:scale>
        <p:origin x="96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iavaglia, Laurent (Nokia - FR/Paris-Saclay)" userId="1782b5b0-e1a6-4c9e-b270-fadae85fb4a2" providerId="ADAL" clId="{5C0208CE-41F6-499E-B43D-80B7A8F302D2}"/>
    <pc:docChg chg="modSld">
      <pc:chgData name="Ciavaglia, Laurent (Nokia - FR/Paris-Saclay)" userId="1782b5b0-e1a6-4c9e-b270-fadae85fb4a2" providerId="ADAL" clId="{5C0208CE-41F6-499E-B43D-80B7A8F302D2}" dt="2020-03-05T07:54:25.754" v="9" actId="20577"/>
      <pc:docMkLst>
        <pc:docMk/>
      </pc:docMkLst>
      <pc:sldChg chg="modSp">
        <pc:chgData name="Ciavaglia, Laurent (Nokia - FR/Paris-Saclay)" userId="1782b5b0-e1a6-4c9e-b270-fadae85fb4a2" providerId="ADAL" clId="{5C0208CE-41F6-499E-B43D-80B7A8F302D2}" dt="2020-03-05T07:54:25.754" v="9" actId="20577"/>
        <pc:sldMkLst>
          <pc:docMk/>
          <pc:sldMk cId="0" sldId="261"/>
        </pc:sldMkLst>
        <pc:spChg chg="mod">
          <ac:chgData name="Ciavaglia, Laurent (Nokia - FR/Paris-Saclay)" userId="1782b5b0-e1a6-4c9e-b270-fadae85fb4a2" providerId="ADAL" clId="{5C0208CE-41F6-499E-B43D-80B7A8F302D2}" dt="2020-03-05T07:54:25.754" v="9" actId="20577"/>
          <ac:spMkLst>
            <pc:docMk/>
            <pc:sldMk cId="0" sldId="261"/>
            <ac:spMk id="102" creationId="{00000000-0000-0000-0000-000000000000}"/>
          </ac:spMkLst>
        </pc:spChg>
      </pc:sldChg>
    </pc:docChg>
  </pc:docChgLst>
  <pc:docChgLst>
    <pc:chgData name="Ciavaglia, Laurent (Nokia - FR/Paris-Saclay)" userId="1782b5b0-e1a6-4c9e-b270-fadae85fb4a2" providerId="ADAL" clId="{2A4A6382-6AB9-4D3B-A4DF-D95FA35DD902}"/>
    <pc:docChg chg="undo redo custSel addSld delSld modSld delMainMaster modMainMaster">
      <pc:chgData name="Ciavaglia, Laurent (Nokia - FR/Paris-Saclay)" userId="1782b5b0-e1a6-4c9e-b270-fadae85fb4a2" providerId="ADAL" clId="{2A4A6382-6AB9-4D3B-A4DF-D95FA35DD902}" dt="2020-04-09T20:42:17.327" v="472" actId="27636"/>
      <pc:docMkLst>
        <pc:docMk/>
      </pc:docMkLst>
      <pc:sldChg chg="modSp">
        <pc:chgData name="Ciavaglia, Laurent (Nokia - FR/Paris-Saclay)" userId="1782b5b0-e1a6-4c9e-b270-fadae85fb4a2" providerId="ADAL" clId="{2A4A6382-6AB9-4D3B-A4DF-D95FA35DD902}" dt="2020-04-09T20:24:56.512" v="114" actId="20577"/>
        <pc:sldMkLst>
          <pc:docMk/>
          <pc:sldMk cId="0" sldId="257"/>
        </pc:sldMkLst>
        <pc:spChg chg="mod">
          <ac:chgData name="Ciavaglia, Laurent (Nokia - FR/Paris-Saclay)" userId="1782b5b0-e1a6-4c9e-b270-fadae85fb4a2" providerId="ADAL" clId="{2A4A6382-6AB9-4D3B-A4DF-D95FA35DD902}" dt="2020-04-09T20:24:56.512" v="114" actId="20577"/>
          <ac:spMkLst>
            <pc:docMk/>
            <pc:sldMk cId="0" sldId="257"/>
            <ac:spMk id="88" creationId="{00000000-0000-0000-0000-000000000000}"/>
          </ac:spMkLst>
        </pc:spChg>
      </pc:sldChg>
      <pc:sldChg chg="modSp">
        <pc:chgData name="Ciavaglia, Laurent (Nokia - FR/Paris-Saclay)" userId="1782b5b0-e1a6-4c9e-b270-fadae85fb4a2" providerId="ADAL" clId="{2A4A6382-6AB9-4D3B-A4DF-D95FA35DD902}" dt="2020-04-09T20:40:23.601" v="446" actId="2711"/>
        <pc:sldMkLst>
          <pc:docMk/>
          <pc:sldMk cId="0" sldId="258"/>
        </pc:sldMkLst>
        <pc:spChg chg="mod">
          <ac:chgData name="Ciavaglia, Laurent (Nokia - FR/Paris-Saclay)" userId="1782b5b0-e1a6-4c9e-b270-fadae85fb4a2" providerId="ADAL" clId="{2A4A6382-6AB9-4D3B-A4DF-D95FA35DD902}" dt="2020-04-09T20:40:23.601" v="446" actId="2711"/>
          <ac:spMkLst>
            <pc:docMk/>
            <pc:sldMk cId="0" sldId="258"/>
            <ac:spMk id="90" creationId="{00000000-0000-0000-0000-000000000000}"/>
          </ac:spMkLst>
        </pc:spChg>
        <pc:spChg chg="mod">
          <ac:chgData name="Ciavaglia, Laurent (Nokia - FR/Paris-Saclay)" userId="1782b5b0-e1a6-4c9e-b270-fadae85fb4a2" providerId="ADAL" clId="{2A4A6382-6AB9-4D3B-A4DF-D95FA35DD902}" dt="2020-04-09T20:26:42.973" v="121" actId="20577"/>
          <ac:spMkLst>
            <pc:docMk/>
            <pc:sldMk cId="0" sldId="258"/>
            <ac:spMk id="92" creationId="{00000000-0000-0000-0000-000000000000}"/>
          </ac:spMkLst>
        </pc:spChg>
      </pc:sldChg>
      <pc:sldChg chg="modSp">
        <pc:chgData name="Ciavaglia, Laurent (Nokia - FR/Paris-Saclay)" userId="1782b5b0-e1a6-4c9e-b270-fadae85fb4a2" providerId="ADAL" clId="{2A4A6382-6AB9-4D3B-A4DF-D95FA35DD902}" dt="2020-04-09T20:42:10.907" v="470" actId="14100"/>
        <pc:sldMkLst>
          <pc:docMk/>
          <pc:sldMk cId="0" sldId="259"/>
        </pc:sldMkLst>
        <pc:spChg chg="mod">
          <ac:chgData name="Ciavaglia, Laurent (Nokia - FR/Paris-Saclay)" userId="1782b5b0-e1a6-4c9e-b270-fadae85fb4a2" providerId="ADAL" clId="{2A4A6382-6AB9-4D3B-A4DF-D95FA35DD902}" dt="2020-04-09T20:42:10.907" v="470" actId="14100"/>
          <ac:spMkLst>
            <pc:docMk/>
            <pc:sldMk cId="0" sldId="259"/>
            <ac:spMk id="94" creationId="{00000000-0000-0000-0000-000000000000}"/>
          </ac:spMkLst>
        </pc:spChg>
        <pc:spChg chg="mod">
          <ac:chgData name="Ciavaglia, Laurent (Nokia - FR/Paris-Saclay)" userId="1782b5b0-e1a6-4c9e-b270-fadae85fb4a2" providerId="ADAL" clId="{2A4A6382-6AB9-4D3B-A4DF-D95FA35DD902}" dt="2020-04-09T20:26:51.931" v="136" actId="20577"/>
          <ac:spMkLst>
            <pc:docMk/>
            <pc:sldMk cId="0" sldId="259"/>
            <ac:spMk id="96" creationId="{00000000-0000-0000-0000-000000000000}"/>
          </ac:spMkLst>
        </pc:spChg>
      </pc:sldChg>
      <pc:sldChg chg="del">
        <pc:chgData name="Ciavaglia, Laurent (Nokia - FR/Paris-Saclay)" userId="1782b5b0-e1a6-4c9e-b270-fadae85fb4a2" providerId="ADAL" clId="{2A4A6382-6AB9-4D3B-A4DF-D95FA35DD902}" dt="2020-04-09T20:36:06.692" v="299" actId="2696"/>
        <pc:sldMkLst>
          <pc:docMk/>
          <pc:sldMk cId="0" sldId="260"/>
        </pc:sldMkLst>
      </pc:sldChg>
      <pc:sldChg chg="modSp">
        <pc:chgData name="Ciavaglia, Laurent (Nokia - FR/Paris-Saclay)" userId="1782b5b0-e1a6-4c9e-b270-fadae85fb4a2" providerId="ADAL" clId="{2A4A6382-6AB9-4D3B-A4DF-D95FA35DD902}" dt="2020-04-09T20:41:45.798" v="463" actId="2710"/>
        <pc:sldMkLst>
          <pc:docMk/>
          <pc:sldMk cId="0" sldId="261"/>
        </pc:sldMkLst>
        <pc:spChg chg="mod">
          <ac:chgData name="Ciavaglia, Laurent (Nokia - FR/Paris-Saclay)" userId="1782b5b0-e1a6-4c9e-b270-fadae85fb4a2" providerId="ADAL" clId="{2A4A6382-6AB9-4D3B-A4DF-D95FA35DD902}" dt="2020-04-09T20:36:14.198" v="314" actId="20577"/>
          <ac:spMkLst>
            <pc:docMk/>
            <pc:sldMk cId="0" sldId="261"/>
            <ac:spMk id="101" creationId="{00000000-0000-0000-0000-000000000000}"/>
          </ac:spMkLst>
        </pc:spChg>
        <pc:spChg chg="mod">
          <ac:chgData name="Ciavaglia, Laurent (Nokia - FR/Paris-Saclay)" userId="1782b5b0-e1a6-4c9e-b270-fadae85fb4a2" providerId="ADAL" clId="{2A4A6382-6AB9-4D3B-A4DF-D95FA35DD902}" dt="2020-04-09T20:41:45.798" v="463" actId="2710"/>
          <ac:spMkLst>
            <pc:docMk/>
            <pc:sldMk cId="0" sldId="261"/>
            <ac:spMk id="102" creationId="{00000000-0000-0000-0000-000000000000}"/>
          </ac:spMkLst>
        </pc:spChg>
      </pc:sldChg>
      <pc:sldChg chg="modSp add">
        <pc:chgData name="Ciavaglia, Laurent (Nokia - FR/Paris-Saclay)" userId="1782b5b0-e1a6-4c9e-b270-fadae85fb4a2" providerId="ADAL" clId="{2A4A6382-6AB9-4D3B-A4DF-D95FA35DD902}" dt="2020-04-09T20:42:17.327" v="472" actId="27636"/>
        <pc:sldMkLst>
          <pc:docMk/>
          <pc:sldMk cId="2862454309" sldId="262"/>
        </pc:sldMkLst>
        <pc:spChg chg="mod">
          <ac:chgData name="Ciavaglia, Laurent (Nokia - FR/Paris-Saclay)" userId="1782b5b0-e1a6-4c9e-b270-fadae85fb4a2" providerId="ADAL" clId="{2A4A6382-6AB9-4D3B-A4DF-D95FA35DD902}" dt="2020-04-09T20:30:47.007" v="205" actId="790"/>
          <ac:spMkLst>
            <pc:docMk/>
            <pc:sldMk cId="2862454309" sldId="262"/>
            <ac:spMk id="93" creationId="{00000000-0000-0000-0000-000000000000}"/>
          </ac:spMkLst>
        </pc:spChg>
        <pc:spChg chg="mod">
          <ac:chgData name="Ciavaglia, Laurent (Nokia - FR/Paris-Saclay)" userId="1782b5b0-e1a6-4c9e-b270-fadae85fb4a2" providerId="ADAL" clId="{2A4A6382-6AB9-4D3B-A4DF-D95FA35DD902}" dt="2020-04-09T20:42:17.327" v="472" actId="27636"/>
          <ac:spMkLst>
            <pc:docMk/>
            <pc:sldMk cId="2862454309" sldId="262"/>
            <ac:spMk id="94" creationId="{00000000-0000-0000-0000-000000000000}"/>
          </ac:spMkLst>
        </pc:spChg>
        <pc:spChg chg="mod">
          <ac:chgData name="Ciavaglia, Laurent (Nokia - FR/Paris-Saclay)" userId="1782b5b0-e1a6-4c9e-b270-fadae85fb4a2" providerId="ADAL" clId="{2A4A6382-6AB9-4D3B-A4DF-D95FA35DD902}" dt="2020-04-09T20:30:47.007" v="205" actId="790"/>
          <ac:spMkLst>
            <pc:docMk/>
            <pc:sldMk cId="2862454309" sldId="262"/>
            <ac:spMk id="95" creationId="{00000000-0000-0000-0000-000000000000}"/>
          </ac:spMkLst>
        </pc:spChg>
        <pc:spChg chg="mod">
          <ac:chgData name="Ciavaglia, Laurent (Nokia - FR/Paris-Saclay)" userId="1782b5b0-e1a6-4c9e-b270-fadae85fb4a2" providerId="ADAL" clId="{2A4A6382-6AB9-4D3B-A4DF-D95FA35DD902}" dt="2020-04-09T20:30:47.007" v="205" actId="790"/>
          <ac:spMkLst>
            <pc:docMk/>
            <pc:sldMk cId="2862454309" sldId="262"/>
            <ac:spMk id="96" creationId="{00000000-0000-0000-0000-000000000000}"/>
          </ac:spMkLst>
        </pc:spChg>
      </pc:sldChg>
      <pc:sldChg chg="add del">
        <pc:chgData name="Ciavaglia, Laurent (Nokia - FR/Paris-Saclay)" userId="1782b5b0-e1a6-4c9e-b270-fadae85fb4a2" providerId="ADAL" clId="{2A4A6382-6AB9-4D3B-A4DF-D95FA35DD902}" dt="2020-04-09T20:10:52.411" v="1"/>
        <pc:sldMkLst>
          <pc:docMk/>
          <pc:sldMk cId="3413887250" sldId="262"/>
        </pc:sldMkLst>
      </pc:sldChg>
      <pc:sldChg chg="add del">
        <pc:chgData name="Ciavaglia, Laurent (Nokia - FR/Paris-Saclay)" userId="1782b5b0-e1a6-4c9e-b270-fadae85fb4a2" providerId="ADAL" clId="{2A4A6382-6AB9-4D3B-A4DF-D95FA35DD902}" dt="2020-04-09T20:24:43.540" v="105" actId="2696"/>
        <pc:sldMkLst>
          <pc:docMk/>
          <pc:sldMk cId="1003295231" sldId="263"/>
        </pc:sldMkLst>
      </pc:sldChg>
      <pc:sldChg chg="add del">
        <pc:chgData name="Ciavaglia, Laurent (Nokia - FR/Paris-Saclay)" userId="1782b5b0-e1a6-4c9e-b270-fadae85fb4a2" providerId="ADAL" clId="{2A4A6382-6AB9-4D3B-A4DF-D95FA35DD902}" dt="2020-04-09T20:21:02.443" v="74"/>
        <pc:sldMkLst>
          <pc:docMk/>
          <pc:sldMk cId="1587277000" sldId="263"/>
        </pc:sldMkLst>
      </pc:sldChg>
      <pc:sldChg chg="add del">
        <pc:chgData name="Ciavaglia, Laurent (Nokia - FR/Paris-Saclay)" userId="1782b5b0-e1a6-4c9e-b270-fadae85fb4a2" providerId="ADAL" clId="{2A4A6382-6AB9-4D3B-A4DF-D95FA35DD902}" dt="2020-04-09T20:20:41.221" v="67"/>
        <pc:sldMkLst>
          <pc:docMk/>
          <pc:sldMk cId="2168503073" sldId="263"/>
        </pc:sldMkLst>
      </pc:sldChg>
      <pc:sldChg chg="add del">
        <pc:chgData name="Ciavaglia, Laurent (Nokia - FR/Paris-Saclay)" userId="1782b5b0-e1a6-4c9e-b270-fadae85fb4a2" providerId="ADAL" clId="{2A4A6382-6AB9-4D3B-A4DF-D95FA35DD902}" dt="2020-04-09T20:20:41.174" v="66"/>
        <pc:sldMkLst>
          <pc:docMk/>
          <pc:sldMk cId="450679705" sldId="264"/>
        </pc:sldMkLst>
      </pc:sldChg>
      <pc:sldChg chg="add del">
        <pc:chgData name="Ciavaglia, Laurent (Nokia - FR/Paris-Saclay)" userId="1782b5b0-e1a6-4c9e-b270-fadae85fb4a2" providerId="ADAL" clId="{2A4A6382-6AB9-4D3B-A4DF-D95FA35DD902}" dt="2020-04-09T20:21:02.443" v="73"/>
        <pc:sldMkLst>
          <pc:docMk/>
          <pc:sldMk cId="1354865949" sldId="264"/>
        </pc:sldMkLst>
      </pc:sldChg>
      <pc:sldChg chg="modSp add del">
        <pc:chgData name="Ciavaglia, Laurent (Nokia - FR/Paris-Saclay)" userId="1782b5b0-e1a6-4c9e-b270-fadae85fb4a2" providerId="ADAL" clId="{2A4A6382-6AB9-4D3B-A4DF-D95FA35DD902}" dt="2020-04-09T20:21:02.443" v="72"/>
        <pc:sldMkLst>
          <pc:docMk/>
          <pc:sldMk cId="3968208708" sldId="265"/>
        </pc:sldMkLst>
        <pc:spChg chg="mod">
          <ac:chgData name="Ciavaglia, Laurent (Nokia - FR/Paris-Saclay)" userId="1782b5b0-e1a6-4c9e-b270-fadae85fb4a2" providerId="ADAL" clId="{2A4A6382-6AB9-4D3B-A4DF-D95FA35DD902}" dt="2020-04-09T20:21:02.433" v="71" actId="20577"/>
          <ac:spMkLst>
            <pc:docMk/>
            <pc:sldMk cId="3968208708" sldId="265"/>
            <ac:spMk id="2" creationId="{9DDD4F01-D3C1-4FAA-9A33-27C908624D59}"/>
          </ac:spMkLst>
        </pc:spChg>
      </pc:sldChg>
      <pc:sldMasterChg chg="addSp delSp modSp addSldLayout delSldLayout">
        <pc:chgData name="Ciavaglia, Laurent (Nokia - FR/Paris-Saclay)" userId="1782b5b0-e1a6-4c9e-b270-fadae85fb4a2" providerId="ADAL" clId="{2A4A6382-6AB9-4D3B-A4DF-D95FA35DD902}" dt="2020-04-09T20:21:34.861" v="89" actId="2696"/>
        <pc:sldMasterMkLst>
          <pc:docMk/>
          <pc:sldMasterMk cId="0" sldId="2147483648"/>
        </pc:sldMasterMkLst>
        <pc:spChg chg="mod">
          <ac:chgData name="Ciavaglia, Laurent (Nokia - FR/Paris-Saclay)" userId="1782b5b0-e1a6-4c9e-b270-fadae85fb4a2" providerId="ADAL" clId="{2A4A6382-6AB9-4D3B-A4DF-D95FA35DD902}" dt="2020-04-09T20:21:05.148" v="82" actId="20577"/>
          <ac:spMkLst>
            <pc:docMk/>
            <pc:sldMasterMk cId="0" sldId="2147483648"/>
            <ac:spMk id="2" creationId="{00000000-0000-0000-0000-000000000000}"/>
          </ac:spMkLst>
        </pc:spChg>
        <pc:spChg chg="add del mod">
          <ac:chgData name="Ciavaglia, Laurent (Nokia - FR/Paris-Saclay)" userId="1782b5b0-e1a6-4c9e-b270-fadae85fb4a2" providerId="ADAL" clId="{2A4A6382-6AB9-4D3B-A4DF-D95FA35DD902}" dt="2020-04-09T20:21:16.184" v="85" actId="478"/>
          <ac:spMkLst>
            <pc:docMk/>
            <pc:sldMasterMk cId="0" sldId="2147483648"/>
            <ac:spMk id="4" creationId="{00000000-0000-0000-0000-000000000000}"/>
          </ac:spMkLst>
        </pc:spChg>
        <pc:spChg chg="add del">
          <ac:chgData name="Ciavaglia, Laurent (Nokia - FR/Paris-Saclay)" userId="1782b5b0-e1a6-4c9e-b270-fadae85fb4a2" providerId="ADAL" clId="{2A4A6382-6AB9-4D3B-A4DF-D95FA35DD902}" dt="2020-04-09T20:21:17.341" v="86" actId="478"/>
          <ac:spMkLst>
            <pc:docMk/>
            <pc:sldMasterMk cId="0" sldId="2147483648"/>
            <ac:spMk id="5" creationId="{00000000-0000-0000-0000-000000000000}"/>
          </ac:spMkLst>
        </pc:spChg>
        <pc:spChg chg="del">
          <ac:chgData name="Ciavaglia, Laurent (Nokia - FR/Paris-Saclay)" userId="1782b5b0-e1a6-4c9e-b270-fadae85fb4a2" providerId="ADAL" clId="{2A4A6382-6AB9-4D3B-A4DF-D95FA35DD902}" dt="2020-04-09T20:21:05.075" v="75"/>
          <ac:spMkLst>
            <pc:docMk/>
            <pc:sldMasterMk cId="0" sldId="2147483648"/>
            <ac:spMk id="7" creationId="{C20E004B-095B-4E31-A633-122A3F285E7D}"/>
          </ac:spMkLst>
        </pc:spChg>
        <pc:spChg chg="del">
          <ac:chgData name="Ciavaglia, Laurent (Nokia - FR/Paris-Saclay)" userId="1782b5b0-e1a6-4c9e-b270-fadae85fb4a2" providerId="ADAL" clId="{2A4A6382-6AB9-4D3B-A4DF-D95FA35DD902}" dt="2020-04-09T20:21:05.075" v="75"/>
          <ac:spMkLst>
            <pc:docMk/>
            <pc:sldMasterMk cId="0" sldId="2147483648"/>
            <ac:spMk id="8" creationId="{22974708-55C2-498E-9FA9-AB70C7CD307A}"/>
          </ac:spMkLst>
        </pc:spChg>
        <pc:sldLayoutChg chg="add del">
          <pc:chgData name="Ciavaglia, Laurent (Nokia - FR/Paris-Saclay)" userId="1782b5b0-e1a6-4c9e-b270-fadae85fb4a2" providerId="ADAL" clId="{2A4A6382-6AB9-4D3B-A4DF-D95FA35DD902}" dt="2020-04-09T20:21:05.166" v="83" actId="2696"/>
          <pc:sldLayoutMkLst>
            <pc:docMk/>
            <pc:sldMasterMk cId="0" sldId="2147483648"/>
            <pc:sldLayoutMk cId="0" sldId="2147483653"/>
          </pc:sldLayoutMkLst>
        </pc:sldLayoutChg>
        <pc:sldLayoutChg chg="add del">
          <pc:chgData name="Ciavaglia, Laurent (Nokia - FR/Paris-Saclay)" userId="1782b5b0-e1a6-4c9e-b270-fadae85fb4a2" providerId="ADAL" clId="{2A4A6382-6AB9-4D3B-A4DF-D95FA35DD902}" dt="2020-04-09T20:21:05.168" v="84" actId="2696"/>
          <pc:sldLayoutMkLst>
            <pc:docMk/>
            <pc:sldMasterMk cId="0" sldId="2147483648"/>
            <pc:sldLayoutMk cId="0" sldId="2147483654"/>
          </pc:sldLayoutMkLst>
        </pc:sldLayoutChg>
        <pc:sldLayoutChg chg="del">
          <pc:chgData name="Ciavaglia, Laurent (Nokia - FR/Paris-Saclay)" userId="1782b5b0-e1a6-4c9e-b270-fadae85fb4a2" providerId="ADAL" clId="{2A4A6382-6AB9-4D3B-A4DF-D95FA35DD902}" dt="2020-04-09T20:21:34.861" v="89" actId="2696"/>
          <pc:sldLayoutMkLst>
            <pc:docMk/>
            <pc:sldMasterMk cId="0" sldId="2147483648"/>
            <pc:sldLayoutMk cId="137270477" sldId="2147483674"/>
          </pc:sldLayoutMkLst>
        </pc:sldLayoutChg>
        <pc:sldLayoutChg chg="del">
          <pc:chgData name="Ciavaglia, Laurent (Nokia - FR/Paris-Saclay)" userId="1782b5b0-e1a6-4c9e-b270-fadae85fb4a2" providerId="ADAL" clId="{2A4A6382-6AB9-4D3B-A4DF-D95FA35DD902}" dt="2020-04-09T20:21:33.725" v="88" actId="2696"/>
          <pc:sldLayoutMkLst>
            <pc:docMk/>
            <pc:sldMasterMk cId="0" sldId="2147483648"/>
            <pc:sldLayoutMk cId="3361229240" sldId="2147483687"/>
          </pc:sldLayoutMkLst>
        </pc:sldLayoutChg>
      </pc:sldMasterChg>
      <pc:sldMasterChg chg="addSp modSp del delSldLayout">
        <pc:chgData name="Ciavaglia, Laurent (Nokia - FR/Paris-Saclay)" userId="1782b5b0-e1a6-4c9e-b270-fadae85fb4a2" providerId="ADAL" clId="{2A4A6382-6AB9-4D3B-A4DF-D95FA35DD902}" dt="2020-04-09T20:22:28.598" v="103" actId="2696"/>
        <pc:sldMasterMkLst>
          <pc:docMk/>
          <pc:sldMasterMk cId="3087445083" sldId="2147483675"/>
        </pc:sldMasterMkLst>
        <pc:spChg chg="add mod">
          <ac:chgData name="Ciavaglia, Laurent (Nokia - FR/Paris-Saclay)" userId="1782b5b0-e1a6-4c9e-b270-fadae85fb4a2" providerId="ADAL" clId="{2A4A6382-6AB9-4D3B-A4DF-D95FA35DD902}" dt="2020-04-09T20:21:25.397" v="87"/>
          <ac:spMkLst>
            <pc:docMk/>
            <pc:sldMasterMk cId="3087445083" sldId="2147483675"/>
            <ac:spMk id="2" creationId="{2532F55C-1C84-4CD0-874E-6DB5094E6B3E}"/>
          </ac:spMkLst>
        </pc:spChg>
        <pc:spChg chg="add mod">
          <ac:chgData name="Ciavaglia, Laurent (Nokia - FR/Paris-Saclay)" userId="1782b5b0-e1a6-4c9e-b270-fadae85fb4a2" providerId="ADAL" clId="{2A4A6382-6AB9-4D3B-A4DF-D95FA35DD902}" dt="2020-04-09T20:21:25.397" v="87"/>
          <ac:spMkLst>
            <pc:docMk/>
            <pc:sldMasterMk cId="3087445083" sldId="2147483675"/>
            <ac:spMk id="3" creationId="{4F160C81-C5F6-496E-AF30-9C2CA96F1861}"/>
          </ac:spMkLst>
        </pc:spChg>
        <pc:spChg chg="add mod">
          <ac:chgData name="Ciavaglia, Laurent (Nokia - FR/Paris-Saclay)" userId="1782b5b0-e1a6-4c9e-b270-fadae85fb4a2" providerId="ADAL" clId="{2A4A6382-6AB9-4D3B-A4DF-D95FA35DD902}" dt="2020-04-09T20:21:25.397" v="87"/>
          <ac:spMkLst>
            <pc:docMk/>
            <pc:sldMasterMk cId="3087445083" sldId="2147483675"/>
            <ac:spMk id="4" creationId="{B61B7052-42D1-4B10-9922-9FD34195E6F0}"/>
          </ac:spMkLst>
        </pc:spChg>
        <pc:spChg chg="add mod">
          <ac:chgData name="Ciavaglia, Laurent (Nokia - FR/Paris-Saclay)" userId="1782b5b0-e1a6-4c9e-b270-fadae85fb4a2" providerId="ADAL" clId="{2A4A6382-6AB9-4D3B-A4DF-D95FA35DD902}" dt="2020-04-09T20:21:25.397" v="87"/>
          <ac:spMkLst>
            <pc:docMk/>
            <pc:sldMasterMk cId="3087445083" sldId="2147483675"/>
            <ac:spMk id="5" creationId="{F872EAB3-A47E-480A-AAA9-172D2D0DE691}"/>
          </ac:spMkLst>
        </pc:spChg>
        <pc:spChg chg="add mod">
          <ac:chgData name="Ciavaglia, Laurent (Nokia - FR/Paris-Saclay)" userId="1782b5b0-e1a6-4c9e-b270-fadae85fb4a2" providerId="ADAL" clId="{2A4A6382-6AB9-4D3B-A4DF-D95FA35DD902}" dt="2020-04-09T20:21:25.397" v="87"/>
          <ac:spMkLst>
            <pc:docMk/>
            <pc:sldMasterMk cId="3087445083" sldId="2147483675"/>
            <ac:spMk id="6" creationId="{A23622E6-D7C6-4942-B69D-62C5DD386EEB}"/>
          </ac:spMkLst>
        </pc:spChg>
        <pc:sldLayoutChg chg="del">
          <pc:chgData name="Ciavaglia, Laurent (Nokia - FR/Paris-Saclay)" userId="1782b5b0-e1a6-4c9e-b270-fadae85fb4a2" providerId="ADAL" clId="{2A4A6382-6AB9-4D3B-A4DF-D95FA35DD902}" dt="2020-04-09T20:22:28.563" v="92" actId="2696"/>
          <pc:sldLayoutMkLst>
            <pc:docMk/>
            <pc:sldMasterMk cId="3087445083" sldId="2147483675"/>
            <pc:sldLayoutMk cId="2905570519" sldId="2147483676"/>
          </pc:sldLayoutMkLst>
        </pc:sldLayoutChg>
        <pc:sldLayoutChg chg="del">
          <pc:chgData name="Ciavaglia, Laurent (Nokia - FR/Paris-Saclay)" userId="1782b5b0-e1a6-4c9e-b270-fadae85fb4a2" providerId="ADAL" clId="{2A4A6382-6AB9-4D3B-A4DF-D95FA35DD902}" dt="2020-04-09T20:22:28.563" v="93" actId="2696"/>
          <pc:sldLayoutMkLst>
            <pc:docMk/>
            <pc:sldMasterMk cId="3087445083" sldId="2147483675"/>
            <pc:sldLayoutMk cId="3466063824" sldId="2147483677"/>
          </pc:sldLayoutMkLst>
        </pc:sldLayoutChg>
        <pc:sldLayoutChg chg="del">
          <pc:chgData name="Ciavaglia, Laurent (Nokia - FR/Paris-Saclay)" userId="1782b5b0-e1a6-4c9e-b270-fadae85fb4a2" providerId="ADAL" clId="{2A4A6382-6AB9-4D3B-A4DF-D95FA35DD902}" dt="2020-04-09T20:21:47.519" v="90" actId="2696"/>
          <pc:sldLayoutMkLst>
            <pc:docMk/>
            <pc:sldMasterMk cId="3087445083" sldId="2147483675"/>
            <pc:sldLayoutMk cId="625534985" sldId="2147483678"/>
          </pc:sldLayoutMkLst>
        </pc:sldLayoutChg>
        <pc:sldLayoutChg chg="del">
          <pc:chgData name="Ciavaglia, Laurent (Nokia - FR/Paris-Saclay)" userId="1782b5b0-e1a6-4c9e-b270-fadae85fb4a2" providerId="ADAL" clId="{2A4A6382-6AB9-4D3B-A4DF-D95FA35DD902}" dt="2020-04-09T20:22:28.563" v="94" actId="2696"/>
          <pc:sldLayoutMkLst>
            <pc:docMk/>
            <pc:sldMasterMk cId="3087445083" sldId="2147483675"/>
            <pc:sldLayoutMk cId="3097235205" sldId="2147483679"/>
          </pc:sldLayoutMkLst>
        </pc:sldLayoutChg>
        <pc:sldLayoutChg chg="del">
          <pc:chgData name="Ciavaglia, Laurent (Nokia - FR/Paris-Saclay)" userId="1782b5b0-e1a6-4c9e-b270-fadae85fb4a2" providerId="ADAL" clId="{2A4A6382-6AB9-4D3B-A4DF-D95FA35DD902}" dt="2020-04-09T20:22:28.579" v="95" actId="2696"/>
          <pc:sldLayoutMkLst>
            <pc:docMk/>
            <pc:sldMasterMk cId="3087445083" sldId="2147483675"/>
            <pc:sldLayoutMk cId="4101410829" sldId="2147483680"/>
          </pc:sldLayoutMkLst>
        </pc:sldLayoutChg>
        <pc:sldLayoutChg chg="del">
          <pc:chgData name="Ciavaglia, Laurent (Nokia - FR/Paris-Saclay)" userId="1782b5b0-e1a6-4c9e-b270-fadae85fb4a2" providerId="ADAL" clId="{2A4A6382-6AB9-4D3B-A4DF-D95FA35DD902}" dt="2020-04-09T20:22:28.579" v="96" actId="2696"/>
          <pc:sldLayoutMkLst>
            <pc:docMk/>
            <pc:sldMasterMk cId="3087445083" sldId="2147483675"/>
            <pc:sldLayoutMk cId="3796164023" sldId="2147483681"/>
          </pc:sldLayoutMkLst>
        </pc:sldLayoutChg>
        <pc:sldLayoutChg chg="del">
          <pc:chgData name="Ciavaglia, Laurent (Nokia - FR/Paris-Saclay)" userId="1782b5b0-e1a6-4c9e-b270-fadae85fb4a2" providerId="ADAL" clId="{2A4A6382-6AB9-4D3B-A4DF-D95FA35DD902}" dt="2020-04-09T20:21:53.893" v="91" actId="2696"/>
          <pc:sldLayoutMkLst>
            <pc:docMk/>
            <pc:sldMasterMk cId="3087445083" sldId="2147483675"/>
            <pc:sldLayoutMk cId="1902909602" sldId="2147483682"/>
          </pc:sldLayoutMkLst>
        </pc:sldLayoutChg>
        <pc:sldLayoutChg chg="del">
          <pc:chgData name="Ciavaglia, Laurent (Nokia - FR/Paris-Saclay)" userId="1782b5b0-e1a6-4c9e-b270-fadae85fb4a2" providerId="ADAL" clId="{2A4A6382-6AB9-4D3B-A4DF-D95FA35DD902}" dt="2020-04-09T20:22:28.579" v="97" actId="2696"/>
          <pc:sldLayoutMkLst>
            <pc:docMk/>
            <pc:sldMasterMk cId="3087445083" sldId="2147483675"/>
            <pc:sldLayoutMk cId="593794369" sldId="2147483683"/>
          </pc:sldLayoutMkLst>
        </pc:sldLayoutChg>
        <pc:sldLayoutChg chg="del">
          <pc:chgData name="Ciavaglia, Laurent (Nokia - FR/Paris-Saclay)" userId="1782b5b0-e1a6-4c9e-b270-fadae85fb4a2" providerId="ADAL" clId="{2A4A6382-6AB9-4D3B-A4DF-D95FA35DD902}" dt="2020-04-09T20:22:28.579" v="98" actId="2696"/>
          <pc:sldLayoutMkLst>
            <pc:docMk/>
            <pc:sldMasterMk cId="3087445083" sldId="2147483675"/>
            <pc:sldLayoutMk cId="1347297126" sldId="2147483684"/>
          </pc:sldLayoutMkLst>
        </pc:sldLayoutChg>
        <pc:sldLayoutChg chg="del">
          <pc:chgData name="Ciavaglia, Laurent (Nokia - FR/Paris-Saclay)" userId="1782b5b0-e1a6-4c9e-b270-fadae85fb4a2" providerId="ADAL" clId="{2A4A6382-6AB9-4D3B-A4DF-D95FA35DD902}" dt="2020-04-09T20:22:28.579" v="99" actId="2696"/>
          <pc:sldLayoutMkLst>
            <pc:docMk/>
            <pc:sldMasterMk cId="3087445083" sldId="2147483675"/>
            <pc:sldLayoutMk cId="3096114882" sldId="2147483685"/>
          </pc:sldLayoutMkLst>
        </pc:sldLayoutChg>
        <pc:sldLayoutChg chg="del">
          <pc:chgData name="Ciavaglia, Laurent (Nokia - FR/Paris-Saclay)" userId="1782b5b0-e1a6-4c9e-b270-fadae85fb4a2" providerId="ADAL" clId="{2A4A6382-6AB9-4D3B-A4DF-D95FA35DD902}" dt="2020-04-09T20:22:28.579" v="100" actId="2696"/>
          <pc:sldLayoutMkLst>
            <pc:docMk/>
            <pc:sldMasterMk cId="3087445083" sldId="2147483675"/>
            <pc:sldLayoutMk cId="3600984507" sldId="2147483686"/>
          </pc:sldLayoutMkLst>
        </pc:sldLayoutChg>
        <pc:sldLayoutChg chg="del">
          <pc:chgData name="Ciavaglia, Laurent (Nokia - FR/Paris-Saclay)" userId="1782b5b0-e1a6-4c9e-b270-fadae85fb4a2" providerId="ADAL" clId="{2A4A6382-6AB9-4D3B-A4DF-D95FA35DD902}" dt="2020-04-09T20:22:28.579" v="101" actId="2696"/>
          <pc:sldLayoutMkLst>
            <pc:docMk/>
            <pc:sldMasterMk cId="3087445083" sldId="2147483675"/>
            <pc:sldLayoutMk cId="687124111" sldId="2147483687"/>
          </pc:sldLayoutMkLst>
        </pc:sldLayoutChg>
        <pc:sldLayoutChg chg="del">
          <pc:chgData name="Ciavaglia, Laurent (Nokia - FR/Paris-Saclay)" userId="1782b5b0-e1a6-4c9e-b270-fadae85fb4a2" providerId="ADAL" clId="{2A4A6382-6AB9-4D3B-A4DF-D95FA35DD902}" dt="2020-04-09T20:22:28.595" v="102" actId="2696"/>
          <pc:sldLayoutMkLst>
            <pc:docMk/>
            <pc:sldMasterMk cId="3087445083" sldId="2147483675"/>
            <pc:sldLayoutMk cId="504164223" sldId="2147483688"/>
          </pc:sldLayoutMkLst>
        </pc:sldLayoutChg>
      </pc:sldMasterChg>
      <pc:sldMasterChg chg="modSp modSldLayout">
        <pc:chgData name="Ciavaglia, Laurent (Nokia - FR/Paris-Saclay)" userId="1782b5b0-e1a6-4c9e-b270-fadae85fb4a2" providerId="ADAL" clId="{2A4A6382-6AB9-4D3B-A4DF-D95FA35DD902}" dt="2020-04-09T20:25:52.853" v="116" actId="790"/>
        <pc:sldMasterMkLst>
          <pc:docMk/>
          <pc:sldMasterMk cId="950606308" sldId="2147483849"/>
        </pc:sldMasterMkLst>
        <pc:spChg chg="mod">
          <ac:chgData name="Ciavaglia, Laurent (Nokia - FR/Paris-Saclay)" userId="1782b5b0-e1a6-4c9e-b270-fadae85fb4a2" providerId="ADAL" clId="{2A4A6382-6AB9-4D3B-A4DF-D95FA35DD902}" dt="2020-04-09T20:25:34.293" v="115" actId="790"/>
          <ac:spMkLst>
            <pc:docMk/>
            <pc:sldMasterMk cId="950606308" sldId="2147483849"/>
            <ac:spMk id="2" creationId="{85596B2E-F9A4-4AA5-BEC5-269CAEA70A98}"/>
          </ac:spMkLst>
        </pc:spChg>
        <pc:spChg chg="mod">
          <ac:chgData name="Ciavaglia, Laurent (Nokia - FR/Paris-Saclay)" userId="1782b5b0-e1a6-4c9e-b270-fadae85fb4a2" providerId="ADAL" clId="{2A4A6382-6AB9-4D3B-A4DF-D95FA35DD902}" dt="2020-04-09T20:25:34.293" v="115" actId="790"/>
          <ac:spMkLst>
            <pc:docMk/>
            <pc:sldMasterMk cId="950606308" sldId="2147483849"/>
            <ac:spMk id="3" creationId="{856DFF0E-57DB-4286-BA70-27BC41034B4D}"/>
          </ac:spMkLst>
        </pc:spChg>
        <pc:spChg chg="mod">
          <ac:chgData name="Ciavaglia, Laurent (Nokia - FR/Paris-Saclay)" userId="1782b5b0-e1a6-4c9e-b270-fadae85fb4a2" providerId="ADAL" clId="{2A4A6382-6AB9-4D3B-A4DF-D95FA35DD902}" dt="2020-04-09T20:25:34.293" v="115" actId="790"/>
          <ac:spMkLst>
            <pc:docMk/>
            <pc:sldMasterMk cId="950606308" sldId="2147483849"/>
            <ac:spMk id="4" creationId="{55F9E67D-56DE-4778-98FB-DA634D0B1700}"/>
          </ac:spMkLst>
        </pc:spChg>
        <pc:spChg chg="mod">
          <ac:chgData name="Ciavaglia, Laurent (Nokia - FR/Paris-Saclay)" userId="1782b5b0-e1a6-4c9e-b270-fadae85fb4a2" providerId="ADAL" clId="{2A4A6382-6AB9-4D3B-A4DF-D95FA35DD902}" dt="2020-04-09T20:25:34.293" v="115" actId="790"/>
          <ac:spMkLst>
            <pc:docMk/>
            <pc:sldMasterMk cId="950606308" sldId="2147483849"/>
            <ac:spMk id="5" creationId="{50F28D3B-1E01-4B6F-9C05-3799DCF7031D}"/>
          </ac:spMkLst>
        </pc:spChg>
        <pc:spChg chg="mod">
          <ac:chgData name="Ciavaglia, Laurent (Nokia - FR/Paris-Saclay)" userId="1782b5b0-e1a6-4c9e-b270-fadae85fb4a2" providerId="ADAL" clId="{2A4A6382-6AB9-4D3B-A4DF-D95FA35DD902}" dt="2020-04-09T20:25:34.293" v="115" actId="790"/>
          <ac:spMkLst>
            <pc:docMk/>
            <pc:sldMasterMk cId="950606308" sldId="2147483849"/>
            <ac:spMk id="6" creationId="{A857ACA6-E6AF-45DC-B89B-2447687C98C3}"/>
          </ac:spMkLst>
        </pc:spChg>
        <pc:sldLayoutChg chg="modSp">
          <pc:chgData name="Ciavaglia, Laurent (Nokia - FR/Paris-Saclay)" userId="1782b5b0-e1a6-4c9e-b270-fadae85fb4a2" providerId="ADAL" clId="{2A4A6382-6AB9-4D3B-A4DF-D95FA35DD902}" dt="2020-04-09T20:25:52.853" v="116" actId="790"/>
          <pc:sldLayoutMkLst>
            <pc:docMk/>
            <pc:sldMasterMk cId="950606308" sldId="2147483849"/>
            <pc:sldLayoutMk cId="2291535569" sldId="2147483851"/>
          </pc:sldLayoutMkLst>
          <pc:spChg chg="mod">
            <ac:chgData name="Ciavaglia, Laurent (Nokia - FR/Paris-Saclay)" userId="1782b5b0-e1a6-4c9e-b270-fadae85fb4a2" providerId="ADAL" clId="{2A4A6382-6AB9-4D3B-A4DF-D95FA35DD902}" dt="2020-04-09T20:25:52.853" v="116" actId="790"/>
            <ac:spMkLst>
              <pc:docMk/>
              <pc:sldMasterMk cId="950606308" sldId="2147483849"/>
              <pc:sldLayoutMk cId="2291535569" sldId="2147483851"/>
              <ac:spMk id="2" creationId="{8F3E0755-AEB2-4D93-B7C2-C704B0711192}"/>
            </ac:spMkLst>
          </pc:spChg>
          <pc:spChg chg="mod">
            <ac:chgData name="Ciavaglia, Laurent (Nokia - FR/Paris-Saclay)" userId="1782b5b0-e1a6-4c9e-b270-fadae85fb4a2" providerId="ADAL" clId="{2A4A6382-6AB9-4D3B-A4DF-D95FA35DD902}" dt="2020-04-09T20:25:52.853" v="116" actId="790"/>
            <ac:spMkLst>
              <pc:docMk/>
              <pc:sldMasterMk cId="950606308" sldId="2147483849"/>
              <pc:sldLayoutMk cId="2291535569" sldId="2147483851"/>
              <ac:spMk id="3" creationId="{66FEE8AB-1E76-48E3-ADE0-D479D4C84038}"/>
            </ac:spMkLst>
          </pc:spChg>
          <pc:spChg chg="mod">
            <ac:chgData name="Ciavaglia, Laurent (Nokia - FR/Paris-Saclay)" userId="1782b5b0-e1a6-4c9e-b270-fadae85fb4a2" providerId="ADAL" clId="{2A4A6382-6AB9-4D3B-A4DF-D95FA35DD902}" dt="2020-04-09T20:25:52.853" v="116" actId="790"/>
            <ac:spMkLst>
              <pc:docMk/>
              <pc:sldMasterMk cId="950606308" sldId="2147483849"/>
              <pc:sldLayoutMk cId="2291535569" sldId="2147483851"/>
              <ac:spMk id="4" creationId="{3EDAC623-250C-4AC7-92C6-9358EA153123}"/>
            </ac:spMkLst>
          </pc:spChg>
          <pc:spChg chg="mod">
            <ac:chgData name="Ciavaglia, Laurent (Nokia - FR/Paris-Saclay)" userId="1782b5b0-e1a6-4c9e-b270-fadae85fb4a2" providerId="ADAL" clId="{2A4A6382-6AB9-4D3B-A4DF-D95FA35DD902}" dt="2020-04-09T20:25:52.853" v="116" actId="790"/>
            <ac:spMkLst>
              <pc:docMk/>
              <pc:sldMasterMk cId="950606308" sldId="2147483849"/>
              <pc:sldLayoutMk cId="2291535569" sldId="2147483851"/>
              <ac:spMk id="5" creationId="{A14792C8-87F9-4239-A8B4-0286E7221F33}"/>
            </ac:spMkLst>
          </pc:spChg>
          <pc:spChg chg="mod">
            <ac:chgData name="Ciavaglia, Laurent (Nokia - FR/Paris-Saclay)" userId="1782b5b0-e1a6-4c9e-b270-fadae85fb4a2" providerId="ADAL" clId="{2A4A6382-6AB9-4D3B-A4DF-D95FA35DD902}" dt="2020-04-09T20:25:52.853" v="116" actId="790"/>
            <ac:spMkLst>
              <pc:docMk/>
              <pc:sldMasterMk cId="950606308" sldId="2147483849"/>
              <pc:sldLayoutMk cId="2291535569" sldId="2147483851"/>
              <ac:spMk id="6" creationId="{30942026-899D-450E-8D52-CEFAAFA2C3A7}"/>
            </ac:spMkLst>
          </pc:spChg>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31B4A-E1D7-4BE5-B8FA-BDC95FF174A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7952EBC-68D5-45DF-9FC7-C39ED0782E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1C531F7-5DC4-40C6-B296-511AB269999D}"/>
              </a:ext>
            </a:extLst>
          </p:cNvPr>
          <p:cNvSpPr>
            <a:spLocks noGrp="1"/>
          </p:cNvSpPr>
          <p:nvPr>
            <p:ph type="dt" sz="half" idx="10"/>
          </p:nvPr>
        </p:nvSpPr>
        <p:spPr/>
        <p:txBody>
          <a:bodyPr/>
          <a:lstStyle/>
          <a:p>
            <a:fld id="{1D080AF5-0F4C-40F6-BAD8-E0B8495324DB}" type="datetimeFigureOut">
              <a:rPr lang="en-US" smtClean="0"/>
              <a:t>14-Apr-20</a:t>
            </a:fld>
            <a:endParaRPr lang="en-US"/>
          </a:p>
        </p:txBody>
      </p:sp>
      <p:sp>
        <p:nvSpPr>
          <p:cNvPr id="5" name="Footer Placeholder 4">
            <a:extLst>
              <a:ext uri="{FF2B5EF4-FFF2-40B4-BE49-F238E27FC236}">
                <a16:creationId xmlns:a16="http://schemas.microsoft.com/office/drawing/2014/main" id="{5C3BE255-B325-4FBD-9C7D-2F8B3A2DE7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B5A8BC-614B-4C79-A5CA-598ECAA51476}"/>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1160207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6B1BE-9185-4ED7-B737-4E627BB686B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C4A9EC2-E672-4B26-AA8C-A799B91FCBC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43349D-F948-4FB2-9A70-6FD20CA58142}"/>
              </a:ext>
            </a:extLst>
          </p:cNvPr>
          <p:cNvSpPr>
            <a:spLocks noGrp="1"/>
          </p:cNvSpPr>
          <p:nvPr>
            <p:ph type="dt" sz="half" idx="10"/>
          </p:nvPr>
        </p:nvSpPr>
        <p:spPr/>
        <p:txBody>
          <a:bodyPr/>
          <a:lstStyle/>
          <a:p>
            <a:fld id="{1D080AF5-0F4C-40F6-BAD8-E0B8495324DB}" type="datetimeFigureOut">
              <a:rPr lang="en-US" smtClean="0"/>
              <a:t>14-Apr-20</a:t>
            </a:fld>
            <a:endParaRPr lang="en-US"/>
          </a:p>
        </p:txBody>
      </p:sp>
      <p:sp>
        <p:nvSpPr>
          <p:cNvPr id="5" name="Footer Placeholder 4">
            <a:extLst>
              <a:ext uri="{FF2B5EF4-FFF2-40B4-BE49-F238E27FC236}">
                <a16:creationId xmlns:a16="http://schemas.microsoft.com/office/drawing/2014/main" id="{DD60015E-9F63-45BB-876E-779A716ABA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F7191B-6CC9-47EE-8436-4FAF08789DA3}"/>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3807330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1712B41-7ED6-4DF5-AF6D-4B9BD1E4B46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FF58B13-DF35-4FB7-AB0D-42E526839D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45AD54-FC1A-4B46-8D40-3EEFB503149D}"/>
              </a:ext>
            </a:extLst>
          </p:cNvPr>
          <p:cNvSpPr>
            <a:spLocks noGrp="1"/>
          </p:cNvSpPr>
          <p:nvPr>
            <p:ph type="dt" sz="half" idx="10"/>
          </p:nvPr>
        </p:nvSpPr>
        <p:spPr/>
        <p:txBody>
          <a:bodyPr/>
          <a:lstStyle/>
          <a:p>
            <a:fld id="{1D080AF5-0F4C-40F6-BAD8-E0B8495324DB}" type="datetimeFigureOut">
              <a:rPr lang="en-US" smtClean="0"/>
              <a:t>14-Apr-20</a:t>
            </a:fld>
            <a:endParaRPr lang="en-US"/>
          </a:p>
        </p:txBody>
      </p:sp>
      <p:sp>
        <p:nvSpPr>
          <p:cNvPr id="5" name="Footer Placeholder 4">
            <a:extLst>
              <a:ext uri="{FF2B5EF4-FFF2-40B4-BE49-F238E27FC236}">
                <a16:creationId xmlns:a16="http://schemas.microsoft.com/office/drawing/2014/main" id="{B4FD9131-8A81-4593-8D2A-9A4B84BE1A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04FB4F-BDBD-403A-8B7D-4BE5009CF44C}"/>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5934848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09480" y="274680"/>
            <a:ext cx="10972440" cy="1142640"/>
          </a:xfrm>
          <a:prstGeom prst="rect">
            <a:avLst/>
          </a:prstGeom>
        </p:spPr>
        <p:txBody>
          <a:bodyPr lIns="0" tIns="0" rIns="0" bIns="0" anchor="ctr"/>
          <a:lstStyle/>
          <a:p>
            <a:endParaRPr lang="pt-BR" sz="1800" b="0" strike="noStrike" spc="-1">
              <a:solidFill>
                <a:srgbClr val="000000"/>
              </a:solidFill>
              <a:latin typeface="Calibri"/>
            </a:endParaRPr>
          </a:p>
        </p:txBody>
      </p:sp>
      <p:sp>
        <p:nvSpPr>
          <p:cNvPr id="6" name="PlaceHolder 2"/>
          <p:cNvSpPr>
            <a:spLocks noGrp="1"/>
          </p:cNvSpPr>
          <p:nvPr>
            <p:ph type="subTitle"/>
          </p:nvPr>
        </p:nvSpPr>
        <p:spPr>
          <a:xfrm>
            <a:off x="609480" y="1600200"/>
            <a:ext cx="10972440" cy="4525560"/>
          </a:xfrm>
          <a:prstGeom prst="rect">
            <a:avLst/>
          </a:prstGeom>
        </p:spPr>
        <p:txBody>
          <a:bodyPr lIns="0" tIns="0" rIns="0" bIns="0" anchor="ctr"/>
          <a:lstStyle/>
          <a:p>
            <a:pPr algn="ctr"/>
            <a:endParaRPr lang="fr-FR" sz="3200" b="0" strike="noStrike" spc="-1">
              <a:latin typeface="Arial"/>
            </a:endParaRPr>
          </a:p>
        </p:txBody>
      </p:sp>
    </p:spTree>
    <p:extLst>
      <p:ext uri="{BB962C8B-B14F-4D97-AF65-F5344CB8AC3E}">
        <p14:creationId xmlns:p14="http://schemas.microsoft.com/office/powerpoint/2010/main" val="1193530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E0755-AEB2-4D93-B7C2-C704B0711192}"/>
              </a:ext>
            </a:extLst>
          </p:cNvPr>
          <p:cNvSpPr>
            <a:spLocks noGrp="1"/>
          </p:cNvSpPr>
          <p:nvPr>
            <p:ph type="title"/>
          </p:nvPr>
        </p:nvSpPr>
        <p:spPr/>
        <p:txBody>
          <a:bodyPr/>
          <a:lstStyle/>
          <a:p>
            <a:r>
              <a:rPr lang="en-US" noProof="0"/>
              <a:t>Click to edit Master title style</a:t>
            </a:r>
          </a:p>
        </p:txBody>
      </p:sp>
      <p:sp>
        <p:nvSpPr>
          <p:cNvPr id="3" name="Content Placeholder 2">
            <a:extLst>
              <a:ext uri="{FF2B5EF4-FFF2-40B4-BE49-F238E27FC236}">
                <a16:creationId xmlns:a16="http://schemas.microsoft.com/office/drawing/2014/main" id="{66FEE8AB-1E76-48E3-ADE0-D479D4C84038}"/>
              </a:ext>
            </a:extLst>
          </p:cNvPr>
          <p:cNvSpPr>
            <a:spLocks noGrp="1"/>
          </p:cNvSpPr>
          <p:nvPr>
            <p:ph idx="1"/>
          </p:nvPr>
        </p:nvSpPr>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a:extLst>
              <a:ext uri="{FF2B5EF4-FFF2-40B4-BE49-F238E27FC236}">
                <a16:creationId xmlns:a16="http://schemas.microsoft.com/office/drawing/2014/main" id="{3EDAC623-250C-4AC7-92C6-9358EA153123}"/>
              </a:ext>
            </a:extLst>
          </p:cNvPr>
          <p:cNvSpPr>
            <a:spLocks noGrp="1"/>
          </p:cNvSpPr>
          <p:nvPr>
            <p:ph type="dt" sz="half" idx="10"/>
          </p:nvPr>
        </p:nvSpPr>
        <p:spPr/>
        <p:txBody>
          <a:bodyPr/>
          <a:lstStyle/>
          <a:p>
            <a:fld id="{1D080AF5-0F4C-40F6-BAD8-E0B8495324DB}" type="datetimeFigureOut">
              <a:rPr lang="en-US" noProof="0" smtClean="0"/>
              <a:t>14-Apr-20</a:t>
            </a:fld>
            <a:endParaRPr lang="en-US" noProof="0"/>
          </a:p>
        </p:txBody>
      </p:sp>
      <p:sp>
        <p:nvSpPr>
          <p:cNvPr id="5" name="Footer Placeholder 4">
            <a:extLst>
              <a:ext uri="{FF2B5EF4-FFF2-40B4-BE49-F238E27FC236}">
                <a16:creationId xmlns:a16="http://schemas.microsoft.com/office/drawing/2014/main" id="{A14792C8-87F9-4239-A8B4-0286E7221F33}"/>
              </a:ext>
            </a:extLst>
          </p:cNvPr>
          <p:cNvSpPr>
            <a:spLocks noGrp="1"/>
          </p:cNvSpPr>
          <p:nvPr>
            <p:ph type="ftr" sz="quarter" idx="11"/>
          </p:nvPr>
        </p:nvSpPr>
        <p:spPr/>
        <p:txBody>
          <a:bodyPr/>
          <a:lstStyle/>
          <a:p>
            <a:endParaRPr lang="en-US" noProof="0"/>
          </a:p>
        </p:txBody>
      </p:sp>
      <p:sp>
        <p:nvSpPr>
          <p:cNvPr id="6" name="Slide Number Placeholder 5">
            <a:extLst>
              <a:ext uri="{FF2B5EF4-FFF2-40B4-BE49-F238E27FC236}">
                <a16:creationId xmlns:a16="http://schemas.microsoft.com/office/drawing/2014/main" id="{30942026-899D-450E-8D52-CEFAAFA2C3A7}"/>
              </a:ext>
            </a:extLst>
          </p:cNvPr>
          <p:cNvSpPr>
            <a:spLocks noGrp="1"/>
          </p:cNvSpPr>
          <p:nvPr>
            <p:ph type="sldNum" sz="quarter" idx="12"/>
          </p:nvPr>
        </p:nvSpPr>
        <p:spPr/>
        <p:txBody>
          <a:bodyPr/>
          <a:lstStyle/>
          <a:p>
            <a:fld id="{6B64EEC4-97C6-45F4-A2E6-2DF7E715FB72}" type="slidenum">
              <a:rPr lang="en-US" noProof="0" smtClean="0"/>
              <a:t>‹#›</a:t>
            </a:fld>
            <a:endParaRPr lang="en-US" noProof="0"/>
          </a:p>
        </p:txBody>
      </p:sp>
    </p:spTree>
    <p:extLst>
      <p:ext uri="{BB962C8B-B14F-4D97-AF65-F5344CB8AC3E}">
        <p14:creationId xmlns:p14="http://schemas.microsoft.com/office/powerpoint/2010/main" val="2291535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B985A-1136-4345-94A1-C69308A2DED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CB232D5-BBD6-4D8C-B688-3371010448C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C76049C-2E19-4384-A560-43B0EA6AAB2B}"/>
              </a:ext>
            </a:extLst>
          </p:cNvPr>
          <p:cNvSpPr>
            <a:spLocks noGrp="1"/>
          </p:cNvSpPr>
          <p:nvPr>
            <p:ph type="dt" sz="half" idx="10"/>
          </p:nvPr>
        </p:nvSpPr>
        <p:spPr/>
        <p:txBody>
          <a:bodyPr/>
          <a:lstStyle/>
          <a:p>
            <a:fld id="{1D080AF5-0F4C-40F6-BAD8-E0B8495324DB}" type="datetimeFigureOut">
              <a:rPr lang="en-US" smtClean="0"/>
              <a:t>14-Apr-20</a:t>
            </a:fld>
            <a:endParaRPr lang="en-US"/>
          </a:p>
        </p:txBody>
      </p:sp>
      <p:sp>
        <p:nvSpPr>
          <p:cNvPr id="5" name="Footer Placeholder 4">
            <a:extLst>
              <a:ext uri="{FF2B5EF4-FFF2-40B4-BE49-F238E27FC236}">
                <a16:creationId xmlns:a16="http://schemas.microsoft.com/office/drawing/2014/main" id="{6B5DFF20-2296-4F10-B7E7-47E6DB61BB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124147-9DDD-47FF-812F-A30B94999782}"/>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1988017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7FF61-A784-4707-99B3-67A3F1CCCBD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3947F7-F32F-40D8-8DB8-558C575EB06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3681D0D-ED2E-4D1A-A81E-351511B5428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31DE738-DC08-4320-8737-4E99BA8B1139}"/>
              </a:ext>
            </a:extLst>
          </p:cNvPr>
          <p:cNvSpPr>
            <a:spLocks noGrp="1"/>
          </p:cNvSpPr>
          <p:nvPr>
            <p:ph type="dt" sz="half" idx="10"/>
          </p:nvPr>
        </p:nvSpPr>
        <p:spPr/>
        <p:txBody>
          <a:bodyPr/>
          <a:lstStyle/>
          <a:p>
            <a:fld id="{1D080AF5-0F4C-40F6-BAD8-E0B8495324DB}" type="datetimeFigureOut">
              <a:rPr lang="en-US" smtClean="0"/>
              <a:t>14-Apr-20</a:t>
            </a:fld>
            <a:endParaRPr lang="en-US"/>
          </a:p>
        </p:txBody>
      </p:sp>
      <p:sp>
        <p:nvSpPr>
          <p:cNvPr id="6" name="Footer Placeholder 5">
            <a:extLst>
              <a:ext uri="{FF2B5EF4-FFF2-40B4-BE49-F238E27FC236}">
                <a16:creationId xmlns:a16="http://schemas.microsoft.com/office/drawing/2014/main" id="{E0956C5A-DDF5-4E09-B9B7-051881D055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CC4A5E-B43D-400C-9BA8-E82942E1F69A}"/>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1713204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8FB76-19C5-4AF3-940B-97EFAB79F6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A6E0F6B-7B3D-48A4-B913-31C55D4B85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5EE3C7B-C213-420A-92A8-0EC8FBA4C55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60B54AC-D71A-492E-BA7B-BE9425738DC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94A8B59-324C-42BE-B4E1-98D4B212653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CEE5D50-673A-4D99-A9A1-877502E39959}"/>
              </a:ext>
            </a:extLst>
          </p:cNvPr>
          <p:cNvSpPr>
            <a:spLocks noGrp="1"/>
          </p:cNvSpPr>
          <p:nvPr>
            <p:ph type="dt" sz="half" idx="10"/>
          </p:nvPr>
        </p:nvSpPr>
        <p:spPr/>
        <p:txBody>
          <a:bodyPr/>
          <a:lstStyle/>
          <a:p>
            <a:fld id="{1D080AF5-0F4C-40F6-BAD8-E0B8495324DB}" type="datetimeFigureOut">
              <a:rPr lang="en-US" smtClean="0"/>
              <a:t>14-Apr-20</a:t>
            </a:fld>
            <a:endParaRPr lang="en-US"/>
          </a:p>
        </p:txBody>
      </p:sp>
      <p:sp>
        <p:nvSpPr>
          <p:cNvPr id="8" name="Footer Placeholder 7">
            <a:extLst>
              <a:ext uri="{FF2B5EF4-FFF2-40B4-BE49-F238E27FC236}">
                <a16:creationId xmlns:a16="http://schemas.microsoft.com/office/drawing/2014/main" id="{F3B02533-D214-4EF3-B890-6C9D8F494D9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A85A9BB-8CCA-47DB-9E7D-474332B02CB5}"/>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1185269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57451-BCE4-43A3-8A48-C7D7BD82918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5C3F1B-1348-4FC5-B99F-6C7CE8CFD144}"/>
              </a:ext>
            </a:extLst>
          </p:cNvPr>
          <p:cNvSpPr>
            <a:spLocks noGrp="1"/>
          </p:cNvSpPr>
          <p:nvPr>
            <p:ph type="dt" sz="half" idx="10"/>
          </p:nvPr>
        </p:nvSpPr>
        <p:spPr/>
        <p:txBody>
          <a:bodyPr/>
          <a:lstStyle/>
          <a:p>
            <a:fld id="{1D080AF5-0F4C-40F6-BAD8-E0B8495324DB}" type="datetimeFigureOut">
              <a:rPr lang="en-US" smtClean="0"/>
              <a:t>14-Apr-20</a:t>
            </a:fld>
            <a:endParaRPr lang="en-US"/>
          </a:p>
        </p:txBody>
      </p:sp>
      <p:sp>
        <p:nvSpPr>
          <p:cNvPr id="4" name="Footer Placeholder 3">
            <a:extLst>
              <a:ext uri="{FF2B5EF4-FFF2-40B4-BE49-F238E27FC236}">
                <a16:creationId xmlns:a16="http://schemas.microsoft.com/office/drawing/2014/main" id="{FBB79550-0BCF-4AF0-A2CB-DDA3D8B33AD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A7B7758-6063-420F-B36D-60FCC20730CB}"/>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897645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252F4A-A863-4647-9ED2-4EBC9DD56FA4}"/>
              </a:ext>
            </a:extLst>
          </p:cNvPr>
          <p:cNvSpPr>
            <a:spLocks noGrp="1"/>
          </p:cNvSpPr>
          <p:nvPr>
            <p:ph type="dt" sz="half" idx="10"/>
          </p:nvPr>
        </p:nvSpPr>
        <p:spPr/>
        <p:txBody>
          <a:bodyPr/>
          <a:lstStyle/>
          <a:p>
            <a:fld id="{1D080AF5-0F4C-40F6-BAD8-E0B8495324DB}" type="datetimeFigureOut">
              <a:rPr lang="en-US" smtClean="0"/>
              <a:t>14-Apr-20</a:t>
            </a:fld>
            <a:endParaRPr lang="en-US"/>
          </a:p>
        </p:txBody>
      </p:sp>
      <p:sp>
        <p:nvSpPr>
          <p:cNvPr id="3" name="Footer Placeholder 2">
            <a:extLst>
              <a:ext uri="{FF2B5EF4-FFF2-40B4-BE49-F238E27FC236}">
                <a16:creationId xmlns:a16="http://schemas.microsoft.com/office/drawing/2014/main" id="{256DE6F2-ACD1-4611-98C8-737DB1DA1F3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5FB6ECE-C09E-43ED-BF7E-854002974645}"/>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3589418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81FE6-EF69-48C0-9654-10208A42CF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29E7808-0D8B-4699-8D4C-4FCE0918DD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A91DA73-FA14-425F-8977-05AB4D6BEB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B8E882-F1A9-40D3-A3CC-9CEA7B098A4E}"/>
              </a:ext>
            </a:extLst>
          </p:cNvPr>
          <p:cNvSpPr>
            <a:spLocks noGrp="1"/>
          </p:cNvSpPr>
          <p:nvPr>
            <p:ph type="dt" sz="half" idx="10"/>
          </p:nvPr>
        </p:nvSpPr>
        <p:spPr/>
        <p:txBody>
          <a:bodyPr/>
          <a:lstStyle/>
          <a:p>
            <a:fld id="{1D080AF5-0F4C-40F6-BAD8-E0B8495324DB}" type="datetimeFigureOut">
              <a:rPr lang="en-US" smtClean="0"/>
              <a:t>14-Apr-20</a:t>
            </a:fld>
            <a:endParaRPr lang="en-US"/>
          </a:p>
        </p:txBody>
      </p:sp>
      <p:sp>
        <p:nvSpPr>
          <p:cNvPr id="6" name="Footer Placeholder 5">
            <a:extLst>
              <a:ext uri="{FF2B5EF4-FFF2-40B4-BE49-F238E27FC236}">
                <a16:creationId xmlns:a16="http://schemas.microsoft.com/office/drawing/2014/main" id="{9FE68C5A-7777-49A7-AFCC-F53B42DD695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3ED2AB-D48C-4AC4-ACB9-51D05EB647C2}"/>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1549686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D5109-25F3-484F-8B22-087321F6D3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7A9B01D-2C53-400C-B8AC-065C69C9CD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24E68C9-78A6-44D8-BFF3-2C3AB69DC2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2AFCC3-D17D-489B-B3E7-8E08D002DC55}"/>
              </a:ext>
            </a:extLst>
          </p:cNvPr>
          <p:cNvSpPr>
            <a:spLocks noGrp="1"/>
          </p:cNvSpPr>
          <p:nvPr>
            <p:ph type="dt" sz="half" idx="10"/>
          </p:nvPr>
        </p:nvSpPr>
        <p:spPr/>
        <p:txBody>
          <a:bodyPr/>
          <a:lstStyle/>
          <a:p>
            <a:fld id="{1D080AF5-0F4C-40F6-BAD8-E0B8495324DB}" type="datetimeFigureOut">
              <a:rPr lang="en-US" smtClean="0"/>
              <a:t>14-Apr-20</a:t>
            </a:fld>
            <a:endParaRPr lang="en-US"/>
          </a:p>
        </p:txBody>
      </p:sp>
      <p:sp>
        <p:nvSpPr>
          <p:cNvPr id="6" name="Footer Placeholder 5">
            <a:extLst>
              <a:ext uri="{FF2B5EF4-FFF2-40B4-BE49-F238E27FC236}">
                <a16:creationId xmlns:a16="http://schemas.microsoft.com/office/drawing/2014/main" id="{CE8437A9-0B46-48D9-BDB2-B8982D5D72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22D0DD-4865-48B2-B6CD-1F6E80C4F11B}"/>
              </a:ext>
            </a:extLst>
          </p:cNvPr>
          <p:cNvSpPr>
            <a:spLocks noGrp="1"/>
          </p:cNvSpPr>
          <p:nvPr>
            <p:ph type="sldNum" sz="quarter" idx="12"/>
          </p:nvPr>
        </p:nvSpPr>
        <p:spPr/>
        <p:txBody>
          <a:bodyPr/>
          <a:lstStyle/>
          <a:p>
            <a:fld id="{6B64EEC4-97C6-45F4-A2E6-2DF7E715FB72}" type="slidenum">
              <a:rPr lang="en-US" smtClean="0"/>
              <a:t>‹#›</a:t>
            </a:fld>
            <a:endParaRPr lang="en-US"/>
          </a:p>
        </p:txBody>
      </p:sp>
    </p:spTree>
    <p:extLst>
      <p:ext uri="{BB962C8B-B14F-4D97-AF65-F5344CB8AC3E}">
        <p14:creationId xmlns:p14="http://schemas.microsoft.com/office/powerpoint/2010/main" val="2611227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596B2E-F9A4-4AA5-BEC5-269CAEA70A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a:t>Click to edit Master title style</a:t>
            </a:r>
          </a:p>
        </p:txBody>
      </p:sp>
      <p:sp>
        <p:nvSpPr>
          <p:cNvPr id="3" name="Text Placeholder 2">
            <a:extLst>
              <a:ext uri="{FF2B5EF4-FFF2-40B4-BE49-F238E27FC236}">
                <a16:creationId xmlns:a16="http://schemas.microsoft.com/office/drawing/2014/main" id="{856DFF0E-57DB-4286-BA70-27BC41034B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a:extLst>
              <a:ext uri="{FF2B5EF4-FFF2-40B4-BE49-F238E27FC236}">
                <a16:creationId xmlns:a16="http://schemas.microsoft.com/office/drawing/2014/main" id="{55F9E67D-56DE-4778-98FB-DA634D0B17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080AF5-0F4C-40F6-BAD8-E0B8495324DB}" type="datetimeFigureOut">
              <a:rPr lang="en-US" noProof="0" smtClean="0"/>
              <a:t>14-Apr-20</a:t>
            </a:fld>
            <a:endParaRPr lang="en-US" noProof="0"/>
          </a:p>
        </p:txBody>
      </p:sp>
      <p:sp>
        <p:nvSpPr>
          <p:cNvPr id="5" name="Footer Placeholder 4">
            <a:extLst>
              <a:ext uri="{FF2B5EF4-FFF2-40B4-BE49-F238E27FC236}">
                <a16:creationId xmlns:a16="http://schemas.microsoft.com/office/drawing/2014/main" id="{50F28D3B-1E01-4B6F-9C05-3799DCF703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noProof="0"/>
          </a:p>
        </p:txBody>
      </p:sp>
      <p:sp>
        <p:nvSpPr>
          <p:cNvPr id="6" name="Slide Number Placeholder 5">
            <a:extLst>
              <a:ext uri="{FF2B5EF4-FFF2-40B4-BE49-F238E27FC236}">
                <a16:creationId xmlns:a16="http://schemas.microsoft.com/office/drawing/2014/main" id="{A857ACA6-E6AF-45DC-B89B-2447687C98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64EEC4-97C6-45F4-A2E6-2DF7E715FB72}" type="slidenum">
              <a:rPr lang="en-US" noProof="0" smtClean="0"/>
              <a:t>‹#›</a:t>
            </a:fld>
            <a:endParaRPr lang="en-US" noProof="0"/>
          </a:p>
        </p:txBody>
      </p:sp>
    </p:spTree>
    <p:extLst>
      <p:ext uri="{BB962C8B-B14F-4D97-AF65-F5344CB8AC3E}">
        <p14:creationId xmlns:p14="http://schemas.microsoft.com/office/powerpoint/2010/main" val="950606308"/>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 id="21474838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rfc-editor.org/rfc/rfc7418.html"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ietf.org/privacy-policy/"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datatracker.ietf.org/meeting/interim-2020-nmrg-03/session/nmrg" TargetMode="External"/><Relationship Id="rId2" Type="http://schemas.openxmlformats.org/officeDocument/2006/relationships/hyperlink" Target="https://datatracker.ietf.org/doc/agenda-interim-2020-nmrg-03-nmrg-01" TargetMode="External"/><Relationship Id="rId1" Type="http://schemas.openxmlformats.org/officeDocument/2006/relationships/slideLayout" Target="../slideLayouts/slideLayout7.xml"/><Relationship Id="rId6" Type="http://schemas.openxmlformats.org/officeDocument/2006/relationships/hyperlink" Target="https://etherpad.ietf.org/p/nmrg-virtual-2020414" TargetMode="External"/><Relationship Id="rId5" Type="http://schemas.openxmlformats.org/officeDocument/2006/relationships/hyperlink" Target="https://etherpad.ietf.org/p/nmrg-virtual-20200414" TargetMode="External"/><Relationship Id="rId4" Type="http://schemas.openxmlformats.org/officeDocument/2006/relationships/hyperlink" Target="https://ietf.webex.com/ietf/j.php?MTID=m806e98f7f49bbfd71e4cd23ce3913aa6"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s://github.com/irtf-nmrg" TargetMode="External"/><Relationship Id="rId7" Type="http://schemas.microsoft.com/office/2007/relationships/hdphoto" Target="../media/hdphoto2.wdp"/><Relationship Id="rId2" Type="http://schemas.openxmlformats.org/officeDocument/2006/relationships/hyperlink" Target="https://datatracker.ietf.org/group/nmrg/about"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microsoft.com/office/2007/relationships/hdphoto" Target="../media/hdphoto1.wdp"/><Relationship Id="rId10" Type="http://schemas.openxmlformats.org/officeDocument/2006/relationships/image" Target="../media/image5.png"/><Relationship Id="rId4" Type="http://schemas.openxmlformats.org/officeDocument/2006/relationships/image" Target="../media/image2.png"/><Relationship Id="rId9" Type="http://schemas.microsoft.com/office/2007/relationships/hdphoto" Target="../media/hdphoto3.wdp"/></Relationships>
</file>

<file path=ppt/slides/_rels/slide8.xml.rels><?xml version="1.0" encoding="UTF-8" standalone="yes"?>
<Relationships xmlns="http://schemas.openxmlformats.org/package/2006/relationships"><Relationship Id="rId3" Type="http://schemas.openxmlformats.org/officeDocument/2006/relationships/hyperlink" Target="https://www.itu.int/en/ITU-T/AI/challenge/2020/Pages/default.aspx" TargetMode="External"/><Relationship Id="rId2" Type="http://schemas.openxmlformats.org/officeDocument/2006/relationships/hyperlink" Target="https://docs.google.com/document/d/1dQOzZustI2mkYr_omtiqu3FqUvoqLgaCp7nbRj4ZJyw/edit?usp=sharin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Shape 1"/>
          <p:cNvSpPr txBox="1"/>
          <p:nvPr/>
        </p:nvSpPr>
        <p:spPr>
          <a:xfrm>
            <a:off x="914400" y="1512000"/>
            <a:ext cx="10362960" cy="1469520"/>
          </a:xfrm>
          <a:prstGeom prst="rect">
            <a:avLst/>
          </a:prstGeom>
          <a:noFill/>
          <a:ln>
            <a:noFill/>
          </a:ln>
        </p:spPr>
        <p:txBody>
          <a:bodyPr anchor="ctr"/>
          <a:lstStyle/>
          <a:p>
            <a:pPr algn="ctr">
              <a:lnSpc>
                <a:spcPct val="100000"/>
              </a:lnSpc>
            </a:pPr>
            <a:r>
              <a:rPr lang="en-US" sz="4800" b="1" strike="noStrike" spc="-1">
                <a:solidFill>
                  <a:srgbClr val="000000"/>
                </a:solidFill>
                <a:latin typeface="Calibri"/>
              </a:rPr>
              <a:t>NMRG Virtual Meeting</a:t>
            </a:r>
            <a:br>
              <a:rPr lang="en-US"/>
            </a:br>
            <a:r>
              <a:rPr lang="en-US" sz="4800" b="1" strike="noStrike" spc="-1">
                <a:solidFill>
                  <a:srgbClr val="7030A0"/>
                </a:solidFill>
                <a:latin typeface="Calibri"/>
              </a:rPr>
              <a:t> 14 April 2020</a:t>
            </a:r>
            <a:endParaRPr lang="en-US" sz="4800" b="0" strike="noStrike" spc="-1">
              <a:solidFill>
                <a:srgbClr val="000000"/>
              </a:solidFill>
              <a:latin typeface="Calibri"/>
            </a:endParaRPr>
          </a:p>
        </p:txBody>
      </p:sp>
      <p:sp>
        <p:nvSpPr>
          <p:cNvPr id="83" name="TextShape 2"/>
          <p:cNvSpPr txBox="1"/>
          <p:nvPr/>
        </p:nvSpPr>
        <p:spPr>
          <a:xfrm>
            <a:off x="1828800" y="4509000"/>
            <a:ext cx="8534160" cy="697320"/>
          </a:xfrm>
          <a:prstGeom prst="rect">
            <a:avLst/>
          </a:prstGeom>
          <a:noFill/>
          <a:ln>
            <a:noFill/>
          </a:ln>
        </p:spPr>
        <p:txBody>
          <a:bodyPr/>
          <a:lstStyle/>
          <a:p>
            <a:pPr algn="ctr">
              <a:lnSpc>
                <a:spcPct val="100000"/>
              </a:lnSpc>
              <a:spcBef>
                <a:spcPts val="641"/>
              </a:spcBef>
            </a:pPr>
            <a:r>
              <a:rPr lang="en-US" sz="3200" b="0" strike="noStrike" spc="-1">
                <a:solidFill>
                  <a:srgbClr val="8B8B8B"/>
                </a:solidFill>
                <a:latin typeface="Calibri"/>
              </a:rPr>
              <a:t>Jérôme François, Laurent Ciavaglia</a:t>
            </a:r>
            <a:endParaRPr lang="en-US" sz="3200" b="0" strike="noStrike" spc="-1">
              <a:latin typeface="Arial"/>
            </a:endParaRPr>
          </a:p>
        </p:txBody>
      </p:sp>
      <p:pic>
        <p:nvPicPr>
          <p:cNvPr id="84" name="Picture 4"/>
          <p:cNvPicPr/>
          <p:nvPr/>
        </p:nvPicPr>
        <p:blipFill>
          <a:blip r:embed="rId2"/>
          <a:stretch/>
        </p:blipFill>
        <p:spPr>
          <a:xfrm>
            <a:off x="5591880" y="5494320"/>
            <a:ext cx="1007640" cy="720360"/>
          </a:xfrm>
          <a:prstGeom prst="rect">
            <a:avLst/>
          </a:prstGeom>
          <a:ln>
            <a:noFill/>
          </a:ln>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29988F9F-869F-47E0-81CC-E79D571F65F7}"/>
              </a:ext>
            </a:extLst>
          </p:cNvPr>
          <p:cNvPicPr>
            <a:picLocks noChangeAspect="1"/>
          </p:cNvPicPr>
          <p:nvPr/>
        </p:nvPicPr>
        <p:blipFill rotWithShape="1">
          <a:blip r:embed="rId2"/>
          <a:srcRect l="13263" t="14563" r="14863" b="18888"/>
          <a:stretch/>
        </p:blipFill>
        <p:spPr>
          <a:xfrm flipH="1">
            <a:off x="432099" y="1877955"/>
            <a:ext cx="396000" cy="396000"/>
          </a:xfrm>
          <a:prstGeom prst="rect">
            <a:avLst/>
          </a:prstGeom>
        </p:spPr>
      </p:pic>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10</a:t>
            </a:fld>
            <a:endParaRPr lang="en-US" sz="1200" b="0" strike="noStrike" spc="-1">
              <a:latin typeface="Times New Roman"/>
            </a:endParaRPr>
          </a:p>
        </p:txBody>
      </p:sp>
      <p:sp>
        <p:nvSpPr>
          <p:cNvPr id="7" name="Footer Placeholder 3">
            <a:extLst>
              <a:ext uri="{FF2B5EF4-FFF2-40B4-BE49-F238E27FC236}">
                <a16:creationId xmlns:a16="http://schemas.microsoft.com/office/drawing/2014/main" id="{9CA03272-9A99-4721-8B82-6695EC339A2B}"/>
              </a:ext>
            </a:extLst>
          </p:cNvPr>
          <p:cNvSpPr txBox="1">
            <a:spLocks/>
          </p:cNvSpPr>
          <p:nvPr/>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1">
                <a:solidFill>
                  <a:srgbClr val="8B8B8B"/>
                </a:solidFill>
                <a:latin typeface="Calibri"/>
              </a:rPr>
              <a:t>NMRG Virtual Meeting – April 2020</a:t>
            </a:r>
            <a:endParaRPr lang="en-US" spc="-1">
              <a:solidFill>
                <a:prstClr val="black">
                  <a:tint val="75000"/>
                </a:prstClr>
              </a:solidFill>
              <a:latin typeface="Times New Roman"/>
            </a:endParaRPr>
          </a:p>
        </p:txBody>
      </p:sp>
      <p:sp>
        <p:nvSpPr>
          <p:cNvPr id="9" name="TextShape 1">
            <a:extLst>
              <a:ext uri="{FF2B5EF4-FFF2-40B4-BE49-F238E27FC236}">
                <a16:creationId xmlns:a16="http://schemas.microsoft.com/office/drawing/2014/main" id="{745EDBB1-A649-4213-A51B-5ED9959BC036}"/>
              </a:ext>
            </a:extLst>
          </p:cNvPr>
          <p:cNvSpPr txBox="1"/>
          <p:nvPr/>
        </p:nvSpPr>
        <p:spPr>
          <a:xfrm>
            <a:off x="609480" y="337226"/>
            <a:ext cx="10972440" cy="804153"/>
          </a:xfrm>
          <a:prstGeom prst="rect">
            <a:avLst/>
          </a:prstGeom>
          <a:noFill/>
          <a:ln>
            <a:noFill/>
          </a:ln>
        </p:spPr>
        <p:txBody>
          <a:bodyPr anchor="ctr"/>
          <a:lstStyle/>
          <a:p>
            <a:pPr algn="ctr">
              <a:lnSpc>
                <a:spcPct val="100000"/>
              </a:lnSpc>
            </a:pPr>
            <a:r>
              <a:rPr lang="en-US" sz="3600" spc="-1" dirty="0">
                <a:solidFill>
                  <a:srgbClr val="7030A0"/>
                </a:solidFill>
              </a:rPr>
              <a:t>RG updates</a:t>
            </a:r>
            <a:endParaRPr lang="en-US" sz="3600" b="0" strike="noStrike" spc="-1" dirty="0">
              <a:solidFill>
                <a:srgbClr val="000000"/>
              </a:solidFill>
              <a:latin typeface="Calibri"/>
            </a:endParaRPr>
          </a:p>
        </p:txBody>
      </p:sp>
      <p:graphicFrame>
        <p:nvGraphicFramePr>
          <p:cNvPr id="3" name="Table 3">
            <a:extLst>
              <a:ext uri="{FF2B5EF4-FFF2-40B4-BE49-F238E27FC236}">
                <a16:creationId xmlns:a16="http://schemas.microsoft.com/office/drawing/2014/main" id="{8A313F7A-969D-461A-98FF-B90E22952A95}"/>
              </a:ext>
            </a:extLst>
          </p:cNvPr>
          <p:cNvGraphicFramePr>
            <a:graphicFrameLocks noGrp="1"/>
          </p:cNvGraphicFramePr>
          <p:nvPr/>
        </p:nvGraphicFramePr>
        <p:xfrm>
          <a:off x="920750" y="1782360"/>
          <a:ext cx="10350500" cy="4343400"/>
        </p:xfrm>
        <a:graphic>
          <a:graphicData uri="http://schemas.openxmlformats.org/drawingml/2006/table">
            <a:tbl>
              <a:tblPr firstRow="1" bandRow="1">
                <a:tableStyleId>{2D5ABB26-0587-4C30-8999-92F81FD0307C}</a:tableStyleId>
              </a:tblPr>
              <a:tblGrid>
                <a:gridCol w="5181600">
                  <a:extLst>
                    <a:ext uri="{9D8B030D-6E8A-4147-A177-3AD203B41FA5}">
                      <a16:colId xmlns:a16="http://schemas.microsoft.com/office/drawing/2014/main" val="2534236384"/>
                    </a:ext>
                  </a:extLst>
                </a:gridCol>
                <a:gridCol w="1974850">
                  <a:extLst>
                    <a:ext uri="{9D8B030D-6E8A-4147-A177-3AD203B41FA5}">
                      <a16:colId xmlns:a16="http://schemas.microsoft.com/office/drawing/2014/main" val="3257883490"/>
                    </a:ext>
                  </a:extLst>
                </a:gridCol>
                <a:gridCol w="1358900">
                  <a:extLst>
                    <a:ext uri="{9D8B030D-6E8A-4147-A177-3AD203B41FA5}">
                      <a16:colId xmlns:a16="http://schemas.microsoft.com/office/drawing/2014/main" val="3794612382"/>
                    </a:ext>
                  </a:extLst>
                </a:gridCol>
                <a:gridCol w="1835150">
                  <a:extLst>
                    <a:ext uri="{9D8B030D-6E8A-4147-A177-3AD203B41FA5}">
                      <a16:colId xmlns:a16="http://schemas.microsoft.com/office/drawing/2014/main" val="2315962879"/>
                    </a:ext>
                  </a:extLst>
                </a:gridCol>
              </a:tblGrid>
              <a:tr h="198655">
                <a:tc>
                  <a:txBody>
                    <a:bodyPr/>
                    <a:lstStyle/>
                    <a:p>
                      <a:r>
                        <a:rPr lang="en-US" sz="900" b="1" dirty="0">
                          <a:latin typeface="+mn-lt"/>
                        </a:rPr>
                        <a:t>Work items</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tc>
                  <a:txBody>
                    <a:bodyPr/>
                    <a:lstStyle/>
                    <a:p>
                      <a:r>
                        <a:rPr lang="en-US" sz="900" b="1" dirty="0">
                          <a:latin typeface="+mn-lt"/>
                        </a:rPr>
                        <a:t>Milestones</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tc>
                  <a:txBody>
                    <a:bodyPr/>
                    <a:lstStyle/>
                    <a:p>
                      <a:r>
                        <a:rPr lang="en-US" sz="900" b="1" dirty="0">
                          <a:latin typeface="+mn-lt"/>
                        </a:rPr>
                        <a:t>Due by</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tc>
                  <a:txBody>
                    <a:bodyPr/>
                    <a:lstStyle/>
                    <a:p>
                      <a:r>
                        <a:rPr lang="en-US" sz="900" b="1" dirty="0">
                          <a:latin typeface="+mn-lt"/>
                        </a:rPr>
                        <a:t>Status</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69363291"/>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1. Document the problem statement, design goals and challenges</a:t>
                      </a:r>
                    </a:p>
                    <a:p>
                      <a:endParaRPr lang="en-US" sz="900" dirty="0"/>
                    </a:p>
                  </a:txBody>
                  <a:tcPr>
                    <a:lnL w="38100" cap="flat" cmpd="sng" algn="ctr">
                      <a:solidFill>
                        <a:srgbClr val="FF5050"/>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Late. No document.</a:t>
                      </a:r>
                    </a:p>
                  </a:txBody>
                  <a:tcPr>
                    <a:lnR w="38100" cap="flat" cmpd="sng" algn="ctr">
                      <a:solidFill>
                        <a:srgbClr val="FF5050"/>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3418974233"/>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a:t>
                      </a:r>
                    </a:p>
                  </a:txBody>
                  <a:tcPr>
                    <a:lnR w="38100" cap="flat" cmpd="sng" algn="ctr">
                      <a:solidFill>
                        <a:srgbClr val="FF5050"/>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5050"/>
                    </a:solidFill>
                  </a:tcPr>
                </a:tc>
                <a:extLst>
                  <a:ext uri="{0D108BD9-81ED-4DB2-BD59-A6C34878D82A}">
                    <a16:rowId xmlns:a16="http://schemas.microsoft.com/office/drawing/2014/main" val="2260633837"/>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2. Document fundamental concepts, background, and terminology</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Ok.</a:t>
                      </a:r>
                    </a:p>
                  </a:txBody>
                  <a:tcPr>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FF66"/>
                    </a:solidFill>
                  </a:tcPr>
                </a:tc>
                <a:extLst>
                  <a:ext uri="{0D108BD9-81ED-4DB2-BD59-A6C34878D82A}">
                    <a16:rowId xmlns:a16="http://schemas.microsoft.com/office/drawing/2014/main" val="1728503018"/>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On track.</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FF66"/>
                    </a:solidFill>
                  </a:tcPr>
                </a:tc>
                <a:extLst>
                  <a:ext uri="{0D108BD9-81ED-4DB2-BD59-A6C34878D82A}">
                    <a16:rowId xmlns:a16="http://schemas.microsoft.com/office/drawing/2014/main" val="1928752093"/>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3. Develop a taxonomy and document suitable means to express intents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Document in progress.</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66"/>
                    </a:solidFill>
                  </a:tcPr>
                </a:tc>
                <a:extLst>
                  <a:ext uri="{0D108BD9-81ED-4DB2-BD59-A6C34878D82A}">
                    <a16:rowId xmlns:a16="http://schemas.microsoft.com/office/drawing/2014/main" val="1768518143"/>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FF66"/>
                    </a:solidFill>
                  </a:tcPr>
                </a:tc>
                <a:extLst>
                  <a:ext uri="{0D108BD9-81ED-4DB2-BD59-A6C34878D82A}">
                    <a16:rowId xmlns:a16="http://schemas.microsoft.com/office/drawing/2014/main" val="2790501805"/>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4. Design and specify a common architectural framework…</a:t>
                      </a:r>
                    </a:p>
                  </a:txBody>
                  <a:tcPr>
                    <a:lnL w="38100" cap="flat" cmpd="sng" algn="ctr">
                      <a:solidFill>
                        <a:srgbClr val="FF5050"/>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2020</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Late. No/expired document.</a:t>
                      </a:r>
                    </a:p>
                  </a:txBody>
                  <a:tcPr>
                    <a:lnR w="38100" cap="flat" cmpd="sng" algn="ctr">
                      <a:solidFill>
                        <a:srgbClr val="FF5050"/>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4175881159"/>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2021</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Achievable.</a:t>
                      </a:r>
                    </a:p>
                  </a:txBody>
                  <a:tcPr>
                    <a:lnR w="38100" cap="flat" cmpd="sng" algn="ctr">
                      <a:solidFill>
                        <a:srgbClr val="FF5050"/>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FF66"/>
                    </a:solidFill>
                  </a:tcPr>
                </a:tc>
                <a:extLst>
                  <a:ext uri="{0D108BD9-81ED-4DB2-BD59-A6C34878D82A}">
                    <a16:rowId xmlns:a16="http://schemas.microsoft.com/office/drawing/2014/main" val="3527050665"/>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5. Define appropriate validation scenarios and use cases describing concrete examples of intent expressions and functions</a:t>
                      </a:r>
                    </a:p>
                  </a:txBody>
                  <a:tcPr>
                    <a:lnL w="38100" cap="flat" cmpd="sng" algn="ctr">
                      <a:solidFill>
                        <a:srgbClr val="FF5050"/>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Preliminary results</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endParaRPr lang="en-US" sz="900" dirty="0"/>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Late. No document.</a:t>
                      </a:r>
                    </a:p>
                  </a:txBody>
                  <a:tcPr>
                    <a:lnR w="38100" cap="flat" cmpd="sng" algn="ctr">
                      <a:solidFill>
                        <a:srgbClr val="FF5050"/>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724557201"/>
                  </a:ext>
                </a:extLst>
              </a:tr>
              <a:tr h="172597">
                <a:tc vMerge="1">
                  <a:txBody>
                    <a:bodyPr/>
                    <a:lstStyle/>
                    <a:p>
                      <a:endParaRPr lang="en-US"/>
                    </a:p>
                  </a:txBody>
                  <a:tcPr/>
                </a:tc>
                <a:tc>
                  <a:txBody>
                    <a:bodyPr/>
                    <a:lstStyle/>
                    <a:p>
                      <a:r>
                        <a:rPr lang="en-US" sz="900" dirty="0">
                          <a:latin typeface="+mn-lt"/>
                        </a:rPr>
                        <a:t>Intermediate results</a:t>
                      </a:r>
                      <a:endParaRPr lang="en-US" sz="900" dirty="0"/>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2020</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Late. No document.</a:t>
                      </a:r>
                    </a:p>
                  </a:txBody>
                  <a:tcPr>
                    <a:lnR w="38100" cap="flat" cmpd="sng" algn="ctr">
                      <a:solidFill>
                        <a:srgbClr val="FF5050"/>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5050"/>
                    </a:solidFill>
                  </a:tcPr>
                </a:tc>
                <a:extLst>
                  <a:ext uri="{0D108BD9-81ED-4DB2-BD59-A6C34878D82A}">
                    <a16:rowId xmlns:a16="http://schemas.microsoft.com/office/drawing/2014/main" val="2079309775"/>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dirty="0">
                        <a:latin typeface="+mn-lt"/>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3085317858"/>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2021</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72088429"/>
                  </a:ext>
                </a:extLst>
              </a:tr>
              <a:tr h="172597">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6. Develop implementations and proof of concepts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Preliminary results</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endParaRPr lang="en-US" sz="900" dirty="0"/>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Ok.</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FF66"/>
                    </a:solidFill>
                  </a:tcPr>
                </a:tc>
                <a:extLst>
                  <a:ext uri="{0D108BD9-81ED-4DB2-BD59-A6C34878D82A}">
                    <a16:rowId xmlns:a16="http://schemas.microsoft.com/office/drawing/2014/main" val="1360834710"/>
                  </a:ext>
                </a:extLst>
              </a:tr>
              <a:tr h="172597">
                <a:tc vMerge="1">
                  <a:txBody>
                    <a:bodyPr/>
                    <a:lstStyle/>
                    <a:p>
                      <a:endParaRPr lang="en-US"/>
                    </a:p>
                  </a:txBody>
                  <a:tcPr/>
                </a:tc>
                <a:tc>
                  <a:txBody>
                    <a:bodyPr/>
                    <a:lstStyle/>
                    <a:p>
                      <a:r>
                        <a:rPr lang="en-US" sz="900" dirty="0">
                          <a:latin typeface="+mn-lt"/>
                        </a:rPr>
                        <a:t>Intermediate results</a:t>
                      </a:r>
                      <a:endParaRPr lang="en-US" sz="900" dirty="0"/>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2020</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Achievable.</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66"/>
                    </a:solidFill>
                  </a:tcPr>
                </a:tc>
                <a:extLst>
                  <a:ext uri="{0D108BD9-81ED-4DB2-BD59-A6C34878D82A}">
                    <a16:rowId xmlns:a16="http://schemas.microsoft.com/office/drawing/2014/main" val="1824194157"/>
                  </a:ext>
                </a:extLst>
              </a:tr>
              <a:tr h="172597">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RG adoption</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Achievable.</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66"/>
                    </a:solidFill>
                  </a:tcPr>
                </a:tc>
                <a:extLst>
                  <a:ext uri="{0D108BD9-81ED-4DB2-BD59-A6C34878D82A}">
                    <a16:rowId xmlns:a16="http://schemas.microsoft.com/office/drawing/2014/main" val="4214432907"/>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2021</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1782247"/>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7. Study the integrability and interoperability aspects of the proposed IBN architectural framework</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March 2021</a:t>
                      </a:r>
                      <a:endParaRPr lang="en-US" sz="900" dirty="0"/>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000606"/>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2021</a:t>
                      </a:r>
                      <a:endParaRPr lang="en-US" sz="900" dirty="0"/>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8848422"/>
                  </a:ext>
                </a:extLst>
              </a:tr>
            </a:tbl>
          </a:graphicData>
        </a:graphic>
      </p:graphicFrame>
      <p:sp>
        <p:nvSpPr>
          <p:cNvPr id="2" name="Rectangle 1">
            <a:extLst>
              <a:ext uri="{FF2B5EF4-FFF2-40B4-BE49-F238E27FC236}">
                <a16:creationId xmlns:a16="http://schemas.microsoft.com/office/drawing/2014/main" id="{AA2BDFBF-ADA3-4032-9572-24BD04A1CF92}"/>
              </a:ext>
            </a:extLst>
          </p:cNvPr>
          <p:cNvSpPr/>
          <p:nvPr/>
        </p:nvSpPr>
        <p:spPr>
          <a:xfrm>
            <a:off x="901430" y="2490281"/>
            <a:ext cx="10389140" cy="36354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Shape 2">
            <a:extLst>
              <a:ext uri="{FF2B5EF4-FFF2-40B4-BE49-F238E27FC236}">
                <a16:creationId xmlns:a16="http://schemas.microsoft.com/office/drawing/2014/main" id="{DB13FD5C-0418-4AD0-8B5A-1688EA64527C}"/>
              </a:ext>
            </a:extLst>
          </p:cNvPr>
          <p:cNvSpPr txBox="1"/>
          <p:nvPr/>
        </p:nvSpPr>
        <p:spPr>
          <a:xfrm>
            <a:off x="983520" y="1316477"/>
            <a:ext cx="10598400" cy="4809283"/>
          </a:xfrm>
          <a:prstGeom prst="rect">
            <a:avLst/>
          </a:prstGeom>
          <a:noFill/>
          <a:ln>
            <a:noFill/>
          </a:ln>
        </p:spPr>
        <p:txBody>
          <a:bodyPr>
            <a:normAutofit/>
          </a:bodyPr>
          <a:lstStyle/>
          <a:p>
            <a:pPr marL="447675">
              <a:lnSpc>
                <a:spcPct val="130000"/>
              </a:lnSpc>
              <a:buClr>
                <a:srgbClr val="000000"/>
              </a:buClr>
            </a:pPr>
            <a:r>
              <a:rPr lang="en-US" sz="1600" spc="-1" dirty="0">
                <a:solidFill>
                  <a:srgbClr val="7030A0"/>
                </a:solidFill>
              </a:rPr>
              <a:t>Intent-based Networking</a:t>
            </a:r>
          </a:p>
          <a:p>
            <a:pPr marL="447675">
              <a:lnSpc>
                <a:spcPct val="130000"/>
              </a:lnSpc>
              <a:buClr>
                <a:srgbClr val="000000"/>
              </a:buClr>
            </a:pPr>
            <a:endParaRPr lang="en-US" sz="1600" spc="-1" dirty="0">
              <a:solidFill>
                <a:srgbClr val="7030A0"/>
              </a:solidFill>
            </a:endParaRPr>
          </a:p>
          <a:p>
            <a:pPr marL="447675">
              <a:lnSpc>
                <a:spcPct val="130000"/>
              </a:lnSpc>
              <a:buClr>
                <a:srgbClr val="000000"/>
              </a:buClr>
            </a:pPr>
            <a:endParaRPr lang="en-US" sz="1600" spc="-1" dirty="0">
              <a:solidFill>
                <a:srgbClr val="7030A0"/>
              </a:solidFill>
            </a:endParaRPr>
          </a:p>
          <a:p>
            <a:pPr marL="447675">
              <a:lnSpc>
                <a:spcPct val="130000"/>
              </a:lnSpc>
              <a:buClr>
                <a:srgbClr val="000000"/>
              </a:buClr>
            </a:pPr>
            <a:endParaRPr lang="en-US" sz="1600" spc="-1" dirty="0">
              <a:solidFill>
                <a:srgbClr val="7030A0"/>
              </a:solidFill>
            </a:endParaRPr>
          </a:p>
          <a:p>
            <a:pPr marL="733425" indent="-285750">
              <a:lnSpc>
                <a:spcPct val="130000"/>
              </a:lnSpc>
              <a:buClr>
                <a:srgbClr val="000000"/>
              </a:buClr>
              <a:buFont typeface="Arial" panose="020B0604020202020204" pitchFamily="34" charset="0"/>
              <a:buChar char="•"/>
            </a:pPr>
            <a:endParaRPr lang="en-US" sz="1600" dirty="0"/>
          </a:p>
          <a:p>
            <a:pPr marL="733425" indent="-285750">
              <a:lnSpc>
                <a:spcPct val="130000"/>
              </a:lnSpc>
              <a:buClr>
                <a:srgbClr val="000000"/>
              </a:buClr>
              <a:buFont typeface="Arial" panose="020B0604020202020204" pitchFamily="34" charset="0"/>
              <a:buChar char="•"/>
            </a:pPr>
            <a:r>
              <a:rPr lang="en-US" sz="1600" dirty="0"/>
              <a:t>Goal: </a:t>
            </a:r>
            <a:br>
              <a:rPr lang="en-US" sz="1600" dirty="0"/>
            </a:br>
            <a:r>
              <a:rPr lang="en-US" sz="1600" dirty="0"/>
              <a:t>	Describe the problem and solution spaces</a:t>
            </a:r>
            <a:br>
              <a:rPr lang="en-US" sz="1600" dirty="0"/>
            </a:br>
            <a:r>
              <a:rPr lang="en-US" sz="1600" dirty="0"/>
              <a:t>	Identify the limits of current technologies and methods and derive the associated research challenges</a:t>
            </a:r>
          </a:p>
          <a:p>
            <a:pPr marL="733425" indent="-285750">
              <a:lnSpc>
                <a:spcPct val="130000"/>
              </a:lnSpc>
              <a:buClr>
                <a:srgbClr val="000000"/>
              </a:buClr>
              <a:buFont typeface="Arial" panose="020B0604020202020204" pitchFamily="34" charset="0"/>
              <a:buChar char="•"/>
            </a:pPr>
            <a:endParaRPr lang="en-US" sz="1600" dirty="0"/>
          </a:p>
          <a:p>
            <a:pPr marL="733425" indent="-285750">
              <a:lnSpc>
                <a:spcPct val="130000"/>
              </a:lnSpc>
              <a:buClr>
                <a:srgbClr val="000000"/>
              </a:buClr>
              <a:buFont typeface="Arial" panose="020B0604020202020204" pitchFamily="34" charset="0"/>
              <a:buChar char="•"/>
            </a:pPr>
            <a:r>
              <a:rPr lang="en-US" sz="1600" dirty="0"/>
              <a:t>Upmost importance to define clearly what we are trying to solve</a:t>
            </a:r>
          </a:p>
          <a:p>
            <a:pPr marL="733425" indent="-285750">
              <a:lnSpc>
                <a:spcPct val="130000"/>
              </a:lnSpc>
              <a:buClr>
                <a:srgbClr val="000000"/>
              </a:buClr>
              <a:buFont typeface="Arial" panose="020B0604020202020204" pitchFamily="34" charset="0"/>
              <a:buChar char="•"/>
            </a:pPr>
            <a:endParaRPr lang="en-US" sz="1600" spc="-1" dirty="0">
              <a:solidFill>
                <a:srgbClr val="7030A0"/>
              </a:solidFill>
            </a:endParaRPr>
          </a:p>
          <a:p>
            <a:pPr marL="733425" indent="-285750">
              <a:lnSpc>
                <a:spcPct val="130000"/>
              </a:lnSpc>
              <a:buClr>
                <a:srgbClr val="000000"/>
              </a:buClr>
              <a:buFont typeface="Arial" panose="020B0604020202020204" pitchFamily="34" charset="0"/>
              <a:buChar char="•"/>
            </a:pPr>
            <a:r>
              <a:rPr lang="en-US" sz="1600" dirty="0"/>
              <a:t>Possible next steps</a:t>
            </a:r>
          </a:p>
          <a:p>
            <a:pPr marL="1200510" lvl="2" indent="-285750">
              <a:lnSpc>
                <a:spcPct val="130000"/>
              </a:lnSpc>
              <a:buClr>
                <a:srgbClr val="000000"/>
              </a:buClr>
              <a:buFont typeface="Calibri" panose="020F0502020204030204" pitchFamily="34" charset="0"/>
              <a:buChar char="–"/>
            </a:pPr>
            <a:r>
              <a:rPr lang="en-US" sz="1400" dirty="0">
                <a:solidFill>
                  <a:prstClr val="black"/>
                </a:solidFill>
              </a:rPr>
              <a:t>Come-up quickly (within a month) with a new document </a:t>
            </a:r>
            <a:r>
              <a:rPr lang="en-US" sz="1400" dirty="0">
                <a:solidFill>
                  <a:srgbClr val="00B050"/>
                </a:solidFill>
              </a:rPr>
              <a:t>(preferred option)</a:t>
            </a:r>
          </a:p>
          <a:p>
            <a:pPr marL="1200510" lvl="2" indent="-285750">
              <a:lnSpc>
                <a:spcPct val="130000"/>
              </a:lnSpc>
              <a:buClr>
                <a:srgbClr val="000000"/>
              </a:buClr>
              <a:buFont typeface="Calibri" panose="020F0502020204030204" pitchFamily="34" charset="0"/>
              <a:buChar char="–"/>
            </a:pPr>
            <a:r>
              <a:rPr lang="en-US" sz="1400" dirty="0">
                <a:solidFill>
                  <a:prstClr val="black"/>
                </a:solidFill>
              </a:rPr>
              <a:t>Move (part of) it to the IBN Concepts and Definitions document </a:t>
            </a:r>
            <a:r>
              <a:rPr lang="en-US" sz="1400" dirty="0">
                <a:solidFill>
                  <a:srgbClr val="FFC000"/>
                </a:solidFill>
              </a:rPr>
              <a:t>(fallback option)</a:t>
            </a:r>
          </a:p>
          <a:p>
            <a:pPr marL="1200510" lvl="2" indent="-285750">
              <a:lnSpc>
                <a:spcPct val="130000"/>
              </a:lnSpc>
              <a:buClr>
                <a:srgbClr val="000000"/>
              </a:buClr>
              <a:buFont typeface="Calibri" panose="020F0502020204030204" pitchFamily="34" charset="0"/>
              <a:buChar char="–"/>
            </a:pPr>
            <a:r>
              <a:rPr lang="en-US" sz="1400" dirty="0">
                <a:solidFill>
                  <a:prstClr val="black"/>
                </a:solidFill>
              </a:rPr>
              <a:t>Drop it </a:t>
            </a:r>
            <a:r>
              <a:rPr lang="en-US" sz="1400" dirty="0">
                <a:solidFill>
                  <a:srgbClr val="FF5050"/>
                </a:solidFill>
              </a:rPr>
              <a:t>(in last resort)</a:t>
            </a:r>
          </a:p>
          <a:p>
            <a:pPr marL="733425" indent="-285750">
              <a:lnSpc>
                <a:spcPct val="130000"/>
              </a:lnSpc>
              <a:buClr>
                <a:srgbClr val="000000"/>
              </a:buClr>
              <a:buFont typeface="Arial" panose="020B0604020202020204" pitchFamily="34" charset="0"/>
              <a:buChar char="•"/>
            </a:pPr>
            <a:endParaRPr lang="en-US" sz="1600" dirty="0"/>
          </a:p>
        </p:txBody>
      </p:sp>
    </p:spTree>
    <p:extLst>
      <p:ext uri="{BB962C8B-B14F-4D97-AF65-F5344CB8AC3E}">
        <p14:creationId xmlns:p14="http://schemas.microsoft.com/office/powerpoint/2010/main" val="2768492017"/>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56A7202-3EFE-4709-A974-F431814EF09E}"/>
              </a:ext>
            </a:extLst>
          </p:cNvPr>
          <p:cNvPicPr>
            <a:picLocks noChangeAspect="1"/>
          </p:cNvPicPr>
          <p:nvPr/>
        </p:nvPicPr>
        <p:blipFill rotWithShape="1">
          <a:blip r:embed="rId2"/>
          <a:srcRect l="13263" t="14563" r="14863" b="18888"/>
          <a:stretch/>
        </p:blipFill>
        <p:spPr>
          <a:xfrm flipH="1">
            <a:off x="432099" y="3243205"/>
            <a:ext cx="396000" cy="396000"/>
          </a:xfrm>
          <a:prstGeom prst="rect">
            <a:avLst/>
          </a:prstGeom>
        </p:spPr>
      </p:pic>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11</a:t>
            </a:fld>
            <a:endParaRPr lang="en-US" sz="1200" b="0" strike="noStrike" spc="-1">
              <a:latin typeface="Times New Roman"/>
            </a:endParaRPr>
          </a:p>
        </p:txBody>
      </p:sp>
      <p:sp>
        <p:nvSpPr>
          <p:cNvPr id="7" name="Footer Placeholder 3">
            <a:extLst>
              <a:ext uri="{FF2B5EF4-FFF2-40B4-BE49-F238E27FC236}">
                <a16:creationId xmlns:a16="http://schemas.microsoft.com/office/drawing/2014/main" id="{9CA03272-9A99-4721-8B82-6695EC339A2B}"/>
              </a:ext>
            </a:extLst>
          </p:cNvPr>
          <p:cNvSpPr txBox="1">
            <a:spLocks/>
          </p:cNvSpPr>
          <p:nvPr/>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1">
                <a:solidFill>
                  <a:srgbClr val="8B8B8B"/>
                </a:solidFill>
                <a:latin typeface="Calibri"/>
              </a:rPr>
              <a:t>NMRG Virtual Meeting – April 2020</a:t>
            </a:r>
            <a:endParaRPr lang="en-US" spc="-1">
              <a:solidFill>
                <a:prstClr val="black">
                  <a:tint val="75000"/>
                </a:prstClr>
              </a:solidFill>
              <a:latin typeface="Times New Roman"/>
            </a:endParaRPr>
          </a:p>
        </p:txBody>
      </p:sp>
      <p:sp>
        <p:nvSpPr>
          <p:cNvPr id="9" name="TextShape 1">
            <a:extLst>
              <a:ext uri="{FF2B5EF4-FFF2-40B4-BE49-F238E27FC236}">
                <a16:creationId xmlns:a16="http://schemas.microsoft.com/office/drawing/2014/main" id="{745EDBB1-A649-4213-A51B-5ED9959BC036}"/>
              </a:ext>
            </a:extLst>
          </p:cNvPr>
          <p:cNvSpPr txBox="1"/>
          <p:nvPr/>
        </p:nvSpPr>
        <p:spPr>
          <a:xfrm>
            <a:off x="609480" y="337226"/>
            <a:ext cx="10972440" cy="804153"/>
          </a:xfrm>
          <a:prstGeom prst="rect">
            <a:avLst/>
          </a:prstGeom>
          <a:noFill/>
          <a:ln>
            <a:noFill/>
          </a:ln>
        </p:spPr>
        <p:txBody>
          <a:bodyPr anchor="ctr"/>
          <a:lstStyle/>
          <a:p>
            <a:pPr algn="ctr">
              <a:lnSpc>
                <a:spcPct val="100000"/>
              </a:lnSpc>
            </a:pPr>
            <a:r>
              <a:rPr lang="en-US" sz="3600" spc="-1" dirty="0">
                <a:solidFill>
                  <a:srgbClr val="7030A0"/>
                </a:solidFill>
              </a:rPr>
              <a:t>RG updates</a:t>
            </a:r>
            <a:endParaRPr lang="en-US" sz="3600" b="0" strike="noStrike" spc="-1" dirty="0">
              <a:solidFill>
                <a:srgbClr val="000000"/>
              </a:solidFill>
              <a:latin typeface="Calibri"/>
            </a:endParaRPr>
          </a:p>
        </p:txBody>
      </p:sp>
      <p:graphicFrame>
        <p:nvGraphicFramePr>
          <p:cNvPr id="3" name="Table 3">
            <a:extLst>
              <a:ext uri="{FF2B5EF4-FFF2-40B4-BE49-F238E27FC236}">
                <a16:creationId xmlns:a16="http://schemas.microsoft.com/office/drawing/2014/main" id="{8A313F7A-969D-461A-98FF-B90E22952A95}"/>
              </a:ext>
            </a:extLst>
          </p:cNvPr>
          <p:cNvGraphicFramePr>
            <a:graphicFrameLocks noGrp="1"/>
          </p:cNvGraphicFramePr>
          <p:nvPr/>
        </p:nvGraphicFramePr>
        <p:xfrm>
          <a:off x="920750" y="1782360"/>
          <a:ext cx="10350500" cy="4343400"/>
        </p:xfrm>
        <a:graphic>
          <a:graphicData uri="http://schemas.openxmlformats.org/drawingml/2006/table">
            <a:tbl>
              <a:tblPr firstRow="1" bandRow="1">
                <a:tableStyleId>{2D5ABB26-0587-4C30-8999-92F81FD0307C}</a:tableStyleId>
              </a:tblPr>
              <a:tblGrid>
                <a:gridCol w="5181600">
                  <a:extLst>
                    <a:ext uri="{9D8B030D-6E8A-4147-A177-3AD203B41FA5}">
                      <a16:colId xmlns:a16="http://schemas.microsoft.com/office/drawing/2014/main" val="2534236384"/>
                    </a:ext>
                  </a:extLst>
                </a:gridCol>
                <a:gridCol w="1974850">
                  <a:extLst>
                    <a:ext uri="{9D8B030D-6E8A-4147-A177-3AD203B41FA5}">
                      <a16:colId xmlns:a16="http://schemas.microsoft.com/office/drawing/2014/main" val="3257883490"/>
                    </a:ext>
                  </a:extLst>
                </a:gridCol>
                <a:gridCol w="1358900">
                  <a:extLst>
                    <a:ext uri="{9D8B030D-6E8A-4147-A177-3AD203B41FA5}">
                      <a16:colId xmlns:a16="http://schemas.microsoft.com/office/drawing/2014/main" val="3794612382"/>
                    </a:ext>
                  </a:extLst>
                </a:gridCol>
                <a:gridCol w="1835150">
                  <a:extLst>
                    <a:ext uri="{9D8B030D-6E8A-4147-A177-3AD203B41FA5}">
                      <a16:colId xmlns:a16="http://schemas.microsoft.com/office/drawing/2014/main" val="2315962879"/>
                    </a:ext>
                  </a:extLst>
                </a:gridCol>
              </a:tblGrid>
              <a:tr h="198655">
                <a:tc>
                  <a:txBody>
                    <a:bodyPr/>
                    <a:lstStyle/>
                    <a:p>
                      <a:r>
                        <a:rPr lang="en-US" sz="900" b="1" dirty="0">
                          <a:latin typeface="+mn-lt"/>
                        </a:rPr>
                        <a:t>Work items</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tc>
                  <a:txBody>
                    <a:bodyPr/>
                    <a:lstStyle/>
                    <a:p>
                      <a:r>
                        <a:rPr lang="en-US" sz="900" b="1" dirty="0">
                          <a:latin typeface="+mn-lt"/>
                        </a:rPr>
                        <a:t>Milestones</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tc>
                  <a:txBody>
                    <a:bodyPr/>
                    <a:lstStyle/>
                    <a:p>
                      <a:r>
                        <a:rPr lang="en-US" sz="900" b="1" dirty="0">
                          <a:latin typeface="+mn-lt"/>
                        </a:rPr>
                        <a:t>Due by</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tc>
                  <a:txBody>
                    <a:bodyPr/>
                    <a:lstStyle/>
                    <a:p>
                      <a:r>
                        <a:rPr lang="en-US" sz="900" b="1" dirty="0">
                          <a:latin typeface="+mn-lt"/>
                        </a:rPr>
                        <a:t>Status</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69363291"/>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1. Document the problem statement, design goals and challenges</a:t>
                      </a:r>
                    </a:p>
                    <a:p>
                      <a:endParaRPr lang="en-US" sz="900" dirty="0"/>
                    </a:p>
                  </a:txBody>
                  <a:tcPr>
                    <a:lnL w="38100" cap="flat" cmpd="sng" algn="ctr">
                      <a:solidFill>
                        <a:srgbClr val="FF5050"/>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Late. No document.</a:t>
                      </a:r>
                    </a:p>
                  </a:txBody>
                  <a:tcPr>
                    <a:lnR w="38100" cap="flat" cmpd="sng" algn="ctr">
                      <a:solidFill>
                        <a:srgbClr val="FF5050"/>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3418974233"/>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a:t>
                      </a:r>
                    </a:p>
                  </a:txBody>
                  <a:tcPr>
                    <a:lnR w="38100" cap="flat" cmpd="sng" algn="ctr">
                      <a:solidFill>
                        <a:srgbClr val="FF5050"/>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5050"/>
                    </a:solidFill>
                  </a:tcPr>
                </a:tc>
                <a:extLst>
                  <a:ext uri="{0D108BD9-81ED-4DB2-BD59-A6C34878D82A}">
                    <a16:rowId xmlns:a16="http://schemas.microsoft.com/office/drawing/2014/main" val="2260633837"/>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2. Document fundamental concepts, background, and terminology</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Ok.</a:t>
                      </a:r>
                    </a:p>
                  </a:txBody>
                  <a:tcPr>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FF66"/>
                    </a:solidFill>
                  </a:tcPr>
                </a:tc>
                <a:extLst>
                  <a:ext uri="{0D108BD9-81ED-4DB2-BD59-A6C34878D82A}">
                    <a16:rowId xmlns:a16="http://schemas.microsoft.com/office/drawing/2014/main" val="1728503018"/>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On track.</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FF66"/>
                    </a:solidFill>
                  </a:tcPr>
                </a:tc>
                <a:extLst>
                  <a:ext uri="{0D108BD9-81ED-4DB2-BD59-A6C34878D82A}">
                    <a16:rowId xmlns:a16="http://schemas.microsoft.com/office/drawing/2014/main" val="1928752093"/>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3. Develop a taxonomy and document suitable means to express intents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Document in progress.</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66"/>
                    </a:solidFill>
                  </a:tcPr>
                </a:tc>
                <a:extLst>
                  <a:ext uri="{0D108BD9-81ED-4DB2-BD59-A6C34878D82A}">
                    <a16:rowId xmlns:a16="http://schemas.microsoft.com/office/drawing/2014/main" val="1768518143"/>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FF66"/>
                    </a:solidFill>
                  </a:tcPr>
                </a:tc>
                <a:extLst>
                  <a:ext uri="{0D108BD9-81ED-4DB2-BD59-A6C34878D82A}">
                    <a16:rowId xmlns:a16="http://schemas.microsoft.com/office/drawing/2014/main" val="2790501805"/>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4. Design and specify a common architectural framework…</a:t>
                      </a:r>
                    </a:p>
                  </a:txBody>
                  <a:tcPr>
                    <a:lnL w="38100" cap="flat" cmpd="sng" algn="ctr">
                      <a:solidFill>
                        <a:srgbClr val="FF5050"/>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2020</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Late. No/expired document.</a:t>
                      </a:r>
                    </a:p>
                  </a:txBody>
                  <a:tcPr>
                    <a:lnR w="38100" cap="flat" cmpd="sng" algn="ctr">
                      <a:solidFill>
                        <a:srgbClr val="FF5050"/>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4175881159"/>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2021</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Achievable.</a:t>
                      </a:r>
                    </a:p>
                  </a:txBody>
                  <a:tcPr>
                    <a:lnR w="38100" cap="flat" cmpd="sng" algn="ctr">
                      <a:solidFill>
                        <a:srgbClr val="FF5050"/>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FF66"/>
                    </a:solidFill>
                  </a:tcPr>
                </a:tc>
                <a:extLst>
                  <a:ext uri="{0D108BD9-81ED-4DB2-BD59-A6C34878D82A}">
                    <a16:rowId xmlns:a16="http://schemas.microsoft.com/office/drawing/2014/main" val="3527050665"/>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5. Define appropriate validation scenarios and use cases describing concrete examples of intent expressions and functions</a:t>
                      </a:r>
                    </a:p>
                  </a:txBody>
                  <a:tcPr>
                    <a:lnL w="38100" cap="flat" cmpd="sng" algn="ctr">
                      <a:solidFill>
                        <a:srgbClr val="FF5050"/>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Preliminary results</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endParaRPr lang="en-US" sz="900" dirty="0"/>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Late. No document.</a:t>
                      </a:r>
                    </a:p>
                  </a:txBody>
                  <a:tcPr>
                    <a:lnR w="38100" cap="flat" cmpd="sng" algn="ctr">
                      <a:solidFill>
                        <a:srgbClr val="FF5050"/>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724557201"/>
                  </a:ext>
                </a:extLst>
              </a:tr>
              <a:tr h="172597">
                <a:tc vMerge="1">
                  <a:txBody>
                    <a:bodyPr/>
                    <a:lstStyle/>
                    <a:p>
                      <a:endParaRPr lang="en-US"/>
                    </a:p>
                  </a:txBody>
                  <a:tcPr/>
                </a:tc>
                <a:tc>
                  <a:txBody>
                    <a:bodyPr/>
                    <a:lstStyle/>
                    <a:p>
                      <a:r>
                        <a:rPr lang="en-US" sz="900" dirty="0">
                          <a:latin typeface="+mn-lt"/>
                        </a:rPr>
                        <a:t>Intermediate results</a:t>
                      </a:r>
                      <a:endParaRPr lang="en-US" sz="900" dirty="0"/>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2020</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Late. No document.</a:t>
                      </a:r>
                    </a:p>
                  </a:txBody>
                  <a:tcPr>
                    <a:lnR w="38100" cap="flat" cmpd="sng" algn="ctr">
                      <a:solidFill>
                        <a:srgbClr val="FF5050"/>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5050"/>
                    </a:solidFill>
                  </a:tcPr>
                </a:tc>
                <a:extLst>
                  <a:ext uri="{0D108BD9-81ED-4DB2-BD59-A6C34878D82A}">
                    <a16:rowId xmlns:a16="http://schemas.microsoft.com/office/drawing/2014/main" val="2079309775"/>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dirty="0">
                        <a:latin typeface="+mn-lt"/>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3085317858"/>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2021</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72088429"/>
                  </a:ext>
                </a:extLst>
              </a:tr>
              <a:tr h="172597">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6. Develop implementations and proof of concepts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Preliminary results</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endParaRPr lang="en-US" sz="900" dirty="0"/>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Ok.</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FF66"/>
                    </a:solidFill>
                  </a:tcPr>
                </a:tc>
                <a:extLst>
                  <a:ext uri="{0D108BD9-81ED-4DB2-BD59-A6C34878D82A}">
                    <a16:rowId xmlns:a16="http://schemas.microsoft.com/office/drawing/2014/main" val="1360834710"/>
                  </a:ext>
                </a:extLst>
              </a:tr>
              <a:tr h="172597">
                <a:tc vMerge="1">
                  <a:txBody>
                    <a:bodyPr/>
                    <a:lstStyle/>
                    <a:p>
                      <a:endParaRPr lang="en-US"/>
                    </a:p>
                  </a:txBody>
                  <a:tcPr/>
                </a:tc>
                <a:tc>
                  <a:txBody>
                    <a:bodyPr/>
                    <a:lstStyle/>
                    <a:p>
                      <a:r>
                        <a:rPr lang="en-US" sz="900" dirty="0">
                          <a:latin typeface="+mn-lt"/>
                        </a:rPr>
                        <a:t>Intermediate results</a:t>
                      </a:r>
                      <a:endParaRPr lang="en-US" sz="900" dirty="0"/>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2020</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Achievable.</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66"/>
                    </a:solidFill>
                  </a:tcPr>
                </a:tc>
                <a:extLst>
                  <a:ext uri="{0D108BD9-81ED-4DB2-BD59-A6C34878D82A}">
                    <a16:rowId xmlns:a16="http://schemas.microsoft.com/office/drawing/2014/main" val="1824194157"/>
                  </a:ext>
                </a:extLst>
              </a:tr>
              <a:tr h="172597">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RG adoption</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Achievable.</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66"/>
                    </a:solidFill>
                  </a:tcPr>
                </a:tc>
                <a:extLst>
                  <a:ext uri="{0D108BD9-81ED-4DB2-BD59-A6C34878D82A}">
                    <a16:rowId xmlns:a16="http://schemas.microsoft.com/office/drawing/2014/main" val="4214432907"/>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2021</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1782247"/>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7. Study the integrability and interoperability aspects of the proposed IBN architectural framework</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March 2021</a:t>
                      </a:r>
                      <a:endParaRPr lang="en-US" sz="900" dirty="0"/>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000606"/>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2021</a:t>
                      </a:r>
                      <a:endParaRPr lang="en-US" sz="900" dirty="0"/>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8848422"/>
                  </a:ext>
                </a:extLst>
              </a:tr>
            </a:tbl>
          </a:graphicData>
        </a:graphic>
      </p:graphicFrame>
      <p:sp>
        <p:nvSpPr>
          <p:cNvPr id="10" name="Rectangle 9">
            <a:extLst>
              <a:ext uri="{FF2B5EF4-FFF2-40B4-BE49-F238E27FC236}">
                <a16:creationId xmlns:a16="http://schemas.microsoft.com/office/drawing/2014/main" id="{07E3FD7D-6721-40E6-9498-154F7FC3E9B9}"/>
              </a:ext>
            </a:extLst>
          </p:cNvPr>
          <p:cNvSpPr/>
          <p:nvPr/>
        </p:nvSpPr>
        <p:spPr>
          <a:xfrm>
            <a:off x="901430" y="3860801"/>
            <a:ext cx="10389140" cy="2264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6D5986D-8E6E-43D0-BA97-29919A6C725C}"/>
              </a:ext>
            </a:extLst>
          </p:cNvPr>
          <p:cNvSpPr/>
          <p:nvPr/>
        </p:nvSpPr>
        <p:spPr>
          <a:xfrm>
            <a:off x="901430" y="2016868"/>
            <a:ext cx="10389140" cy="13478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Shape 2">
            <a:extLst>
              <a:ext uri="{FF2B5EF4-FFF2-40B4-BE49-F238E27FC236}">
                <a16:creationId xmlns:a16="http://schemas.microsoft.com/office/drawing/2014/main" id="{E12944B7-FD9D-4207-A0FF-5B85D58FC9E0}"/>
              </a:ext>
            </a:extLst>
          </p:cNvPr>
          <p:cNvSpPr txBox="1"/>
          <p:nvPr/>
        </p:nvSpPr>
        <p:spPr>
          <a:xfrm>
            <a:off x="983520" y="1316477"/>
            <a:ext cx="10598400" cy="4809283"/>
          </a:xfrm>
          <a:prstGeom prst="rect">
            <a:avLst/>
          </a:prstGeom>
          <a:noFill/>
          <a:ln>
            <a:noFill/>
          </a:ln>
        </p:spPr>
        <p:txBody>
          <a:bodyPr>
            <a:normAutofit/>
          </a:bodyPr>
          <a:lstStyle/>
          <a:p>
            <a:pPr marL="447675">
              <a:lnSpc>
                <a:spcPct val="130000"/>
              </a:lnSpc>
              <a:buClr>
                <a:srgbClr val="000000"/>
              </a:buClr>
            </a:pPr>
            <a:r>
              <a:rPr lang="en-US" sz="1600" spc="-1" dirty="0">
                <a:solidFill>
                  <a:srgbClr val="7030A0"/>
                </a:solidFill>
              </a:rPr>
              <a:t>Intent-based Networking</a:t>
            </a:r>
          </a:p>
          <a:p>
            <a:pPr marL="447675">
              <a:lnSpc>
                <a:spcPct val="130000"/>
              </a:lnSpc>
              <a:buClr>
                <a:srgbClr val="000000"/>
              </a:buClr>
            </a:pPr>
            <a:endParaRPr lang="en-US" sz="1600" spc="-1" dirty="0">
              <a:solidFill>
                <a:srgbClr val="7030A0"/>
              </a:solidFill>
            </a:endParaRPr>
          </a:p>
          <a:p>
            <a:pPr marL="733425" indent="-285750">
              <a:lnSpc>
                <a:spcPct val="130000"/>
              </a:lnSpc>
              <a:buClr>
                <a:srgbClr val="000000"/>
              </a:buClr>
              <a:buFont typeface="Arial" panose="020B0604020202020204" pitchFamily="34" charset="0"/>
              <a:buChar char="•"/>
            </a:pPr>
            <a:endParaRPr lang="en-US" sz="1600" dirty="0"/>
          </a:p>
          <a:p>
            <a:pPr marL="733425" indent="-285750">
              <a:lnSpc>
                <a:spcPct val="130000"/>
              </a:lnSpc>
              <a:buClr>
                <a:srgbClr val="000000"/>
              </a:buClr>
              <a:buFont typeface="Arial" panose="020B0604020202020204" pitchFamily="34" charset="0"/>
              <a:buChar char="•"/>
            </a:pPr>
            <a:r>
              <a:rPr lang="en-US" sz="1600" dirty="0"/>
              <a:t>Goal: </a:t>
            </a:r>
            <a:br>
              <a:rPr lang="en-US" sz="1600" dirty="0"/>
            </a:br>
            <a:r>
              <a:rPr lang="en-US" sz="1600" dirty="0"/>
              <a:t>	Determine the elementary functional blocks of an IBN system, their interactions, inputs and outputs</a:t>
            </a:r>
            <a:br>
              <a:rPr lang="en-US" sz="1600" dirty="0"/>
            </a:br>
            <a:r>
              <a:rPr lang="en-US" sz="1600" dirty="0"/>
              <a:t>	Propose different techniques applicable for the different functions</a:t>
            </a:r>
            <a:br>
              <a:rPr lang="en-US" sz="1600" dirty="0"/>
            </a:br>
            <a:endParaRPr lang="en-US" sz="1600" dirty="0"/>
          </a:p>
          <a:p>
            <a:pPr marL="733425" indent="-285750">
              <a:lnSpc>
                <a:spcPct val="130000"/>
              </a:lnSpc>
              <a:buClr>
                <a:srgbClr val="000000"/>
              </a:buClr>
              <a:buFont typeface="Arial" panose="020B0604020202020204" pitchFamily="34" charset="0"/>
              <a:buChar char="•"/>
            </a:pPr>
            <a:endParaRPr lang="en-US" sz="1600" dirty="0"/>
          </a:p>
          <a:p>
            <a:pPr marL="733425" indent="-285750">
              <a:lnSpc>
                <a:spcPct val="130000"/>
              </a:lnSpc>
              <a:buClr>
                <a:srgbClr val="000000"/>
              </a:buClr>
              <a:buFont typeface="Arial" panose="020B0604020202020204" pitchFamily="34" charset="0"/>
              <a:buChar char="•"/>
            </a:pPr>
            <a:endParaRPr lang="en-US" sz="1600" dirty="0"/>
          </a:p>
          <a:p>
            <a:pPr marL="733425" indent="-285750">
              <a:lnSpc>
                <a:spcPct val="130000"/>
              </a:lnSpc>
              <a:buClr>
                <a:srgbClr val="000000"/>
              </a:buClr>
              <a:buFont typeface="Arial" panose="020B0604020202020204" pitchFamily="34" charset="0"/>
              <a:buChar char="•"/>
            </a:pPr>
            <a:r>
              <a:rPr lang="en-US" sz="1600" dirty="0"/>
              <a:t>Central piece of IBN work plan</a:t>
            </a:r>
          </a:p>
          <a:p>
            <a:pPr marL="733425" indent="-285750">
              <a:lnSpc>
                <a:spcPct val="130000"/>
              </a:lnSpc>
              <a:buClr>
                <a:srgbClr val="000000"/>
              </a:buClr>
              <a:buFont typeface="Arial" panose="020B0604020202020204" pitchFamily="34" charset="0"/>
              <a:buChar char="•"/>
            </a:pPr>
            <a:endParaRPr lang="en-US" sz="1600" spc="-1" dirty="0">
              <a:solidFill>
                <a:srgbClr val="7030A0"/>
              </a:solidFill>
            </a:endParaRPr>
          </a:p>
          <a:p>
            <a:pPr marL="733425" indent="-285750">
              <a:lnSpc>
                <a:spcPct val="130000"/>
              </a:lnSpc>
              <a:buClr>
                <a:srgbClr val="000000"/>
              </a:buClr>
              <a:buFont typeface="Arial" panose="020B0604020202020204" pitchFamily="34" charset="0"/>
              <a:buChar char="•"/>
            </a:pPr>
            <a:r>
              <a:rPr lang="en-US" sz="1600" dirty="0"/>
              <a:t>Possible next steps</a:t>
            </a:r>
          </a:p>
          <a:p>
            <a:pPr marL="1200510" lvl="2" indent="-285750">
              <a:lnSpc>
                <a:spcPct val="130000"/>
              </a:lnSpc>
              <a:buClr>
                <a:srgbClr val="000000"/>
              </a:buClr>
              <a:buFont typeface="Calibri" panose="020F0502020204030204" pitchFamily="34" charset="0"/>
              <a:buChar char="–"/>
            </a:pPr>
            <a:r>
              <a:rPr lang="en-US" sz="1400" dirty="0">
                <a:solidFill>
                  <a:prstClr val="black"/>
                </a:solidFill>
              </a:rPr>
              <a:t>Come-up quickly (within a month) with new documents, re-activate expired document  </a:t>
            </a:r>
            <a:r>
              <a:rPr lang="en-US" sz="1400" dirty="0">
                <a:solidFill>
                  <a:srgbClr val="00B050"/>
                </a:solidFill>
              </a:rPr>
              <a:t>(preferred option)</a:t>
            </a:r>
          </a:p>
          <a:p>
            <a:pPr marL="1200510" lvl="2" indent="-285750">
              <a:lnSpc>
                <a:spcPct val="130000"/>
              </a:lnSpc>
              <a:buClr>
                <a:srgbClr val="000000"/>
              </a:buClr>
              <a:buFont typeface="Calibri" panose="020F0502020204030204" pitchFamily="34" charset="0"/>
              <a:buChar char="–"/>
            </a:pPr>
            <a:r>
              <a:rPr lang="en-US" sz="1400" dirty="0"/>
              <a:t>Increase considerably level of activity in the RG !</a:t>
            </a:r>
          </a:p>
          <a:p>
            <a:pPr marL="733425" indent="-285750">
              <a:lnSpc>
                <a:spcPct val="130000"/>
              </a:lnSpc>
              <a:buClr>
                <a:srgbClr val="000000"/>
              </a:buClr>
              <a:buFont typeface="Arial" panose="020B0604020202020204" pitchFamily="34" charset="0"/>
              <a:buChar char="•"/>
            </a:pPr>
            <a:endParaRPr lang="en-US" sz="1600" dirty="0"/>
          </a:p>
        </p:txBody>
      </p:sp>
    </p:spTree>
    <p:extLst>
      <p:ext uri="{BB962C8B-B14F-4D97-AF65-F5344CB8AC3E}">
        <p14:creationId xmlns:p14="http://schemas.microsoft.com/office/powerpoint/2010/main" val="114853286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56A7202-3EFE-4709-A974-F431814EF09E}"/>
              </a:ext>
            </a:extLst>
          </p:cNvPr>
          <p:cNvPicPr>
            <a:picLocks noChangeAspect="1"/>
          </p:cNvPicPr>
          <p:nvPr/>
        </p:nvPicPr>
        <p:blipFill rotWithShape="1">
          <a:blip r:embed="rId2"/>
          <a:srcRect l="13263" t="14563" r="14863" b="18888"/>
          <a:stretch/>
        </p:blipFill>
        <p:spPr>
          <a:xfrm flipH="1">
            <a:off x="432099" y="3243205"/>
            <a:ext cx="396000" cy="396000"/>
          </a:xfrm>
          <a:prstGeom prst="rect">
            <a:avLst/>
          </a:prstGeom>
        </p:spPr>
      </p:pic>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12</a:t>
            </a:fld>
            <a:endParaRPr lang="en-US" sz="1200" b="0" strike="noStrike" spc="-1">
              <a:latin typeface="Times New Roman"/>
            </a:endParaRPr>
          </a:p>
        </p:txBody>
      </p:sp>
      <p:sp>
        <p:nvSpPr>
          <p:cNvPr id="7" name="Footer Placeholder 3">
            <a:extLst>
              <a:ext uri="{FF2B5EF4-FFF2-40B4-BE49-F238E27FC236}">
                <a16:creationId xmlns:a16="http://schemas.microsoft.com/office/drawing/2014/main" id="{9CA03272-9A99-4721-8B82-6695EC339A2B}"/>
              </a:ext>
            </a:extLst>
          </p:cNvPr>
          <p:cNvSpPr txBox="1">
            <a:spLocks/>
          </p:cNvSpPr>
          <p:nvPr/>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1">
                <a:solidFill>
                  <a:srgbClr val="8B8B8B"/>
                </a:solidFill>
                <a:latin typeface="Calibri"/>
              </a:rPr>
              <a:t>NMRG Virtual Meeting – April 2020</a:t>
            </a:r>
            <a:endParaRPr lang="en-US" spc="-1">
              <a:solidFill>
                <a:prstClr val="black">
                  <a:tint val="75000"/>
                </a:prstClr>
              </a:solidFill>
              <a:latin typeface="Times New Roman"/>
            </a:endParaRPr>
          </a:p>
        </p:txBody>
      </p:sp>
      <p:sp>
        <p:nvSpPr>
          <p:cNvPr id="9" name="TextShape 1">
            <a:extLst>
              <a:ext uri="{FF2B5EF4-FFF2-40B4-BE49-F238E27FC236}">
                <a16:creationId xmlns:a16="http://schemas.microsoft.com/office/drawing/2014/main" id="{745EDBB1-A649-4213-A51B-5ED9959BC036}"/>
              </a:ext>
            </a:extLst>
          </p:cNvPr>
          <p:cNvSpPr txBox="1"/>
          <p:nvPr/>
        </p:nvSpPr>
        <p:spPr>
          <a:xfrm>
            <a:off x="609480" y="337226"/>
            <a:ext cx="10972440" cy="804153"/>
          </a:xfrm>
          <a:prstGeom prst="rect">
            <a:avLst/>
          </a:prstGeom>
          <a:noFill/>
          <a:ln>
            <a:noFill/>
          </a:ln>
        </p:spPr>
        <p:txBody>
          <a:bodyPr anchor="ctr"/>
          <a:lstStyle/>
          <a:p>
            <a:pPr algn="ctr">
              <a:lnSpc>
                <a:spcPct val="100000"/>
              </a:lnSpc>
            </a:pPr>
            <a:r>
              <a:rPr lang="en-US" sz="3600" spc="-1" dirty="0">
                <a:solidFill>
                  <a:srgbClr val="7030A0"/>
                </a:solidFill>
              </a:rPr>
              <a:t>RG updates</a:t>
            </a:r>
            <a:endParaRPr lang="en-US" sz="3600" b="0" strike="noStrike" spc="-1" dirty="0">
              <a:solidFill>
                <a:srgbClr val="000000"/>
              </a:solidFill>
              <a:latin typeface="Calibri"/>
            </a:endParaRPr>
          </a:p>
        </p:txBody>
      </p:sp>
      <p:graphicFrame>
        <p:nvGraphicFramePr>
          <p:cNvPr id="3" name="Table 3">
            <a:extLst>
              <a:ext uri="{FF2B5EF4-FFF2-40B4-BE49-F238E27FC236}">
                <a16:creationId xmlns:a16="http://schemas.microsoft.com/office/drawing/2014/main" id="{8A313F7A-969D-461A-98FF-B90E22952A95}"/>
              </a:ext>
            </a:extLst>
          </p:cNvPr>
          <p:cNvGraphicFramePr>
            <a:graphicFrameLocks noGrp="1"/>
          </p:cNvGraphicFramePr>
          <p:nvPr/>
        </p:nvGraphicFramePr>
        <p:xfrm>
          <a:off x="920750" y="1782360"/>
          <a:ext cx="10350500" cy="4343400"/>
        </p:xfrm>
        <a:graphic>
          <a:graphicData uri="http://schemas.openxmlformats.org/drawingml/2006/table">
            <a:tbl>
              <a:tblPr firstRow="1" bandRow="1">
                <a:tableStyleId>{2D5ABB26-0587-4C30-8999-92F81FD0307C}</a:tableStyleId>
              </a:tblPr>
              <a:tblGrid>
                <a:gridCol w="5181600">
                  <a:extLst>
                    <a:ext uri="{9D8B030D-6E8A-4147-A177-3AD203B41FA5}">
                      <a16:colId xmlns:a16="http://schemas.microsoft.com/office/drawing/2014/main" val="2534236384"/>
                    </a:ext>
                  </a:extLst>
                </a:gridCol>
                <a:gridCol w="1974850">
                  <a:extLst>
                    <a:ext uri="{9D8B030D-6E8A-4147-A177-3AD203B41FA5}">
                      <a16:colId xmlns:a16="http://schemas.microsoft.com/office/drawing/2014/main" val="3257883490"/>
                    </a:ext>
                  </a:extLst>
                </a:gridCol>
                <a:gridCol w="1358900">
                  <a:extLst>
                    <a:ext uri="{9D8B030D-6E8A-4147-A177-3AD203B41FA5}">
                      <a16:colId xmlns:a16="http://schemas.microsoft.com/office/drawing/2014/main" val="3794612382"/>
                    </a:ext>
                  </a:extLst>
                </a:gridCol>
                <a:gridCol w="1835150">
                  <a:extLst>
                    <a:ext uri="{9D8B030D-6E8A-4147-A177-3AD203B41FA5}">
                      <a16:colId xmlns:a16="http://schemas.microsoft.com/office/drawing/2014/main" val="2315962879"/>
                    </a:ext>
                  </a:extLst>
                </a:gridCol>
              </a:tblGrid>
              <a:tr h="198655">
                <a:tc>
                  <a:txBody>
                    <a:bodyPr/>
                    <a:lstStyle/>
                    <a:p>
                      <a:r>
                        <a:rPr lang="en-US" sz="900" b="1" dirty="0">
                          <a:latin typeface="+mn-lt"/>
                        </a:rPr>
                        <a:t>Work items</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tc>
                  <a:txBody>
                    <a:bodyPr/>
                    <a:lstStyle/>
                    <a:p>
                      <a:r>
                        <a:rPr lang="en-US" sz="900" b="1" dirty="0">
                          <a:latin typeface="+mn-lt"/>
                        </a:rPr>
                        <a:t>Milestones</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tc>
                  <a:txBody>
                    <a:bodyPr/>
                    <a:lstStyle/>
                    <a:p>
                      <a:r>
                        <a:rPr lang="en-US" sz="900" b="1" dirty="0">
                          <a:latin typeface="+mn-lt"/>
                        </a:rPr>
                        <a:t>Due by</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tc>
                  <a:txBody>
                    <a:bodyPr/>
                    <a:lstStyle/>
                    <a:p>
                      <a:r>
                        <a:rPr lang="en-US" sz="900" b="1" dirty="0">
                          <a:latin typeface="+mn-lt"/>
                        </a:rPr>
                        <a:t>Status</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69363291"/>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1. Document the problem statement, design goals and challenges</a:t>
                      </a:r>
                    </a:p>
                    <a:p>
                      <a:endParaRPr lang="en-US" sz="900" dirty="0"/>
                    </a:p>
                  </a:txBody>
                  <a:tcPr>
                    <a:lnL w="38100" cap="flat" cmpd="sng" algn="ctr">
                      <a:solidFill>
                        <a:srgbClr val="FF5050"/>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Late. No document.</a:t>
                      </a:r>
                    </a:p>
                  </a:txBody>
                  <a:tcPr>
                    <a:lnR w="38100" cap="flat" cmpd="sng" algn="ctr">
                      <a:solidFill>
                        <a:srgbClr val="FF5050"/>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3418974233"/>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a:t>
                      </a:r>
                    </a:p>
                  </a:txBody>
                  <a:tcPr>
                    <a:lnR w="38100" cap="flat" cmpd="sng" algn="ctr">
                      <a:solidFill>
                        <a:srgbClr val="FF5050"/>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5050"/>
                    </a:solidFill>
                  </a:tcPr>
                </a:tc>
                <a:extLst>
                  <a:ext uri="{0D108BD9-81ED-4DB2-BD59-A6C34878D82A}">
                    <a16:rowId xmlns:a16="http://schemas.microsoft.com/office/drawing/2014/main" val="2260633837"/>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2. Document fundamental concepts, background, and terminology</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Ok.</a:t>
                      </a:r>
                    </a:p>
                  </a:txBody>
                  <a:tcPr>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FF66"/>
                    </a:solidFill>
                  </a:tcPr>
                </a:tc>
                <a:extLst>
                  <a:ext uri="{0D108BD9-81ED-4DB2-BD59-A6C34878D82A}">
                    <a16:rowId xmlns:a16="http://schemas.microsoft.com/office/drawing/2014/main" val="1728503018"/>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On track.</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FF66"/>
                    </a:solidFill>
                  </a:tcPr>
                </a:tc>
                <a:extLst>
                  <a:ext uri="{0D108BD9-81ED-4DB2-BD59-A6C34878D82A}">
                    <a16:rowId xmlns:a16="http://schemas.microsoft.com/office/drawing/2014/main" val="1928752093"/>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3. Develop a taxonomy and document suitable means to express intents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Document in progress.</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66"/>
                    </a:solidFill>
                  </a:tcPr>
                </a:tc>
                <a:extLst>
                  <a:ext uri="{0D108BD9-81ED-4DB2-BD59-A6C34878D82A}">
                    <a16:rowId xmlns:a16="http://schemas.microsoft.com/office/drawing/2014/main" val="1768518143"/>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FF66"/>
                    </a:solidFill>
                  </a:tcPr>
                </a:tc>
                <a:extLst>
                  <a:ext uri="{0D108BD9-81ED-4DB2-BD59-A6C34878D82A}">
                    <a16:rowId xmlns:a16="http://schemas.microsoft.com/office/drawing/2014/main" val="2790501805"/>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4. Design and specify a common architectural framework…</a:t>
                      </a:r>
                    </a:p>
                  </a:txBody>
                  <a:tcPr>
                    <a:lnL w="38100" cap="flat" cmpd="sng" algn="ctr">
                      <a:solidFill>
                        <a:srgbClr val="FF5050"/>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2020</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Late. No/expired document.</a:t>
                      </a:r>
                    </a:p>
                  </a:txBody>
                  <a:tcPr>
                    <a:lnR w="38100" cap="flat" cmpd="sng" algn="ctr">
                      <a:solidFill>
                        <a:srgbClr val="FF5050"/>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4175881159"/>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2021</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Achievable.</a:t>
                      </a:r>
                    </a:p>
                  </a:txBody>
                  <a:tcPr>
                    <a:lnR w="38100" cap="flat" cmpd="sng" algn="ctr">
                      <a:solidFill>
                        <a:srgbClr val="FF5050"/>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FF66"/>
                    </a:solidFill>
                  </a:tcPr>
                </a:tc>
                <a:extLst>
                  <a:ext uri="{0D108BD9-81ED-4DB2-BD59-A6C34878D82A}">
                    <a16:rowId xmlns:a16="http://schemas.microsoft.com/office/drawing/2014/main" val="3527050665"/>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5. Define appropriate validation scenarios and use cases describing concrete examples of intent expressions and functions</a:t>
                      </a:r>
                    </a:p>
                  </a:txBody>
                  <a:tcPr>
                    <a:lnL w="38100" cap="flat" cmpd="sng" algn="ctr">
                      <a:solidFill>
                        <a:srgbClr val="FF5050"/>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Preliminary results</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endParaRPr lang="en-US" sz="900" dirty="0"/>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Late. No document.</a:t>
                      </a:r>
                    </a:p>
                  </a:txBody>
                  <a:tcPr>
                    <a:lnR w="38100" cap="flat" cmpd="sng" algn="ctr">
                      <a:solidFill>
                        <a:srgbClr val="FF5050"/>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724557201"/>
                  </a:ext>
                </a:extLst>
              </a:tr>
              <a:tr h="172597">
                <a:tc vMerge="1">
                  <a:txBody>
                    <a:bodyPr/>
                    <a:lstStyle/>
                    <a:p>
                      <a:endParaRPr lang="en-US"/>
                    </a:p>
                  </a:txBody>
                  <a:tcPr/>
                </a:tc>
                <a:tc>
                  <a:txBody>
                    <a:bodyPr/>
                    <a:lstStyle/>
                    <a:p>
                      <a:r>
                        <a:rPr lang="en-US" sz="900" dirty="0">
                          <a:latin typeface="+mn-lt"/>
                        </a:rPr>
                        <a:t>Intermediate results</a:t>
                      </a:r>
                      <a:endParaRPr lang="en-US" sz="900" dirty="0"/>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2020</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Late. No document.</a:t>
                      </a:r>
                    </a:p>
                  </a:txBody>
                  <a:tcPr>
                    <a:lnR w="38100" cap="flat" cmpd="sng" algn="ctr">
                      <a:solidFill>
                        <a:srgbClr val="FF5050"/>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5050"/>
                    </a:solidFill>
                  </a:tcPr>
                </a:tc>
                <a:extLst>
                  <a:ext uri="{0D108BD9-81ED-4DB2-BD59-A6C34878D82A}">
                    <a16:rowId xmlns:a16="http://schemas.microsoft.com/office/drawing/2014/main" val="2079309775"/>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dirty="0">
                        <a:latin typeface="+mn-lt"/>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3085317858"/>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2021</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72088429"/>
                  </a:ext>
                </a:extLst>
              </a:tr>
              <a:tr h="172597">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6. Develop implementations and proof of concepts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Preliminary results</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endParaRPr lang="en-US" sz="900" dirty="0"/>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Ok.</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FF66"/>
                    </a:solidFill>
                  </a:tcPr>
                </a:tc>
                <a:extLst>
                  <a:ext uri="{0D108BD9-81ED-4DB2-BD59-A6C34878D82A}">
                    <a16:rowId xmlns:a16="http://schemas.microsoft.com/office/drawing/2014/main" val="1360834710"/>
                  </a:ext>
                </a:extLst>
              </a:tr>
              <a:tr h="172597">
                <a:tc vMerge="1">
                  <a:txBody>
                    <a:bodyPr/>
                    <a:lstStyle/>
                    <a:p>
                      <a:endParaRPr lang="en-US"/>
                    </a:p>
                  </a:txBody>
                  <a:tcPr/>
                </a:tc>
                <a:tc>
                  <a:txBody>
                    <a:bodyPr/>
                    <a:lstStyle/>
                    <a:p>
                      <a:r>
                        <a:rPr lang="en-US" sz="900" dirty="0">
                          <a:latin typeface="+mn-lt"/>
                        </a:rPr>
                        <a:t>Intermediate results</a:t>
                      </a:r>
                      <a:endParaRPr lang="en-US" sz="900" dirty="0"/>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2020</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Achievable.</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66"/>
                    </a:solidFill>
                  </a:tcPr>
                </a:tc>
                <a:extLst>
                  <a:ext uri="{0D108BD9-81ED-4DB2-BD59-A6C34878D82A}">
                    <a16:rowId xmlns:a16="http://schemas.microsoft.com/office/drawing/2014/main" val="1824194157"/>
                  </a:ext>
                </a:extLst>
              </a:tr>
              <a:tr h="172597">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RG adoption</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Achievable.</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66"/>
                    </a:solidFill>
                  </a:tcPr>
                </a:tc>
                <a:extLst>
                  <a:ext uri="{0D108BD9-81ED-4DB2-BD59-A6C34878D82A}">
                    <a16:rowId xmlns:a16="http://schemas.microsoft.com/office/drawing/2014/main" val="4214432907"/>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2021</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1782247"/>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7. Study the integrability and interoperability aspects of the proposed IBN architectural framework</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March 2021</a:t>
                      </a:r>
                      <a:endParaRPr lang="en-US" sz="900" dirty="0"/>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000606"/>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2021</a:t>
                      </a:r>
                      <a:endParaRPr lang="en-US" sz="900" dirty="0"/>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8848422"/>
                  </a:ext>
                </a:extLst>
              </a:tr>
            </a:tbl>
          </a:graphicData>
        </a:graphic>
      </p:graphicFrame>
      <p:sp>
        <p:nvSpPr>
          <p:cNvPr id="10" name="Rectangle 9">
            <a:extLst>
              <a:ext uri="{FF2B5EF4-FFF2-40B4-BE49-F238E27FC236}">
                <a16:creationId xmlns:a16="http://schemas.microsoft.com/office/drawing/2014/main" id="{07E3FD7D-6721-40E6-9498-154F7FC3E9B9}"/>
              </a:ext>
            </a:extLst>
          </p:cNvPr>
          <p:cNvSpPr/>
          <p:nvPr/>
        </p:nvSpPr>
        <p:spPr>
          <a:xfrm>
            <a:off x="901430" y="3860801"/>
            <a:ext cx="10389140" cy="2264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6D5986D-8E6E-43D0-BA97-29919A6C725C}"/>
              </a:ext>
            </a:extLst>
          </p:cNvPr>
          <p:cNvSpPr/>
          <p:nvPr/>
        </p:nvSpPr>
        <p:spPr>
          <a:xfrm>
            <a:off x="901430" y="2016868"/>
            <a:ext cx="10389140" cy="13478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Shape 2">
            <a:extLst>
              <a:ext uri="{FF2B5EF4-FFF2-40B4-BE49-F238E27FC236}">
                <a16:creationId xmlns:a16="http://schemas.microsoft.com/office/drawing/2014/main" id="{E12944B7-FD9D-4207-A0FF-5B85D58FC9E0}"/>
              </a:ext>
            </a:extLst>
          </p:cNvPr>
          <p:cNvSpPr txBox="1"/>
          <p:nvPr/>
        </p:nvSpPr>
        <p:spPr>
          <a:xfrm>
            <a:off x="983520" y="1316477"/>
            <a:ext cx="10598400" cy="4809283"/>
          </a:xfrm>
          <a:prstGeom prst="rect">
            <a:avLst/>
          </a:prstGeom>
          <a:noFill/>
          <a:ln>
            <a:noFill/>
          </a:ln>
        </p:spPr>
        <p:txBody>
          <a:bodyPr>
            <a:normAutofit/>
          </a:bodyPr>
          <a:lstStyle/>
          <a:p>
            <a:pPr marL="447675">
              <a:lnSpc>
                <a:spcPct val="130000"/>
              </a:lnSpc>
              <a:buClr>
                <a:srgbClr val="000000"/>
              </a:buClr>
            </a:pPr>
            <a:r>
              <a:rPr lang="en-US" sz="1600" spc="-1" dirty="0">
                <a:solidFill>
                  <a:srgbClr val="7030A0"/>
                </a:solidFill>
              </a:rPr>
              <a:t>Intent-based Networking</a:t>
            </a:r>
          </a:p>
          <a:p>
            <a:pPr marL="447675">
              <a:lnSpc>
                <a:spcPct val="130000"/>
              </a:lnSpc>
              <a:buClr>
                <a:srgbClr val="000000"/>
              </a:buClr>
            </a:pPr>
            <a:endParaRPr lang="en-US" sz="1600" spc="-1" dirty="0">
              <a:solidFill>
                <a:srgbClr val="7030A0"/>
              </a:solidFill>
            </a:endParaRPr>
          </a:p>
          <a:p>
            <a:pPr marL="733425" indent="-285750">
              <a:lnSpc>
                <a:spcPct val="130000"/>
              </a:lnSpc>
              <a:buClr>
                <a:srgbClr val="000000"/>
              </a:buClr>
              <a:buFont typeface="Arial" panose="020B0604020202020204" pitchFamily="34" charset="0"/>
              <a:buChar char="•"/>
            </a:pPr>
            <a:endParaRPr lang="en-US" sz="1600" dirty="0"/>
          </a:p>
          <a:p>
            <a:pPr marL="733425" indent="-285750">
              <a:lnSpc>
                <a:spcPct val="130000"/>
              </a:lnSpc>
              <a:buClr>
                <a:srgbClr val="000000"/>
              </a:buClr>
              <a:buFont typeface="Arial" panose="020B0604020202020204" pitchFamily="34" charset="0"/>
              <a:buChar char="•"/>
            </a:pPr>
            <a:r>
              <a:rPr lang="en-US" sz="1600" dirty="0"/>
              <a:t>Goal: </a:t>
            </a:r>
            <a:br>
              <a:rPr lang="en-US" sz="1600" dirty="0"/>
            </a:br>
            <a:r>
              <a:rPr lang="en-US" sz="1600" dirty="0"/>
              <a:t>	Determine the elementary functional blocks of an IBN system, their interactions, inputs and outputs</a:t>
            </a:r>
            <a:br>
              <a:rPr lang="en-US" sz="1600" dirty="0"/>
            </a:br>
            <a:r>
              <a:rPr lang="en-US" sz="1600" dirty="0"/>
              <a:t>	Propose different techniques applicable for the different functions</a:t>
            </a:r>
            <a:br>
              <a:rPr lang="en-US" sz="1600" dirty="0"/>
            </a:br>
            <a:endParaRPr lang="en-US" sz="1600" dirty="0"/>
          </a:p>
          <a:p>
            <a:pPr marL="733425" indent="-285750">
              <a:lnSpc>
                <a:spcPct val="130000"/>
              </a:lnSpc>
              <a:buClr>
                <a:srgbClr val="000000"/>
              </a:buClr>
              <a:buFont typeface="Arial" panose="020B0604020202020204" pitchFamily="34" charset="0"/>
              <a:buChar char="•"/>
            </a:pPr>
            <a:endParaRPr lang="en-US" sz="1600" dirty="0"/>
          </a:p>
          <a:p>
            <a:pPr marL="733425" indent="-285750">
              <a:lnSpc>
                <a:spcPct val="130000"/>
              </a:lnSpc>
              <a:buClr>
                <a:srgbClr val="000000"/>
              </a:buClr>
              <a:buFont typeface="Arial" panose="020B0604020202020204" pitchFamily="34" charset="0"/>
              <a:buChar char="•"/>
            </a:pPr>
            <a:endParaRPr lang="en-US" sz="1600" dirty="0"/>
          </a:p>
          <a:p>
            <a:pPr marL="733425" indent="-285750">
              <a:lnSpc>
                <a:spcPct val="130000"/>
              </a:lnSpc>
              <a:buClr>
                <a:srgbClr val="000000"/>
              </a:buClr>
              <a:buFont typeface="Arial" panose="020B0604020202020204" pitchFamily="34" charset="0"/>
              <a:buChar char="•"/>
            </a:pPr>
            <a:r>
              <a:rPr lang="en-US" sz="1600" dirty="0"/>
              <a:t>Central piece of IBN work plan</a:t>
            </a:r>
          </a:p>
          <a:p>
            <a:pPr marL="733425" indent="-285750">
              <a:lnSpc>
                <a:spcPct val="130000"/>
              </a:lnSpc>
              <a:buClr>
                <a:srgbClr val="000000"/>
              </a:buClr>
              <a:buFont typeface="Arial" panose="020B0604020202020204" pitchFamily="34" charset="0"/>
              <a:buChar char="•"/>
            </a:pPr>
            <a:endParaRPr lang="en-US" sz="1600" spc="-1" dirty="0">
              <a:solidFill>
                <a:srgbClr val="7030A0"/>
              </a:solidFill>
            </a:endParaRPr>
          </a:p>
          <a:p>
            <a:pPr marL="733425" indent="-285750">
              <a:lnSpc>
                <a:spcPct val="130000"/>
              </a:lnSpc>
              <a:buClr>
                <a:srgbClr val="000000"/>
              </a:buClr>
              <a:buFont typeface="Arial" panose="020B0604020202020204" pitchFamily="34" charset="0"/>
              <a:buChar char="•"/>
            </a:pPr>
            <a:r>
              <a:rPr lang="en-US" sz="1600" dirty="0"/>
              <a:t>Possible next steps</a:t>
            </a:r>
          </a:p>
          <a:p>
            <a:pPr marL="1200510" lvl="2" indent="-285750">
              <a:lnSpc>
                <a:spcPct val="130000"/>
              </a:lnSpc>
              <a:buClr>
                <a:srgbClr val="000000"/>
              </a:buClr>
              <a:buFont typeface="Calibri" panose="020F0502020204030204" pitchFamily="34" charset="0"/>
              <a:buChar char="–"/>
            </a:pPr>
            <a:r>
              <a:rPr lang="en-US" sz="1400" dirty="0">
                <a:solidFill>
                  <a:prstClr val="black"/>
                </a:solidFill>
              </a:rPr>
              <a:t>Come-up quickly (within a month) with new documents, re-activate expired document  </a:t>
            </a:r>
            <a:r>
              <a:rPr lang="en-US" sz="1400" dirty="0">
                <a:solidFill>
                  <a:srgbClr val="00B050"/>
                </a:solidFill>
              </a:rPr>
              <a:t>(preferred option)</a:t>
            </a:r>
          </a:p>
          <a:p>
            <a:pPr marL="1200510" lvl="2" indent="-285750">
              <a:lnSpc>
                <a:spcPct val="130000"/>
              </a:lnSpc>
              <a:buClr>
                <a:srgbClr val="000000"/>
              </a:buClr>
              <a:buFont typeface="Calibri" panose="020F0502020204030204" pitchFamily="34" charset="0"/>
              <a:buChar char="–"/>
            </a:pPr>
            <a:r>
              <a:rPr lang="en-US" sz="1400" b="1" dirty="0"/>
              <a:t>Increase considerably level of activity in the RG !</a:t>
            </a:r>
          </a:p>
          <a:p>
            <a:pPr marL="733425" indent="-285750">
              <a:lnSpc>
                <a:spcPct val="130000"/>
              </a:lnSpc>
              <a:buClr>
                <a:srgbClr val="000000"/>
              </a:buClr>
              <a:buFont typeface="Arial" panose="020B0604020202020204" pitchFamily="34" charset="0"/>
              <a:buChar char="•"/>
            </a:pPr>
            <a:endParaRPr lang="en-US" sz="1600" dirty="0"/>
          </a:p>
        </p:txBody>
      </p:sp>
    </p:spTree>
    <p:extLst>
      <p:ext uri="{BB962C8B-B14F-4D97-AF65-F5344CB8AC3E}">
        <p14:creationId xmlns:p14="http://schemas.microsoft.com/office/powerpoint/2010/main" val="814311644"/>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13</a:t>
            </a:fld>
            <a:endParaRPr lang="en-US" sz="1200" b="0" strike="noStrike" spc="-1">
              <a:latin typeface="Times New Roman"/>
            </a:endParaRPr>
          </a:p>
        </p:txBody>
      </p:sp>
      <p:sp>
        <p:nvSpPr>
          <p:cNvPr id="7" name="Footer Placeholder 3">
            <a:extLst>
              <a:ext uri="{FF2B5EF4-FFF2-40B4-BE49-F238E27FC236}">
                <a16:creationId xmlns:a16="http://schemas.microsoft.com/office/drawing/2014/main" id="{9CA03272-9A99-4721-8B82-6695EC339A2B}"/>
              </a:ext>
            </a:extLst>
          </p:cNvPr>
          <p:cNvSpPr txBox="1">
            <a:spLocks/>
          </p:cNvSpPr>
          <p:nvPr/>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1">
                <a:solidFill>
                  <a:srgbClr val="8B8B8B"/>
                </a:solidFill>
                <a:latin typeface="Calibri"/>
              </a:rPr>
              <a:t>NMRG Virtual Meeting – April 2020</a:t>
            </a:r>
            <a:endParaRPr lang="en-US" spc="-1">
              <a:solidFill>
                <a:prstClr val="black">
                  <a:tint val="75000"/>
                </a:prstClr>
              </a:solidFill>
              <a:latin typeface="Times New Roman"/>
            </a:endParaRPr>
          </a:p>
        </p:txBody>
      </p:sp>
      <p:sp>
        <p:nvSpPr>
          <p:cNvPr id="9" name="TextShape 1">
            <a:extLst>
              <a:ext uri="{FF2B5EF4-FFF2-40B4-BE49-F238E27FC236}">
                <a16:creationId xmlns:a16="http://schemas.microsoft.com/office/drawing/2014/main" id="{745EDBB1-A649-4213-A51B-5ED9959BC036}"/>
              </a:ext>
            </a:extLst>
          </p:cNvPr>
          <p:cNvSpPr txBox="1"/>
          <p:nvPr/>
        </p:nvSpPr>
        <p:spPr>
          <a:xfrm>
            <a:off x="609480" y="337226"/>
            <a:ext cx="10972440" cy="804153"/>
          </a:xfrm>
          <a:prstGeom prst="rect">
            <a:avLst/>
          </a:prstGeom>
          <a:noFill/>
          <a:ln>
            <a:noFill/>
          </a:ln>
        </p:spPr>
        <p:txBody>
          <a:bodyPr anchor="ctr"/>
          <a:lstStyle/>
          <a:p>
            <a:pPr algn="ctr">
              <a:lnSpc>
                <a:spcPct val="100000"/>
              </a:lnSpc>
            </a:pPr>
            <a:r>
              <a:rPr lang="en-US" sz="3600" spc="-1" dirty="0">
                <a:solidFill>
                  <a:srgbClr val="7030A0"/>
                </a:solidFill>
              </a:rPr>
              <a:t>RG updates</a:t>
            </a:r>
            <a:endParaRPr lang="en-US" sz="3600" b="0" strike="noStrike" spc="-1" dirty="0">
              <a:solidFill>
                <a:srgbClr val="000000"/>
              </a:solidFill>
              <a:latin typeface="Calibri"/>
            </a:endParaRPr>
          </a:p>
        </p:txBody>
      </p:sp>
      <p:graphicFrame>
        <p:nvGraphicFramePr>
          <p:cNvPr id="3" name="Table 3">
            <a:extLst>
              <a:ext uri="{FF2B5EF4-FFF2-40B4-BE49-F238E27FC236}">
                <a16:creationId xmlns:a16="http://schemas.microsoft.com/office/drawing/2014/main" id="{8A313F7A-969D-461A-98FF-B90E22952A95}"/>
              </a:ext>
            </a:extLst>
          </p:cNvPr>
          <p:cNvGraphicFramePr>
            <a:graphicFrameLocks noGrp="1"/>
          </p:cNvGraphicFramePr>
          <p:nvPr/>
        </p:nvGraphicFramePr>
        <p:xfrm>
          <a:off x="920750" y="1782360"/>
          <a:ext cx="10350500" cy="4343400"/>
        </p:xfrm>
        <a:graphic>
          <a:graphicData uri="http://schemas.openxmlformats.org/drawingml/2006/table">
            <a:tbl>
              <a:tblPr firstRow="1" bandRow="1">
                <a:tableStyleId>{2D5ABB26-0587-4C30-8999-92F81FD0307C}</a:tableStyleId>
              </a:tblPr>
              <a:tblGrid>
                <a:gridCol w="5181600">
                  <a:extLst>
                    <a:ext uri="{9D8B030D-6E8A-4147-A177-3AD203B41FA5}">
                      <a16:colId xmlns:a16="http://schemas.microsoft.com/office/drawing/2014/main" val="2534236384"/>
                    </a:ext>
                  </a:extLst>
                </a:gridCol>
                <a:gridCol w="1974850">
                  <a:extLst>
                    <a:ext uri="{9D8B030D-6E8A-4147-A177-3AD203B41FA5}">
                      <a16:colId xmlns:a16="http://schemas.microsoft.com/office/drawing/2014/main" val="3257883490"/>
                    </a:ext>
                  </a:extLst>
                </a:gridCol>
                <a:gridCol w="1358900">
                  <a:extLst>
                    <a:ext uri="{9D8B030D-6E8A-4147-A177-3AD203B41FA5}">
                      <a16:colId xmlns:a16="http://schemas.microsoft.com/office/drawing/2014/main" val="3794612382"/>
                    </a:ext>
                  </a:extLst>
                </a:gridCol>
                <a:gridCol w="1835150">
                  <a:extLst>
                    <a:ext uri="{9D8B030D-6E8A-4147-A177-3AD203B41FA5}">
                      <a16:colId xmlns:a16="http://schemas.microsoft.com/office/drawing/2014/main" val="2315962879"/>
                    </a:ext>
                  </a:extLst>
                </a:gridCol>
              </a:tblGrid>
              <a:tr h="198655">
                <a:tc>
                  <a:txBody>
                    <a:bodyPr/>
                    <a:lstStyle/>
                    <a:p>
                      <a:r>
                        <a:rPr lang="en-US" sz="900" b="1" dirty="0">
                          <a:latin typeface="+mn-lt"/>
                        </a:rPr>
                        <a:t>Work items</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tc>
                  <a:txBody>
                    <a:bodyPr/>
                    <a:lstStyle/>
                    <a:p>
                      <a:r>
                        <a:rPr lang="en-US" sz="900" b="1" dirty="0">
                          <a:latin typeface="+mn-lt"/>
                        </a:rPr>
                        <a:t>Milestones</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tc>
                  <a:txBody>
                    <a:bodyPr/>
                    <a:lstStyle/>
                    <a:p>
                      <a:r>
                        <a:rPr lang="en-US" sz="900" b="1" dirty="0">
                          <a:latin typeface="+mn-lt"/>
                        </a:rPr>
                        <a:t>Due by</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tc>
                  <a:txBody>
                    <a:bodyPr/>
                    <a:lstStyle/>
                    <a:p>
                      <a:r>
                        <a:rPr lang="en-US" sz="900" b="1" dirty="0">
                          <a:latin typeface="+mn-lt"/>
                        </a:rPr>
                        <a:t>Status</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69363291"/>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1. Document the problem statement, design goals and challenges</a:t>
                      </a:r>
                    </a:p>
                    <a:p>
                      <a:endParaRPr lang="en-US" sz="900" dirty="0"/>
                    </a:p>
                  </a:txBody>
                  <a:tcPr>
                    <a:lnL w="38100" cap="flat" cmpd="sng" algn="ctr">
                      <a:solidFill>
                        <a:srgbClr val="FF5050"/>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Late. No document.</a:t>
                      </a:r>
                    </a:p>
                  </a:txBody>
                  <a:tcPr>
                    <a:lnR w="38100" cap="flat" cmpd="sng" algn="ctr">
                      <a:solidFill>
                        <a:srgbClr val="FF5050"/>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3418974233"/>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a:t>
                      </a:r>
                    </a:p>
                  </a:txBody>
                  <a:tcPr>
                    <a:lnR w="38100" cap="flat" cmpd="sng" algn="ctr">
                      <a:solidFill>
                        <a:srgbClr val="FF5050"/>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5050"/>
                    </a:solidFill>
                  </a:tcPr>
                </a:tc>
                <a:extLst>
                  <a:ext uri="{0D108BD9-81ED-4DB2-BD59-A6C34878D82A}">
                    <a16:rowId xmlns:a16="http://schemas.microsoft.com/office/drawing/2014/main" val="2260633837"/>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2. Document fundamental concepts, background, and terminology</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Ok.</a:t>
                      </a:r>
                    </a:p>
                  </a:txBody>
                  <a:tcPr>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FF66"/>
                    </a:solidFill>
                  </a:tcPr>
                </a:tc>
                <a:extLst>
                  <a:ext uri="{0D108BD9-81ED-4DB2-BD59-A6C34878D82A}">
                    <a16:rowId xmlns:a16="http://schemas.microsoft.com/office/drawing/2014/main" val="1728503018"/>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On track.</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FF66"/>
                    </a:solidFill>
                  </a:tcPr>
                </a:tc>
                <a:extLst>
                  <a:ext uri="{0D108BD9-81ED-4DB2-BD59-A6C34878D82A}">
                    <a16:rowId xmlns:a16="http://schemas.microsoft.com/office/drawing/2014/main" val="1928752093"/>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3. Develop a taxonomy and document suitable means to express intents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Document in progress.</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66"/>
                    </a:solidFill>
                  </a:tcPr>
                </a:tc>
                <a:extLst>
                  <a:ext uri="{0D108BD9-81ED-4DB2-BD59-A6C34878D82A}">
                    <a16:rowId xmlns:a16="http://schemas.microsoft.com/office/drawing/2014/main" val="1768518143"/>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FF66"/>
                    </a:solidFill>
                  </a:tcPr>
                </a:tc>
                <a:extLst>
                  <a:ext uri="{0D108BD9-81ED-4DB2-BD59-A6C34878D82A}">
                    <a16:rowId xmlns:a16="http://schemas.microsoft.com/office/drawing/2014/main" val="2790501805"/>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4. Design and specify a common architectural framework…</a:t>
                      </a:r>
                    </a:p>
                  </a:txBody>
                  <a:tcPr>
                    <a:lnL w="38100" cap="flat" cmpd="sng" algn="ctr">
                      <a:solidFill>
                        <a:srgbClr val="FF5050"/>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2020</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Late. No/expired document.</a:t>
                      </a:r>
                    </a:p>
                  </a:txBody>
                  <a:tcPr>
                    <a:lnR w="38100" cap="flat" cmpd="sng" algn="ctr">
                      <a:solidFill>
                        <a:srgbClr val="FF5050"/>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4175881159"/>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2021</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Achievable.</a:t>
                      </a:r>
                    </a:p>
                  </a:txBody>
                  <a:tcPr>
                    <a:lnR w="38100" cap="flat" cmpd="sng" algn="ctr">
                      <a:solidFill>
                        <a:srgbClr val="FF5050"/>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FF66"/>
                    </a:solidFill>
                  </a:tcPr>
                </a:tc>
                <a:extLst>
                  <a:ext uri="{0D108BD9-81ED-4DB2-BD59-A6C34878D82A}">
                    <a16:rowId xmlns:a16="http://schemas.microsoft.com/office/drawing/2014/main" val="3527050665"/>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5. Define appropriate validation scenarios and use cases describing concrete examples of intent expressions and functions</a:t>
                      </a:r>
                    </a:p>
                  </a:txBody>
                  <a:tcPr>
                    <a:lnL w="38100" cap="flat" cmpd="sng" algn="ctr">
                      <a:solidFill>
                        <a:srgbClr val="FF5050"/>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Preliminary results</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endParaRPr lang="en-US" sz="900" dirty="0"/>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Late. No document.</a:t>
                      </a:r>
                    </a:p>
                  </a:txBody>
                  <a:tcPr>
                    <a:lnR w="38100" cap="flat" cmpd="sng" algn="ctr">
                      <a:solidFill>
                        <a:srgbClr val="FF5050"/>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724557201"/>
                  </a:ext>
                </a:extLst>
              </a:tr>
              <a:tr h="172597">
                <a:tc vMerge="1">
                  <a:txBody>
                    <a:bodyPr/>
                    <a:lstStyle/>
                    <a:p>
                      <a:endParaRPr lang="en-US"/>
                    </a:p>
                  </a:txBody>
                  <a:tcPr/>
                </a:tc>
                <a:tc>
                  <a:txBody>
                    <a:bodyPr/>
                    <a:lstStyle/>
                    <a:p>
                      <a:r>
                        <a:rPr lang="en-US" sz="900" dirty="0">
                          <a:latin typeface="+mn-lt"/>
                        </a:rPr>
                        <a:t>Intermediate results</a:t>
                      </a:r>
                      <a:endParaRPr lang="en-US" sz="900" dirty="0"/>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2020</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Late. No document.</a:t>
                      </a:r>
                    </a:p>
                  </a:txBody>
                  <a:tcPr>
                    <a:lnR w="38100" cap="flat" cmpd="sng" algn="ctr">
                      <a:solidFill>
                        <a:srgbClr val="FF5050"/>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5050"/>
                    </a:solidFill>
                  </a:tcPr>
                </a:tc>
                <a:extLst>
                  <a:ext uri="{0D108BD9-81ED-4DB2-BD59-A6C34878D82A}">
                    <a16:rowId xmlns:a16="http://schemas.microsoft.com/office/drawing/2014/main" val="2079309775"/>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dirty="0">
                        <a:latin typeface="+mn-lt"/>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3085317858"/>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2021</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72088429"/>
                  </a:ext>
                </a:extLst>
              </a:tr>
              <a:tr h="172597">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6. Develop implementations and proof of concepts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Preliminary results</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endParaRPr lang="en-US" sz="900" dirty="0"/>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Ok.</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FF66"/>
                    </a:solidFill>
                  </a:tcPr>
                </a:tc>
                <a:extLst>
                  <a:ext uri="{0D108BD9-81ED-4DB2-BD59-A6C34878D82A}">
                    <a16:rowId xmlns:a16="http://schemas.microsoft.com/office/drawing/2014/main" val="1360834710"/>
                  </a:ext>
                </a:extLst>
              </a:tr>
              <a:tr h="172597">
                <a:tc vMerge="1">
                  <a:txBody>
                    <a:bodyPr/>
                    <a:lstStyle/>
                    <a:p>
                      <a:endParaRPr lang="en-US"/>
                    </a:p>
                  </a:txBody>
                  <a:tcPr/>
                </a:tc>
                <a:tc>
                  <a:txBody>
                    <a:bodyPr/>
                    <a:lstStyle/>
                    <a:p>
                      <a:r>
                        <a:rPr lang="en-US" sz="900" dirty="0">
                          <a:latin typeface="+mn-lt"/>
                        </a:rPr>
                        <a:t>Intermediate results</a:t>
                      </a:r>
                      <a:endParaRPr lang="en-US" sz="900" dirty="0"/>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2020</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Achievable.</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66"/>
                    </a:solidFill>
                  </a:tcPr>
                </a:tc>
                <a:extLst>
                  <a:ext uri="{0D108BD9-81ED-4DB2-BD59-A6C34878D82A}">
                    <a16:rowId xmlns:a16="http://schemas.microsoft.com/office/drawing/2014/main" val="1824194157"/>
                  </a:ext>
                </a:extLst>
              </a:tr>
              <a:tr h="172597">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RG adoption</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Achievable.</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66"/>
                    </a:solidFill>
                  </a:tcPr>
                </a:tc>
                <a:extLst>
                  <a:ext uri="{0D108BD9-81ED-4DB2-BD59-A6C34878D82A}">
                    <a16:rowId xmlns:a16="http://schemas.microsoft.com/office/drawing/2014/main" val="4214432907"/>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2021</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1782247"/>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7. Study the integrability and interoperability aspects of the proposed IBN architectural framework</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March 2021</a:t>
                      </a:r>
                      <a:endParaRPr lang="en-US" sz="900" dirty="0"/>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000606"/>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2021</a:t>
                      </a:r>
                      <a:endParaRPr lang="en-US" sz="900" dirty="0"/>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8848422"/>
                  </a:ext>
                </a:extLst>
              </a:tr>
            </a:tbl>
          </a:graphicData>
        </a:graphic>
      </p:graphicFrame>
      <p:sp>
        <p:nvSpPr>
          <p:cNvPr id="10" name="Rectangle 9">
            <a:extLst>
              <a:ext uri="{FF2B5EF4-FFF2-40B4-BE49-F238E27FC236}">
                <a16:creationId xmlns:a16="http://schemas.microsoft.com/office/drawing/2014/main" id="{07E3FD7D-6721-40E6-9498-154F7FC3E9B9}"/>
              </a:ext>
            </a:extLst>
          </p:cNvPr>
          <p:cNvSpPr/>
          <p:nvPr/>
        </p:nvSpPr>
        <p:spPr>
          <a:xfrm>
            <a:off x="901430" y="4312595"/>
            <a:ext cx="10389140" cy="1813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6D5986D-8E6E-43D0-BA97-29919A6C725C}"/>
              </a:ext>
            </a:extLst>
          </p:cNvPr>
          <p:cNvSpPr/>
          <p:nvPr/>
        </p:nvSpPr>
        <p:spPr>
          <a:xfrm>
            <a:off x="901430" y="2016867"/>
            <a:ext cx="10389140" cy="18028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3E1628C2-6304-41BB-9524-6A71EF4AC331}"/>
              </a:ext>
            </a:extLst>
          </p:cNvPr>
          <p:cNvPicPr>
            <a:picLocks noChangeAspect="1"/>
          </p:cNvPicPr>
          <p:nvPr/>
        </p:nvPicPr>
        <p:blipFill rotWithShape="1">
          <a:blip r:embed="rId2"/>
          <a:srcRect l="13263" t="14563" r="14863" b="18888"/>
          <a:stretch/>
        </p:blipFill>
        <p:spPr>
          <a:xfrm flipH="1">
            <a:off x="432099" y="3701208"/>
            <a:ext cx="396000" cy="396000"/>
          </a:xfrm>
          <a:prstGeom prst="rect">
            <a:avLst/>
          </a:prstGeom>
        </p:spPr>
      </p:pic>
      <p:sp>
        <p:nvSpPr>
          <p:cNvPr id="14" name="TextShape 2">
            <a:extLst>
              <a:ext uri="{FF2B5EF4-FFF2-40B4-BE49-F238E27FC236}">
                <a16:creationId xmlns:a16="http://schemas.microsoft.com/office/drawing/2014/main" id="{E12944B7-FD9D-4207-A0FF-5B85D58FC9E0}"/>
              </a:ext>
            </a:extLst>
          </p:cNvPr>
          <p:cNvSpPr txBox="1"/>
          <p:nvPr/>
        </p:nvSpPr>
        <p:spPr>
          <a:xfrm>
            <a:off x="983520" y="1316477"/>
            <a:ext cx="10598400" cy="4809283"/>
          </a:xfrm>
          <a:prstGeom prst="rect">
            <a:avLst/>
          </a:prstGeom>
          <a:noFill/>
          <a:ln>
            <a:noFill/>
          </a:ln>
        </p:spPr>
        <p:txBody>
          <a:bodyPr>
            <a:normAutofit/>
          </a:bodyPr>
          <a:lstStyle/>
          <a:p>
            <a:pPr marL="447675">
              <a:lnSpc>
                <a:spcPct val="130000"/>
              </a:lnSpc>
              <a:buClr>
                <a:srgbClr val="000000"/>
              </a:buClr>
            </a:pPr>
            <a:r>
              <a:rPr lang="en-US" sz="1600" spc="-1" dirty="0">
                <a:solidFill>
                  <a:srgbClr val="7030A0"/>
                </a:solidFill>
              </a:rPr>
              <a:t>Intent-based Networking</a:t>
            </a:r>
          </a:p>
          <a:p>
            <a:pPr marL="447675">
              <a:lnSpc>
                <a:spcPct val="130000"/>
              </a:lnSpc>
              <a:buClr>
                <a:srgbClr val="000000"/>
              </a:buClr>
            </a:pPr>
            <a:endParaRPr lang="en-US" sz="1600" spc="-1" dirty="0">
              <a:solidFill>
                <a:srgbClr val="7030A0"/>
              </a:solidFill>
            </a:endParaRPr>
          </a:p>
          <a:p>
            <a:pPr marL="733425" indent="-285750">
              <a:lnSpc>
                <a:spcPct val="130000"/>
              </a:lnSpc>
              <a:buClr>
                <a:srgbClr val="000000"/>
              </a:buClr>
              <a:buFont typeface="Arial" panose="020B0604020202020204" pitchFamily="34" charset="0"/>
              <a:buChar char="•"/>
            </a:pPr>
            <a:endParaRPr lang="en-US" sz="1600" dirty="0"/>
          </a:p>
          <a:p>
            <a:pPr marL="733425" indent="-285750">
              <a:lnSpc>
                <a:spcPct val="130000"/>
              </a:lnSpc>
              <a:buClr>
                <a:srgbClr val="000000"/>
              </a:buClr>
              <a:buFont typeface="Arial" panose="020B0604020202020204" pitchFamily="34" charset="0"/>
              <a:buChar char="•"/>
            </a:pPr>
            <a:r>
              <a:rPr lang="en-US" sz="1600" dirty="0"/>
              <a:t>Goal:  Assess the quality and completeness of specifications and evaluate intent-based systems functionalities in experimental settings</a:t>
            </a:r>
            <a:br>
              <a:rPr lang="en-US" sz="1600" dirty="0"/>
            </a:br>
            <a:endParaRPr lang="en-US" sz="1600" dirty="0"/>
          </a:p>
          <a:p>
            <a:pPr marL="733425" indent="-285750">
              <a:lnSpc>
                <a:spcPct val="130000"/>
              </a:lnSpc>
              <a:buClr>
                <a:srgbClr val="000000"/>
              </a:buClr>
              <a:buFont typeface="Arial" panose="020B0604020202020204" pitchFamily="34" charset="0"/>
              <a:buChar char="•"/>
            </a:pPr>
            <a:endParaRPr lang="en-US" sz="1600" dirty="0"/>
          </a:p>
          <a:p>
            <a:pPr marL="733425" indent="-285750">
              <a:lnSpc>
                <a:spcPct val="130000"/>
              </a:lnSpc>
              <a:buClr>
                <a:srgbClr val="000000"/>
              </a:buClr>
              <a:buFont typeface="Arial" panose="020B0604020202020204" pitchFamily="34" charset="0"/>
              <a:buChar char="•"/>
            </a:pPr>
            <a:endParaRPr lang="en-US" sz="1600" dirty="0"/>
          </a:p>
          <a:p>
            <a:pPr marL="733425" indent="-285750">
              <a:lnSpc>
                <a:spcPct val="130000"/>
              </a:lnSpc>
              <a:buClr>
                <a:srgbClr val="000000"/>
              </a:buClr>
              <a:buFont typeface="Arial" panose="020B0604020202020204" pitchFamily="34" charset="0"/>
              <a:buChar char="•"/>
            </a:pPr>
            <a:endParaRPr lang="en-US" sz="1600" dirty="0"/>
          </a:p>
          <a:p>
            <a:pPr marL="733425" indent="-285750">
              <a:lnSpc>
                <a:spcPct val="130000"/>
              </a:lnSpc>
              <a:buClr>
                <a:srgbClr val="000000"/>
              </a:buClr>
              <a:buFont typeface="Arial" panose="020B0604020202020204" pitchFamily="34" charset="0"/>
              <a:buChar char="•"/>
            </a:pPr>
            <a:endParaRPr lang="en-US" sz="1600" dirty="0"/>
          </a:p>
          <a:p>
            <a:pPr marL="733425" indent="-285750">
              <a:lnSpc>
                <a:spcPct val="130000"/>
              </a:lnSpc>
              <a:buClr>
                <a:srgbClr val="000000"/>
              </a:buClr>
              <a:buFont typeface="Arial" panose="020B0604020202020204" pitchFamily="34" charset="0"/>
              <a:buChar char="•"/>
            </a:pPr>
            <a:r>
              <a:rPr lang="en-US" sz="1600" dirty="0"/>
              <a:t>Important from a validation point of view</a:t>
            </a:r>
          </a:p>
          <a:p>
            <a:pPr marL="733425" indent="-285750">
              <a:lnSpc>
                <a:spcPct val="130000"/>
              </a:lnSpc>
              <a:buClr>
                <a:srgbClr val="000000"/>
              </a:buClr>
              <a:buFont typeface="Arial" panose="020B0604020202020204" pitchFamily="34" charset="0"/>
              <a:buChar char="•"/>
            </a:pPr>
            <a:r>
              <a:rPr lang="en-US" sz="1600" dirty="0"/>
              <a:t>Possible next steps</a:t>
            </a:r>
          </a:p>
          <a:p>
            <a:pPr marL="1200510" lvl="2" indent="-285750">
              <a:lnSpc>
                <a:spcPct val="130000"/>
              </a:lnSpc>
              <a:buClr>
                <a:srgbClr val="000000"/>
              </a:buClr>
              <a:buFont typeface="Calibri" panose="020F0502020204030204" pitchFamily="34" charset="0"/>
              <a:buChar char="–"/>
            </a:pPr>
            <a:r>
              <a:rPr lang="en-US" sz="1400" dirty="0">
                <a:solidFill>
                  <a:prstClr val="black"/>
                </a:solidFill>
              </a:rPr>
              <a:t>Come-up quickly (within a month) with new documents  </a:t>
            </a:r>
            <a:r>
              <a:rPr lang="en-US" sz="1400" dirty="0">
                <a:solidFill>
                  <a:srgbClr val="00B050"/>
                </a:solidFill>
              </a:rPr>
              <a:t>(preferred option)</a:t>
            </a:r>
          </a:p>
          <a:p>
            <a:pPr marL="1200510" lvl="2" indent="-285750">
              <a:lnSpc>
                <a:spcPct val="130000"/>
              </a:lnSpc>
              <a:buClr>
                <a:srgbClr val="000000"/>
              </a:buClr>
              <a:buFont typeface="Calibri" panose="020F0502020204030204" pitchFamily="34" charset="0"/>
              <a:buChar char="–"/>
            </a:pPr>
            <a:r>
              <a:rPr lang="en-US" sz="1400" dirty="0">
                <a:solidFill>
                  <a:prstClr val="black"/>
                </a:solidFill>
              </a:rPr>
              <a:t>Improve link with implementations and proof of concepts (#6.) </a:t>
            </a:r>
            <a:r>
              <a:rPr lang="en-US" sz="1400" dirty="0">
                <a:solidFill>
                  <a:srgbClr val="00B050"/>
                </a:solidFill>
              </a:rPr>
              <a:t>(preferred option)</a:t>
            </a:r>
          </a:p>
          <a:p>
            <a:pPr marL="1200510" lvl="2" indent="-285750">
              <a:lnSpc>
                <a:spcPct val="130000"/>
              </a:lnSpc>
              <a:buClr>
                <a:srgbClr val="000000"/>
              </a:buClr>
              <a:buFont typeface="Calibri" panose="020F0502020204030204" pitchFamily="34" charset="0"/>
              <a:buChar char="–"/>
            </a:pPr>
            <a:r>
              <a:rPr lang="en-US" sz="1400" b="1" dirty="0"/>
              <a:t>Increase considerably level of activity in the RG !</a:t>
            </a:r>
          </a:p>
          <a:p>
            <a:pPr marL="733425" indent="-285750">
              <a:lnSpc>
                <a:spcPct val="130000"/>
              </a:lnSpc>
              <a:buClr>
                <a:srgbClr val="000000"/>
              </a:buClr>
              <a:buFont typeface="Arial" panose="020B0604020202020204" pitchFamily="34" charset="0"/>
              <a:buChar char="•"/>
            </a:pPr>
            <a:endParaRPr lang="en-US" sz="1600" dirty="0"/>
          </a:p>
        </p:txBody>
      </p:sp>
    </p:spTree>
    <p:extLst>
      <p:ext uri="{BB962C8B-B14F-4D97-AF65-F5344CB8AC3E}">
        <p14:creationId xmlns:p14="http://schemas.microsoft.com/office/powerpoint/2010/main" val="1672797698"/>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2"/>
          <p:cNvSpPr txBox="1"/>
          <p:nvPr/>
        </p:nvSpPr>
        <p:spPr>
          <a:xfrm>
            <a:off x="983520" y="1511030"/>
            <a:ext cx="10598400" cy="4614730"/>
          </a:xfrm>
          <a:prstGeom prst="rect">
            <a:avLst/>
          </a:prstGeom>
          <a:noFill/>
          <a:ln>
            <a:noFill/>
          </a:ln>
        </p:spPr>
        <p:txBody>
          <a:bodyPr>
            <a:normAutofit/>
          </a:bodyPr>
          <a:lstStyle/>
          <a:p>
            <a:pPr marL="447675">
              <a:lnSpc>
                <a:spcPct val="130000"/>
              </a:lnSpc>
              <a:buClr>
                <a:srgbClr val="000000"/>
              </a:buClr>
            </a:pPr>
            <a:r>
              <a:rPr lang="en-US" sz="1600" spc="-1" dirty="0">
                <a:solidFill>
                  <a:srgbClr val="7030A0"/>
                </a:solidFill>
              </a:rPr>
              <a:t>Intent-based Networking </a:t>
            </a:r>
          </a:p>
          <a:p>
            <a:pPr marL="733425" indent="-285750">
              <a:lnSpc>
                <a:spcPct val="130000"/>
              </a:lnSpc>
              <a:buClr>
                <a:srgbClr val="000000"/>
              </a:buClr>
              <a:buFont typeface="Arial" panose="020B0604020202020204" pitchFamily="34" charset="0"/>
              <a:buChar char="•"/>
            </a:pPr>
            <a:r>
              <a:rPr lang="en-US" sz="1400" dirty="0"/>
              <a:t>Hackathon project</a:t>
            </a:r>
          </a:p>
          <a:p>
            <a:pPr marL="1200510" lvl="2" indent="-285750">
              <a:lnSpc>
                <a:spcPct val="130000"/>
              </a:lnSpc>
              <a:buClr>
                <a:srgbClr val="000000"/>
              </a:buClr>
              <a:buFont typeface="Calibri" panose="020F0502020204030204" pitchFamily="34" charset="0"/>
              <a:buChar char="–"/>
            </a:pPr>
            <a:r>
              <a:rPr lang="en-US" sz="1400" dirty="0">
                <a:solidFill>
                  <a:prstClr val="black"/>
                </a:solidFill>
              </a:rPr>
              <a:t>Consult with involved teams</a:t>
            </a:r>
          </a:p>
          <a:p>
            <a:pPr marL="1200510" lvl="2" indent="-285750">
              <a:lnSpc>
                <a:spcPct val="130000"/>
              </a:lnSpc>
              <a:buClr>
                <a:srgbClr val="000000"/>
              </a:buClr>
              <a:buFont typeface="Calibri" panose="020F0502020204030204" pitchFamily="34" charset="0"/>
              <a:buChar char="–"/>
            </a:pPr>
            <a:r>
              <a:rPr lang="en-US" sz="1400" dirty="0">
                <a:solidFill>
                  <a:prstClr val="black"/>
                </a:solidFill>
              </a:rPr>
              <a:t>Define scope and objectives, overall planning and alignment with RG milestones</a:t>
            </a:r>
          </a:p>
          <a:p>
            <a:pPr marL="1200510" lvl="2" indent="-285750">
              <a:lnSpc>
                <a:spcPct val="130000"/>
              </a:lnSpc>
              <a:buClr>
                <a:srgbClr val="000000"/>
              </a:buClr>
              <a:buFont typeface="Calibri" panose="020F0502020204030204" pitchFamily="34" charset="0"/>
              <a:buChar char="–"/>
            </a:pPr>
            <a:r>
              <a:rPr lang="en-US" sz="1400" dirty="0">
                <a:solidFill>
                  <a:prstClr val="black"/>
                </a:solidFill>
              </a:rPr>
              <a:t>Discuss about target participation at IETF108 Hackathon</a:t>
            </a:r>
          </a:p>
          <a:p>
            <a:pPr marL="1371960" lvl="3">
              <a:lnSpc>
                <a:spcPct val="130000"/>
              </a:lnSpc>
              <a:buClr>
                <a:srgbClr val="000000"/>
              </a:buClr>
            </a:pPr>
            <a:r>
              <a:rPr lang="en-US" sz="1400" dirty="0">
                <a:solidFill>
                  <a:prstClr val="black"/>
                </a:solidFill>
              </a:rPr>
              <a:t>given current uncertainty on meeting form and logistics</a:t>
            </a:r>
          </a:p>
          <a:p>
            <a:pPr marL="1200510" lvl="2" indent="-285750">
              <a:lnSpc>
                <a:spcPct val="130000"/>
              </a:lnSpc>
              <a:buClr>
                <a:srgbClr val="000000"/>
              </a:buClr>
              <a:buFont typeface="Calibri" panose="020F0502020204030204" pitchFamily="34" charset="0"/>
              <a:buChar char="–"/>
            </a:pPr>
            <a:endParaRPr lang="en-US" sz="1400" dirty="0">
              <a:solidFill>
                <a:prstClr val="black"/>
              </a:solidFill>
            </a:endParaRPr>
          </a:p>
          <a:p>
            <a:pPr marL="733425" lvl="0" indent="-285750">
              <a:lnSpc>
                <a:spcPct val="130000"/>
              </a:lnSpc>
              <a:buClr>
                <a:srgbClr val="000000"/>
              </a:buClr>
              <a:buFont typeface="Arial" panose="020B0604020202020204" pitchFamily="34" charset="0"/>
              <a:buChar char="•"/>
            </a:pPr>
            <a:r>
              <a:rPr lang="en-US" sz="1400" dirty="0">
                <a:solidFill>
                  <a:prstClr val="black"/>
                </a:solidFill>
              </a:rPr>
              <a:t>Chairs will inform the RG very soon with supporting materials</a:t>
            </a:r>
          </a:p>
          <a:p>
            <a:pPr marL="733425" lvl="0" indent="-285750">
              <a:lnSpc>
                <a:spcPct val="130000"/>
              </a:lnSpc>
              <a:buClr>
                <a:srgbClr val="000000"/>
              </a:buClr>
              <a:buFont typeface="Arial" panose="020B0604020202020204" pitchFamily="34" charset="0"/>
              <a:buChar char="•"/>
            </a:pPr>
            <a:endParaRPr lang="en-US" sz="1400" dirty="0">
              <a:solidFill>
                <a:prstClr val="black"/>
              </a:solidFill>
            </a:endParaRPr>
          </a:p>
          <a:p>
            <a:pPr marL="733425" lvl="0" indent="-285750">
              <a:lnSpc>
                <a:spcPct val="130000"/>
              </a:lnSpc>
              <a:buClr>
                <a:srgbClr val="000000"/>
              </a:buClr>
              <a:buFont typeface="Arial" panose="020B0604020202020204" pitchFamily="34" charset="0"/>
              <a:buChar char="•"/>
            </a:pPr>
            <a:r>
              <a:rPr lang="en-US" sz="1400" dirty="0">
                <a:solidFill>
                  <a:prstClr val="black"/>
                </a:solidFill>
              </a:rPr>
              <a:t>Interests? Opinions…?</a:t>
            </a:r>
          </a:p>
          <a:p>
            <a:pPr marL="1200510" lvl="2" indent="-285750">
              <a:lnSpc>
                <a:spcPct val="130000"/>
              </a:lnSpc>
              <a:buClr>
                <a:srgbClr val="000000"/>
              </a:buClr>
              <a:buFont typeface="Calibri" panose="020F0502020204030204" pitchFamily="34" charset="0"/>
              <a:buChar char="–"/>
            </a:pPr>
            <a:endParaRPr lang="en-US" sz="1400" dirty="0"/>
          </a:p>
          <a:p>
            <a:pPr marL="1200510" lvl="2" indent="-285750">
              <a:lnSpc>
                <a:spcPct val="130000"/>
              </a:lnSpc>
              <a:buClr>
                <a:srgbClr val="000000"/>
              </a:buClr>
              <a:buFont typeface="Calibri" panose="020F0502020204030204" pitchFamily="34" charset="0"/>
              <a:buChar char="–"/>
            </a:pPr>
            <a:endParaRPr lang="en-US" sz="1400" dirty="0">
              <a:highlight>
                <a:srgbClr val="FFFF00"/>
              </a:highlight>
            </a:endParaRP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14</a:t>
            </a:fld>
            <a:endParaRPr lang="en-US" sz="1200" b="0" strike="noStrike" spc="-1">
              <a:latin typeface="Times New Roman"/>
            </a:endParaRPr>
          </a:p>
        </p:txBody>
      </p:sp>
      <p:sp>
        <p:nvSpPr>
          <p:cNvPr id="7" name="Footer Placeholder 3">
            <a:extLst>
              <a:ext uri="{FF2B5EF4-FFF2-40B4-BE49-F238E27FC236}">
                <a16:creationId xmlns:a16="http://schemas.microsoft.com/office/drawing/2014/main" id="{9CA03272-9A99-4721-8B82-6695EC339A2B}"/>
              </a:ext>
            </a:extLst>
          </p:cNvPr>
          <p:cNvSpPr txBox="1">
            <a:spLocks/>
          </p:cNvSpPr>
          <p:nvPr/>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1">
                <a:solidFill>
                  <a:srgbClr val="8B8B8B"/>
                </a:solidFill>
                <a:latin typeface="Calibri"/>
              </a:rPr>
              <a:t>NMRG Virtual Meeting – April 2020</a:t>
            </a:r>
            <a:endParaRPr lang="en-US" spc="-1">
              <a:solidFill>
                <a:prstClr val="black">
                  <a:tint val="75000"/>
                </a:prstClr>
              </a:solidFill>
              <a:latin typeface="Times New Roman"/>
            </a:endParaRPr>
          </a:p>
        </p:txBody>
      </p:sp>
      <p:sp>
        <p:nvSpPr>
          <p:cNvPr id="9" name="TextShape 1">
            <a:extLst>
              <a:ext uri="{FF2B5EF4-FFF2-40B4-BE49-F238E27FC236}">
                <a16:creationId xmlns:a16="http://schemas.microsoft.com/office/drawing/2014/main" id="{745EDBB1-A649-4213-A51B-5ED9959BC036}"/>
              </a:ext>
            </a:extLst>
          </p:cNvPr>
          <p:cNvSpPr txBox="1"/>
          <p:nvPr/>
        </p:nvSpPr>
        <p:spPr>
          <a:xfrm>
            <a:off x="609480" y="337226"/>
            <a:ext cx="10972440" cy="804153"/>
          </a:xfrm>
          <a:prstGeom prst="rect">
            <a:avLst/>
          </a:prstGeom>
          <a:noFill/>
          <a:ln>
            <a:noFill/>
          </a:ln>
        </p:spPr>
        <p:txBody>
          <a:bodyPr anchor="ctr"/>
          <a:lstStyle/>
          <a:p>
            <a:pPr algn="ctr">
              <a:lnSpc>
                <a:spcPct val="100000"/>
              </a:lnSpc>
            </a:pPr>
            <a:r>
              <a:rPr lang="en-US" sz="3600" spc="-1" dirty="0">
                <a:solidFill>
                  <a:srgbClr val="7030A0"/>
                </a:solidFill>
              </a:rPr>
              <a:t>RG updates</a:t>
            </a:r>
            <a:endParaRPr lang="en-US" sz="3600" b="0" strike="noStrike" spc="-1" dirty="0">
              <a:solidFill>
                <a:srgbClr val="000000"/>
              </a:solidFill>
              <a:latin typeface="Calibri"/>
            </a:endParaRPr>
          </a:p>
        </p:txBody>
      </p:sp>
    </p:spTree>
    <p:extLst>
      <p:ext uri="{BB962C8B-B14F-4D97-AF65-F5344CB8AC3E}">
        <p14:creationId xmlns:p14="http://schemas.microsoft.com/office/powerpoint/2010/main" val="107131183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2"/>
          <p:cNvSpPr txBox="1"/>
          <p:nvPr/>
        </p:nvSpPr>
        <p:spPr>
          <a:xfrm>
            <a:off x="983520" y="1511030"/>
            <a:ext cx="10598400" cy="4614730"/>
          </a:xfrm>
          <a:prstGeom prst="rect">
            <a:avLst/>
          </a:prstGeom>
          <a:noFill/>
          <a:ln>
            <a:noFill/>
          </a:ln>
        </p:spPr>
        <p:txBody>
          <a:bodyPr>
            <a:normAutofit/>
          </a:bodyPr>
          <a:lstStyle/>
          <a:p>
            <a:pPr marL="447675">
              <a:lnSpc>
                <a:spcPct val="130000"/>
              </a:lnSpc>
              <a:buClr>
                <a:srgbClr val="000000"/>
              </a:buClr>
            </a:pPr>
            <a:r>
              <a:rPr lang="en-US" sz="1600" spc="-1" dirty="0">
                <a:solidFill>
                  <a:srgbClr val="7030A0"/>
                </a:solidFill>
              </a:rPr>
              <a:t>Emerging self-management frameworks</a:t>
            </a:r>
          </a:p>
          <a:p>
            <a:pPr marL="733425" indent="-285750">
              <a:lnSpc>
                <a:spcPct val="130000"/>
              </a:lnSpc>
              <a:buClr>
                <a:srgbClr val="000000"/>
              </a:buClr>
              <a:buFont typeface="Arial" panose="020B0604020202020204" pitchFamily="34" charset="0"/>
              <a:buChar char="•"/>
            </a:pPr>
            <a:r>
              <a:rPr lang="en-US" sz="1400" dirty="0"/>
              <a:t>Proposal for a special session with e.g. work from </a:t>
            </a:r>
          </a:p>
          <a:p>
            <a:pPr marL="1200510" lvl="2" indent="-285750">
              <a:lnSpc>
                <a:spcPct val="130000"/>
              </a:lnSpc>
              <a:buClr>
                <a:srgbClr val="000000"/>
              </a:buClr>
              <a:buFont typeface="Calibri" panose="020F0502020204030204" pitchFamily="34" charset="0"/>
              <a:buChar char="–"/>
            </a:pPr>
            <a:r>
              <a:rPr lang="en-US" sz="1400" dirty="0">
                <a:solidFill>
                  <a:prstClr val="black"/>
                </a:solidFill>
              </a:rPr>
              <a:t>OPSA WG: ECA Framework, Automating Service/Network Management Framework, Service Assurance for IBN Architecture</a:t>
            </a:r>
          </a:p>
          <a:p>
            <a:pPr marL="1200510" lvl="2" indent="-285750">
              <a:lnSpc>
                <a:spcPct val="130000"/>
              </a:lnSpc>
              <a:buClr>
                <a:srgbClr val="000000"/>
              </a:buClr>
              <a:buFont typeface="Calibri" panose="020F0502020204030204" pitchFamily="34" charset="0"/>
              <a:buChar char="–"/>
            </a:pPr>
            <a:r>
              <a:rPr lang="en-US" sz="1400" dirty="0">
                <a:solidFill>
                  <a:prstClr val="black"/>
                </a:solidFill>
              </a:rPr>
              <a:t>ANIMA WG: Reference Model, ACP…</a:t>
            </a:r>
          </a:p>
          <a:p>
            <a:pPr marL="1200510" lvl="2" indent="-285750">
              <a:lnSpc>
                <a:spcPct val="130000"/>
              </a:lnSpc>
              <a:buClr>
                <a:srgbClr val="000000"/>
              </a:buClr>
              <a:buFont typeface="Calibri" panose="020F0502020204030204" pitchFamily="34" charset="0"/>
              <a:buChar char="–"/>
            </a:pPr>
            <a:r>
              <a:rPr lang="en-US" sz="1400" dirty="0">
                <a:solidFill>
                  <a:prstClr val="black"/>
                </a:solidFill>
              </a:rPr>
              <a:t>ETSI ZSM, ENI… ISGs architectures</a:t>
            </a:r>
          </a:p>
          <a:p>
            <a:pPr marL="1200510" lvl="2" indent="-285750">
              <a:lnSpc>
                <a:spcPct val="130000"/>
              </a:lnSpc>
              <a:buClr>
                <a:srgbClr val="000000"/>
              </a:buClr>
              <a:buFont typeface="Calibri" panose="020F0502020204030204" pitchFamily="34" charset="0"/>
              <a:buChar char="–"/>
            </a:pPr>
            <a:r>
              <a:rPr lang="en-US" sz="1400" dirty="0">
                <a:solidFill>
                  <a:prstClr val="black"/>
                </a:solidFill>
              </a:rPr>
              <a:t>Other academic/industry initiatives in Network Management Architectures</a:t>
            </a:r>
          </a:p>
          <a:p>
            <a:pPr marL="1200510" lvl="2" indent="-285750">
              <a:lnSpc>
                <a:spcPct val="130000"/>
              </a:lnSpc>
              <a:buClr>
                <a:srgbClr val="000000"/>
              </a:buClr>
              <a:buFont typeface="Calibri" panose="020F0502020204030204" pitchFamily="34" charset="0"/>
              <a:buChar char="–"/>
            </a:pPr>
            <a:endParaRPr lang="en-US" sz="1400" dirty="0">
              <a:solidFill>
                <a:prstClr val="black"/>
              </a:solidFill>
            </a:endParaRPr>
          </a:p>
          <a:p>
            <a:pPr marL="733425" lvl="0" indent="-285750">
              <a:lnSpc>
                <a:spcPct val="130000"/>
              </a:lnSpc>
              <a:buClr>
                <a:srgbClr val="000000"/>
              </a:buClr>
              <a:buFont typeface="Arial" panose="020B0604020202020204" pitchFamily="34" charset="0"/>
              <a:buChar char="•"/>
            </a:pPr>
            <a:r>
              <a:rPr lang="en-US" sz="1400" dirty="0">
                <a:solidFill>
                  <a:prstClr val="black"/>
                </a:solidFill>
              </a:rPr>
              <a:t>IETF 108?, IETF 109? Or rather in a (dedicated) virtual meeting?</a:t>
            </a:r>
          </a:p>
          <a:p>
            <a:pPr marL="733425" lvl="0" indent="-285750">
              <a:lnSpc>
                <a:spcPct val="130000"/>
              </a:lnSpc>
              <a:buClr>
                <a:srgbClr val="000000"/>
              </a:buClr>
              <a:buFont typeface="Arial" panose="020B0604020202020204" pitchFamily="34" charset="0"/>
              <a:buChar char="•"/>
            </a:pPr>
            <a:endParaRPr lang="en-US" sz="1400" dirty="0">
              <a:solidFill>
                <a:prstClr val="black"/>
              </a:solidFill>
            </a:endParaRPr>
          </a:p>
          <a:p>
            <a:pPr marL="733425" lvl="0" indent="-285750">
              <a:lnSpc>
                <a:spcPct val="130000"/>
              </a:lnSpc>
              <a:buClr>
                <a:srgbClr val="000000"/>
              </a:buClr>
              <a:buFont typeface="Arial" panose="020B0604020202020204" pitchFamily="34" charset="0"/>
              <a:buChar char="•"/>
            </a:pPr>
            <a:r>
              <a:rPr lang="en-US" sz="1400" dirty="0">
                <a:solidFill>
                  <a:prstClr val="black"/>
                </a:solidFill>
              </a:rPr>
              <a:t>Opinions…?</a:t>
            </a:r>
          </a:p>
          <a:p>
            <a:pPr marL="1200510" lvl="2" indent="-285750">
              <a:lnSpc>
                <a:spcPct val="130000"/>
              </a:lnSpc>
              <a:buClr>
                <a:srgbClr val="000000"/>
              </a:buClr>
              <a:buFont typeface="Calibri" panose="020F0502020204030204" pitchFamily="34" charset="0"/>
              <a:buChar char="–"/>
            </a:pPr>
            <a:endParaRPr lang="en-US" sz="1400" dirty="0"/>
          </a:p>
          <a:p>
            <a:pPr marL="1200510" lvl="2" indent="-285750">
              <a:lnSpc>
                <a:spcPct val="130000"/>
              </a:lnSpc>
              <a:buClr>
                <a:srgbClr val="000000"/>
              </a:buClr>
              <a:buFont typeface="Calibri" panose="020F0502020204030204" pitchFamily="34" charset="0"/>
              <a:buChar char="–"/>
            </a:pPr>
            <a:endParaRPr lang="en-US" sz="1400" dirty="0">
              <a:highlight>
                <a:srgbClr val="FFFF00"/>
              </a:highlight>
            </a:endParaRP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15</a:t>
            </a:fld>
            <a:endParaRPr lang="en-US" sz="1200" b="0" strike="noStrike" spc="-1">
              <a:latin typeface="Times New Roman"/>
            </a:endParaRPr>
          </a:p>
        </p:txBody>
      </p:sp>
      <p:sp>
        <p:nvSpPr>
          <p:cNvPr id="7" name="Footer Placeholder 3">
            <a:extLst>
              <a:ext uri="{FF2B5EF4-FFF2-40B4-BE49-F238E27FC236}">
                <a16:creationId xmlns:a16="http://schemas.microsoft.com/office/drawing/2014/main" id="{9CA03272-9A99-4721-8B82-6695EC339A2B}"/>
              </a:ext>
            </a:extLst>
          </p:cNvPr>
          <p:cNvSpPr txBox="1">
            <a:spLocks/>
          </p:cNvSpPr>
          <p:nvPr/>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1">
                <a:solidFill>
                  <a:srgbClr val="8B8B8B"/>
                </a:solidFill>
                <a:latin typeface="Calibri"/>
              </a:rPr>
              <a:t>NMRG Virtual Meeting – April 2020</a:t>
            </a:r>
            <a:endParaRPr lang="en-US" spc="-1">
              <a:solidFill>
                <a:prstClr val="black">
                  <a:tint val="75000"/>
                </a:prstClr>
              </a:solidFill>
              <a:latin typeface="Times New Roman"/>
            </a:endParaRPr>
          </a:p>
        </p:txBody>
      </p:sp>
      <p:sp>
        <p:nvSpPr>
          <p:cNvPr id="9" name="TextShape 1">
            <a:extLst>
              <a:ext uri="{FF2B5EF4-FFF2-40B4-BE49-F238E27FC236}">
                <a16:creationId xmlns:a16="http://schemas.microsoft.com/office/drawing/2014/main" id="{745EDBB1-A649-4213-A51B-5ED9959BC036}"/>
              </a:ext>
            </a:extLst>
          </p:cNvPr>
          <p:cNvSpPr txBox="1"/>
          <p:nvPr/>
        </p:nvSpPr>
        <p:spPr>
          <a:xfrm>
            <a:off x="609480" y="337226"/>
            <a:ext cx="10972440" cy="804153"/>
          </a:xfrm>
          <a:prstGeom prst="rect">
            <a:avLst/>
          </a:prstGeom>
          <a:noFill/>
          <a:ln>
            <a:noFill/>
          </a:ln>
        </p:spPr>
        <p:txBody>
          <a:bodyPr anchor="ctr"/>
          <a:lstStyle/>
          <a:p>
            <a:pPr algn="ctr">
              <a:lnSpc>
                <a:spcPct val="100000"/>
              </a:lnSpc>
            </a:pPr>
            <a:r>
              <a:rPr lang="en-US" sz="3600" spc="-1" dirty="0">
                <a:solidFill>
                  <a:srgbClr val="7030A0"/>
                </a:solidFill>
              </a:rPr>
              <a:t>RG updates</a:t>
            </a:r>
            <a:endParaRPr lang="en-US" sz="3600" b="0" strike="noStrike" spc="-1" dirty="0">
              <a:solidFill>
                <a:srgbClr val="000000"/>
              </a:solidFill>
              <a:latin typeface="Calibri"/>
            </a:endParaRPr>
          </a:p>
        </p:txBody>
      </p:sp>
    </p:spTree>
    <p:extLst>
      <p:ext uri="{BB962C8B-B14F-4D97-AF65-F5344CB8AC3E}">
        <p14:creationId xmlns:p14="http://schemas.microsoft.com/office/powerpoint/2010/main" val="409133683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2"/>
          <p:cNvSpPr txBox="1"/>
          <p:nvPr/>
        </p:nvSpPr>
        <p:spPr>
          <a:xfrm>
            <a:off x="983520" y="1511030"/>
            <a:ext cx="10598400" cy="4614730"/>
          </a:xfrm>
          <a:prstGeom prst="rect">
            <a:avLst/>
          </a:prstGeom>
          <a:noFill/>
          <a:ln>
            <a:noFill/>
          </a:ln>
        </p:spPr>
        <p:txBody>
          <a:bodyPr>
            <a:normAutofit/>
          </a:bodyPr>
          <a:lstStyle/>
          <a:p>
            <a:pPr marL="447675">
              <a:lnSpc>
                <a:spcPct val="130000"/>
              </a:lnSpc>
              <a:buClr>
                <a:srgbClr val="000000"/>
              </a:buClr>
            </a:pPr>
            <a:r>
              <a:rPr lang="en-US" sz="1400" dirty="0"/>
              <a:t>NOMS, 20-24 April, Budapest </a:t>
            </a:r>
            <a:r>
              <a:rPr lang="en-US" sz="1400" i="1" dirty="0">
                <a:solidFill>
                  <a:srgbClr val="FF0000"/>
                </a:solidFill>
              </a:rPr>
              <a:t>cancelled</a:t>
            </a:r>
          </a:p>
          <a:p>
            <a:pPr marL="447675">
              <a:lnSpc>
                <a:spcPct val="130000"/>
              </a:lnSpc>
              <a:buClr>
                <a:srgbClr val="000000"/>
              </a:buClr>
            </a:pPr>
            <a:endParaRPr lang="en-US" sz="1400" dirty="0"/>
          </a:p>
          <a:p>
            <a:pPr marL="447675">
              <a:lnSpc>
                <a:spcPct val="130000"/>
              </a:lnSpc>
              <a:buClr>
                <a:srgbClr val="000000"/>
              </a:buClr>
            </a:pPr>
            <a:r>
              <a:rPr lang="en-US" sz="1400" dirty="0" err="1"/>
              <a:t>iPOP</a:t>
            </a:r>
            <a:r>
              <a:rPr lang="en-US" sz="1400" dirty="0"/>
              <a:t>, 28-29 May, Tokyo </a:t>
            </a:r>
            <a:r>
              <a:rPr lang="en-US" sz="1400" i="1" dirty="0">
                <a:solidFill>
                  <a:srgbClr val="FF0000"/>
                </a:solidFill>
              </a:rPr>
              <a:t>cancelled</a:t>
            </a:r>
          </a:p>
          <a:p>
            <a:pPr marL="447675">
              <a:lnSpc>
                <a:spcPct val="130000"/>
              </a:lnSpc>
              <a:buClr>
                <a:srgbClr val="000000"/>
              </a:buClr>
            </a:pPr>
            <a:endParaRPr lang="en-US" sz="1400" dirty="0"/>
          </a:p>
          <a:p>
            <a:pPr marL="447675">
              <a:lnSpc>
                <a:spcPct val="130000"/>
              </a:lnSpc>
              <a:buClr>
                <a:srgbClr val="000000"/>
              </a:buClr>
            </a:pPr>
            <a:r>
              <a:rPr lang="en-US" sz="1400" dirty="0"/>
              <a:t>July, IETF 108, Madrid </a:t>
            </a:r>
            <a:r>
              <a:rPr lang="en-US" sz="1400" i="1" dirty="0">
                <a:solidFill>
                  <a:srgbClr val="00B050"/>
                </a:solidFill>
              </a:rPr>
              <a:t>face-to-face or virtual</a:t>
            </a:r>
          </a:p>
          <a:p>
            <a:pPr marL="733425" lvl="2" indent="-285750">
              <a:lnSpc>
                <a:spcPct val="130000"/>
              </a:lnSpc>
              <a:buClr>
                <a:srgbClr val="000000"/>
              </a:buClr>
              <a:buFont typeface="Arial" panose="020B0604020202020204" pitchFamily="34" charset="0"/>
              <a:buChar char="•"/>
            </a:pPr>
            <a:r>
              <a:rPr lang="en-US" sz="1400" dirty="0"/>
              <a:t>Hackathon</a:t>
            </a:r>
          </a:p>
          <a:p>
            <a:pPr marL="733425" lvl="2" indent="-285750">
              <a:lnSpc>
                <a:spcPct val="130000"/>
              </a:lnSpc>
              <a:buClr>
                <a:srgbClr val="000000"/>
              </a:buClr>
              <a:buFont typeface="Arial" panose="020B0604020202020204" pitchFamily="34" charset="0"/>
              <a:buChar char="•"/>
            </a:pPr>
            <a:r>
              <a:rPr lang="en-US" sz="1400" dirty="0"/>
              <a:t>Several RG milestones</a:t>
            </a:r>
          </a:p>
          <a:p>
            <a:pPr marL="447675">
              <a:lnSpc>
                <a:spcPct val="130000"/>
              </a:lnSpc>
              <a:buClr>
                <a:srgbClr val="000000"/>
              </a:buClr>
            </a:pPr>
            <a:endParaRPr lang="en-US" sz="1400" dirty="0"/>
          </a:p>
          <a:p>
            <a:pPr marL="447675">
              <a:lnSpc>
                <a:spcPct val="130000"/>
              </a:lnSpc>
              <a:buClr>
                <a:srgbClr val="000000"/>
              </a:buClr>
            </a:pPr>
            <a:r>
              <a:rPr lang="en-US" sz="1400" dirty="0">
                <a:solidFill>
                  <a:srgbClr val="0070C0"/>
                </a:solidFill>
              </a:rPr>
              <a:t>Until further notice, the default mode of operation will increasingly rely on:</a:t>
            </a:r>
          </a:p>
          <a:p>
            <a:pPr marL="733425" indent="-285750">
              <a:lnSpc>
                <a:spcPct val="130000"/>
              </a:lnSpc>
              <a:buClr>
                <a:srgbClr val="000000"/>
              </a:buClr>
              <a:buFont typeface="Arial" panose="020B0604020202020204" pitchFamily="34" charset="0"/>
              <a:buChar char="•"/>
            </a:pPr>
            <a:r>
              <a:rPr lang="en-US" sz="1400" dirty="0">
                <a:solidFill>
                  <a:srgbClr val="0070C0"/>
                </a:solidFill>
              </a:rPr>
              <a:t>Monthly Virtual Meetings </a:t>
            </a:r>
          </a:p>
          <a:p>
            <a:pPr marL="733425" indent="-285750">
              <a:lnSpc>
                <a:spcPct val="130000"/>
              </a:lnSpc>
              <a:buClr>
                <a:srgbClr val="000000"/>
              </a:buClr>
              <a:buFont typeface="Arial" panose="020B0604020202020204" pitchFamily="34" charset="0"/>
              <a:buChar char="•"/>
            </a:pPr>
            <a:r>
              <a:rPr lang="en-US" sz="1400" dirty="0">
                <a:solidFill>
                  <a:srgbClr val="0070C0"/>
                </a:solidFill>
              </a:rPr>
              <a:t>Mailing list</a:t>
            </a:r>
          </a:p>
          <a:p>
            <a:pPr marL="733425" indent="-285750">
              <a:lnSpc>
                <a:spcPct val="130000"/>
              </a:lnSpc>
              <a:buClr>
                <a:srgbClr val="000000"/>
              </a:buClr>
              <a:buFont typeface="Arial" panose="020B0604020202020204" pitchFamily="34" charset="0"/>
              <a:buChar char="•"/>
            </a:pPr>
            <a:r>
              <a:rPr lang="en-US" sz="1400" dirty="0">
                <a:solidFill>
                  <a:srgbClr val="0070C0"/>
                </a:solidFill>
              </a:rPr>
              <a:t>Collaborative platforms (e.g. </a:t>
            </a:r>
            <a:r>
              <a:rPr lang="en-US" sz="1400" dirty="0" err="1">
                <a:solidFill>
                  <a:srgbClr val="0070C0"/>
                </a:solidFill>
              </a:rPr>
              <a:t>Github</a:t>
            </a:r>
            <a:r>
              <a:rPr lang="en-US" sz="1400" dirty="0">
                <a:solidFill>
                  <a:srgbClr val="0070C0"/>
                </a:solidFill>
              </a:rPr>
              <a:t>, Google Docs, etc.)</a:t>
            </a:r>
          </a:p>
          <a:p>
            <a:pPr marL="733425" lvl="2" indent="-285750">
              <a:lnSpc>
                <a:spcPct val="130000"/>
              </a:lnSpc>
              <a:buClr>
                <a:srgbClr val="000000"/>
              </a:buClr>
              <a:buFont typeface="Arial" panose="020B0604020202020204" pitchFamily="34" charset="0"/>
              <a:buChar char="•"/>
            </a:pPr>
            <a:endParaRPr lang="en-US" sz="1400" dirty="0"/>
          </a:p>
          <a:p>
            <a:pPr marL="447675" lvl="2">
              <a:lnSpc>
                <a:spcPct val="130000"/>
              </a:lnSpc>
              <a:buClr>
                <a:srgbClr val="000000"/>
              </a:buClr>
            </a:pPr>
            <a:endParaRPr lang="en-US" sz="1400" dirty="0"/>
          </a:p>
          <a:p>
            <a:pPr marL="447675" lvl="2">
              <a:lnSpc>
                <a:spcPct val="130000"/>
              </a:lnSpc>
              <a:buClr>
                <a:srgbClr val="000000"/>
              </a:buClr>
            </a:pPr>
            <a:r>
              <a:rPr lang="en-US" sz="1400" dirty="0"/>
              <a:t>Do not hesitate to share your questions, ideas or needs with the groups or chairs !</a:t>
            </a: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16</a:t>
            </a:fld>
            <a:endParaRPr lang="en-US" sz="1200" b="0" strike="noStrike" spc="-1">
              <a:latin typeface="Times New Roman"/>
            </a:endParaRPr>
          </a:p>
        </p:txBody>
      </p:sp>
      <p:sp>
        <p:nvSpPr>
          <p:cNvPr id="7" name="Footer Placeholder 3">
            <a:extLst>
              <a:ext uri="{FF2B5EF4-FFF2-40B4-BE49-F238E27FC236}">
                <a16:creationId xmlns:a16="http://schemas.microsoft.com/office/drawing/2014/main" id="{9CA03272-9A99-4721-8B82-6695EC339A2B}"/>
              </a:ext>
            </a:extLst>
          </p:cNvPr>
          <p:cNvSpPr txBox="1">
            <a:spLocks/>
          </p:cNvSpPr>
          <p:nvPr/>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1">
                <a:solidFill>
                  <a:srgbClr val="8B8B8B"/>
                </a:solidFill>
                <a:latin typeface="Calibri"/>
              </a:rPr>
              <a:t>NMRG Virtual Meeting – April 2020</a:t>
            </a:r>
            <a:endParaRPr lang="en-US" spc="-1">
              <a:solidFill>
                <a:prstClr val="black">
                  <a:tint val="75000"/>
                </a:prstClr>
              </a:solidFill>
              <a:latin typeface="Times New Roman"/>
            </a:endParaRPr>
          </a:p>
        </p:txBody>
      </p:sp>
      <p:sp>
        <p:nvSpPr>
          <p:cNvPr id="9" name="TextShape 1">
            <a:extLst>
              <a:ext uri="{FF2B5EF4-FFF2-40B4-BE49-F238E27FC236}">
                <a16:creationId xmlns:a16="http://schemas.microsoft.com/office/drawing/2014/main" id="{745EDBB1-A649-4213-A51B-5ED9959BC036}"/>
              </a:ext>
            </a:extLst>
          </p:cNvPr>
          <p:cNvSpPr txBox="1"/>
          <p:nvPr/>
        </p:nvSpPr>
        <p:spPr>
          <a:xfrm>
            <a:off x="609480" y="337226"/>
            <a:ext cx="10972440" cy="804153"/>
          </a:xfrm>
          <a:prstGeom prst="rect">
            <a:avLst/>
          </a:prstGeom>
          <a:noFill/>
          <a:ln>
            <a:noFill/>
          </a:ln>
        </p:spPr>
        <p:txBody>
          <a:bodyPr anchor="ctr"/>
          <a:lstStyle/>
          <a:p>
            <a:pPr algn="ctr">
              <a:lnSpc>
                <a:spcPct val="100000"/>
              </a:lnSpc>
            </a:pPr>
            <a:r>
              <a:rPr lang="en-US" sz="3600" spc="-1" dirty="0">
                <a:solidFill>
                  <a:srgbClr val="7030A0"/>
                </a:solidFill>
              </a:rPr>
              <a:t>Future meetings</a:t>
            </a:r>
            <a:endParaRPr lang="en-US" sz="3600" b="0" strike="noStrike" spc="-1" dirty="0">
              <a:solidFill>
                <a:srgbClr val="000000"/>
              </a:solidFill>
              <a:latin typeface="Calibri"/>
            </a:endParaRPr>
          </a:p>
        </p:txBody>
      </p:sp>
    </p:spTree>
    <p:extLst>
      <p:ext uri="{BB962C8B-B14F-4D97-AF65-F5344CB8AC3E}">
        <p14:creationId xmlns:p14="http://schemas.microsoft.com/office/powerpoint/2010/main" val="349497143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extShape 1"/>
          <p:cNvSpPr txBox="1"/>
          <p:nvPr/>
        </p:nvSpPr>
        <p:spPr>
          <a:xfrm>
            <a:off x="609480" y="274680"/>
            <a:ext cx="10972440" cy="922680"/>
          </a:xfrm>
          <a:prstGeom prst="rect">
            <a:avLst/>
          </a:prstGeom>
          <a:noFill/>
          <a:ln>
            <a:noFill/>
          </a:ln>
        </p:spPr>
        <p:txBody>
          <a:bodyPr anchor="ctr"/>
          <a:lstStyle/>
          <a:p>
            <a:pPr algn="ctr">
              <a:lnSpc>
                <a:spcPct val="100000"/>
              </a:lnSpc>
            </a:pPr>
            <a:r>
              <a:rPr lang="en-US" sz="3600" b="0" strike="noStrike" spc="-1" dirty="0">
                <a:solidFill>
                  <a:srgbClr val="7030A0"/>
                </a:solidFill>
                <a:latin typeface="Calibri"/>
              </a:rPr>
              <a:t>Goals of the IRTF</a:t>
            </a:r>
            <a:endParaRPr lang="en-US" sz="3600" b="0" strike="noStrike" spc="-1" dirty="0">
              <a:solidFill>
                <a:srgbClr val="000000"/>
              </a:solidFill>
              <a:latin typeface="Calibri"/>
            </a:endParaRPr>
          </a:p>
        </p:txBody>
      </p:sp>
      <p:sp>
        <p:nvSpPr>
          <p:cNvPr id="86" name="TextShape 2"/>
          <p:cNvSpPr txBox="1"/>
          <p:nvPr/>
        </p:nvSpPr>
        <p:spPr>
          <a:xfrm>
            <a:off x="983520" y="1556640"/>
            <a:ext cx="10224720" cy="4104000"/>
          </a:xfrm>
          <a:prstGeom prst="rect">
            <a:avLst/>
          </a:prstGeom>
          <a:noFill/>
          <a:ln>
            <a:noFill/>
          </a:ln>
        </p:spPr>
        <p:txBody>
          <a:bodyPr>
            <a:normAutofit/>
          </a:bodyPr>
          <a:lstStyle/>
          <a:p>
            <a:pPr>
              <a:lnSpc>
                <a:spcPct val="100000"/>
              </a:lnSpc>
              <a:spcBef>
                <a:spcPts val="400"/>
              </a:spcBef>
            </a:pPr>
            <a:r>
              <a:rPr lang="en-US" sz="1400" b="1" strike="noStrike" spc="-1" dirty="0">
                <a:solidFill>
                  <a:srgbClr val="000000"/>
                </a:solidFill>
                <a:latin typeface="Calibri"/>
              </a:rPr>
              <a:t>The IRTF conducts research ; it is not a standards development organization</a:t>
            </a:r>
            <a:endParaRPr lang="en-US" sz="1400" b="0" strike="noStrike" spc="-1" dirty="0">
              <a:solidFill>
                <a:srgbClr val="000000"/>
              </a:solidFill>
              <a:latin typeface="Calibri"/>
            </a:endParaRPr>
          </a:p>
          <a:p>
            <a:pPr>
              <a:lnSpc>
                <a:spcPct val="100000"/>
              </a:lnSpc>
              <a:spcBef>
                <a:spcPts val="400"/>
              </a:spcBef>
            </a:pPr>
            <a:endParaRPr lang="en-US" sz="1400" b="0" strike="noStrike" spc="-1" dirty="0">
              <a:solidFill>
                <a:srgbClr val="000000"/>
              </a:solidFill>
              <a:latin typeface="Calibri"/>
            </a:endParaRPr>
          </a:p>
          <a:p>
            <a:pPr>
              <a:lnSpc>
                <a:spcPct val="100000"/>
              </a:lnSpc>
              <a:spcBef>
                <a:spcPts val="400"/>
              </a:spcBef>
            </a:pPr>
            <a:r>
              <a:rPr lang="en-US" sz="1400" b="0" strike="noStrike" spc="-1" dirty="0">
                <a:solidFill>
                  <a:srgbClr val="000000"/>
                </a:solidFill>
                <a:latin typeface="Calibri"/>
              </a:rPr>
              <a:t>The Internet </a:t>
            </a:r>
            <a:r>
              <a:rPr lang="en-US" sz="1400" b="0" u="sng" strike="noStrike" spc="-1" dirty="0">
                <a:solidFill>
                  <a:srgbClr val="000000"/>
                </a:solidFill>
                <a:latin typeface="Calibri"/>
              </a:rPr>
              <a:t>Research</a:t>
            </a:r>
            <a:r>
              <a:rPr lang="en-US" sz="1400" b="0" strike="noStrike" spc="-1" dirty="0">
                <a:solidFill>
                  <a:srgbClr val="000000"/>
                </a:solidFill>
                <a:latin typeface="Calibri"/>
              </a:rPr>
              <a:t> Task Force (IRTF) focuses on longer term research issues related to the Internet </a:t>
            </a:r>
          </a:p>
          <a:p>
            <a:pPr>
              <a:lnSpc>
                <a:spcPct val="100000"/>
              </a:lnSpc>
              <a:spcBef>
                <a:spcPts val="400"/>
              </a:spcBef>
            </a:pPr>
            <a:r>
              <a:rPr lang="en-US" sz="1400" spc="-1" dirty="0">
                <a:solidFill>
                  <a:srgbClr val="000000"/>
                </a:solidFill>
                <a:latin typeface="Calibri"/>
              </a:rPr>
              <a:t>T</a:t>
            </a:r>
            <a:r>
              <a:rPr lang="en-US" sz="1400" b="0" strike="noStrike" spc="-1" dirty="0">
                <a:solidFill>
                  <a:srgbClr val="000000"/>
                </a:solidFill>
                <a:latin typeface="Calibri"/>
              </a:rPr>
              <a:t>he Internet </a:t>
            </a:r>
            <a:r>
              <a:rPr lang="en-US" sz="1400" b="0" u="sng" strike="noStrike" spc="-1" dirty="0">
                <a:solidFill>
                  <a:srgbClr val="000000"/>
                </a:solidFill>
                <a:latin typeface="Calibri"/>
              </a:rPr>
              <a:t>Engineering</a:t>
            </a:r>
            <a:r>
              <a:rPr lang="en-US" sz="1400" b="0" strike="noStrike" spc="-1" dirty="0">
                <a:solidFill>
                  <a:srgbClr val="000000"/>
                </a:solidFill>
                <a:latin typeface="Calibri"/>
              </a:rPr>
              <a:t> Task Force (IETF) focuses on shorter term issues of engineering and standards making</a:t>
            </a:r>
          </a:p>
          <a:p>
            <a:pPr>
              <a:lnSpc>
                <a:spcPct val="100000"/>
              </a:lnSpc>
              <a:spcBef>
                <a:spcPts val="400"/>
              </a:spcBef>
            </a:pPr>
            <a:endParaRPr lang="en-US" sz="1400" b="0" strike="noStrike" spc="-1" dirty="0">
              <a:solidFill>
                <a:srgbClr val="000000"/>
              </a:solidFill>
              <a:latin typeface="Calibri"/>
            </a:endParaRPr>
          </a:p>
          <a:p>
            <a:pPr>
              <a:lnSpc>
                <a:spcPct val="100000"/>
              </a:lnSpc>
              <a:spcBef>
                <a:spcPts val="400"/>
              </a:spcBef>
            </a:pPr>
            <a:r>
              <a:rPr lang="en-US" sz="1400" b="0" strike="noStrike" spc="-1" dirty="0">
                <a:solidFill>
                  <a:srgbClr val="000000"/>
                </a:solidFill>
                <a:latin typeface="Calibri"/>
              </a:rPr>
              <a:t>While the IRTF can publish informational or experimental documents in the RFC series, its primary goal is to promote development of research collaboration and teamwork in exploring research issues related to Internet protocols, applications, architecture, and technology.</a:t>
            </a:r>
          </a:p>
          <a:p>
            <a:pPr>
              <a:lnSpc>
                <a:spcPct val="100000"/>
              </a:lnSpc>
              <a:spcBef>
                <a:spcPts val="400"/>
              </a:spcBef>
            </a:pPr>
            <a:endParaRPr lang="en-US" sz="1400" b="0" strike="noStrike" spc="-1" dirty="0">
              <a:solidFill>
                <a:srgbClr val="000000"/>
              </a:solidFill>
              <a:latin typeface="Calibri"/>
            </a:endParaRPr>
          </a:p>
          <a:p>
            <a:pPr>
              <a:lnSpc>
                <a:spcPct val="100000"/>
              </a:lnSpc>
              <a:spcBef>
                <a:spcPts val="400"/>
              </a:spcBef>
            </a:pPr>
            <a:r>
              <a:rPr lang="en-US" sz="1400" b="0" strike="noStrike" spc="-1" dirty="0">
                <a:solidFill>
                  <a:srgbClr val="000000"/>
                </a:solidFill>
                <a:latin typeface="Calibri"/>
              </a:rPr>
              <a:t>See “An IRTF Primer for IETF Participants” – </a:t>
            </a:r>
            <a:r>
              <a:rPr lang="en-US" sz="1400" b="0" u="sng" strike="noStrike" spc="-1" dirty="0">
                <a:solidFill>
                  <a:srgbClr val="0000FF"/>
                </a:solidFill>
                <a:uFillTx/>
                <a:latin typeface="Calibri"/>
                <a:hlinkClick r:id="rId2"/>
              </a:rPr>
              <a:t>RFC 7418</a:t>
            </a:r>
            <a:endParaRPr lang="en-US" sz="1400" b="0" strike="noStrike" spc="-1" dirty="0">
              <a:solidFill>
                <a:srgbClr val="000000"/>
              </a:solidFill>
              <a:latin typeface="Calibri"/>
            </a:endParaRPr>
          </a:p>
        </p:txBody>
      </p:sp>
      <p:sp>
        <p:nvSpPr>
          <p:cNvPr id="87" name="TextShape 3"/>
          <p:cNvSpPr txBox="1"/>
          <p:nvPr/>
        </p:nvSpPr>
        <p:spPr>
          <a:xfrm>
            <a:off x="8737560" y="6356520"/>
            <a:ext cx="2844360" cy="364680"/>
          </a:xfrm>
          <a:prstGeom prst="rect">
            <a:avLst/>
          </a:prstGeom>
          <a:noFill/>
          <a:ln>
            <a:noFill/>
          </a:ln>
        </p:spPr>
        <p:txBody>
          <a:bodyPr anchor="ctr"/>
          <a:lstStyle/>
          <a:p>
            <a:pPr algn="r">
              <a:lnSpc>
                <a:spcPct val="100000"/>
              </a:lnSpc>
            </a:pPr>
            <a:fld id="{24A75E5B-82D6-44FA-8369-ED3F233CA5EF}" type="slidenum">
              <a:rPr lang="en-US" sz="1200" b="0" strike="noStrike" spc="-1" smtClean="0">
                <a:solidFill>
                  <a:srgbClr val="8B8B8B"/>
                </a:solidFill>
                <a:latin typeface="Calibri"/>
              </a:rPr>
              <a:t>2</a:t>
            </a:fld>
            <a:endParaRPr lang="en-US" sz="1200" b="0" strike="noStrike" spc="-1">
              <a:latin typeface="Times New Roman"/>
            </a:endParaRPr>
          </a:p>
        </p:txBody>
      </p:sp>
      <p:sp>
        <p:nvSpPr>
          <p:cNvPr id="88" name="TextShape 4"/>
          <p:cNvSpPr txBox="1"/>
          <p:nvPr/>
        </p:nvSpPr>
        <p:spPr>
          <a:xfrm>
            <a:off x="4165920" y="6356880"/>
            <a:ext cx="3860280" cy="364680"/>
          </a:xfrm>
          <a:prstGeom prst="rect">
            <a:avLst/>
          </a:prstGeom>
          <a:noFill/>
          <a:ln>
            <a:noFill/>
          </a:ln>
        </p:spPr>
        <p:txBody>
          <a:bodyPr anchor="ctr"/>
          <a:lstStyle/>
          <a:p>
            <a:pPr algn="ctr">
              <a:lnSpc>
                <a:spcPct val="100000"/>
              </a:lnSpc>
            </a:pPr>
            <a:r>
              <a:rPr lang="en-US" sz="1200" b="0" strike="noStrike" spc="-1" dirty="0">
                <a:solidFill>
                  <a:srgbClr val="8B8B8B"/>
                </a:solidFill>
                <a:latin typeface="Calibri"/>
              </a:rPr>
              <a:t>NMRG Virtual Meeting – April 2020</a:t>
            </a:r>
            <a:endParaRPr lang="en-US" sz="1200" b="0" strike="noStrike" spc="-1" dirty="0">
              <a:latin typeface="Times New Roman"/>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Shape 1"/>
          <p:cNvSpPr txBox="1"/>
          <p:nvPr/>
        </p:nvSpPr>
        <p:spPr>
          <a:xfrm>
            <a:off x="609480" y="274680"/>
            <a:ext cx="10972440" cy="869400"/>
          </a:xfrm>
          <a:prstGeom prst="rect">
            <a:avLst/>
          </a:prstGeom>
          <a:noFill/>
          <a:ln>
            <a:noFill/>
          </a:ln>
        </p:spPr>
        <p:txBody>
          <a:bodyPr anchor="ctr"/>
          <a:lstStyle/>
          <a:p>
            <a:pPr algn="ctr">
              <a:lnSpc>
                <a:spcPct val="100000"/>
              </a:lnSpc>
            </a:pPr>
            <a:r>
              <a:rPr lang="en-US" sz="3600" b="0" strike="noStrike" spc="-1">
                <a:solidFill>
                  <a:srgbClr val="7030A0"/>
                </a:solidFill>
                <a:latin typeface="Calibri"/>
              </a:rPr>
              <a:t>IRTF follows IETF policies</a:t>
            </a:r>
            <a:endParaRPr lang="en-US" sz="3600" b="0" strike="noStrike" spc="-1">
              <a:solidFill>
                <a:srgbClr val="000000"/>
              </a:solidFill>
              <a:latin typeface="Calibri"/>
            </a:endParaRPr>
          </a:p>
        </p:txBody>
      </p:sp>
      <p:sp>
        <p:nvSpPr>
          <p:cNvPr id="90" name="TextShape 2"/>
          <p:cNvSpPr txBox="1"/>
          <p:nvPr/>
        </p:nvSpPr>
        <p:spPr>
          <a:xfrm>
            <a:off x="983520" y="1340640"/>
            <a:ext cx="10224720" cy="5112041"/>
          </a:xfrm>
          <a:prstGeom prst="rect">
            <a:avLst/>
          </a:prstGeom>
          <a:noFill/>
          <a:ln>
            <a:noFill/>
          </a:ln>
        </p:spPr>
        <p:txBody>
          <a:bodyPr>
            <a:normAutofit/>
          </a:bodyPr>
          <a:lstStyle/>
          <a:p>
            <a:pPr>
              <a:lnSpc>
                <a:spcPct val="100000"/>
              </a:lnSpc>
              <a:spcBef>
                <a:spcPts val="281"/>
              </a:spcBef>
            </a:pPr>
            <a:r>
              <a:rPr lang="en-US" sz="1400" b="1" strike="noStrike" spc="-1" dirty="0">
                <a:solidFill>
                  <a:srgbClr val="000000"/>
                </a:solidFill>
                <a:latin typeface="Calibri"/>
              </a:rPr>
              <a:t>This is a reminder of IETF policies in effect on various topics such as patents or code of conduct. </a:t>
            </a:r>
            <a:endParaRPr lang="en-US" sz="1400" b="0" strike="noStrike" spc="-1" dirty="0">
              <a:solidFill>
                <a:srgbClr val="000000"/>
              </a:solidFill>
              <a:latin typeface="Calibri"/>
            </a:endParaRPr>
          </a:p>
          <a:p>
            <a:pPr>
              <a:lnSpc>
                <a:spcPct val="100000"/>
              </a:lnSpc>
              <a:spcBef>
                <a:spcPts val="281"/>
              </a:spcBef>
            </a:pPr>
            <a:endParaRPr lang="en-US" sz="1400" b="0" strike="noStrike" spc="-1" dirty="0">
              <a:solidFill>
                <a:srgbClr val="000000"/>
              </a:solidFill>
              <a:latin typeface="Calibri"/>
            </a:endParaRPr>
          </a:p>
          <a:p>
            <a:pPr>
              <a:lnSpc>
                <a:spcPct val="100000"/>
              </a:lnSpc>
              <a:spcBef>
                <a:spcPts val="281"/>
              </a:spcBef>
            </a:pPr>
            <a:r>
              <a:rPr lang="en-US" sz="1400" b="0" strike="noStrike" spc="-1" dirty="0">
                <a:solidFill>
                  <a:srgbClr val="000000"/>
                </a:solidFill>
                <a:latin typeface="Calibri"/>
              </a:rPr>
              <a:t>It is only meant to point you in the right direction. Exceptions may apply. The IETF's patent policy and the definition of an IETF "contribution" and "participation" are set forth in BCP 79; please read it carefully.</a:t>
            </a:r>
          </a:p>
          <a:p>
            <a:pPr>
              <a:lnSpc>
                <a:spcPct val="100000"/>
              </a:lnSpc>
              <a:spcBef>
                <a:spcPts val="281"/>
              </a:spcBef>
            </a:pPr>
            <a:r>
              <a:rPr lang="en-US" sz="1400" b="0" strike="noStrike" spc="-1" dirty="0">
                <a:solidFill>
                  <a:srgbClr val="000000"/>
                </a:solidFill>
                <a:latin typeface="Calibri"/>
              </a:rPr>
              <a:t> As a reminder:</a:t>
            </a:r>
          </a:p>
          <a:p>
            <a:pPr marL="743040" lvl="1" indent="-285480">
              <a:lnSpc>
                <a:spcPct val="100000"/>
              </a:lnSpc>
              <a:buClr>
                <a:srgbClr val="000000"/>
              </a:buClr>
              <a:buFont typeface="Arial"/>
              <a:buChar char="–"/>
            </a:pPr>
            <a:r>
              <a:rPr lang="en-US" sz="1400" b="0" strike="noStrike" spc="-1" dirty="0">
                <a:solidFill>
                  <a:srgbClr val="000000"/>
                </a:solidFill>
                <a:latin typeface="Calibri"/>
              </a:rPr>
              <a:t>By participating in the IETF, you agree to follow IETF processes and policies.</a:t>
            </a:r>
          </a:p>
          <a:p>
            <a:pPr marL="743040" lvl="1" indent="-285480">
              <a:lnSpc>
                <a:spcPct val="100000"/>
              </a:lnSpc>
              <a:buClr>
                <a:srgbClr val="000000"/>
              </a:buClr>
              <a:buFont typeface="Arial"/>
              <a:buChar char="–"/>
            </a:pPr>
            <a:r>
              <a:rPr lang="en-US" sz="1400" b="0" strike="noStrike" spc="-1" dirty="0">
                <a:solidFill>
                  <a:srgbClr val="000000"/>
                </a:solidFill>
                <a:latin typeface="Calibri"/>
              </a:rPr>
              <a:t>If you are aware that any IETF contribution is covered by patents or patent applications that are owned or controlled by you or your sponsor, you must disclose that fact, or not participate in the discussion.</a:t>
            </a:r>
          </a:p>
          <a:p>
            <a:pPr marL="743040" lvl="1" indent="-285480">
              <a:lnSpc>
                <a:spcPct val="100000"/>
              </a:lnSpc>
              <a:buClr>
                <a:srgbClr val="000000"/>
              </a:buClr>
              <a:buFont typeface="Arial"/>
              <a:buChar char="–"/>
            </a:pPr>
            <a:r>
              <a:rPr lang="en-US" sz="1400" b="0" strike="noStrike" spc="-1" dirty="0">
                <a:solidFill>
                  <a:srgbClr val="000000"/>
                </a:solidFill>
                <a:latin typeface="Calibri"/>
              </a:rPr>
              <a:t>As a participant in or attendee to any IETF activity you acknowledge that written, audio, video, and photographic records of meetings may be made public.</a:t>
            </a:r>
          </a:p>
          <a:p>
            <a:pPr marL="743040" lvl="1" indent="-285480">
              <a:lnSpc>
                <a:spcPct val="100000"/>
              </a:lnSpc>
              <a:buClr>
                <a:srgbClr val="000000"/>
              </a:buClr>
              <a:buFont typeface="Arial"/>
              <a:buChar char="–"/>
            </a:pPr>
            <a:r>
              <a:rPr lang="en-US" sz="1400" b="0" strike="noStrike" spc="-1" dirty="0">
                <a:solidFill>
                  <a:srgbClr val="000000"/>
                </a:solidFill>
                <a:latin typeface="Calibri"/>
              </a:rPr>
              <a:t>Personal information that you provide to IETF will be handled in accordance with the IETF Privacy Statement.</a:t>
            </a:r>
          </a:p>
          <a:p>
            <a:pPr marL="743040" lvl="1" indent="-285480">
              <a:lnSpc>
                <a:spcPct val="100000"/>
              </a:lnSpc>
              <a:buClr>
                <a:srgbClr val="000000"/>
              </a:buClr>
              <a:buFont typeface="Arial"/>
              <a:buChar char="–"/>
            </a:pPr>
            <a:r>
              <a:rPr lang="en-US" sz="1400" b="0" strike="noStrike" spc="-1" dirty="0">
                <a:solidFill>
                  <a:srgbClr val="000000"/>
                </a:solidFill>
                <a:latin typeface="Calibri"/>
              </a:rPr>
              <a:t>As a participant or attendee, you agree to work respectfully with other participants; please contact the </a:t>
            </a:r>
            <a:r>
              <a:rPr lang="en-US" sz="1400" b="0" strike="noStrike" spc="-1" dirty="0" err="1">
                <a:solidFill>
                  <a:srgbClr val="000000"/>
                </a:solidFill>
                <a:latin typeface="Calibri"/>
              </a:rPr>
              <a:t>ombudsteam</a:t>
            </a:r>
            <a:r>
              <a:rPr lang="en-US" sz="1400" b="0" strike="noStrike" spc="-1" dirty="0">
                <a:solidFill>
                  <a:srgbClr val="000000"/>
                </a:solidFill>
                <a:latin typeface="Calibri"/>
              </a:rPr>
              <a:t> (</a:t>
            </a:r>
            <a:r>
              <a:rPr lang="en-US" sz="1400" b="0" u="sng" strike="noStrike" spc="-1" dirty="0">
                <a:solidFill>
                  <a:srgbClr val="0000FF"/>
                </a:solidFill>
                <a:uFillTx/>
                <a:latin typeface="Calibri"/>
                <a:hlinkClick r:id="rId2"/>
              </a:rPr>
              <a:t>https://www.ietf.org/contact/ombudsteam/</a:t>
            </a:r>
            <a:r>
              <a:rPr lang="en-US" sz="1400" b="0" strike="noStrike" spc="-1" dirty="0">
                <a:solidFill>
                  <a:srgbClr val="000000"/>
                </a:solidFill>
                <a:latin typeface="Calibri"/>
              </a:rPr>
              <a:t>) if you have questions or concerns about this.</a:t>
            </a:r>
          </a:p>
          <a:p>
            <a:pPr>
              <a:lnSpc>
                <a:spcPct val="100000"/>
              </a:lnSpc>
              <a:spcBef>
                <a:spcPts val="281"/>
              </a:spcBef>
            </a:pPr>
            <a:endParaRPr lang="en-US" sz="1400" b="0" strike="noStrike" spc="-1" dirty="0">
              <a:solidFill>
                <a:srgbClr val="000000"/>
              </a:solidFill>
              <a:latin typeface="Calibri"/>
            </a:endParaRPr>
          </a:p>
          <a:p>
            <a:pPr>
              <a:lnSpc>
                <a:spcPct val="100000"/>
              </a:lnSpc>
              <a:spcBef>
                <a:spcPts val="281"/>
              </a:spcBef>
            </a:pPr>
            <a:r>
              <a:rPr lang="en-US" sz="1400" b="0" strike="noStrike" spc="-1" dirty="0">
                <a:solidFill>
                  <a:srgbClr val="000000"/>
                </a:solidFill>
                <a:latin typeface="Calibri"/>
              </a:rPr>
              <a:t>Definitive information is in the documents listed below and other IETF BCPs. For advice, please talk to WG chairs or ADs:</a:t>
            </a:r>
          </a:p>
          <a:p>
            <a:pPr marL="743040" lvl="1" indent="-285480">
              <a:lnSpc>
                <a:spcPct val="100000"/>
              </a:lnSpc>
              <a:buClr>
                <a:srgbClr val="000000"/>
              </a:buClr>
              <a:buFont typeface="Arial"/>
              <a:buChar char="–"/>
            </a:pPr>
            <a:r>
              <a:rPr lang="en-US" sz="1400" b="0" strike="noStrike" spc="-1" dirty="0">
                <a:solidFill>
                  <a:srgbClr val="000000"/>
                </a:solidFill>
                <a:latin typeface="Calibri"/>
              </a:rPr>
              <a:t>BCP 9 (Internet Standards Process)</a:t>
            </a:r>
          </a:p>
          <a:p>
            <a:pPr marL="743040" lvl="1" indent="-285480">
              <a:lnSpc>
                <a:spcPct val="100000"/>
              </a:lnSpc>
              <a:buClr>
                <a:srgbClr val="000000"/>
              </a:buClr>
              <a:buFont typeface="Arial"/>
              <a:buChar char="–"/>
            </a:pPr>
            <a:r>
              <a:rPr lang="en-US" sz="1400" b="0" strike="noStrike" spc="-1" dirty="0">
                <a:solidFill>
                  <a:srgbClr val="000000"/>
                </a:solidFill>
                <a:latin typeface="Calibri"/>
              </a:rPr>
              <a:t>BCP 25 (Working Group processes)</a:t>
            </a:r>
          </a:p>
          <a:p>
            <a:pPr marL="743040" lvl="1" indent="-285480">
              <a:lnSpc>
                <a:spcPct val="100000"/>
              </a:lnSpc>
              <a:buClr>
                <a:srgbClr val="000000"/>
              </a:buClr>
              <a:buFont typeface="Arial"/>
              <a:buChar char="–"/>
            </a:pPr>
            <a:r>
              <a:rPr lang="en-US" sz="1400" b="0" strike="noStrike" spc="-1" dirty="0">
                <a:solidFill>
                  <a:srgbClr val="000000"/>
                </a:solidFill>
                <a:latin typeface="Calibri"/>
              </a:rPr>
              <a:t>BCP 25 (Anti-Harassment Procedures) </a:t>
            </a:r>
          </a:p>
          <a:p>
            <a:pPr marL="743040" lvl="1" indent="-285480">
              <a:lnSpc>
                <a:spcPct val="100000"/>
              </a:lnSpc>
              <a:buClr>
                <a:srgbClr val="000000"/>
              </a:buClr>
              <a:buFont typeface="Arial"/>
              <a:buChar char="–"/>
            </a:pPr>
            <a:r>
              <a:rPr lang="en-US" sz="1400" b="0" strike="noStrike" spc="-1" dirty="0">
                <a:solidFill>
                  <a:srgbClr val="000000"/>
                </a:solidFill>
                <a:latin typeface="Calibri"/>
              </a:rPr>
              <a:t>BCP 54 (Code of Conduct)</a:t>
            </a:r>
          </a:p>
          <a:p>
            <a:pPr marL="743040" lvl="1" indent="-285480">
              <a:lnSpc>
                <a:spcPct val="100000"/>
              </a:lnSpc>
              <a:buClr>
                <a:srgbClr val="000000"/>
              </a:buClr>
              <a:buFont typeface="Arial"/>
              <a:buChar char="–"/>
            </a:pPr>
            <a:r>
              <a:rPr lang="en-US" sz="1400" b="0" strike="noStrike" spc="-1" dirty="0">
                <a:solidFill>
                  <a:srgbClr val="000000"/>
                </a:solidFill>
                <a:latin typeface="Calibri"/>
              </a:rPr>
              <a:t>BCP 78 (Copyright)</a:t>
            </a:r>
          </a:p>
          <a:p>
            <a:pPr marL="743040" lvl="1" indent="-285480">
              <a:lnSpc>
                <a:spcPct val="100000"/>
              </a:lnSpc>
              <a:buClr>
                <a:srgbClr val="000000"/>
              </a:buClr>
              <a:buFont typeface="Arial"/>
              <a:buChar char="–"/>
            </a:pPr>
            <a:r>
              <a:rPr lang="en-US" sz="1400" b="0" strike="noStrike" spc="-1" dirty="0">
                <a:solidFill>
                  <a:srgbClr val="000000"/>
                </a:solidFill>
                <a:latin typeface="Calibri"/>
              </a:rPr>
              <a:t>BCP 79 (Patents, Participation)</a:t>
            </a:r>
          </a:p>
          <a:p>
            <a:pPr marL="743040" lvl="1" indent="-285480">
              <a:lnSpc>
                <a:spcPct val="100000"/>
              </a:lnSpc>
              <a:buClr>
                <a:srgbClr val="000000"/>
              </a:buClr>
              <a:buFont typeface="Arial"/>
              <a:buChar char="–"/>
            </a:pPr>
            <a:r>
              <a:rPr lang="en-US" sz="1400" b="0" u="sng" strike="noStrike" spc="-1" dirty="0">
                <a:solidFill>
                  <a:srgbClr val="0000FF"/>
                </a:solidFill>
                <a:uFillTx/>
                <a:latin typeface="Calibri"/>
                <a:hlinkClick r:id="rId3"/>
              </a:rPr>
              <a:t>https://www.ietf.org/privacy-policy/</a:t>
            </a:r>
            <a:r>
              <a:rPr lang="en-US" sz="1400" b="0" strike="noStrike" spc="-1" dirty="0">
                <a:solidFill>
                  <a:srgbClr val="000000"/>
                </a:solidFill>
                <a:latin typeface="Calibri"/>
              </a:rPr>
              <a:t> (Privacy Policy)</a:t>
            </a: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F40E354A-6611-46A3-9BE0-4E605A6234C9}" type="slidenum">
              <a:rPr lang="en-US" sz="1200" b="0" strike="noStrike" spc="-1" smtClean="0">
                <a:solidFill>
                  <a:srgbClr val="8B8B8B"/>
                </a:solidFill>
                <a:latin typeface="Calibri"/>
              </a:rPr>
              <a:t>3</a:t>
            </a:fld>
            <a:endParaRPr lang="en-US" sz="1200" b="0" strike="noStrike" spc="-1">
              <a:latin typeface="Times New Roman"/>
            </a:endParaRPr>
          </a:p>
        </p:txBody>
      </p:sp>
      <p:sp>
        <p:nvSpPr>
          <p:cNvPr id="92" name="TextShape 4"/>
          <p:cNvSpPr txBox="1"/>
          <p:nvPr/>
        </p:nvSpPr>
        <p:spPr>
          <a:xfrm>
            <a:off x="4165920" y="6356880"/>
            <a:ext cx="3860280" cy="364680"/>
          </a:xfrm>
          <a:prstGeom prst="rect">
            <a:avLst/>
          </a:prstGeom>
          <a:noFill/>
          <a:ln>
            <a:noFill/>
          </a:ln>
        </p:spPr>
        <p:txBody>
          <a:bodyPr anchor="ctr"/>
          <a:lstStyle/>
          <a:p>
            <a:pPr algn="ctr">
              <a:lnSpc>
                <a:spcPct val="100000"/>
              </a:lnSpc>
            </a:pPr>
            <a:r>
              <a:rPr lang="en-US" sz="1200" b="0" strike="noStrike" spc="-1">
                <a:solidFill>
                  <a:srgbClr val="8B8B8B"/>
                </a:solidFill>
                <a:latin typeface="Calibri"/>
              </a:rPr>
              <a:t>NMRG Virtual Meeting – April 2020</a:t>
            </a:r>
            <a:endParaRPr lang="en-US" sz="1200" b="0" strike="noStrike" spc="-1">
              <a:latin typeface="Times New Roman"/>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2"/>
          <p:cNvSpPr txBox="1"/>
          <p:nvPr/>
        </p:nvSpPr>
        <p:spPr>
          <a:xfrm>
            <a:off x="983520" y="1511030"/>
            <a:ext cx="10598400" cy="4614730"/>
          </a:xfrm>
          <a:prstGeom prst="rect">
            <a:avLst/>
          </a:prstGeom>
          <a:noFill/>
          <a:ln>
            <a:noFill/>
          </a:ln>
        </p:spPr>
        <p:txBody>
          <a:bodyPr>
            <a:normAutofit/>
          </a:bodyPr>
          <a:lstStyle/>
          <a:p>
            <a:pPr marL="447675">
              <a:lnSpc>
                <a:spcPct val="130000"/>
              </a:lnSpc>
              <a:buClr>
                <a:srgbClr val="000000"/>
              </a:buClr>
            </a:pPr>
            <a:r>
              <a:rPr lang="en-US" sz="1400" dirty="0"/>
              <a:t>Please remember that </a:t>
            </a:r>
            <a:r>
              <a:rPr lang="en-US" sz="1400" b="1" dirty="0"/>
              <a:t>all sessions are being recorded</a:t>
            </a:r>
            <a:endParaRPr lang="en-US" sz="1400" dirty="0"/>
          </a:p>
          <a:p>
            <a:pPr marL="447675">
              <a:lnSpc>
                <a:spcPct val="130000"/>
              </a:lnSpc>
              <a:buClr>
                <a:srgbClr val="000000"/>
              </a:buClr>
            </a:pPr>
            <a:r>
              <a:rPr lang="en-US" sz="1400" dirty="0"/>
              <a:t>Please also:</a:t>
            </a:r>
          </a:p>
          <a:p>
            <a:pPr marL="743310" lvl="1" indent="-285750">
              <a:lnSpc>
                <a:spcPct val="130000"/>
              </a:lnSpc>
              <a:buClr>
                <a:srgbClr val="000000"/>
              </a:buClr>
              <a:buFont typeface="Arial" panose="020B0604020202020204" pitchFamily="34" charset="0"/>
              <a:buChar char="•"/>
            </a:pPr>
            <a:r>
              <a:rPr lang="en-US" sz="1400" dirty="0"/>
              <a:t>Ensure your </a:t>
            </a:r>
            <a:r>
              <a:rPr lang="en-US" sz="1400" b="1" dirty="0"/>
              <a:t>video is off</a:t>
            </a:r>
          </a:p>
          <a:p>
            <a:pPr marL="743310" lvl="1" indent="-285750">
              <a:lnSpc>
                <a:spcPct val="130000"/>
              </a:lnSpc>
              <a:buClr>
                <a:srgbClr val="000000"/>
              </a:buClr>
              <a:buFont typeface="Arial" panose="020B0604020202020204" pitchFamily="34" charset="0"/>
              <a:buChar char="•"/>
            </a:pPr>
            <a:r>
              <a:rPr lang="en-US" sz="1400" b="1" dirty="0"/>
              <a:t>Keep yourself muted </a:t>
            </a:r>
            <a:r>
              <a:rPr lang="en-US" sz="1400" dirty="0"/>
              <a:t>unless you are speaking</a:t>
            </a:r>
          </a:p>
          <a:p>
            <a:pPr marL="743310" lvl="1" indent="-285750">
              <a:lnSpc>
                <a:spcPct val="130000"/>
              </a:lnSpc>
              <a:buClr>
                <a:srgbClr val="000000"/>
              </a:buClr>
              <a:buFont typeface="Arial" panose="020B0604020202020204" pitchFamily="34" charset="0"/>
              <a:buChar char="•"/>
            </a:pPr>
            <a:r>
              <a:rPr lang="en-US" sz="1400" spc="-1" dirty="0">
                <a:solidFill>
                  <a:srgbClr val="000000"/>
                </a:solidFill>
              </a:rPr>
              <a:t>If you want to speak/comment,  </a:t>
            </a:r>
          </a:p>
          <a:p>
            <a:pPr marL="1200510" lvl="2" indent="-285750">
              <a:lnSpc>
                <a:spcPct val="130000"/>
              </a:lnSpc>
              <a:buClr>
                <a:srgbClr val="000000"/>
              </a:buClr>
              <a:buFont typeface="Calibri" panose="020F0502020204030204" pitchFamily="34" charset="0"/>
              <a:buChar char="–"/>
            </a:pPr>
            <a:r>
              <a:rPr lang="en-US" sz="1400" dirty="0"/>
              <a:t>In the Webex chat, type:</a:t>
            </a:r>
          </a:p>
          <a:p>
            <a:pPr marL="1657710" lvl="3" indent="-285750">
              <a:lnSpc>
                <a:spcPct val="130000"/>
              </a:lnSpc>
              <a:buClr>
                <a:srgbClr val="000000"/>
              </a:buClr>
              <a:buFont typeface="Arial" panose="020B0604020202020204" pitchFamily="34" charset="0"/>
              <a:buChar char="•"/>
            </a:pPr>
            <a:r>
              <a:rPr lang="en-US" sz="1400" spc="-1" dirty="0">
                <a:solidFill>
                  <a:srgbClr val="000000"/>
                </a:solidFill>
              </a:rPr>
              <a:t>‘RH’ (Raise Hand)</a:t>
            </a:r>
            <a:endParaRPr lang="en-US" sz="1400" dirty="0"/>
          </a:p>
          <a:p>
            <a:pPr marL="1657710" lvl="3" indent="-285750">
              <a:lnSpc>
                <a:spcPct val="130000"/>
              </a:lnSpc>
              <a:buClr>
                <a:srgbClr val="000000"/>
              </a:buClr>
              <a:buFont typeface="Arial" panose="020B0604020202020204" pitchFamily="34" charset="0"/>
              <a:buChar char="•"/>
            </a:pPr>
            <a:r>
              <a:rPr lang="en-US" sz="1400" dirty="0"/>
              <a:t>‘LH’ (Lower Hand)</a:t>
            </a:r>
            <a:endParaRPr lang="en-US" sz="1400" spc="-1" dirty="0">
              <a:solidFill>
                <a:srgbClr val="000000"/>
              </a:solidFill>
            </a:endParaRPr>
          </a:p>
          <a:p>
            <a:pPr marL="1200510" lvl="2" indent="-285750">
              <a:lnSpc>
                <a:spcPct val="130000"/>
              </a:lnSpc>
              <a:buClr>
                <a:srgbClr val="000000"/>
              </a:buClr>
              <a:buFont typeface="Calibri" panose="020F0502020204030204" pitchFamily="34" charset="0"/>
              <a:buChar char="–"/>
            </a:pPr>
            <a:r>
              <a:rPr lang="en-US" sz="1400" dirty="0"/>
              <a:t>Respect the line i.e. speak when it’s your turn; the Chairs will manage the queue</a:t>
            </a:r>
          </a:p>
          <a:p>
            <a:pPr marL="1200510" lvl="2" indent="-285750">
              <a:lnSpc>
                <a:spcPct val="130000"/>
              </a:lnSpc>
              <a:buClr>
                <a:srgbClr val="000000"/>
              </a:buClr>
              <a:buFont typeface="Calibri" panose="020F0502020204030204" pitchFamily="34" charset="0"/>
              <a:buChar char="–"/>
            </a:pPr>
            <a:r>
              <a:rPr lang="en-US" sz="1400" dirty="0"/>
              <a:t>Stay to the point, be concise and precise</a:t>
            </a:r>
          </a:p>
          <a:p>
            <a:pPr>
              <a:lnSpc>
                <a:spcPct val="100000"/>
              </a:lnSpc>
              <a:spcBef>
                <a:spcPts val="561"/>
              </a:spcBef>
            </a:pPr>
            <a:endParaRPr lang="en-US" sz="1400" b="0" strike="noStrike" spc="-1" dirty="0">
              <a:solidFill>
                <a:srgbClr val="000000"/>
              </a:solidFill>
            </a:endParaRP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4</a:t>
            </a:fld>
            <a:endParaRPr lang="en-US" sz="1200" b="0" strike="noStrike" spc="-1">
              <a:latin typeface="Times New Roman"/>
            </a:endParaRPr>
          </a:p>
        </p:txBody>
      </p:sp>
      <p:sp>
        <p:nvSpPr>
          <p:cNvPr id="7" name="Footer Placeholder 3">
            <a:extLst>
              <a:ext uri="{FF2B5EF4-FFF2-40B4-BE49-F238E27FC236}">
                <a16:creationId xmlns:a16="http://schemas.microsoft.com/office/drawing/2014/main" id="{9CA03272-9A99-4721-8B82-6695EC339A2B}"/>
              </a:ext>
            </a:extLst>
          </p:cNvPr>
          <p:cNvSpPr txBox="1">
            <a:spLocks/>
          </p:cNvSpPr>
          <p:nvPr/>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1">
                <a:solidFill>
                  <a:srgbClr val="8B8B8B"/>
                </a:solidFill>
                <a:latin typeface="Calibri"/>
              </a:rPr>
              <a:t>NMRG Virtual Meeting – April 2020</a:t>
            </a:r>
            <a:endParaRPr lang="en-US" spc="-1">
              <a:solidFill>
                <a:prstClr val="black">
                  <a:tint val="75000"/>
                </a:prstClr>
              </a:solidFill>
              <a:latin typeface="Times New Roman"/>
            </a:endParaRPr>
          </a:p>
        </p:txBody>
      </p:sp>
      <p:sp>
        <p:nvSpPr>
          <p:cNvPr id="9" name="TextShape 1">
            <a:extLst>
              <a:ext uri="{FF2B5EF4-FFF2-40B4-BE49-F238E27FC236}">
                <a16:creationId xmlns:a16="http://schemas.microsoft.com/office/drawing/2014/main" id="{745EDBB1-A649-4213-A51B-5ED9959BC036}"/>
              </a:ext>
            </a:extLst>
          </p:cNvPr>
          <p:cNvSpPr txBox="1"/>
          <p:nvPr/>
        </p:nvSpPr>
        <p:spPr>
          <a:xfrm>
            <a:off x="609480" y="337226"/>
            <a:ext cx="10972440" cy="804153"/>
          </a:xfrm>
          <a:prstGeom prst="rect">
            <a:avLst/>
          </a:prstGeom>
          <a:noFill/>
          <a:ln>
            <a:noFill/>
          </a:ln>
        </p:spPr>
        <p:txBody>
          <a:bodyPr anchor="ctr"/>
          <a:lstStyle/>
          <a:p>
            <a:pPr algn="ctr">
              <a:lnSpc>
                <a:spcPct val="100000"/>
              </a:lnSpc>
            </a:pPr>
            <a:r>
              <a:rPr lang="en-US" sz="3600" b="0" strike="noStrike" spc="-1" dirty="0">
                <a:solidFill>
                  <a:srgbClr val="7030A0"/>
                </a:solidFill>
                <a:latin typeface="Calibri"/>
              </a:rPr>
              <a:t>Virtual Meeting Etiquette</a:t>
            </a:r>
            <a:endParaRPr lang="en-US" sz="3600" b="0" strike="noStrike" spc="-1" dirty="0">
              <a:solidFill>
                <a:srgbClr val="000000"/>
              </a:solidFill>
              <a:latin typeface="Calibri"/>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2"/>
          <p:cNvSpPr txBox="1"/>
          <p:nvPr/>
        </p:nvSpPr>
        <p:spPr>
          <a:xfrm>
            <a:off x="983518" y="1511031"/>
            <a:ext cx="10598401" cy="4845490"/>
          </a:xfrm>
          <a:prstGeom prst="rect">
            <a:avLst/>
          </a:prstGeom>
          <a:noFill/>
          <a:ln>
            <a:noFill/>
          </a:ln>
        </p:spPr>
        <p:txBody>
          <a:bodyPr>
            <a:normAutofit/>
          </a:bodyPr>
          <a:lstStyle/>
          <a:p>
            <a:pPr marL="457560" lvl="1">
              <a:lnSpc>
                <a:spcPct val="130000"/>
              </a:lnSpc>
              <a:buClr>
                <a:srgbClr val="000000"/>
              </a:buClr>
            </a:pPr>
            <a:r>
              <a:rPr lang="en-US" sz="1400" spc="-1" dirty="0">
                <a:solidFill>
                  <a:srgbClr val="000000"/>
                </a:solidFill>
              </a:rPr>
              <a:t>Agenda: </a:t>
            </a:r>
            <a:r>
              <a:rPr lang="en-US" sz="1400" spc="-1" dirty="0">
                <a:solidFill>
                  <a:srgbClr val="000000"/>
                </a:solidFill>
                <a:hlinkClick r:id="rId2"/>
              </a:rPr>
              <a:t>https://datatracker.ietf.org/doc/agenda-interim-2020-nmrg-03-nmrg-01</a:t>
            </a:r>
            <a:endParaRPr lang="en-US" sz="1400" spc="-1" dirty="0">
              <a:solidFill>
                <a:srgbClr val="000000"/>
              </a:solidFill>
            </a:endParaRPr>
          </a:p>
          <a:p>
            <a:pPr marL="457560" lvl="1">
              <a:lnSpc>
                <a:spcPct val="130000"/>
              </a:lnSpc>
              <a:buClr>
                <a:srgbClr val="000000"/>
              </a:buClr>
            </a:pPr>
            <a:r>
              <a:rPr lang="en-US" sz="1400" spc="-1" dirty="0">
                <a:solidFill>
                  <a:srgbClr val="000000"/>
                </a:solidFill>
              </a:rPr>
              <a:t>Materials: </a:t>
            </a:r>
            <a:r>
              <a:rPr lang="en-US" sz="1400" spc="-1" dirty="0">
                <a:solidFill>
                  <a:srgbClr val="000000"/>
                </a:solidFill>
                <a:hlinkClick r:id="rId3"/>
              </a:rPr>
              <a:t>https://datatracker.ietf.org/meeting/interim-2020-nmrg-03/session/nmrg</a:t>
            </a:r>
            <a:endParaRPr lang="en-US" sz="1400" spc="-1" dirty="0">
              <a:solidFill>
                <a:srgbClr val="000000"/>
              </a:solidFill>
            </a:endParaRPr>
          </a:p>
          <a:p>
            <a:pPr marL="457560" lvl="1">
              <a:lnSpc>
                <a:spcPct val="130000"/>
              </a:lnSpc>
              <a:buClr>
                <a:srgbClr val="000000"/>
              </a:buClr>
            </a:pPr>
            <a:r>
              <a:rPr lang="en-US" sz="1400" spc="-1" dirty="0">
                <a:solidFill>
                  <a:srgbClr val="000000"/>
                </a:solidFill>
              </a:rPr>
              <a:t>Webex: </a:t>
            </a:r>
            <a:r>
              <a:rPr lang="en-US" sz="1400" spc="-1" dirty="0">
                <a:solidFill>
                  <a:srgbClr val="000000"/>
                </a:solidFill>
                <a:hlinkClick r:id="rId4"/>
              </a:rPr>
              <a:t>https://ietf.webex.com/ietf/j.php?MTID=m806e98f7f49bbfd71e4cd23ce3913aa6</a:t>
            </a:r>
            <a:endParaRPr lang="en-US" sz="1400" spc="-1" dirty="0">
              <a:solidFill>
                <a:srgbClr val="000000"/>
              </a:solidFill>
            </a:endParaRPr>
          </a:p>
          <a:p>
            <a:pPr marL="457560" lvl="1">
              <a:lnSpc>
                <a:spcPct val="130000"/>
              </a:lnSpc>
              <a:buClr>
                <a:srgbClr val="000000"/>
              </a:buClr>
            </a:pPr>
            <a:r>
              <a:rPr lang="en-US" sz="1400" spc="-1" dirty="0">
                <a:solidFill>
                  <a:srgbClr val="000000"/>
                </a:solidFill>
              </a:rPr>
              <a:t>Etherpad: </a:t>
            </a:r>
            <a:r>
              <a:rPr lang="en-US" sz="1400" spc="-1" dirty="0">
                <a:solidFill>
                  <a:srgbClr val="000000"/>
                </a:solidFill>
                <a:hlinkClick r:id="rId5"/>
              </a:rPr>
              <a:t>https://etherpad.ietf.org/p/nmrg-virtual-20200414</a:t>
            </a:r>
            <a:endParaRPr lang="en-US" sz="1400" spc="-1" dirty="0">
              <a:solidFill>
                <a:srgbClr val="000000"/>
              </a:solidFill>
            </a:endParaRPr>
          </a:p>
          <a:p>
            <a:pPr marL="457560" lvl="1">
              <a:lnSpc>
                <a:spcPct val="130000"/>
              </a:lnSpc>
              <a:buClr>
                <a:srgbClr val="000000"/>
              </a:buClr>
            </a:pPr>
            <a:r>
              <a:rPr lang="en-US" sz="1400" spc="-1" dirty="0">
                <a:solidFill>
                  <a:srgbClr val="000000"/>
                </a:solidFill>
              </a:rPr>
              <a:t>Recording: WebEx recording will be available after the meeting</a:t>
            </a:r>
          </a:p>
          <a:p>
            <a:pPr marL="457560" lvl="1">
              <a:lnSpc>
                <a:spcPct val="130000"/>
              </a:lnSpc>
              <a:buClr>
                <a:srgbClr val="000000"/>
              </a:buClr>
            </a:pPr>
            <a:r>
              <a:rPr lang="en-US" sz="1400" spc="-1" dirty="0">
                <a:solidFill>
                  <a:srgbClr val="000000"/>
                </a:solidFill>
              </a:rPr>
              <a:t>Attendance: please add your name at the bottom on the Etherpad page (</a:t>
            </a:r>
            <a:r>
              <a:rPr lang="en-US" sz="1400" spc="-1" dirty="0">
                <a:solidFill>
                  <a:srgbClr val="000000"/>
                </a:solidFill>
                <a:hlinkClick r:id="rId6"/>
              </a:rPr>
              <a:t>https://etherpad.ietf.org/p/nmrg-virtual-2020414</a:t>
            </a:r>
            <a:r>
              <a:rPr lang="en-US" sz="1400" spc="-1" dirty="0">
                <a:solidFill>
                  <a:srgbClr val="000000"/>
                </a:solidFill>
              </a:rPr>
              <a:t>)</a:t>
            </a:r>
            <a:endParaRPr lang="en-US" sz="1400" b="0" strike="noStrike" spc="-1" dirty="0">
              <a:solidFill>
                <a:srgbClr val="000000"/>
              </a:solidFill>
              <a:latin typeface="Calibri"/>
            </a:endParaRPr>
          </a:p>
          <a:p>
            <a:pPr>
              <a:lnSpc>
                <a:spcPct val="100000"/>
              </a:lnSpc>
              <a:spcBef>
                <a:spcPts val="479"/>
              </a:spcBef>
            </a:pPr>
            <a:endParaRPr lang="en-US" sz="1400" b="0" strike="noStrike" spc="-1" dirty="0">
              <a:solidFill>
                <a:srgbClr val="000000"/>
              </a:solidFill>
              <a:latin typeface="Calibri"/>
            </a:endParaRPr>
          </a:p>
        </p:txBody>
      </p:sp>
      <p:sp>
        <p:nvSpPr>
          <p:cNvPr id="95" name="TextShape 3"/>
          <p:cNvSpPr txBox="1"/>
          <p:nvPr/>
        </p:nvSpPr>
        <p:spPr>
          <a:xfrm>
            <a:off x="8737560" y="6356520"/>
            <a:ext cx="2844360" cy="364680"/>
          </a:xfrm>
          <a:prstGeom prst="rect">
            <a:avLst/>
          </a:prstGeom>
          <a:noFill/>
          <a:ln>
            <a:noFill/>
          </a:ln>
        </p:spPr>
        <p:txBody>
          <a:bodyPr anchor="ctr"/>
          <a:lstStyle/>
          <a:p>
            <a:pPr algn="r">
              <a:lnSpc>
                <a:spcPct val="100000"/>
              </a:lnSpc>
            </a:pPr>
            <a:fld id="{10FB4F7F-87E6-455E-8461-09EA1F32EFBC}" type="slidenum">
              <a:rPr lang="fr-FR" sz="1200" b="0" strike="noStrike" spc="-1">
                <a:solidFill>
                  <a:srgbClr val="8B8B8B"/>
                </a:solidFill>
                <a:latin typeface="Calibri"/>
              </a:rPr>
              <a:t>5</a:t>
            </a:fld>
            <a:endParaRPr lang="fr-FR" sz="1200" b="0" strike="noStrike" spc="-1">
              <a:latin typeface="Times New Roman"/>
            </a:endParaRPr>
          </a:p>
        </p:txBody>
      </p:sp>
      <p:sp>
        <p:nvSpPr>
          <p:cNvPr id="96" name="TextShape 4"/>
          <p:cNvSpPr txBox="1"/>
          <p:nvPr/>
        </p:nvSpPr>
        <p:spPr>
          <a:xfrm>
            <a:off x="4165920" y="6356880"/>
            <a:ext cx="3860280" cy="364680"/>
          </a:xfrm>
          <a:prstGeom prst="rect">
            <a:avLst/>
          </a:prstGeom>
          <a:noFill/>
          <a:ln>
            <a:noFill/>
          </a:ln>
        </p:spPr>
        <p:txBody>
          <a:bodyPr anchor="ctr"/>
          <a:lstStyle/>
          <a:p>
            <a:pPr algn="ctr">
              <a:lnSpc>
                <a:spcPct val="100000"/>
              </a:lnSpc>
            </a:pPr>
            <a:r>
              <a:rPr lang="fr-FR" sz="1200" b="0" strike="noStrike" spc="-1" dirty="0">
                <a:solidFill>
                  <a:srgbClr val="8B8B8B"/>
                </a:solidFill>
                <a:latin typeface="Calibri"/>
              </a:rPr>
              <a:t>NMRG Virtual Meeting – </a:t>
            </a:r>
            <a:r>
              <a:rPr lang="fr-FR" sz="1200" spc="-1" dirty="0">
                <a:solidFill>
                  <a:srgbClr val="8B8B8B"/>
                </a:solidFill>
                <a:latin typeface="Calibri"/>
              </a:rPr>
              <a:t>April</a:t>
            </a:r>
            <a:r>
              <a:rPr lang="fr-FR" sz="1200" b="0" strike="noStrike" spc="-1" dirty="0">
                <a:solidFill>
                  <a:srgbClr val="8B8B8B"/>
                </a:solidFill>
                <a:latin typeface="Calibri"/>
              </a:rPr>
              <a:t> 2020</a:t>
            </a:r>
            <a:endParaRPr lang="fr-FR" sz="1200" b="0" strike="noStrike" spc="-1" dirty="0">
              <a:latin typeface="Times New Roman"/>
            </a:endParaRPr>
          </a:p>
        </p:txBody>
      </p:sp>
      <p:sp>
        <p:nvSpPr>
          <p:cNvPr id="6" name="TextShape 1">
            <a:extLst>
              <a:ext uri="{FF2B5EF4-FFF2-40B4-BE49-F238E27FC236}">
                <a16:creationId xmlns:a16="http://schemas.microsoft.com/office/drawing/2014/main" id="{0504ABA6-BFA1-407B-9581-78276D42AE80}"/>
              </a:ext>
            </a:extLst>
          </p:cNvPr>
          <p:cNvSpPr txBox="1"/>
          <p:nvPr/>
        </p:nvSpPr>
        <p:spPr>
          <a:xfrm>
            <a:off x="609480" y="274680"/>
            <a:ext cx="10972440" cy="922680"/>
          </a:xfrm>
          <a:prstGeom prst="rect">
            <a:avLst/>
          </a:prstGeom>
          <a:noFill/>
          <a:ln>
            <a:noFill/>
          </a:ln>
        </p:spPr>
        <p:txBody>
          <a:bodyPr anchor="ctr"/>
          <a:lstStyle/>
          <a:p>
            <a:pPr algn="ctr">
              <a:lnSpc>
                <a:spcPct val="100000"/>
              </a:lnSpc>
            </a:pPr>
            <a:r>
              <a:rPr lang="en-US" sz="3600" b="0" strike="noStrike" spc="-1" dirty="0">
                <a:solidFill>
                  <a:srgbClr val="7030A0"/>
                </a:solidFill>
                <a:latin typeface="Calibri"/>
              </a:rPr>
              <a:t>Useful links</a:t>
            </a:r>
            <a:endParaRPr lang="en-US" sz="3600" b="0" strike="noStrike" spc="-1" dirty="0">
              <a:solidFill>
                <a:srgbClr val="000000"/>
              </a:solidFill>
              <a:latin typeface="Calibri"/>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2"/>
          <p:cNvSpPr txBox="1"/>
          <p:nvPr/>
        </p:nvSpPr>
        <p:spPr>
          <a:xfrm>
            <a:off x="987783" y="1510671"/>
            <a:ext cx="10763229" cy="4845490"/>
          </a:xfrm>
          <a:prstGeom prst="rect">
            <a:avLst/>
          </a:prstGeom>
          <a:noFill/>
          <a:ln>
            <a:noFill/>
          </a:ln>
        </p:spPr>
        <p:txBody>
          <a:bodyPr>
            <a:normAutofit/>
          </a:bodyPr>
          <a:lstStyle/>
          <a:p>
            <a:pPr marL="457560" lvl="1">
              <a:lnSpc>
                <a:spcPct val="130000"/>
              </a:lnSpc>
              <a:buClr>
                <a:srgbClr val="000000"/>
              </a:buClr>
            </a:pPr>
            <a:r>
              <a:rPr lang="en-US" sz="1400" spc="-1" dirty="0">
                <a:solidFill>
                  <a:srgbClr val="000000"/>
                </a:solidFill>
              </a:rPr>
              <a:t>14:00 - 05 min – </a:t>
            </a:r>
            <a:r>
              <a:rPr lang="en-US" sz="1400" b="1" spc="-1" dirty="0">
                <a:solidFill>
                  <a:srgbClr val="000000"/>
                </a:solidFill>
              </a:rPr>
              <a:t>Meeting logistics and agenda</a:t>
            </a:r>
            <a:r>
              <a:rPr lang="en-US" sz="1400" spc="-1" dirty="0">
                <a:solidFill>
                  <a:srgbClr val="000000"/>
                </a:solidFill>
              </a:rPr>
              <a:t>, Chairs</a:t>
            </a:r>
          </a:p>
          <a:p>
            <a:pPr marL="457560" lvl="1">
              <a:lnSpc>
                <a:spcPct val="130000"/>
              </a:lnSpc>
              <a:buClr>
                <a:srgbClr val="000000"/>
              </a:buClr>
            </a:pPr>
            <a:r>
              <a:rPr lang="en-US" sz="1400" spc="-1" dirty="0">
                <a:solidFill>
                  <a:srgbClr val="000000"/>
                </a:solidFill>
              </a:rPr>
              <a:t>14:05 - 15 min - </a:t>
            </a:r>
            <a:r>
              <a:rPr lang="en-US" sz="1400" b="1" spc="-30" dirty="0">
                <a:solidFill>
                  <a:srgbClr val="000000"/>
                </a:solidFill>
              </a:rPr>
              <a:t>Intelligent Reasoning on External Events for Network Management</a:t>
            </a:r>
            <a:r>
              <a:rPr lang="en-US" sz="1400" spc="-30" dirty="0">
                <a:solidFill>
                  <a:srgbClr val="000000"/>
                </a:solidFill>
              </a:rPr>
              <a:t>, Pedro Martinez-Julia</a:t>
            </a:r>
          </a:p>
          <a:p>
            <a:pPr marL="457560" lvl="1">
              <a:lnSpc>
                <a:spcPct val="130000"/>
              </a:lnSpc>
              <a:buClr>
                <a:srgbClr val="000000"/>
              </a:buClr>
            </a:pPr>
            <a:r>
              <a:rPr lang="en-US" sz="1400" spc="-1" dirty="0">
                <a:solidFill>
                  <a:srgbClr val="000000"/>
                </a:solidFill>
              </a:rPr>
              <a:t>14:20 - 20 min - </a:t>
            </a:r>
            <a:r>
              <a:rPr lang="en-US" sz="1400" b="1" spc="-1" dirty="0">
                <a:solidFill>
                  <a:srgbClr val="000000"/>
                </a:solidFill>
              </a:rPr>
              <a:t>Metadata-based Aggregation of Telemetry Flows</a:t>
            </a:r>
            <a:r>
              <a:rPr lang="en-US" sz="1400" spc="-1" dirty="0">
                <a:solidFill>
                  <a:srgbClr val="000000"/>
                </a:solidFill>
              </a:rPr>
              <a:t>, Sonia Fernandez </a:t>
            </a:r>
            <a:r>
              <a:rPr lang="en-US" sz="1400" spc="-1" dirty="0" err="1">
                <a:solidFill>
                  <a:srgbClr val="000000"/>
                </a:solidFill>
              </a:rPr>
              <a:t>Tejeria</a:t>
            </a:r>
            <a:endParaRPr lang="en-US" sz="1400" spc="-1" dirty="0">
              <a:solidFill>
                <a:srgbClr val="000000"/>
              </a:solidFill>
            </a:endParaRPr>
          </a:p>
          <a:p>
            <a:pPr marL="457560" lvl="1">
              <a:lnSpc>
                <a:spcPct val="130000"/>
              </a:lnSpc>
              <a:buClr>
                <a:srgbClr val="000000"/>
              </a:buClr>
            </a:pPr>
            <a:r>
              <a:rPr lang="en-US" sz="1400" spc="-1" dirty="0">
                <a:solidFill>
                  <a:srgbClr val="000000"/>
                </a:solidFill>
              </a:rPr>
              <a:t>14:40 - 20 min - </a:t>
            </a:r>
            <a:r>
              <a:rPr lang="en-US" sz="1400" b="1" spc="-1" dirty="0">
                <a:solidFill>
                  <a:srgbClr val="000000"/>
                </a:solidFill>
              </a:rPr>
              <a:t>Fault Tolerance for Service Function Chains</a:t>
            </a:r>
            <a:r>
              <a:rPr lang="en-US" sz="1400" spc="-1" dirty="0">
                <a:solidFill>
                  <a:srgbClr val="000000"/>
                </a:solidFill>
              </a:rPr>
              <a:t>, Milad </a:t>
            </a:r>
            <a:r>
              <a:rPr lang="en-US" sz="1400" spc="-1" dirty="0" err="1">
                <a:solidFill>
                  <a:srgbClr val="000000"/>
                </a:solidFill>
              </a:rPr>
              <a:t>Ghaznavi</a:t>
            </a:r>
            <a:endParaRPr lang="en-US" sz="1400" spc="-1" dirty="0">
              <a:solidFill>
                <a:srgbClr val="000000"/>
              </a:solidFill>
            </a:endParaRPr>
          </a:p>
          <a:p>
            <a:pPr marL="457560" lvl="1">
              <a:lnSpc>
                <a:spcPct val="130000"/>
              </a:lnSpc>
              <a:buClr>
                <a:srgbClr val="000000"/>
              </a:buClr>
            </a:pPr>
            <a:r>
              <a:rPr lang="en-US" sz="1400" spc="-1" dirty="0">
                <a:solidFill>
                  <a:srgbClr val="000000"/>
                </a:solidFill>
              </a:rPr>
              <a:t>15:00 - 15 min - </a:t>
            </a:r>
            <a:r>
              <a:rPr lang="en-US" sz="1400" b="1" spc="-1" dirty="0">
                <a:solidFill>
                  <a:srgbClr val="000000"/>
                </a:solidFill>
              </a:rPr>
              <a:t>Transport Slice Intent</a:t>
            </a:r>
            <a:r>
              <a:rPr lang="en-US" sz="1400" spc="-1" dirty="0">
                <a:solidFill>
                  <a:srgbClr val="000000"/>
                </a:solidFill>
              </a:rPr>
              <a:t>, Luis Contreras</a:t>
            </a:r>
          </a:p>
          <a:p>
            <a:pPr marL="457560" lvl="1">
              <a:lnSpc>
                <a:spcPct val="130000"/>
              </a:lnSpc>
              <a:buClr>
                <a:srgbClr val="000000"/>
              </a:buClr>
            </a:pPr>
            <a:r>
              <a:rPr lang="en-US" sz="1400" spc="-1" dirty="0">
                <a:solidFill>
                  <a:srgbClr val="000000"/>
                </a:solidFill>
              </a:rPr>
              <a:t>15:15 - 20 min - </a:t>
            </a:r>
            <a:r>
              <a:rPr lang="en-US" sz="1400" b="1" spc="-1" dirty="0">
                <a:solidFill>
                  <a:srgbClr val="000000"/>
                </a:solidFill>
              </a:rPr>
              <a:t>Automated Design of Network Services from Network Service Requirements</a:t>
            </a:r>
            <a:r>
              <a:rPr lang="en-US" sz="1400" spc="-1" dirty="0">
                <a:solidFill>
                  <a:srgbClr val="000000"/>
                </a:solidFill>
              </a:rPr>
              <a:t>, </a:t>
            </a:r>
            <a:r>
              <a:rPr lang="en-US" sz="1400" spc="-1" dirty="0" err="1">
                <a:solidFill>
                  <a:srgbClr val="000000"/>
                </a:solidFill>
              </a:rPr>
              <a:t>Navid</a:t>
            </a:r>
            <a:r>
              <a:rPr lang="en-US" sz="1400" spc="-1" dirty="0">
                <a:solidFill>
                  <a:srgbClr val="000000"/>
                </a:solidFill>
              </a:rPr>
              <a:t> </a:t>
            </a:r>
            <a:r>
              <a:rPr lang="en-US" sz="1400" spc="-1" dirty="0" err="1">
                <a:solidFill>
                  <a:srgbClr val="000000"/>
                </a:solidFill>
              </a:rPr>
              <a:t>Nazarzadeoghaz</a:t>
            </a:r>
            <a:endParaRPr lang="en-US" sz="1400" spc="-1" dirty="0">
              <a:solidFill>
                <a:srgbClr val="000000"/>
              </a:solidFill>
            </a:endParaRPr>
          </a:p>
          <a:p>
            <a:pPr marL="457560" lvl="1">
              <a:lnSpc>
                <a:spcPct val="130000"/>
              </a:lnSpc>
              <a:buClr>
                <a:srgbClr val="000000"/>
              </a:buClr>
            </a:pPr>
            <a:r>
              <a:rPr lang="en-US" sz="1400" spc="-1" dirty="0">
                <a:solidFill>
                  <a:srgbClr val="000000"/>
                </a:solidFill>
              </a:rPr>
              <a:t>15:35 - 25 min - </a:t>
            </a:r>
            <a:r>
              <a:rPr lang="en-US" sz="1400" b="1" spc="-1" dirty="0">
                <a:solidFill>
                  <a:srgbClr val="000000"/>
                </a:solidFill>
              </a:rPr>
              <a:t>Intent Classification</a:t>
            </a:r>
            <a:r>
              <a:rPr lang="en-US" sz="1400" spc="-1" dirty="0">
                <a:solidFill>
                  <a:srgbClr val="000000"/>
                </a:solidFill>
              </a:rPr>
              <a:t>, </a:t>
            </a:r>
            <a:r>
              <a:rPr lang="en-US" sz="1400" spc="-1" dirty="0" err="1">
                <a:solidFill>
                  <a:srgbClr val="000000"/>
                </a:solidFill>
              </a:rPr>
              <a:t>Xueyuan</a:t>
            </a:r>
            <a:r>
              <a:rPr lang="en-US" sz="1400" spc="-1" dirty="0">
                <a:solidFill>
                  <a:srgbClr val="000000"/>
                </a:solidFill>
              </a:rPr>
              <a:t> Sun</a:t>
            </a:r>
          </a:p>
          <a:p>
            <a:pPr marL="457560" lvl="1">
              <a:lnSpc>
                <a:spcPct val="130000"/>
              </a:lnSpc>
              <a:buClr>
                <a:srgbClr val="000000"/>
              </a:buClr>
            </a:pPr>
            <a:r>
              <a:rPr lang="en-US" sz="1400" spc="-1" dirty="0">
                <a:solidFill>
                  <a:srgbClr val="000000"/>
                </a:solidFill>
              </a:rPr>
              <a:t>16:00 - 15 min - </a:t>
            </a:r>
            <a:r>
              <a:rPr lang="en-US" sz="1400" b="1" spc="-1" dirty="0">
                <a:solidFill>
                  <a:srgbClr val="000000"/>
                </a:solidFill>
              </a:rPr>
              <a:t>Service Assurance for IBN Architecture</a:t>
            </a:r>
            <a:r>
              <a:rPr lang="en-US" sz="1400" spc="-1" dirty="0">
                <a:solidFill>
                  <a:srgbClr val="000000"/>
                </a:solidFill>
              </a:rPr>
              <a:t>, Benoit </a:t>
            </a:r>
            <a:r>
              <a:rPr lang="en-US" sz="1400" spc="-1" dirty="0" err="1">
                <a:solidFill>
                  <a:srgbClr val="000000"/>
                </a:solidFill>
              </a:rPr>
              <a:t>Claise</a:t>
            </a:r>
            <a:endParaRPr lang="en-US" sz="1400" spc="-1" dirty="0">
              <a:solidFill>
                <a:srgbClr val="000000"/>
              </a:solidFill>
            </a:endParaRPr>
          </a:p>
          <a:p>
            <a:pPr marL="457560" lvl="1">
              <a:lnSpc>
                <a:spcPct val="130000"/>
              </a:lnSpc>
              <a:buClr>
                <a:srgbClr val="000000"/>
              </a:buClr>
            </a:pPr>
            <a:r>
              <a:rPr lang="en-US" sz="1400" spc="-1" dirty="0">
                <a:solidFill>
                  <a:srgbClr val="000000"/>
                </a:solidFill>
              </a:rPr>
              <a:t>16:15 - 05 min - </a:t>
            </a:r>
            <a:r>
              <a:rPr lang="en-US" sz="1400" b="1" spc="-1" dirty="0">
                <a:solidFill>
                  <a:srgbClr val="000000"/>
                </a:solidFill>
              </a:rPr>
              <a:t>Intent-Based Networking - Concepts and Definitions</a:t>
            </a:r>
            <a:r>
              <a:rPr lang="en-US" sz="1400" spc="-1" dirty="0">
                <a:solidFill>
                  <a:srgbClr val="000000"/>
                </a:solidFill>
              </a:rPr>
              <a:t>, Laurent Ciavaglia</a:t>
            </a:r>
          </a:p>
          <a:p>
            <a:pPr marL="457560" lvl="1">
              <a:lnSpc>
                <a:spcPct val="130000"/>
              </a:lnSpc>
              <a:buClr>
                <a:srgbClr val="000000"/>
              </a:buClr>
            </a:pPr>
            <a:r>
              <a:rPr lang="en-US" sz="1400" spc="-1" dirty="0">
                <a:solidFill>
                  <a:srgbClr val="000000"/>
                </a:solidFill>
              </a:rPr>
              <a:t>16:20 - 15 min - </a:t>
            </a:r>
            <a:r>
              <a:rPr lang="en-US" sz="1400" b="1" spc="-1" dirty="0">
                <a:solidFill>
                  <a:srgbClr val="000000"/>
                </a:solidFill>
              </a:rPr>
              <a:t>RG updates</a:t>
            </a:r>
            <a:r>
              <a:rPr lang="en-US" sz="1400" spc="-1" dirty="0">
                <a:solidFill>
                  <a:srgbClr val="000000"/>
                </a:solidFill>
              </a:rPr>
              <a:t>, Chairs</a:t>
            </a:r>
          </a:p>
          <a:p>
            <a:pPr marL="457560" lvl="1">
              <a:lnSpc>
                <a:spcPct val="130000"/>
              </a:lnSpc>
              <a:buClr>
                <a:srgbClr val="000000"/>
              </a:buClr>
            </a:pPr>
            <a:r>
              <a:rPr lang="en-US" sz="1400" spc="-1" dirty="0">
                <a:solidFill>
                  <a:srgbClr val="000000"/>
                </a:solidFill>
              </a:rPr>
              <a:t>16:35 - </a:t>
            </a:r>
            <a:r>
              <a:rPr lang="en-US" sz="1400" spc="-1" dirty="0" err="1">
                <a:solidFill>
                  <a:srgbClr val="000000"/>
                </a:solidFill>
              </a:rPr>
              <a:t>AoB</a:t>
            </a:r>
            <a:r>
              <a:rPr lang="en-US" sz="1400" spc="-1" dirty="0">
                <a:solidFill>
                  <a:srgbClr val="000000"/>
                </a:solidFill>
              </a:rPr>
              <a:t> (time permitting)</a:t>
            </a:r>
          </a:p>
        </p:txBody>
      </p:sp>
      <p:sp>
        <p:nvSpPr>
          <p:cNvPr id="95" name="TextShape 3"/>
          <p:cNvSpPr txBox="1"/>
          <p:nvPr/>
        </p:nvSpPr>
        <p:spPr>
          <a:xfrm>
            <a:off x="8737560" y="6356520"/>
            <a:ext cx="2844360" cy="364680"/>
          </a:xfrm>
          <a:prstGeom prst="rect">
            <a:avLst/>
          </a:prstGeom>
          <a:noFill/>
          <a:ln>
            <a:noFill/>
          </a:ln>
        </p:spPr>
        <p:txBody>
          <a:bodyPr anchor="ctr"/>
          <a:lstStyle/>
          <a:p>
            <a:pPr algn="r">
              <a:lnSpc>
                <a:spcPct val="100000"/>
              </a:lnSpc>
            </a:pPr>
            <a:fld id="{10FB4F7F-87E6-455E-8461-09EA1F32EFBC}" type="slidenum">
              <a:rPr lang="fr-FR" sz="1200" b="0" strike="noStrike" spc="-1">
                <a:solidFill>
                  <a:srgbClr val="8B8B8B"/>
                </a:solidFill>
                <a:latin typeface="Calibri"/>
              </a:rPr>
              <a:t>6</a:t>
            </a:fld>
            <a:endParaRPr lang="fr-FR" sz="1200" b="0" strike="noStrike" spc="-1">
              <a:latin typeface="Times New Roman"/>
            </a:endParaRPr>
          </a:p>
        </p:txBody>
      </p:sp>
      <p:sp>
        <p:nvSpPr>
          <p:cNvPr id="96" name="TextShape 4"/>
          <p:cNvSpPr txBox="1"/>
          <p:nvPr/>
        </p:nvSpPr>
        <p:spPr>
          <a:xfrm>
            <a:off x="4165920" y="6356880"/>
            <a:ext cx="3860280" cy="364680"/>
          </a:xfrm>
          <a:prstGeom prst="rect">
            <a:avLst/>
          </a:prstGeom>
          <a:noFill/>
          <a:ln>
            <a:noFill/>
          </a:ln>
        </p:spPr>
        <p:txBody>
          <a:bodyPr anchor="ctr"/>
          <a:lstStyle/>
          <a:p>
            <a:pPr algn="ctr">
              <a:lnSpc>
                <a:spcPct val="100000"/>
              </a:lnSpc>
            </a:pPr>
            <a:r>
              <a:rPr lang="fr-FR" sz="1200" b="0" strike="noStrike" spc="-1" dirty="0">
                <a:solidFill>
                  <a:srgbClr val="8B8B8B"/>
                </a:solidFill>
                <a:latin typeface="Calibri"/>
              </a:rPr>
              <a:t>NMRG Virtual Meeting – </a:t>
            </a:r>
            <a:r>
              <a:rPr lang="fr-FR" sz="1200" spc="-1" dirty="0">
                <a:solidFill>
                  <a:srgbClr val="8B8B8B"/>
                </a:solidFill>
                <a:latin typeface="Calibri"/>
              </a:rPr>
              <a:t>April</a:t>
            </a:r>
            <a:r>
              <a:rPr lang="fr-FR" sz="1200" b="0" strike="noStrike" spc="-1" dirty="0">
                <a:solidFill>
                  <a:srgbClr val="8B8B8B"/>
                </a:solidFill>
                <a:latin typeface="Calibri"/>
              </a:rPr>
              <a:t> 2020</a:t>
            </a:r>
            <a:endParaRPr lang="fr-FR" sz="1200" b="0" strike="noStrike" spc="-1" dirty="0">
              <a:latin typeface="Times New Roman"/>
            </a:endParaRPr>
          </a:p>
        </p:txBody>
      </p:sp>
      <p:sp>
        <p:nvSpPr>
          <p:cNvPr id="6" name="TextShape 1">
            <a:extLst>
              <a:ext uri="{FF2B5EF4-FFF2-40B4-BE49-F238E27FC236}">
                <a16:creationId xmlns:a16="http://schemas.microsoft.com/office/drawing/2014/main" id="{0504ABA6-BFA1-407B-9581-78276D42AE80}"/>
              </a:ext>
            </a:extLst>
          </p:cNvPr>
          <p:cNvSpPr txBox="1"/>
          <p:nvPr/>
        </p:nvSpPr>
        <p:spPr>
          <a:xfrm>
            <a:off x="609480" y="274680"/>
            <a:ext cx="10972440" cy="922680"/>
          </a:xfrm>
          <a:prstGeom prst="rect">
            <a:avLst/>
          </a:prstGeom>
          <a:noFill/>
          <a:ln>
            <a:noFill/>
          </a:ln>
        </p:spPr>
        <p:txBody>
          <a:bodyPr anchor="ctr"/>
          <a:lstStyle/>
          <a:p>
            <a:pPr algn="ctr">
              <a:lnSpc>
                <a:spcPct val="100000"/>
              </a:lnSpc>
            </a:pPr>
            <a:r>
              <a:rPr lang="en-US" sz="3600" b="0" strike="noStrike" spc="-1" dirty="0">
                <a:solidFill>
                  <a:srgbClr val="7030A0"/>
                </a:solidFill>
                <a:latin typeface="Calibri"/>
              </a:rPr>
              <a:t>Agenda</a:t>
            </a:r>
            <a:endParaRPr lang="en-US" sz="3600" b="0" strike="noStrike" spc="-1" dirty="0">
              <a:solidFill>
                <a:srgbClr val="000000"/>
              </a:solidFill>
              <a:latin typeface="Calibri"/>
            </a:endParaRPr>
          </a:p>
        </p:txBody>
      </p:sp>
    </p:spTree>
    <p:extLst>
      <p:ext uri="{BB962C8B-B14F-4D97-AF65-F5344CB8AC3E}">
        <p14:creationId xmlns:p14="http://schemas.microsoft.com/office/powerpoint/2010/main" val="70040043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Shape 2">
            <a:extLst>
              <a:ext uri="{FF2B5EF4-FFF2-40B4-BE49-F238E27FC236}">
                <a16:creationId xmlns:a16="http://schemas.microsoft.com/office/drawing/2014/main" id="{91503E01-B5AE-4919-9FE8-B7BCD3E31E95}"/>
              </a:ext>
            </a:extLst>
          </p:cNvPr>
          <p:cNvSpPr txBox="1"/>
          <p:nvPr/>
        </p:nvSpPr>
        <p:spPr>
          <a:xfrm>
            <a:off x="983520" y="1511030"/>
            <a:ext cx="10598400" cy="4614730"/>
          </a:xfrm>
          <a:prstGeom prst="rect">
            <a:avLst/>
          </a:prstGeom>
          <a:noFill/>
          <a:ln>
            <a:noFill/>
          </a:ln>
        </p:spPr>
        <p:txBody>
          <a:bodyPr>
            <a:normAutofit/>
          </a:bodyPr>
          <a:lstStyle/>
          <a:p>
            <a:pPr marL="447675">
              <a:lnSpc>
                <a:spcPct val="130000"/>
              </a:lnSpc>
              <a:buClr>
                <a:srgbClr val="000000"/>
              </a:buClr>
            </a:pPr>
            <a:r>
              <a:rPr lang="en-US" sz="1600" spc="-1" dirty="0">
                <a:solidFill>
                  <a:srgbClr val="7030A0"/>
                </a:solidFill>
              </a:rPr>
              <a:t>General info </a:t>
            </a:r>
          </a:p>
          <a:p>
            <a:pPr marL="733425" indent="-285750">
              <a:lnSpc>
                <a:spcPct val="130000"/>
              </a:lnSpc>
              <a:buClr>
                <a:srgbClr val="000000"/>
              </a:buClr>
              <a:buFont typeface="Arial" panose="020B0604020202020204" pitchFamily="34" charset="0"/>
              <a:buChar char="•"/>
            </a:pPr>
            <a:r>
              <a:rPr lang="en-US" sz="1400" dirty="0"/>
              <a:t>New charter approved (21 March 2020) !</a:t>
            </a:r>
            <a:br>
              <a:rPr lang="en-US" sz="1400" dirty="0"/>
            </a:br>
            <a:r>
              <a:rPr lang="en-US" sz="1400" dirty="0">
                <a:hlinkClick r:id="rId2"/>
              </a:rPr>
              <a:t>https://datatracker.ietf.org/group/nmrg/about</a:t>
            </a:r>
            <a:endParaRPr lang="en-US" sz="1400" dirty="0"/>
          </a:p>
          <a:p>
            <a:pPr marL="447675">
              <a:lnSpc>
                <a:spcPct val="130000"/>
              </a:lnSpc>
              <a:buClr>
                <a:srgbClr val="000000"/>
              </a:buClr>
            </a:pPr>
            <a:endParaRPr lang="en-US" sz="1400" dirty="0"/>
          </a:p>
          <a:p>
            <a:pPr marL="447675">
              <a:lnSpc>
                <a:spcPct val="130000"/>
              </a:lnSpc>
              <a:buClr>
                <a:srgbClr val="000000"/>
              </a:buClr>
            </a:pPr>
            <a:endParaRPr lang="en-US" sz="1400" dirty="0"/>
          </a:p>
          <a:p>
            <a:pPr marL="447675">
              <a:lnSpc>
                <a:spcPct val="130000"/>
              </a:lnSpc>
              <a:buClr>
                <a:srgbClr val="000000"/>
              </a:buClr>
            </a:pPr>
            <a:endParaRPr lang="en-US" sz="1400" dirty="0"/>
          </a:p>
          <a:p>
            <a:pPr marL="447675">
              <a:lnSpc>
                <a:spcPct val="130000"/>
              </a:lnSpc>
              <a:buClr>
                <a:srgbClr val="000000"/>
              </a:buClr>
            </a:pPr>
            <a:endParaRPr lang="en-US" sz="1400" dirty="0"/>
          </a:p>
          <a:p>
            <a:pPr marL="447675">
              <a:lnSpc>
                <a:spcPct val="130000"/>
              </a:lnSpc>
              <a:buClr>
                <a:srgbClr val="000000"/>
              </a:buClr>
            </a:pPr>
            <a:endParaRPr lang="en-US" sz="1400" dirty="0"/>
          </a:p>
          <a:p>
            <a:pPr marL="447675">
              <a:lnSpc>
                <a:spcPct val="130000"/>
              </a:lnSpc>
              <a:buClr>
                <a:srgbClr val="000000"/>
              </a:buClr>
            </a:pPr>
            <a:endParaRPr lang="en-US" sz="1400" dirty="0"/>
          </a:p>
          <a:p>
            <a:pPr marL="733425" indent="-285750">
              <a:lnSpc>
                <a:spcPct val="130000"/>
              </a:lnSpc>
              <a:buClr>
                <a:srgbClr val="000000"/>
              </a:buClr>
              <a:buFont typeface="Arial" panose="020B0604020202020204" pitchFamily="34" charset="0"/>
              <a:buChar char="•"/>
            </a:pPr>
            <a:r>
              <a:rPr lang="en-US" sz="1400" dirty="0"/>
              <a:t>NMRG </a:t>
            </a:r>
            <a:r>
              <a:rPr lang="en-US" sz="1400" dirty="0" err="1"/>
              <a:t>Github</a:t>
            </a:r>
            <a:r>
              <a:rPr lang="en-US" sz="1400" dirty="0"/>
              <a:t> </a:t>
            </a:r>
            <a:br>
              <a:rPr lang="en-US" sz="1400" dirty="0"/>
            </a:br>
            <a:r>
              <a:rPr lang="en-US" sz="1400" dirty="0">
                <a:hlinkClick r:id="rId3"/>
              </a:rPr>
              <a:t>https://github.com/irtf-nmrg</a:t>
            </a:r>
            <a:endParaRPr lang="en-US" sz="1400" dirty="0"/>
          </a:p>
          <a:p>
            <a:pPr marL="1200510" lvl="2" indent="-285750">
              <a:lnSpc>
                <a:spcPct val="130000"/>
              </a:lnSpc>
              <a:buClr>
                <a:srgbClr val="000000"/>
              </a:buClr>
              <a:buFont typeface="Calibri" panose="020F0502020204030204" pitchFamily="34" charset="0"/>
              <a:buChar char="–"/>
            </a:pPr>
            <a:r>
              <a:rPr lang="en-US" sz="1400" dirty="0">
                <a:solidFill>
                  <a:srgbClr val="FF0000"/>
                </a:solidFill>
              </a:rPr>
              <a:t>Join!</a:t>
            </a:r>
          </a:p>
          <a:p>
            <a:pPr marL="1200510" lvl="2" indent="-285750">
              <a:lnSpc>
                <a:spcPct val="130000"/>
              </a:lnSpc>
              <a:buClr>
                <a:srgbClr val="000000"/>
              </a:buClr>
              <a:buFont typeface="Calibri" panose="020F0502020204030204" pitchFamily="34" charset="0"/>
              <a:buChar char="–"/>
            </a:pPr>
            <a:r>
              <a:rPr lang="en-US" sz="1400" dirty="0"/>
              <a:t>Repositories for </a:t>
            </a:r>
          </a:p>
          <a:p>
            <a:pPr marL="1346200" lvl="3" indent="-182563">
              <a:lnSpc>
                <a:spcPct val="130000"/>
              </a:lnSpc>
              <a:buClr>
                <a:srgbClr val="000000"/>
              </a:buClr>
              <a:buFont typeface="Arial" panose="020B0604020202020204" pitchFamily="34" charset="0"/>
              <a:buChar char="•"/>
            </a:pPr>
            <a:r>
              <a:rPr lang="en-US" sz="1400" dirty="0"/>
              <a:t>RG and individual documents, </a:t>
            </a:r>
          </a:p>
          <a:p>
            <a:pPr marL="1346200" lvl="3" indent="-182563">
              <a:lnSpc>
                <a:spcPct val="130000"/>
              </a:lnSpc>
              <a:buClr>
                <a:srgbClr val="000000"/>
              </a:buClr>
              <a:buFont typeface="Arial" panose="020B0604020202020204" pitchFamily="34" charset="0"/>
              <a:buChar char="•"/>
            </a:pPr>
            <a:r>
              <a:rPr lang="en-US" sz="1400" dirty="0"/>
              <a:t>Code </a:t>
            </a:r>
          </a:p>
          <a:p>
            <a:pPr marL="1346200" lvl="3" indent="-182563">
              <a:lnSpc>
                <a:spcPct val="130000"/>
              </a:lnSpc>
              <a:buClr>
                <a:srgbClr val="000000"/>
              </a:buClr>
              <a:buFont typeface="Arial" panose="020B0604020202020204" pitchFamily="34" charset="0"/>
              <a:buChar char="•"/>
            </a:pPr>
            <a:r>
              <a:rPr lang="en-US" sz="1400" dirty="0"/>
              <a:t>Website, resource hub</a:t>
            </a:r>
          </a:p>
        </p:txBody>
      </p:sp>
      <p:sp>
        <p:nvSpPr>
          <p:cNvPr id="91" name="TextShape 3"/>
          <p:cNvSpPr txBox="1"/>
          <p:nvPr/>
        </p:nvSpPr>
        <p:spPr>
          <a:xfrm>
            <a:off x="8737560" y="6356573"/>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7</a:t>
            </a:fld>
            <a:endParaRPr lang="en-US" sz="1200" b="0" strike="noStrike" spc="-1">
              <a:latin typeface="Times New Roman"/>
            </a:endParaRPr>
          </a:p>
        </p:txBody>
      </p:sp>
      <p:sp>
        <p:nvSpPr>
          <p:cNvPr id="7" name="Footer Placeholder 3">
            <a:extLst>
              <a:ext uri="{FF2B5EF4-FFF2-40B4-BE49-F238E27FC236}">
                <a16:creationId xmlns:a16="http://schemas.microsoft.com/office/drawing/2014/main" id="{9CA03272-9A99-4721-8B82-6695EC339A2B}"/>
              </a:ext>
            </a:extLst>
          </p:cNvPr>
          <p:cNvSpPr txBox="1">
            <a:spLocks/>
          </p:cNvSpPr>
          <p:nvPr/>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1">
                <a:solidFill>
                  <a:srgbClr val="8B8B8B"/>
                </a:solidFill>
                <a:latin typeface="Calibri"/>
              </a:rPr>
              <a:t>NMRG Virtual Meeting – April 2020</a:t>
            </a:r>
            <a:endParaRPr lang="en-US" spc="-1">
              <a:solidFill>
                <a:prstClr val="black">
                  <a:tint val="75000"/>
                </a:prstClr>
              </a:solidFill>
              <a:latin typeface="Times New Roman"/>
            </a:endParaRPr>
          </a:p>
        </p:txBody>
      </p:sp>
      <p:sp>
        <p:nvSpPr>
          <p:cNvPr id="9" name="TextShape 1">
            <a:extLst>
              <a:ext uri="{FF2B5EF4-FFF2-40B4-BE49-F238E27FC236}">
                <a16:creationId xmlns:a16="http://schemas.microsoft.com/office/drawing/2014/main" id="{745EDBB1-A649-4213-A51B-5ED9959BC036}"/>
              </a:ext>
            </a:extLst>
          </p:cNvPr>
          <p:cNvSpPr txBox="1"/>
          <p:nvPr/>
        </p:nvSpPr>
        <p:spPr>
          <a:xfrm>
            <a:off x="609480" y="337226"/>
            <a:ext cx="10972440" cy="804153"/>
          </a:xfrm>
          <a:prstGeom prst="rect">
            <a:avLst/>
          </a:prstGeom>
          <a:noFill/>
          <a:ln>
            <a:noFill/>
          </a:ln>
        </p:spPr>
        <p:txBody>
          <a:bodyPr anchor="ctr"/>
          <a:lstStyle/>
          <a:p>
            <a:pPr algn="ctr">
              <a:lnSpc>
                <a:spcPct val="100000"/>
              </a:lnSpc>
            </a:pPr>
            <a:r>
              <a:rPr lang="en-US" sz="3600" spc="-1" dirty="0">
                <a:solidFill>
                  <a:srgbClr val="7030A0"/>
                </a:solidFill>
              </a:rPr>
              <a:t>RG updates</a:t>
            </a:r>
            <a:endParaRPr lang="en-US" sz="3600" b="0" strike="noStrike" spc="-1" dirty="0">
              <a:solidFill>
                <a:srgbClr val="000000"/>
              </a:solidFill>
              <a:latin typeface="Calibri"/>
            </a:endParaRPr>
          </a:p>
        </p:txBody>
      </p:sp>
      <p:pic>
        <p:nvPicPr>
          <p:cNvPr id="2" name="Picture 1">
            <a:extLst>
              <a:ext uri="{FF2B5EF4-FFF2-40B4-BE49-F238E27FC236}">
                <a16:creationId xmlns:a16="http://schemas.microsoft.com/office/drawing/2014/main" id="{8CCC9E8E-0ADC-47F5-9153-34E2182234AB}"/>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contrast="-40000"/>
                    </a14:imgEffect>
                  </a14:imgLayer>
                </a14:imgProps>
              </a:ext>
            </a:extLst>
          </a:blip>
          <a:stretch>
            <a:fillRect/>
          </a:stretch>
        </p:blipFill>
        <p:spPr>
          <a:xfrm>
            <a:off x="6546683" y="1511031"/>
            <a:ext cx="4527237" cy="2560838"/>
          </a:xfrm>
          <a:prstGeom prst="rect">
            <a:avLst/>
          </a:prstGeom>
        </p:spPr>
      </p:pic>
      <p:grpSp>
        <p:nvGrpSpPr>
          <p:cNvPr id="6" name="Group 5">
            <a:extLst>
              <a:ext uri="{FF2B5EF4-FFF2-40B4-BE49-F238E27FC236}">
                <a16:creationId xmlns:a16="http://schemas.microsoft.com/office/drawing/2014/main" id="{2B324ED9-F892-4324-9490-B95736349FDE}"/>
              </a:ext>
            </a:extLst>
          </p:cNvPr>
          <p:cNvGrpSpPr/>
          <p:nvPr/>
        </p:nvGrpSpPr>
        <p:grpSpPr>
          <a:xfrm>
            <a:off x="6546683" y="4441519"/>
            <a:ext cx="3486191" cy="1351921"/>
            <a:chOff x="6546683" y="4441519"/>
            <a:chExt cx="3486191" cy="1351921"/>
          </a:xfrm>
        </p:grpSpPr>
        <p:pic>
          <p:nvPicPr>
            <p:cNvPr id="3" name="Picture 2">
              <a:extLst>
                <a:ext uri="{FF2B5EF4-FFF2-40B4-BE49-F238E27FC236}">
                  <a16:creationId xmlns:a16="http://schemas.microsoft.com/office/drawing/2014/main" id="{234ED949-2164-43B1-9003-33C5F0869626}"/>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contrast="-20000"/>
                      </a14:imgEffect>
                    </a14:imgLayer>
                  </a14:imgProps>
                </a:ext>
              </a:extLst>
            </a:blip>
            <a:stretch>
              <a:fillRect/>
            </a:stretch>
          </p:blipFill>
          <p:spPr>
            <a:xfrm>
              <a:off x="6641933" y="5144234"/>
              <a:ext cx="3390941" cy="649206"/>
            </a:xfrm>
            <a:prstGeom prst="rect">
              <a:avLst/>
            </a:prstGeom>
          </p:spPr>
        </p:pic>
        <p:pic>
          <p:nvPicPr>
            <p:cNvPr id="4" name="Picture 3">
              <a:extLst>
                <a:ext uri="{FF2B5EF4-FFF2-40B4-BE49-F238E27FC236}">
                  <a16:creationId xmlns:a16="http://schemas.microsoft.com/office/drawing/2014/main" id="{11745D5C-7D1D-412A-A74E-BEA87D5DAF0C}"/>
                </a:ext>
              </a:extLst>
            </p:cNvPr>
            <p:cNvPicPr>
              <a:picLocks noChangeAspect="1"/>
            </p:cNvPicPr>
            <p:nvPr/>
          </p:nvPicPr>
          <p:blipFill rotWithShape="1">
            <a:blip r:embed="rId8">
              <a:extLst>
                <a:ext uri="{BEBA8EAE-BF5A-486C-A8C5-ECC9F3942E4B}">
                  <a14:imgProps xmlns:a14="http://schemas.microsoft.com/office/drawing/2010/main">
                    <a14:imgLayer r:embed="rId9">
                      <a14:imgEffect>
                        <a14:brightnessContrast contrast="-20000"/>
                      </a14:imgEffect>
                    </a14:imgLayer>
                  </a14:imgProps>
                </a:ext>
              </a:extLst>
            </a:blip>
            <a:srcRect r="55258"/>
            <a:stretch/>
          </p:blipFill>
          <p:spPr>
            <a:xfrm>
              <a:off x="6546683" y="4441519"/>
              <a:ext cx="2487613" cy="702715"/>
            </a:xfrm>
            <a:prstGeom prst="rect">
              <a:avLst/>
            </a:prstGeom>
          </p:spPr>
        </p:pic>
      </p:grpSp>
      <p:pic>
        <p:nvPicPr>
          <p:cNvPr id="8" name="Picture 7" descr="A picture containing food&#10;&#10;Description automatically generated">
            <a:extLst>
              <a:ext uri="{FF2B5EF4-FFF2-40B4-BE49-F238E27FC236}">
                <a16:creationId xmlns:a16="http://schemas.microsoft.com/office/drawing/2014/main" id="{9DD53AFF-1AAC-4291-9776-37000FB8FC9E}"/>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a:off x="983520" y="1949450"/>
            <a:ext cx="387350" cy="387350"/>
          </a:xfrm>
          <a:prstGeom prst="rect">
            <a:avLst/>
          </a:prstGeom>
        </p:spPr>
      </p:pic>
    </p:spTree>
    <p:extLst>
      <p:ext uri="{BB962C8B-B14F-4D97-AF65-F5344CB8AC3E}">
        <p14:creationId xmlns:p14="http://schemas.microsoft.com/office/powerpoint/2010/main" val="2490661878"/>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2"/>
          <p:cNvSpPr txBox="1"/>
          <p:nvPr/>
        </p:nvSpPr>
        <p:spPr>
          <a:xfrm>
            <a:off x="983520" y="1511030"/>
            <a:ext cx="10598400" cy="4614730"/>
          </a:xfrm>
          <a:prstGeom prst="rect">
            <a:avLst/>
          </a:prstGeom>
          <a:noFill/>
          <a:ln>
            <a:noFill/>
          </a:ln>
        </p:spPr>
        <p:txBody>
          <a:bodyPr>
            <a:normAutofit fontScale="62500" lnSpcReduction="20000"/>
          </a:bodyPr>
          <a:lstStyle/>
          <a:p>
            <a:pPr marL="447675">
              <a:lnSpc>
                <a:spcPct val="130000"/>
              </a:lnSpc>
              <a:buClr>
                <a:srgbClr val="000000"/>
              </a:buClr>
            </a:pPr>
            <a:r>
              <a:rPr lang="en-US" sz="1900" spc="-1" dirty="0">
                <a:solidFill>
                  <a:srgbClr val="7030A0"/>
                </a:solidFill>
              </a:rPr>
              <a:t>AI for Network Management</a:t>
            </a:r>
          </a:p>
          <a:p>
            <a:pPr marL="733425" indent="-285750">
              <a:lnSpc>
                <a:spcPct val="130000"/>
              </a:lnSpc>
              <a:buClr>
                <a:srgbClr val="000000"/>
              </a:buClr>
              <a:buFont typeface="Arial" panose="020B0604020202020204" pitchFamily="34" charset="0"/>
              <a:buChar char="•"/>
            </a:pPr>
            <a:r>
              <a:rPr lang="en-US" dirty="0"/>
              <a:t>Research Challenges document: </a:t>
            </a:r>
            <a:r>
              <a:rPr lang="en-US" dirty="0">
                <a:hlinkClick r:id="rId2"/>
              </a:rPr>
              <a:t>https://docs.google.com/document/d/1dQOzZustI2mkYr_omtiqu3FqUvoqLgaCp7nbRj4ZJyw/edit?usp=sharing</a:t>
            </a:r>
            <a:endParaRPr lang="en-US" sz="1400" dirty="0">
              <a:solidFill>
                <a:srgbClr val="FF0000"/>
              </a:solidFill>
              <a:highlight>
                <a:srgbClr val="FFFF00"/>
              </a:highlight>
            </a:endParaRPr>
          </a:p>
          <a:p>
            <a:pPr marL="1200510" lvl="2" indent="-285750">
              <a:lnSpc>
                <a:spcPct val="130000"/>
              </a:lnSpc>
              <a:buClr>
                <a:srgbClr val="000000"/>
              </a:buClr>
              <a:buFont typeface="Calibri" panose="020F0502020204030204" pitchFamily="34" charset="0"/>
              <a:buChar char="–"/>
            </a:pPr>
            <a:r>
              <a:rPr lang="en-US" dirty="0"/>
              <a:t>A proposed </a:t>
            </a:r>
            <a:r>
              <a:rPr lang="en-US" dirty="0" err="1"/>
              <a:t>ToC</a:t>
            </a:r>
            <a:r>
              <a:rPr lang="en-US" dirty="0"/>
              <a:t> with one core part about challenges </a:t>
            </a:r>
          </a:p>
          <a:p>
            <a:pPr marL="1200510" lvl="2" indent="-285750">
              <a:lnSpc>
                <a:spcPct val="130000"/>
              </a:lnSpc>
              <a:buClr>
                <a:srgbClr val="000000"/>
              </a:buClr>
              <a:buFont typeface="Calibri" panose="020F0502020204030204" pitchFamily="34" charset="0"/>
              <a:buChar char="–"/>
            </a:pPr>
            <a:r>
              <a:rPr lang="en-US" dirty="0"/>
              <a:t>Call for contributions to</a:t>
            </a:r>
          </a:p>
          <a:p>
            <a:pPr marL="1657710" lvl="3" indent="-285750">
              <a:lnSpc>
                <a:spcPct val="130000"/>
              </a:lnSpc>
              <a:buClr>
                <a:srgbClr val="000000"/>
              </a:buClr>
              <a:buFont typeface="Calibri" panose="020F0502020204030204" pitchFamily="34" charset="0"/>
              <a:buChar char="–"/>
            </a:pPr>
            <a:r>
              <a:rPr lang="en-US" dirty="0"/>
              <a:t>Description of challenges (feel free to add challenges in table)</a:t>
            </a:r>
          </a:p>
          <a:p>
            <a:pPr marL="1657710" lvl="3" indent="-285750">
              <a:lnSpc>
                <a:spcPct val="130000"/>
              </a:lnSpc>
              <a:buClr>
                <a:srgbClr val="000000"/>
              </a:buClr>
              <a:buFont typeface="Calibri" panose="020F0502020204030204" pitchFamily="34" charset="0"/>
              <a:buChar char="–"/>
            </a:pPr>
            <a:r>
              <a:rPr lang="en-US" dirty="0"/>
              <a:t>Goals of applying AI in NM (should motivate the challenges and show their interconnections)</a:t>
            </a:r>
          </a:p>
          <a:p>
            <a:pPr marL="1657710" lvl="3" indent="-285750">
              <a:lnSpc>
                <a:spcPct val="130000"/>
              </a:lnSpc>
              <a:buClr>
                <a:srgbClr val="000000"/>
              </a:buClr>
              <a:buFont typeface="Calibri" panose="020F0502020204030204" pitchFamily="34" charset="0"/>
              <a:buChar char="–"/>
            </a:pPr>
            <a:r>
              <a:rPr lang="en-US" dirty="0"/>
              <a:t>Guidelines provided (+ example)</a:t>
            </a:r>
          </a:p>
          <a:p>
            <a:pPr marL="1200510" lvl="2" indent="-285750">
              <a:lnSpc>
                <a:spcPct val="130000"/>
              </a:lnSpc>
              <a:buClr>
                <a:srgbClr val="000000"/>
              </a:buClr>
              <a:buFont typeface="Calibri" panose="020F0502020204030204" pitchFamily="34" charset="0"/>
              <a:buChar char="–"/>
            </a:pPr>
            <a:r>
              <a:rPr lang="en-US" dirty="0"/>
              <a:t>Process:</a:t>
            </a:r>
          </a:p>
          <a:p>
            <a:pPr marL="1657710" lvl="3" indent="-285750">
              <a:lnSpc>
                <a:spcPct val="130000"/>
              </a:lnSpc>
              <a:buClr>
                <a:srgbClr val="000000"/>
              </a:buClr>
              <a:buFont typeface="Calibri" panose="020F0502020204030204" pitchFamily="34" charset="0"/>
              <a:buChar char="–"/>
            </a:pPr>
            <a:r>
              <a:rPr lang="en-US" dirty="0"/>
              <a:t>Get initial contributions + list of contributors</a:t>
            </a:r>
          </a:p>
          <a:p>
            <a:pPr marL="1657710" lvl="3" indent="-285750">
              <a:lnSpc>
                <a:spcPct val="130000"/>
              </a:lnSpc>
              <a:buClr>
                <a:srgbClr val="000000"/>
              </a:buClr>
              <a:buFont typeface="Calibri" panose="020F0502020204030204" pitchFamily="34" charset="0"/>
              <a:buChar char="–"/>
            </a:pPr>
            <a:r>
              <a:rPr lang="en-US" dirty="0"/>
              <a:t>Get general feedback</a:t>
            </a:r>
          </a:p>
          <a:p>
            <a:pPr marL="1657710" lvl="3" indent="-285750">
              <a:lnSpc>
                <a:spcPct val="130000"/>
              </a:lnSpc>
              <a:buClr>
                <a:srgbClr val="000000"/>
              </a:buClr>
              <a:buFont typeface="Calibri" panose="020F0502020204030204" pitchFamily="34" charset="0"/>
              <a:buChar char="–"/>
            </a:pPr>
            <a:r>
              <a:rPr lang="en-US" dirty="0"/>
              <a:t>Review </a:t>
            </a:r>
            <a:r>
              <a:rPr lang="en-US" dirty="0" err="1"/>
              <a:t>ToC</a:t>
            </a:r>
            <a:r>
              <a:rPr lang="en-US" dirty="0"/>
              <a:t> and do a first attempt to synthetizes the challenges</a:t>
            </a:r>
          </a:p>
          <a:p>
            <a:pPr marL="1657710" lvl="3" indent="-285750">
              <a:lnSpc>
                <a:spcPct val="130000"/>
              </a:lnSpc>
              <a:buClr>
                <a:srgbClr val="000000"/>
              </a:buClr>
              <a:buFont typeface="Calibri" panose="020F0502020204030204" pitchFamily="34" charset="0"/>
              <a:buChar char="–"/>
            </a:pPr>
            <a:r>
              <a:rPr lang="en-US" dirty="0"/>
              <a:t>Reorganize documents and responsibilities</a:t>
            </a:r>
          </a:p>
          <a:p>
            <a:pPr marL="1200510" lvl="2" indent="-285750">
              <a:lnSpc>
                <a:spcPct val="130000"/>
              </a:lnSpc>
              <a:buClr>
                <a:srgbClr val="000000"/>
              </a:buClr>
              <a:buFont typeface="Calibri" panose="020F0502020204030204" pitchFamily="34" charset="0"/>
              <a:buChar char="–"/>
            </a:pPr>
            <a:r>
              <a:rPr lang="en-US" dirty="0"/>
              <a:t>Publication target (need feedback):</a:t>
            </a:r>
          </a:p>
          <a:p>
            <a:pPr marL="1657710" lvl="3" indent="-285750">
              <a:lnSpc>
                <a:spcPct val="130000"/>
              </a:lnSpc>
              <a:buClr>
                <a:srgbClr val="000000"/>
              </a:buClr>
              <a:buFont typeface="Calibri" panose="020F0502020204030204" pitchFamily="34" charset="0"/>
              <a:buChar char="–"/>
            </a:pPr>
            <a:r>
              <a:rPr lang="en-US" dirty="0"/>
              <a:t>Need for visibility </a:t>
            </a:r>
            <a:r>
              <a:rPr lang="en-US" dirty="0">
                <a:sym typeface="Wingdings" panose="05000000000000000000" pitchFamily="2" charset="2"/>
              </a:rPr>
              <a:t> active draft</a:t>
            </a:r>
          </a:p>
          <a:p>
            <a:pPr marL="1657710" lvl="3" indent="-285750">
              <a:lnSpc>
                <a:spcPct val="130000"/>
              </a:lnSpc>
              <a:buClr>
                <a:srgbClr val="000000"/>
              </a:buClr>
              <a:buFont typeface="Calibri" panose="020F0502020204030204" pitchFamily="34" charset="0"/>
              <a:buChar char="–"/>
            </a:pPr>
            <a:r>
              <a:rPr lang="en-US" dirty="0">
                <a:sym typeface="Wingdings" panose="05000000000000000000" pitchFamily="2" charset="2"/>
              </a:rPr>
              <a:t>Final version as white paper, RFC, article in journal or magazine</a:t>
            </a:r>
            <a:endParaRPr lang="en-US" dirty="0"/>
          </a:p>
          <a:p>
            <a:pPr marL="1200510" lvl="2" indent="-285750">
              <a:lnSpc>
                <a:spcPct val="130000"/>
              </a:lnSpc>
              <a:buClr>
                <a:srgbClr val="000000"/>
              </a:buClr>
              <a:buFont typeface="Calibri" panose="020F0502020204030204" pitchFamily="34" charset="0"/>
              <a:buChar char="–"/>
            </a:pPr>
            <a:r>
              <a:rPr lang="en-US" dirty="0"/>
              <a:t>Google Docs + I-D on datatracker/GitHub</a:t>
            </a:r>
          </a:p>
          <a:p>
            <a:pPr marL="733425" indent="-285750">
              <a:lnSpc>
                <a:spcPct val="130000"/>
              </a:lnSpc>
              <a:buClr>
                <a:srgbClr val="000000"/>
              </a:buClr>
              <a:buFont typeface="Arial" panose="020B0604020202020204" pitchFamily="34" charset="0"/>
              <a:buChar char="•"/>
            </a:pPr>
            <a:endParaRPr lang="en-US" dirty="0"/>
          </a:p>
          <a:p>
            <a:pPr marL="733425" indent="-285750">
              <a:lnSpc>
                <a:spcPct val="130000"/>
              </a:lnSpc>
              <a:buClr>
                <a:srgbClr val="000000"/>
              </a:buClr>
              <a:buFont typeface="Arial" panose="020B0604020202020204" pitchFamily="34" charset="0"/>
              <a:buChar char="•"/>
            </a:pPr>
            <a:r>
              <a:rPr lang="en-US" dirty="0"/>
              <a:t>Future of AI Ops Research Talks Series </a:t>
            </a:r>
          </a:p>
          <a:p>
            <a:pPr marL="1200510" lvl="2" indent="-285750">
              <a:lnSpc>
                <a:spcPct val="130000"/>
              </a:lnSpc>
              <a:buClr>
                <a:srgbClr val="000000"/>
              </a:buClr>
              <a:buFont typeface="Calibri" panose="020F0502020204030204" pitchFamily="34" charset="0"/>
              <a:buChar char="–"/>
            </a:pPr>
            <a:r>
              <a:rPr lang="en-US" dirty="0"/>
              <a:t>Presentation and next steps</a:t>
            </a:r>
          </a:p>
          <a:p>
            <a:pPr marL="733425" indent="-285750">
              <a:lnSpc>
                <a:spcPct val="130000"/>
              </a:lnSpc>
              <a:buClr>
                <a:srgbClr val="000000"/>
              </a:buClr>
              <a:buFont typeface="Arial" panose="020B0604020202020204" pitchFamily="34" charset="0"/>
              <a:buChar char="•"/>
            </a:pPr>
            <a:endParaRPr lang="en-US" dirty="0"/>
          </a:p>
          <a:p>
            <a:pPr marL="733425" indent="-285750">
              <a:lnSpc>
                <a:spcPct val="130000"/>
              </a:lnSpc>
              <a:buClr>
                <a:srgbClr val="000000"/>
              </a:buClr>
              <a:buFont typeface="Arial" panose="020B0604020202020204" pitchFamily="34" charset="0"/>
              <a:buChar char="•"/>
            </a:pPr>
            <a:r>
              <a:rPr lang="en-US" dirty="0"/>
              <a:t>NM AI Challenges and competitions</a:t>
            </a:r>
          </a:p>
          <a:p>
            <a:pPr marL="1200510" lvl="2" indent="-285750">
              <a:lnSpc>
                <a:spcPct val="130000"/>
              </a:lnSpc>
              <a:buClr>
                <a:srgbClr val="000000"/>
              </a:buClr>
              <a:buFont typeface="Calibri" panose="020F0502020204030204" pitchFamily="34" charset="0"/>
              <a:buChar char="–"/>
            </a:pPr>
            <a:r>
              <a:rPr lang="en-US" dirty="0"/>
              <a:t>Graph Neural Networking challenge (https://bnn.upc.edu/challenge2020)</a:t>
            </a:r>
          </a:p>
          <a:p>
            <a:pPr marL="1200510" lvl="2" indent="-285750">
              <a:lnSpc>
                <a:spcPct val="130000"/>
              </a:lnSpc>
              <a:buClr>
                <a:srgbClr val="000000"/>
              </a:buClr>
              <a:buFont typeface="Calibri" panose="020F0502020204030204" pitchFamily="34" charset="0"/>
              <a:buChar char="–"/>
            </a:pPr>
            <a:r>
              <a:rPr lang="en-US" dirty="0"/>
              <a:t>ITU Global AI Challenge (</a:t>
            </a:r>
            <a:r>
              <a:rPr lang="en-US" dirty="0">
                <a:hlinkClick r:id="rId3"/>
              </a:rPr>
              <a:t>https://www.itu.int/en/ITU-T/AI/challenge/2020/Pages/default.aspx</a:t>
            </a:r>
            <a:r>
              <a:rPr lang="en-US" dirty="0"/>
              <a:t>, registration open)</a:t>
            </a:r>
          </a:p>
          <a:p>
            <a:pPr marL="1200510" lvl="2" indent="-285750">
              <a:lnSpc>
                <a:spcPct val="130000"/>
              </a:lnSpc>
              <a:buClr>
                <a:srgbClr val="000000"/>
              </a:buClr>
              <a:buFont typeface="Calibri" panose="020F0502020204030204" pitchFamily="34" charset="0"/>
              <a:buChar char="–"/>
            </a:pPr>
            <a:r>
              <a:rPr lang="en-US" dirty="0"/>
              <a:t>NMRG project status</a:t>
            </a:r>
          </a:p>
        </p:txBody>
      </p:sp>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8</a:t>
            </a:fld>
            <a:endParaRPr lang="en-US" sz="1200" b="0" strike="noStrike" spc="-1">
              <a:latin typeface="Times New Roman"/>
            </a:endParaRPr>
          </a:p>
        </p:txBody>
      </p:sp>
      <p:sp>
        <p:nvSpPr>
          <p:cNvPr id="7" name="Footer Placeholder 3">
            <a:extLst>
              <a:ext uri="{FF2B5EF4-FFF2-40B4-BE49-F238E27FC236}">
                <a16:creationId xmlns:a16="http://schemas.microsoft.com/office/drawing/2014/main" id="{9CA03272-9A99-4721-8B82-6695EC339A2B}"/>
              </a:ext>
            </a:extLst>
          </p:cNvPr>
          <p:cNvSpPr txBox="1">
            <a:spLocks/>
          </p:cNvSpPr>
          <p:nvPr/>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1">
                <a:solidFill>
                  <a:srgbClr val="8B8B8B"/>
                </a:solidFill>
                <a:latin typeface="Calibri"/>
              </a:rPr>
              <a:t>NMRG Virtual Meeting – April 2020</a:t>
            </a:r>
            <a:endParaRPr lang="en-US" spc="-1">
              <a:solidFill>
                <a:prstClr val="black">
                  <a:tint val="75000"/>
                </a:prstClr>
              </a:solidFill>
              <a:latin typeface="Times New Roman"/>
            </a:endParaRPr>
          </a:p>
        </p:txBody>
      </p:sp>
      <p:sp>
        <p:nvSpPr>
          <p:cNvPr id="9" name="TextShape 1">
            <a:extLst>
              <a:ext uri="{FF2B5EF4-FFF2-40B4-BE49-F238E27FC236}">
                <a16:creationId xmlns:a16="http://schemas.microsoft.com/office/drawing/2014/main" id="{745EDBB1-A649-4213-A51B-5ED9959BC036}"/>
              </a:ext>
            </a:extLst>
          </p:cNvPr>
          <p:cNvSpPr txBox="1"/>
          <p:nvPr/>
        </p:nvSpPr>
        <p:spPr>
          <a:xfrm>
            <a:off x="609480" y="337226"/>
            <a:ext cx="10972440" cy="804153"/>
          </a:xfrm>
          <a:prstGeom prst="rect">
            <a:avLst/>
          </a:prstGeom>
          <a:noFill/>
          <a:ln>
            <a:noFill/>
          </a:ln>
        </p:spPr>
        <p:txBody>
          <a:bodyPr anchor="ctr"/>
          <a:lstStyle/>
          <a:p>
            <a:pPr algn="ctr">
              <a:lnSpc>
                <a:spcPct val="100000"/>
              </a:lnSpc>
            </a:pPr>
            <a:r>
              <a:rPr lang="en-US" sz="3600" spc="-1" dirty="0">
                <a:solidFill>
                  <a:srgbClr val="7030A0"/>
                </a:solidFill>
              </a:rPr>
              <a:t>RG updates</a:t>
            </a:r>
            <a:endParaRPr lang="en-US" sz="3600" b="0" strike="noStrike" spc="-1" dirty="0">
              <a:solidFill>
                <a:srgbClr val="000000"/>
              </a:solidFill>
              <a:latin typeface="Calibri"/>
            </a:endParaRPr>
          </a:p>
        </p:txBody>
      </p:sp>
    </p:spTree>
    <p:extLst>
      <p:ext uri="{BB962C8B-B14F-4D97-AF65-F5344CB8AC3E}">
        <p14:creationId xmlns:p14="http://schemas.microsoft.com/office/powerpoint/2010/main" val="184705478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29988F9F-869F-47E0-81CC-E79D571F65F7}"/>
              </a:ext>
            </a:extLst>
          </p:cNvPr>
          <p:cNvPicPr>
            <a:picLocks noChangeAspect="1"/>
          </p:cNvPicPr>
          <p:nvPr/>
        </p:nvPicPr>
        <p:blipFill rotWithShape="1">
          <a:blip r:embed="rId2"/>
          <a:srcRect l="13263" t="14563" r="14863" b="18888"/>
          <a:stretch/>
        </p:blipFill>
        <p:spPr>
          <a:xfrm flipH="1">
            <a:off x="432099" y="1877955"/>
            <a:ext cx="396000" cy="396000"/>
          </a:xfrm>
          <a:prstGeom prst="rect">
            <a:avLst/>
          </a:prstGeom>
        </p:spPr>
      </p:pic>
      <p:pic>
        <p:nvPicPr>
          <p:cNvPr id="11" name="Picture 10">
            <a:extLst>
              <a:ext uri="{FF2B5EF4-FFF2-40B4-BE49-F238E27FC236}">
                <a16:creationId xmlns:a16="http://schemas.microsoft.com/office/drawing/2014/main" id="{0EA05A26-0CC5-44DD-9ED8-6360672CFFF3}"/>
              </a:ext>
            </a:extLst>
          </p:cNvPr>
          <p:cNvPicPr>
            <a:picLocks noChangeAspect="1"/>
          </p:cNvPicPr>
          <p:nvPr/>
        </p:nvPicPr>
        <p:blipFill rotWithShape="1">
          <a:blip r:embed="rId2"/>
          <a:srcRect l="13263" t="14563" r="14863" b="18888"/>
          <a:stretch/>
        </p:blipFill>
        <p:spPr>
          <a:xfrm flipH="1">
            <a:off x="432099" y="3701208"/>
            <a:ext cx="396000" cy="396000"/>
          </a:xfrm>
          <a:prstGeom prst="rect">
            <a:avLst/>
          </a:prstGeom>
        </p:spPr>
      </p:pic>
      <p:pic>
        <p:nvPicPr>
          <p:cNvPr id="5" name="Picture 4">
            <a:extLst>
              <a:ext uri="{FF2B5EF4-FFF2-40B4-BE49-F238E27FC236}">
                <a16:creationId xmlns:a16="http://schemas.microsoft.com/office/drawing/2014/main" id="{056A7202-3EFE-4709-A974-F431814EF09E}"/>
              </a:ext>
            </a:extLst>
          </p:cNvPr>
          <p:cNvPicPr>
            <a:picLocks noChangeAspect="1"/>
          </p:cNvPicPr>
          <p:nvPr/>
        </p:nvPicPr>
        <p:blipFill rotWithShape="1">
          <a:blip r:embed="rId2"/>
          <a:srcRect l="13263" t="14563" r="14863" b="18888"/>
          <a:stretch/>
        </p:blipFill>
        <p:spPr>
          <a:xfrm flipH="1">
            <a:off x="432099" y="3243205"/>
            <a:ext cx="396000" cy="396000"/>
          </a:xfrm>
          <a:prstGeom prst="rect">
            <a:avLst/>
          </a:prstGeom>
        </p:spPr>
      </p:pic>
      <p:sp>
        <p:nvSpPr>
          <p:cNvPr id="91" name="TextShape 3"/>
          <p:cNvSpPr txBox="1"/>
          <p:nvPr/>
        </p:nvSpPr>
        <p:spPr>
          <a:xfrm>
            <a:off x="8737560" y="6356520"/>
            <a:ext cx="2844360" cy="364680"/>
          </a:xfrm>
          <a:prstGeom prst="rect">
            <a:avLst/>
          </a:prstGeom>
          <a:noFill/>
          <a:ln>
            <a:noFill/>
          </a:ln>
        </p:spPr>
        <p:txBody>
          <a:bodyPr anchor="ctr"/>
          <a:lstStyle/>
          <a:p>
            <a:pPr algn="r">
              <a:lnSpc>
                <a:spcPct val="100000"/>
              </a:lnSpc>
            </a:pPr>
            <a:fld id="{47A918BE-AD8D-4100-A994-5DB0584EE56E}" type="slidenum">
              <a:rPr lang="en-US" sz="1200" b="0" strike="noStrike" spc="-1" smtClean="0">
                <a:solidFill>
                  <a:srgbClr val="8B8B8B"/>
                </a:solidFill>
                <a:latin typeface="Calibri"/>
              </a:rPr>
              <a:t>9</a:t>
            </a:fld>
            <a:endParaRPr lang="en-US" sz="1200" b="0" strike="noStrike" spc="-1">
              <a:latin typeface="Times New Roman"/>
            </a:endParaRPr>
          </a:p>
        </p:txBody>
      </p:sp>
      <p:sp>
        <p:nvSpPr>
          <p:cNvPr id="7" name="Footer Placeholder 3">
            <a:extLst>
              <a:ext uri="{FF2B5EF4-FFF2-40B4-BE49-F238E27FC236}">
                <a16:creationId xmlns:a16="http://schemas.microsoft.com/office/drawing/2014/main" id="{9CA03272-9A99-4721-8B82-6695EC339A2B}"/>
              </a:ext>
            </a:extLst>
          </p:cNvPr>
          <p:cNvSpPr txBox="1">
            <a:spLocks/>
          </p:cNvSpPr>
          <p:nvPr/>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1">
                <a:solidFill>
                  <a:srgbClr val="8B8B8B"/>
                </a:solidFill>
                <a:latin typeface="Calibri"/>
              </a:rPr>
              <a:t>NMRG Virtual Meeting – April 2020</a:t>
            </a:r>
            <a:endParaRPr lang="en-US" spc="-1">
              <a:solidFill>
                <a:prstClr val="black">
                  <a:tint val="75000"/>
                </a:prstClr>
              </a:solidFill>
              <a:latin typeface="Times New Roman"/>
            </a:endParaRPr>
          </a:p>
        </p:txBody>
      </p:sp>
      <p:sp>
        <p:nvSpPr>
          <p:cNvPr id="9" name="TextShape 1">
            <a:extLst>
              <a:ext uri="{FF2B5EF4-FFF2-40B4-BE49-F238E27FC236}">
                <a16:creationId xmlns:a16="http://schemas.microsoft.com/office/drawing/2014/main" id="{745EDBB1-A649-4213-A51B-5ED9959BC036}"/>
              </a:ext>
            </a:extLst>
          </p:cNvPr>
          <p:cNvSpPr txBox="1"/>
          <p:nvPr/>
        </p:nvSpPr>
        <p:spPr>
          <a:xfrm>
            <a:off x="609480" y="337226"/>
            <a:ext cx="10972440" cy="804153"/>
          </a:xfrm>
          <a:prstGeom prst="rect">
            <a:avLst/>
          </a:prstGeom>
          <a:noFill/>
          <a:ln>
            <a:noFill/>
          </a:ln>
        </p:spPr>
        <p:txBody>
          <a:bodyPr anchor="ctr"/>
          <a:lstStyle/>
          <a:p>
            <a:pPr algn="ctr">
              <a:lnSpc>
                <a:spcPct val="100000"/>
              </a:lnSpc>
            </a:pPr>
            <a:r>
              <a:rPr lang="en-US" sz="3600" spc="-1" dirty="0">
                <a:solidFill>
                  <a:srgbClr val="7030A0"/>
                </a:solidFill>
              </a:rPr>
              <a:t>RG updates</a:t>
            </a:r>
            <a:endParaRPr lang="en-US" sz="3600" b="0" strike="noStrike" spc="-1" dirty="0">
              <a:solidFill>
                <a:srgbClr val="000000"/>
              </a:solidFill>
              <a:latin typeface="Calibri"/>
            </a:endParaRPr>
          </a:p>
        </p:txBody>
      </p:sp>
      <p:graphicFrame>
        <p:nvGraphicFramePr>
          <p:cNvPr id="3" name="Table 3">
            <a:extLst>
              <a:ext uri="{FF2B5EF4-FFF2-40B4-BE49-F238E27FC236}">
                <a16:creationId xmlns:a16="http://schemas.microsoft.com/office/drawing/2014/main" id="{8A313F7A-969D-461A-98FF-B90E22952A95}"/>
              </a:ext>
            </a:extLst>
          </p:cNvPr>
          <p:cNvGraphicFramePr>
            <a:graphicFrameLocks noGrp="1"/>
          </p:cNvGraphicFramePr>
          <p:nvPr>
            <p:extLst>
              <p:ext uri="{D42A27DB-BD31-4B8C-83A1-F6EECF244321}">
                <p14:modId xmlns:p14="http://schemas.microsoft.com/office/powerpoint/2010/main" val="2253525608"/>
              </p:ext>
            </p:extLst>
          </p:nvPr>
        </p:nvGraphicFramePr>
        <p:xfrm>
          <a:off x="920750" y="1782360"/>
          <a:ext cx="10350500" cy="4343400"/>
        </p:xfrm>
        <a:graphic>
          <a:graphicData uri="http://schemas.openxmlformats.org/drawingml/2006/table">
            <a:tbl>
              <a:tblPr firstRow="1" bandRow="1">
                <a:tableStyleId>{2D5ABB26-0587-4C30-8999-92F81FD0307C}</a:tableStyleId>
              </a:tblPr>
              <a:tblGrid>
                <a:gridCol w="5181600">
                  <a:extLst>
                    <a:ext uri="{9D8B030D-6E8A-4147-A177-3AD203B41FA5}">
                      <a16:colId xmlns:a16="http://schemas.microsoft.com/office/drawing/2014/main" val="2534236384"/>
                    </a:ext>
                  </a:extLst>
                </a:gridCol>
                <a:gridCol w="1974850">
                  <a:extLst>
                    <a:ext uri="{9D8B030D-6E8A-4147-A177-3AD203B41FA5}">
                      <a16:colId xmlns:a16="http://schemas.microsoft.com/office/drawing/2014/main" val="3257883490"/>
                    </a:ext>
                  </a:extLst>
                </a:gridCol>
                <a:gridCol w="1358900">
                  <a:extLst>
                    <a:ext uri="{9D8B030D-6E8A-4147-A177-3AD203B41FA5}">
                      <a16:colId xmlns:a16="http://schemas.microsoft.com/office/drawing/2014/main" val="3794612382"/>
                    </a:ext>
                  </a:extLst>
                </a:gridCol>
                <a:gridCol w="1835150">
                  <a:extLst>
                    <a:ext uri="{9D8B030D-6E8A-4147-A177-3AD203B41FA5}">
                      <a16:colId xmlns:a16="http://schemas.microsoft.com/office/drawing/2014/main" val="2315962879"/>
                    </a:ext>
                  </a:extLst>
                </a:gridCol>
              </a:tblGrid>
              <a:tr h="198655">
                <a:tc>
                  <a:txBody>
                    <a:bodyPr/>
                    <a:lstStyle/>
                    <a:p>
                      <a:r>
                        <a:rPr lang="en-US" sz="900" b="1" dirty="0">
                          <a:latin typeface="+mn-lt"/>
                        </a:rPr>
                        <a:t>Work items</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tc>
                  <a:txBody>
                    <a:bodyPr/>
                    <a:lstStyle/>
                    <a:p>
                      <a:r>
                        <a:rPr lang="en-US" sz="900" b="1" dirty="0">
                          <a:latin typeface="+mn-lt"/>
                        </a:rPr>
                        <a:t>Milestones</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tc>
                  <a:txBody>
                    <a:bodyPr/>
                    <a:lstStyle/>
                    <a:p>
                      <a:r>
                        <a:rPr lang="en-US" sz="900" b="1" dirty="0">
                          <a:latin typeface="+mn-lt"/>
                        </a:rPr>
                        <a:t>Due by</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tc>
                  <a:txBody>
                    <a:bodyPr/>
                    <a:lstStyle/>
                    <a:p>
                      <a:r>
                        <a:rPr lang="en-US" sz="900" b="1" dirty="0">
                          <a:latin typeface="+mn-lt"/>
                        </a:rPr>
                        <a:t>Status</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69363291"/>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1. Document the problem statement, design goals and challenges</a:t>
                      </a:r>
                    </a:p>
                    <a:p>
                      <a:endParaRPr lang="en-US" sz="900" dirty="0"/>
                    </a:p>
                  </a:txBody>
                  <a:tcPr>
                    <a:lnL w="38100" cap="flat" cmpd="sng" algn="ctr">
                      <a:solidFill>
                        <a:srgbClr val="FF5050"/>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Late. No document.</a:t>
                      </a:r>
                    </a:p>
                  </a:txBody>
                  <a:tcPr>
                    <a:lnR w="38100" cap="flat" cmpd="sng" algn="ctr">
                      <a:solidFill>
                        <a:srgbClr val="FF5050"/>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3418974233"/>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a:t>
                      </a:r>
                    </a:p>
                  </a:txBody>
                  <a:tcPr>
                    <a:lnR w="38100" cap="flat" cmpd="sng" algn="ctr">
                      <a:solidFill>
                        <a:srgbClr val="FF5050"/>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5050"/>
                    </a:solidFill>
                  </a:tcPr>
                </a:tc>
                <a:extLst>
                  <a:ext uri="{0D108BD9-81ED-4DB2-BD59-A6C34878D82A}">
                    <a16:rowId xmlns:a16="http://schemas.microsoft.com/office/drawing/2014/main" val="2260633837"/>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2. Document fundamental concepts, background, and terminology</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Ok.</a:t>
                      </a:r>
                    </a:p>
                  </a:txBody>
                  <a:tcPr>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FF66"/>
                    </a:solidFill>
                  </a:tcPr>
                </a:tc>
                <a:extLst>
                  <a:ext uri="{0D108BD9-81ED-4DB2-BD59-A6C34878D82A}">
                    <a16:rowId xmlns:a16="http://schemas.microsoft.com/office/drawing/2014/main" val="1728503018"/>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On track.</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FF66"/>
                    </a:solidFill>
                  </a:tcPr>
                </a:tc>
                <a:extLst>
                  <a:ext uri="{0D108BD9-81ED-4DB2-BD59-A6C34878D82A}">
                    <a16:rowId xmlns:a16="http://schemas.microsoft.com/office/drawing/2014/main" val="1928752093"/>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3. Develop a taxonomy and document suitable means to express intents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Document in progress.</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66"/>
                    </a:solidFill>
                  </a:tcPr>
                </a:tc>
                <a:extLst>
                  <a:ext uri="{0D108BD9-81ED-4DB2-BD59-A6C34878D82A}">
                    <a16:rowId xmlns:a16="http://schemas.microsoft.com/office/drawing/2014/main" val="1768518143"/>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FF66"/>
                    </a:solidFill>
                  </a:tcPr>
                </a:tc>
                <a:extLst>
                  <a:ext uri="{0D108BD9-81ED-4DB2-BD59-A6C34878D82A}">
                    <a16:rowId xmlns:a16="http://schemas.microsoft.com/office/drawing/2014/main" val="2790501805"/>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4. Design and specify a common architectural framework…</a:t>
                      </a:r>
                    </a:p>
                  </a:txBody>
                  <a:tcPr>
                    <a:lnL w="38100" cap="flat" cmpd="sng" algn="ctr">
                      <a:solidFill>
                        <a:srgbClr val="FF5050"/>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2020</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Late. No/expired document.</a:t>
                      </a:r>
                    </a:p>
                  </a:txBody>
                  <a:tcPr>
                    <a:lnR w="38100" cap="flat" cmpd="sng" algn="ctr">
                      <a:solidFill>
                        <a:srgbClr val="FF5050"/>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4175881159"/>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2021</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Achievable.</a:t>
                      </a:r>
                    </a:p>
                  </a:txBody>
                  <a:tcPr>
                    <a:lnR w="38100" cap="flat" cmpd="sng" algn="ctr">
                      <a:solidFill>
                        <a:srgbClr val="FF5050"/>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FF66"/>
                    </a:solidFill>
                  </a:tcPr>
                </a:tc>
                <a:extLst>
                  <a:ext uri="{0D108BD9-81ED-4DB2-BD59-A6C34878D82A}">
                    <a16:rowId xmlns:a16="http://schemas.microsoft.com/office/drawing/2014/main" val="3527050665"/>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5. Define appropriate validation scenarios and use cases describing concrete examples of intent expressions and functions</a:t>
                      </a:r>
                    </a:p>
                  </a:txBody>
                  <a:tcPr>
                    <a:lnL w="38100" cap="flat" cmpd="sng" algn="ctr">
                      <a:solidFill>
                        <a:srgbClr val="FF5050"/>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Preliminary results</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endParaRPr lang="en-US" sz="900" dirty="0"/>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Late. No document.</a:t>
                      </a:r>
                    </a:p>
                  </a:txBody>
                  <a:tcPr>
                    <a:lnR w="38100" cap="flat" cmpd="sng" algn="ctr">
                      <a:solidFill>
                        <a:srgbClr val="FF5050"/>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724557201"/>
                  </a:ext>
                </a:extLst>
              </a:tr>
              <a:tr h="172597">
                <a:tc vMerge="1">
                  <a:txBody>
                    <a:bodyPr/>
                    <a:lstStyle/>
                    <a:p>
                      <a:endParaRPr lang="en-US"/>
                    </a:p>
                  </a:txBody>
                  <a:tcPr/>
                </a:tc>
                <a:tc>
                  <a:txBody>
                    <a:bodyPr/>
                    <a:lstStyle/>
                    <a:p>
                      <a:r>
                        <a:rPr lang="en-US" sz="900" dirty="0">
                          <a:latin typeface="+mn-lt"/>
                        </a:rPr>
                        <a:t>Intermediate results</a:t>
                      </a:r>
                      <a:endParaRPr lang="en-US" sz="900" dirty="0"/>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2020</a:t>
                      </a:r>
                    </a:p>
                  </a:txBody>
                  <a:tcP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tcPr>
                </a:tc>
                <a:tc>
                  <a:txBody>
                    <a:bodyPr/>
                    <a:lstStyle/>
                    <a:p>
                      <a:r>
                        <a:rPr lang="en-US" sz="900" dirty="0"/>
                        <a:t>Late. No document.</a:t>
                      </a:r>
                    </a:p>
                  </a:txBody>
                  <a:tcPr>
                    <a:lnR w="38100" cap="flat" cmpd="sng" algn="ctr">
                      <a:solidFill>
                        <a:srgbClr val="FF5050"/>
                      </a:solidFill>
                      <a:prstDash val="solid"/>
                      <a:round/>
                      <a:headEnd type="none" w="med" len="med"/>
                      <a:tailEnd type="none" w="med" len="med"/>
                    </a:lnR>
                    <a:lnT w="6350" cap="flat" cmpd="sng" algn="ctr">
                      <a:solidFill>
                        <a:schemeClr val="tx1"/>
                      </a:solidFill>
                      <a:prstDash val="solid"/>
                      <a:round/>
                      <a:headEnd type="none" w="med" len="med"/>
                      <a:tailEnd type="none" w="med" len="med"/>
                    </a:lnT>
                    <a:lnB w="38100" cap="flat" cmpd="sng" algn="ctr">
                      <a:solidFill>
                        <a:srgbClr val="FF5050"/>
                      </a:solidFill>
                      <a:prstDash val="solid"/>
                      <a:round/>
                      <a:headEnd type="none" w="med" len="med"/>
                      <a:tailEnd type="none" w="med" len="med"/>
                    </a:lnB>
                    <a:solidFill>
                      <a:srgbClr val="FF5050"/>
                    </a:solidFill>
                  </a:tcPr>
                </a:tc>
                <a:extLst>
                  <a:ext uri="{0D108BD9-81ED-4DB2-BD59-A6C34878D82A}">
                    <a16:rowId xmlns:a16="http://schemas.microsoft.com/office/drawing/2014/main" val="2079309775"/>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dirty="0">
                        <a:latin typeface="+mn-lt"/>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RG adoption</a:t>
                      </a:r>
                    </a:p>
                  </a:txBody>
                  <a:tcPr>
                    <a:lnL w="6350" cap="flat" cmpd="sng" algn="ctr">
                      <a:solidFill>
                        <a:schemeClr val="tx1"/>
                      </a:solidFill>
                      <a:prstDash val="solid"/>
                      <a:round/>
                      <a:headEnd type="none" w="med" len="med"/>
                      <a:tailEnd type="none" w="med" len="med"/>
                    </a:lnL>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38100" cap="flat" cmpd="sng" algn="ctr">
                      <a:solidFill>
                        <a:srgbClr val="FF505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5050"/>
                    </a:solidFill>
                  </a:tcPr>
                </a:tc>
                <a:extLst>
                  <a:ext uri="{0D108BD9-81ED-4DB2-BD59-A6C34878D82A}">
                    <a16:rowId xmlns:a16="http://schemas.microsoft.com/office/drawing/2014/main" val="3085317858"/>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2021</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72088429"/>
                  </a:ext>
                </a:extLst>
              </a:tr>
              <a:tr h="172597">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6. Develop implementations and proof of concepts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Preliminary results</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2019</a:t>
                      </a:r>
                      <a:endParaRPr lang="en-US" sz="900" dirty="0"/>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Ok.</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FF66"/>
                    </a:solidFill>
                  </a:tcPr>
                </a:tc>
                <a:extLst>
                  <a:ext uri="{0D108BD9-81ED-4DB2-BD59-A6C34878D82A}">
                    <a16:rowId xmlns:a16="http://schemas.microsoft.com/office/drawing/2014/main" val="1360834710"/>
                  </a:ext>
                </a:extLst>
              </a:tr>
              <a:tr h="172597">
                <a:tc vMerge="1">
                  <a:txBody>
                    <a:bodyPr/>
                    <a:lstStyle/>
                    <a:p>
                      <a:endParaRPr lang="en-US"/>
                    </a:p>
                  </a:txBody>
                  <a:tcPr/>
                </a:tc>
                <a:tc>
                  <a:txBody>
                    <a:bodyPr/>
                    <a:lstStyle/>
                    <a:p>
                      <a:r>
                        <a:rPr lang="en-US" sz="900" dirty="0">
                          <a:latin typeface="+mn-lt"/>
                        </a:rPr>
                        <a:t>Intermediate results</a:t>
                      </a:r>
                      <a:endParaRPr lang="en-US" sz="900" dirty="0"/>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July 2020</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Achievable.</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66"/>
                    </a:solidFill>
                  </a:tcPr>
                </a:tc>
                <a:extLst>
                  <a:ext uri="{0D108BD9-81ED-4DB2-BD59-A6C34878D82A}">
                    <a16:rowId xmlns:a16="http://schemas.microsoft.com/office/drawing/2014/main" val="1824194157"/>
                  </a:ext>
                </a:extLst>
              </a:tr>
              <a:tr h="172597">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RG adoption</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2020</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Achievable.</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66"/>
                    </a:solidFill>
                  </a:tcPr>
                </a:tc>
                <a:extLst>
                  <a:ext uri="{0D108BD9-81ED-4DB2-BD59-A6C34878D82A}">
                    <a16:rowId xmlns:a16="http://schemas.microsoft.com/office/drawing/2014/main" val="4214432907"/>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November 2021</a:t>
                      </a:r>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1782247"/>
                  </a:ext>
                </a:extLst>
              </a:tr>
              <a:tr h="17259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mn-lt"/>
                        </a:rPr>
                        <a:t>7. Study the integrability and interoperability aspects of the proposed IBN architectural framework</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RG adoption</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March 2021</a:t>
                      </a:r>
                      <a:endParaRPr lang="en-US" sz="900" dirty="0"/>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000606"/>
                  </a:ext>
                </a:extLst>
              </a:tr>
              <a:tr h="172597">
                <a:tc vMerge="1">
                  <a:txBody>
                    <a:bodyPr/>
                    <a:lstStyle/>
                    <a:p>
                      <a:endParaRPr lang="en-US"/>
                    </a:p>
                  </a:txBody>
                  <a:tcPr/>
                </a:tc>
                <a:tc>
                  <a:txBody>
                    <a:bodyPr/>
                    <a:lstStyle/>
                    <a:p>
                      <a:r>
                        <a:rPr lang="en-US" sz="900" dirty="0"/>
                        <a:t>IRSG review</a:t>
                      </a:r>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latin typeface="+mn-lt"/>
                        </a:rPr>
                        <a:t>November 2021</a:t>
                      </a:r>
                      <a:endParaRPr lang="en-US" sz="900" dirty="0"/>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en-US" sz="900" dirty="0"/>
                        <a:t>--</a:t>
                      </a:r>
                    </a:p>
                  </a:txBody>
                  <a:tcP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8848422"/>
                  </a:ext>
                </a:extLst>
              </a:tr>
            </a:tbl>
          </a:graphicData>
        </a:graphic>
      </p:graphicFrame>
      <p:sp>
        <p:nvSpPr>
          <p:cNvPr id="15" name="TextShape 2">
            <a:extLst>
              <a:ext uri="{FF2B5EF4-FFF2-40B4-BE49-F238E27FC236}">
                <a16:creationId xmlns:a16="http://schemas.microsoft.com/office/drawing/2014/main" id="{DB13FD5C-0418-4AD0-8B5A-1688EA64527C}"/>
              </a:ext>
            </a:extLst>
          </p:cNvPr>
          <p:cNvSpPr txBox="1"/>
          <p:nvPr/>
        </p:nvSpPr>
        <p:spPr>
          <a:xfrm>
            <a:off x="983520" y="1316477"/>
            <a:ext cx="10598400" cy="4809283"/>
          </a:xfrm>
          <a:prstGeom prst="rect">
            <a:avLst/>
          </a:prstGeom>
          <a:noFill/>
          <a:ln>
            <a:noFill/>
          </a:ln>
        </p:spPr>
        <p:txBody>
          <a:bodyPr>
            <a:normAutofit/>
          </a:bodyPr>
          <a:lstStyle/>
          <a:p>
            <a:pPr marL="447675">
              <a:lnSpc>
                <a:spcPct val="130000"/>
              </a:lnSpc>
              <a:buClr>
                <a:srgbClr val="000000"/>
              </a:buClr>
            </a:pPr>
            <a:r>
              <a:rPr lang="en-US" sz="1600" spc="-1" dirty="0">
                <a:solidFill>
                  <a:srgbClr val="7030A0"/>
                </a:solidFill>
              </a:rPr>
              <a:t>Intent-based Networking</a:t>
            </a:r>
          </a:p>
        </p:txBody>
      </p:sp>
    </p:spTree>
    <p:extLst>
      <p:ext uri="{BB962C8B-B14F-4D97-AF65-F5344CB8AC3E}">
        <p14:creationId xmlns:p14="http://schemas.microsoft.com/office/powerpoint/2010/main" val="2560742395"/>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3888</TotalTime>
  <Words>2104</Words>
  <Application>Microsoft Office PowerPoint</Application>
  <PresentationFormat>Widescreen</PresentationFormat>
  <Paragraphs>547</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NMRG topics do be addressed</dc:title>
  <dc:subject/>
  <dc:creator>Lisandro</dc:creator>
  <dc:description/>
  <cp:lastModifiedBy>Laurent Ciavaglia</cp:lastModifiedBy>
  <cp:revision>173</cp:revision>
  <dcterms:created xsi:type="dcterms:W3CDTF">2011-07-24T23:53:41Z</dcterms:created>
  <dcterms:modified xsi:type="dcterms:W3CDTF">2020-04-14T11:28:33Z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MSIP_Label_b1aa2129-79ec-42c0-bfac-e5b7a0374572_Application">
    <vt:lpwstr>Microsoft Azure Information Protection</vt:lpwstr>
  </property>
  <property fmtid="{D5CDD505-2E9C-101B-9397-08002B2CF9AE}" pid="8" name="MSIP_Label_b1aa2129-79ec-42c0-bfac-e5b7a0374572_Enabled">
    <vt:lpwstr>True</vt:lpwstr>
  </property>
  <property fmtid="{D5CDD505-2E9C-101B-9397-08002B2CF9AE}" pid="9" name="MSIP_Label_b1aa2129-79ec-42c0-bfac-e5b7a0374572_Extended_MSFT_Method">
    <vt:lpwstr>Manual</vt:lpwstr>
  </property>
  <property fmtid="{D5CDD505-2E9C-101B-9397-08002B2CF9AE}" pid="10" name="MSIP_Label_b1aa2129-79ec-42c0-bfac-e5b7a0374572_Name">
    <vt:lpwstr>Public</vt:lpwstr>
  </property>
  <property fmtid="{D5CDD505-2E9C-101B-9397-08002B2CF9AE}" pid="11" name="MSIP_Label_b1aa2129-79ec-42c0-bfac-e5b7a0374572_Owner">
    <vt:lpwstr>laurent.ciavaglia@nokia.com</vt:lpwstr>
  </property>
  <property fmtid="{D5CDD505-2E9C-101B-9397-08002B2CF9AE}" pid="12" name="MSIP_Label_b1aa2129-79ec-42c0-bfac-e5b7a0374572_SetDate">
    <vt:lpwstr>2019-03-06T08:53:05.3102943Z</vt:lpwstr>
  </property>
  <property fmtid="{D5CDD505-2E9C-101B-9397-08002B2CF9AE}" pid="13" name="MSIP_Label_b1aa2129-79ec-42c0-bfac-e5b7a0374572_SiteId">
    <vt:lpwstr>5d471751-9675-428d-917b-70f44f9630b0</vt:lpwstr>
  </property>
  <property fmtid="{D5CDD505-2E9C-101B-9397-08002B2CF9AE}" pid="14" name="Notes">
    <vt:i4>0</vt:i4>
  </property>
  <property fmtid="{D5CDD505-2E9C-101B-9397-08002B2CF9AE}" pid="15" name="PresentationFormat">
    <vt:lpwstr>Grand écran</vt:lpwstr>
  </property>
  <property fmtid="{D5CDD505-2E9C-101B-9397-08002B2CF9AE}" pid="16" name="ScaleCrop">
    <vt:bool>false</vt:bool>
  </property>
  <property fmtid="{D5CDD505-2E9C-101B-9397-08002B2CF9AE}" pid="17" name="Sensitivity">
    <vt:lpwstr>Public</vt:lpwstr>
  </property>
  <property fmtid="{D5CDD505-2E9C-101B-9397-08002B2CF9AE}" pid="18" name="ShareDoc">
    <vt:bool>false</vt:bool>
  </property>
  <property fmtid="{D5CDD505-2E9C-101B-9397-08002B2CF9AE}" pid="19" name="Slides">
    <vt:i4>5</vt:i4>
  </property>
  <property fmtid="{D5CDD505-2E9C-101B-9397-08002B2CF9AE}" pid="20" name="_AdHocReviewCycleID">
    <vt:i4>-823428296</vt:i4>
  </property>
  <property fmtid="{D5CDD505-2E9C-101B-9397-08002B2CF9AE}" pid="21" name="_AuthorEmail">
    <vt:lpwstr>laurent.ciavaglia@nokia-bell-labs.com</vt:lpwstr>
  </property>
  <property fmtid="{D5CDD505-2E9C-101B-9397-08002B2CF9AE}" pid="22" name="_AuthorEmailDisplayName">
    <vt:lpwstr>Ciavaglia, Laurent (Nokia - FR/Nozay)</vt:lpwstr>
  </property>
  <property fmtid="{D5CDD505-2E9C-101B-9397-08002B2CF9AE}" pid="23" name="_EmailSubject">
    <vt:lpwstr>NMRG - Planning for IETF 100</vt:lpwstr>
  </property>
  <property fmtid="{D5CDD505-2E9C-101B-9397-08002B2CF9AE}" pid="24" name="_NewReviewCycle">
    <vt:lpwstr/>
  </property>
</Properties>
</file>