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2" r:id="rId4"/>
    <p:sldId id="263" r:id="rId5"/>
    <p:sldId id="265" r:id="rId6"/>
    <p:sldId id="266" r:id="rId7"/>
    <p:sldId id="270" r:id="rId8"/>
    <p:sldId id="269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78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75E3-D4B8-45B4-AEF0-15D923C6696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B9FE-65B1-4DF1-9EA7-1E99B7F8884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9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75E3-D4B8-45B4-AEF0-15D923C6696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B9FE-65B1-4DF1-9EA7-1E99B7F8884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15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75E3-D4B8-45B4-AEF0-15D923C6696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B9FE-65B1-4DF1-9EA7-1E99B7F8884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54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75E3-D4B8-45B4-AEF0-15D923C6696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ALTO </a:t>
            </a:r>
            <a:r>
              <a:rPr lang="es-ES" dirty="0" err="1"/>
              <a:t>side</a:t>
            </a:r>
            <a:r>
              <a:rPr lang="es-ES" dirty="0"/>
              <a:t> meeting, IETF#106, </a:t>
            </a:r>
            <a:r>
              <a:rPr lang="es-ES" dirty="0" err="1"/>
              <a:t>Singapore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B9FE-65B1-4DF1-9EA7-1E99B7F8884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367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75E3-D4B8-45B4-AEF0-15D923C6696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B9FE-65B1-4DF1-9EA7-1E99B7F8884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8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75E3-D4B8-45B4-AEF0-15D923C6696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B9FE-65B1-4DF1-9EA7-1E99B7F8884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383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75E3-D4B8-45B4-AEF0-15D923C6696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B9FE-65B1-4DF1-9EA7-1E99B7F8884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263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75E3-D4B8-45B4-AEF0-15D923C6696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B9FE-65B1-4DF1-9EA7-1E99B7F8884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862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75E3-D4B8-45B4-AEF0-15D923C6696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B9FE-65B1-4DF1-9EA7-1E99B7F8884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709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75E3-D4B8-45B4-AEF0-15D923C6696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B9FE-65B1-4DF1-9EA7-1E99B7F8884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592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75E3-D4B8-45B4-AEF0-15D923C6696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3B9FE-65B1-4DF1-9EA7-1E99B7F8884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4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F75E3-D4B8-45B4-AEF0-15D923C6696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dirty="0"/>
              <a:t>ALTO </a:t>
            </a:r>
            <a:r>
              <a:rPr lang="es-ES" dirty="0" err="1"/>
              <a:t>side</a:t>
            </a:r>
            <a:r>
              <a:rPr lang="es-ES" dirty="0"/>
              <a:t> meeting, IETF#106, </a:t>
            </a:r>
            <a:r>
              <a:rPr lang="es-ES" dirty="0" err="1"/>
              <a:t>Singapore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3B9FE-65B1-4DF1-9EA7-1E99B7F8884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7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49240" y="2356167"/>
            <a:ext cx="7093527" cy="1474686"/>
          </a:xfrm>
        </p:spPr>
        <p:txBody>
          <a:bodyPr>
            <a:normAutofit/>
          </a:bodyPr>
          <a:lstStyle/>
          <a:p>
            <a:r>
              <a:rPr lang="en-US" sz="4800" dirty="0"/>
              <a:t>Transport Slice </a:t>
            </a:r>
            <a:r>
              <a:rPr lang="en-US" sz="4800" dirty="0" smtClean="0"/>
              <a:t>Intent</a:t>
            </a:r>
            <a:br>
              <a:rPr lang="en-US" sz="48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400" dirty="0"/>
              <a:t>&lt;</a:t>
            </a:r>
            <a:r>
              <a:rPr lang="en-US" sz="2400" dirty="0" smtClean="0"/>
              <a:t>draft-contreras-nmrg-transport-slice-intent-00&gt;</a:t>
            </a:r>
            <a:endParaRPr lang="en-US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80656" y="4378034"/>
            <a:ext cx="10072888" cy="1656735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  <a:defRPr/>
            </a:pPr>
            <a:r>
              <a:rPr lang="es-ES_tradnl" u="sng" kern="0" dirty="0" smtClean="0">
                <a:solidFill>
                  <a:srgbClr val="898989"/>
                </a:solidFill>
              </a:rPr>
              <a:t>L.M</a:t>
            </a:r>
            <a:r>
              <a:rPr lang="es-ES_tradnl" u="sng" kern="0" dirty="0">
                <a:solidFill>
                  <a:srgbClr val="898989"/>
                </a:solidFill>
              </a:rPr>
              <a:t>. </a:t>
            </a:r>
            <a:r>
              <a:rPr lang="es-ES_tradnl" u="sng" kern="0" dirty="0" smtClean="0">
                <a:solidFill>
                  <a:srgbClr val="898989"/>
                </a:solidFill>
              </a:rPr>
              <a:t>Contreras (Ed.)</a:t>
            </a:r>
            <a:r>
              <a:rPr lang="es-ES_tradnl" kern="0" dirty="0" smtClean="0">
                <a:solidFill>
                  <a:srgbClr val="898989"/>
                </a:solidFill>
              </a:rPr>
              <a:t> </a:t>
            </a:r>
            <a:r>
              <a:rPr lang="es-ES_tradnl" kern="0" dirty="0">
                <a:solidFill>
                  <a:srgbClr val="898989"/>
                </a:solidFill>
              </a:rPr>
              <a:t>(Telefónica</a:t>
            </a:r>
            <a:r>
              <a:rPr lang="es-ES_tradnl" kern="0" dirty="0" smtClean="0">
                <a:solidFill>
                  <a:srgbClr val="898989"/>
                </a:solidFill>
              </a:rPr>
              <a:t>)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es-ES_tradnl" kern="0" dirty="0" smtClean="0">
                <a:solidFill>
                  <a:srgbClr val="898989"/>
                </a:solidFill>
              </a:rPr>
              <a:t>P. </a:t>
            </a:r>
            <a:r>
              <a:rPr lang="es-ES_tradnl" kern="0" dirty="0" err="1" smtClean="0">
                <a:solidFill>
                  <a:srgbClr val="898989"/>
                </a:solidFill>
              </a:rPr>
              <a:t>Demestichas</a:t>
            </a:r>
            <a:r>
              <a:rPr lang="es-ES_tradnl" kern="0" dirty="0" smtClean="0">
                <a:solidFill>
                  <a:srgbClr val="898989"/>
                </a:solidFill>
              </a:rPr>
              <a:t> (Ed.), K. Tsagkaris, K. </a:t>
            </a:r>
            <a:r>
              <a:rPr lang="es-ES_tradnl" kern="0" dirty="0">
                <a:solidFill>
                  <a:srgbClr val="898989"/>
                </a:solidFill>
              </a:rPr>
              <a:t>Trichias</a:t>
            </a:r>
            <a:r>
              <a:rPr lang="es-ES_tradnl" kern="0" dirty="0" smtClean="0">
                <a:solidFill>
                  <a:srgbClr val="898989"/>
                </a:solidFill>
              </a:rPr>
              <a:t>, </a:t>
            </a:r>
            <a:r>
              <a:rPr lang="en-US" kern="0" dirty="0" smtClean="0">
                <a:solidFill>
                  <a:srgbClr val="898989"/>
                </a:solidFill>
              </a:rPr>
              <a:t>V. </a:t>
            </a:r>
            <a:r>
              <a:rPr lang="en-US" kern="0" dirty="0">
                <a:solidFill>
                  <a:srgbClr val="898989"/>
                </a:solidFill>
              </a:rPr>
              <a:t>Foteinos, </a:t>
            </a:r>
            <a:r>
              <a:rPr lang="en-US" kern="0" dirty="0" smtClean="0">
                <a:solidFill>
                  <a:srgbClr val="898989"/>
                </a:solidFill>
              </a:rPr>
              <a:t>T. Gkiolias </a:t>
            </a:r>
            <a:r>
              <a:rPr lang="es-ES_tradnl" kern="0" dirty="0" smtClean="0">
                <a:solidFill>
                  <a:srgbClr val="898989"/>
                </a:solidFill>
              </a:rPr>
              <a:t> </a:t>
            </a:r>
            <a:r>
              <a:rPr lang="es-ES_tradnl" kern="0" dirty="0">
                <a:solidFill>
                  <a:srgbClr val="898989"/>
                </a:solidFill>
              </a:rPr>
              <a:t>(WINGS)</a:t>
            </a:r>
          </a:p>
          <a:p>
            <a:pPr>
              <a:lnSpc>
                <a:spcPct val="70000"/>
              </a:lnSpc>
              <a:defRPr/>
            </a:pPr>
            <a:endParaRPr lang="es-ES_tradnl" sz="1050" kern="0" dirty="0">
              <a:solidFill>
                <a:srgbClr val="898989"/>
              </a:solidFill>
            </a:endParaRPr>
          </a:p>
          <a:p>
            <a:pPr>
              <a:lnSpc>
                <a:spcPct val="70000"/>
              </a:lnSpc>
              <a:defRPr/>
            </a:pPr>
            <a:r>
              <a:rPr lang="es-ES_tradnl" kern="0" dirty="0" smtClean="0">
                <a:solidFill>
                  <a:srgbClr val="898989"/>
                </a:solidFill>
              </a:rPr>
              <a:t>NMRG </a:t>
            </a:r>
            <a:r>
              <a:rPr lang="es-ES_tradnl" kern="0" dirty="0" err="1" smtClean="0">
                <a:solidFill>
                  <a:srgbClr val="898989"/>
                </a:solidFill>
              </a:rPr>
              <a:t>interim</a:t>
            </a:r>
            <a:r>
              <a:rPr lang="es-ES_tradnl" kern="0" dirty="0" smtClean="0">
                <a:solidFill>
                  <a:srgbClr val="898989"/>
                </a:solidFill>
              </a:rPr>
              <a:t> meeting</a:t>
            </a:r>
            <a:r>
              <a:rPr lang="es-ES_tradnl" kern="0" dirty="0">
                <a:solidFill>
                  <a:srgbClr val="898989"/>
                </a:solidFill>
              </a:rPr>
              <a:t>, </a:t>
            </a:r>
            <a:r>
              <a:rPr lang="es-ES_tradnl" kern="0" dirty="0" err="1" smtClean="0">
                <a:solidFill>
                  <a:srgbClr val="898989"/>
                </a:solidFill>
              </a:rPr>
              <a:t>April</a:t>
            </a:r>
            <a:r>
              <a:rPr lang="es-ES_tradnl" kern="0" dirty="0" smtClean="0">
                <a:solidFill>
                  <a:srgbClr val="898989"/>
                </a:solidFill>
              </a:rPr>
              <a:t> 2020</a:t>
            </a:r>
            <a:endParaRPr lang="es-ES" kern="0" dirty="0">
              <a:solidFill>
                <a:srgbClr val="898989"/>
              </a:solidFill>
            </a:endParaRPr>
          </a:p>
          <a:p>
            <a:endParaRPr lang="en-US" dirty="0"/>
          </a:p>
        </p:txBody>
      </p:sp>
      <p:pic>
        <p:nvPicPr>
          <p:cNvPr id="6" name="Picture 7" descr="https://trac.tools.ietf.org/group/irtf/trac/raw-attachment/wiki/IRTFLogoFiles/irtf-logo-800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4" y="444214"/>
            <a:ext cx="2286000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1371604" y="6408419"/>
            <a:ext cx="8557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This work has been (partially) funded by the EU H2020 5G-EVE Project (grant no. 815074)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BE3138-BDF7-4CE0-820E-A24C895179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059" y="6189754"/>
            <a:ext cx="1389888" cy="60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002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Background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Existing</a:t>
            </a:r>
            <a:r>
              <a:rPr lang="es-ES" dirty="0" smtClean="0"/>
              <a:t> </a:t>
            </a:r>
            <a:r>
              <a:rPr lang="es-ES" dirty="0" err="1" smtClean="0"/>
              <a:t>work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application</a:t>
            </a:r>
            <a:r>
              <a:rPr lang="es-ES" dirty="0" smtClean="0"/>
              <a:t> of </a:t>
            </a:r>
            <a:r>
              <a:rPr lang="es-ES" dirty="0" err="1" smtClean="0"/>
              <a:t>Intent-Based</a:t>
            </a:r>
            <a:r>
              <a:rPr lang="es-ES" dirty="0" smtClean="0"/>
              <a:t> </a:t>
            </a:r>
            <a:r>
              <a:rPr lang="es-ES" dirty="0" err="1" smtClean="0"/>
              <a:t>mechanisms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Network </a:t>
            </a:r>
            <a:r>
              <a:rPr lang="es-ES" dirty="0" err="1" smtClean="0"/>
              <a:t>Slicing</a:t>
            </a:r>
            <a:r>
              <a:rPr lang="es-ES" dirty="0" smtClean="0"/>
              <a:t> </a:t>
            </a:r>
          </a:p>
          <a:p>
            <a:pPr lvl="1"/>
            <a:r>
              <a:rPr lang="es-ES" dirty="0" err="1" smtClean="0"/>
              <a:t>See</a:t>
            </a:r>
            <a:r>
              <a:rPr lang="es-ES" dirty="0" smtClean="0"/>
              <a:t> </a:t>
            </a:r>
            <a:r>
              <a:rPr lang="es-ES" dirty="0" err="1" smtClean="0"/>
              <a:t>presentation</a:t>
            </a:r>
            <a:r>
              <a:rPr lang="es-ES" dirty="0" smtClean="0"/>
              <a:t> “</a:t>
            </a:r>
            <a:r>
              <a:rPr lang="en-US" dirty="0"/>
              <a:t>IBN for network slicing in  5G-EVE project</a:t>
            </a:r>
            <a:r>
              <a:rPr lang="es-ES" dirty="0" smtClean="0"/>
              <a:t>” at IETF#106 </a:t>
            </a:r>
            <a:r>
              <a:rPr lang="es-ES" dirty="0" err="1" smtClean="0"/>
              <a:t>Singapore</a:t>
            </a:r>
            <a:r>
              <a:rPr lang="es-ES" dirty="0" smtClean="0"/>
              <a:t> meeting </a:t>
            </a:r>
          </a:p>
          <a:p>
            <a:r>
              <a:rPr lang="es-ES" dirty="0" err="1" smtClean="0"/>
              <a:t>Extension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work</a:t>
            </a:r>
            <a:r>
              <a:rPr lang="es-ES" dirty="0" smtClean="0"/>
              <a:t> to </a:t>
            </a:r>
            <a:r>
              <a:rPr lang="es-ES" dirty="0" err="1" smtClean="0"/>
              <a:t>the</a:t>
            </a:r>
            <a:r>
              <a:rPr lang="es-ES" dirty="0" smtClean="0"/>
              <a:t> particular case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transport</a:t>
            </a:r>
            <a:r>
              <a:rPr lang="es-ES" dirty="0" smtClean="0"/>
              <a:t> Network</a:t>
            </a:r>
          </a:p>
          <a:p>
            <a:pPr lvl="1"/>
            <a:r>
              <a:rPr lang="es-ES" dirty="0" err="1" smtClean="0"/>
              <a:t>Influenced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work</a:t>
            </a:r>
            <a:r>
              <a:rPr lang="es-ES" dirty="0" smtClean="0"/>
              <a:t> in TEAS NS DT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transport</a:t>
            </a:r>
            <a:r>
              <a:rPr lang="es-ES" dirty="0" smtClean="0"/>
              <a:t> </a:t>
            </a:r>
            <a:r>
              <a:rPr lang="es-ES" dirty="0" err="1" smtClean="0"/>
              <a:t>slicing</a:t>
            </a:r>
            <a:endParaRPr lang="es-ES" dirty="0" smtClean="0"/>
          </a:p>
          <a:p>
            <a:pPr lvl="1"/>
            <a:r>
              <a:rPr lang="es-ES" dirty="0" smtClean="0"/>
              <a:t>Narrow </a:t>
            </a:r>
            <a:r>
              <a:rPr lang="es-ES" dirty="0" err="1" smtClean="0"/>
              <a:t>down</a:t>
            </a:r>
            <a:r>
              <a:rPr lang="es-ES" dirty="0" smtClean="0"/>
              <a:t> </a:t>
            </a:r>
            <a:r>
              <a:rPr lang="es-ES" dirty="0" err="1" smtClean="0"/>
              <a:t>focus</a:t>
            </a:r>
            <a:r>
              <a:rPr lang="es-ES" dirty="0" smtClean="0"/>
              <a:t> to IETF </a:t>
            </a:r>
            <a:r>
              <a:rPr lang="es-ES" dirty="0" err="1" smtClean="0"/>
              <a:t>scope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184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2510"/>
          </a:xfrm>
        </p:spPr>
        <p:txBody>
          <a:bodyPr>
            <a:normAutofit/>
          </a:bodyPr>
          <a:lstStyle/>
          <a:p>
            <a:r>
              <a:rPr lang="es-ES" dirty="0" smtClean="0"/>
              <a:t>Transport </a:t>
            </a:r>
            <a:r>
              <a:rPr lang="es-ES" dirty="0" err="1" smtClean="0"/>
              <a:t>slices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302325"/>
            <a:ext cx="10515600" cy="4904511"/>
          </a:xfrm>
        </p:spPr>
        <p:txBody>
          <a:bodyPr>
            <a:normAutofit fontScale="92500" lnSpcReduction="10000"/>
          </a:bodyPr>
          <a:lstStyle/>
          <a:p>
            <a:r>
              <a:rPr lang="es-ES" dirty="0" err="1" smtClean="0"/>
              <a:t>On-going</a:t>
            </a:r>
            <a:r>
              <a:rPr lang="es-ES" dirty="0" smtClean="0"/>
              <a:t> </a:t>
            </a:r>
            <a:r>
              <a:rPr lang="es-ES" dirty="0" err="1" smtClean="0"/>
              <a:t>work</a:t>
            </a:r>
            <a:r>
              <a:rPr lang="es-ES" dirty="0" smtClean="0"/>
              <a:t> in TEAS WG NS DT</a:t>
            </a:r>
          </a:p>
          <a:p>
            <a:pPr lvl="1"/>
            <a:r>
              <a:rPr lang="en-US" dirty="0" smtClean="0"/>
              <a:t>[1] draft-nsdt-teas-transport-slice-definition-01</a:t>
            </a:r>
          </a:p>
          <a:p>
            <a:pPr lvl="1"/>
            <a:r>
              <a:rPr lang="en-US" dirty="0" smtClean="0"/>
              <a:t>[2] draft-nsdt-teas-ns-framework-02</a:t>
            </a:r>
          </a:p>
          <a:p>
            <a:r>
              <a:rPr lang="en-US" dirty="0" smtClean="0"/>
              <a:t>From [1]: </a:t>
            </a:r>
            <a:r>
              <a:rPr lang="en-US" i="1" dirty="0" smtClean="0"/>
              <a:t>“A </a:t>
            </a:r>
            <a:r>
              <a:rPr lang="en-US" i="1" dirty="0"/>
              <a:t>transport slice is built based on </a:t>
            </a:r>
            <a:r>
              <a:rPr lang="en-US" i="1" dirty="0" smtClean="0"/>
              <a:t>a request </a:t>
            </a:r>
            <a:r>
              <a:rPr lang="en-US" i="1" dirty="0"/>
              <a:t>from a higher operations system.  The interface to </a:t>
            </a:r>
            <a:r>
              <a:rPr lang="en-US" i="1" dirty="0" smtClean="0"/>
              <a:t>higher operations </a:t>
            </a:r>
            <a:r>
              <a:rPr lang="en-US" i="1" dirty="0"/>
              <a:t>systems should </a:t>
            </a:r>
            <a:r>
              <a:rPr lang="en-US" b="1" i="1" dirty="0"/>
              <a:t>express the needed connectivity in </a:t>
            </a:r>
            <a:r>
              <a:rPr lang="en-US" b="1" i="1" dirty="0" smtClean="0"/>
              <a:t>a technology-agnostic </a:t>
            </a:r>
            <a:r>
              <a:rPr lang="en-US" b="1" i="1" dirty="0"/>
              <a:t>way</a:t>
            </a:r>
            <a:r>
              <a:rPr lang="en-US" i="1" dirty="0"/>
              <a:t>, and slice customers do </a:t>
            </a:r>
            <a:r>
              <a:rPr lang="en-US" b="1" i="1" dirty="0"/>
              <a:t>not need to </a:t>
            </a:r>
            <a:r>
              <a:rPr lang="en-US" b="1" i="1" dirty="0" smtClean="0"/>
              <a:t>recognize concrete </a:t>
            </a:r>
            <a:r>
              <a:rPr lang="en-US" b="1" i="1" dirty="0"/>
              <a:t>configurations </a:t>
            </a:r>
            <a:r>
              <a:rPr lang="en-US" i="1" dirty="0"/>
              <a:t>based on the technologies (</a:t>
            </a:r>
            <a:r>
              <a:rPr lang="en-US" i="1" dirty="0" err="1"/>
              <a:t>e.g</a:t>
            </a:r>
            <a:r>
              <a:rPr lang="en-US" i="1" dirty="0"/>
              <a:t> being </a:t>
            </a:r>
            <a:r>
              <a:rPr lang="en-US" b="1" i="1" dirty="0" smtClean="0"/>
              <a:t>more declarative </a:t>
            </a:r>
            <a:r>
              <a:rPr lang="en-US" b="1" i="1" dirty="0"/>
              <a:t>than imperative</a:t>
            </a:r>
            <a:r>
              <a:rPr lang="en-US" i="1" dirty="0"/>
              <a:t>).  </a:t>
            </a:r>
            <a:r>
              <a:rPr lang="en-US" b="1" i="1" dirty="0"/>
              <a:t>The request to instantiate a </a:t>
            </a:r>
            <a:r>
              <a:rPr lang="en-US" b="1" i="1" dirty="0" smtClean="0"/>
              <a:t>transport slice </a:t>
            </a:r>
            <a:r>
              <a:rPr lang="en-US" b="1" i="1" dirty="0"/>
              <a:t>is represented with some indicators such as SLO, </a:t>
            </a:r>
            <a:r>
              <a:rPr lang="en-US" b="1" i="1" dirty="0" smtClean="0"/>
              <a:t>and technologies </a:t>
            </a:r>
            <a:r>
              <a:rPr lang="en-US" b="1" i="1" dirty="0"/>
              <a:t>are selected and managed accordingly</a:t>
            </a:r>
            <a:r>
              <a:rPr lang="en-US" i="1" dirty="0" smtClean="0"/>
              <a:t>.”</a:t>
            </a:r>
          </a:p>
          <a:p>
            <a:r>
              <a:rPr lang="es-ES" dirty="0" smtClean="0"/>
              <a:t>IB </a:t>
            </a:r>
            <a:r>
              <a:rPr lang="es-ES" dirty="0" err="1" smtClean="0"/>
              <a:t>approach</a:t>
            </a:r>
            <a:r>
              <a:rPr lang="es-ES" dirty="0" smtClean="0"/>
              <a:t> </a:t>
            </a:r>
            <a:r>
              <a:rPr lang="es-ES" dirty="0" err="1" smtClean="0"/>
              <a:t>seems</a:t>
            </a:r>
            <a:r>
              <a:rPr lang="es-ES" dirty="0" smtClean="0"/>
              <a:t> </a:t>
            </a:r>
            <a:r>
              <a:rPr lang="es-ES" dirty="0" err="1" smtClean="0"/>
              <a:t>adequate</a:t>
            </a:r>
            <a:r>
              <a:rPr lang="es-ES" dirty="0" smtClean="0"/>
              <a:t> </a:t>
            </a:r>
            <a:r>
              <a:rPr lang="en-US" dirty="0"/>
              <a:t>for the provision of transport network slices </a:t>
            </a:r>
            <a:r>
              <a:rPr lang="en-US" dirty="0" smtClean="0"/>
              <a:t>with appropriate </a:t>
            </a:r>
            <a:r>
              <a:rPr lang="en-US" dirty="0"/>
              <a:t>level of abstraction towards the transport </a:t>
            </a:r>
            <a:r>
              <a:rPr lang="en-US" dirty="0" smtClean="0"/>
              <a:t>network control </a:t>
            </a:r>
            <a:r>
              <a:rPr lang="en-US" dirty="0"/>
              <a:t>and management artifacts</a:t>
            </a:r>
          </a:p>
        </p:txBody>
      </p:sp>
    </p:spTree>
    <p:extLst>
      <p:ext uri="{BB962C8B-B14F-4D97-AF65-F5344CB8AC3E}">
        <p14:creationId xmlns:p14="http://schemas.microsoft.com/office/powerpoint/2010/main" val="394137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E2E slice </a:t>
            </a:r>
            <a:r>
              <a:rPr lang="en-US" dirty="0" err="1"/>
              <a:t>nanagement</a:t>
            </a:r>
            <a:r>
              <a:rPr lang="en-US" dirty="0"/>
              <a:t> and control</a:t>
            </a:r>
          </a:p>
        </p:txBody>
      </p:sp>
      <p:pic>
        <p:nvPicPr>
          <p:cNvPr id="70" name="Imagen 6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2" y="1505684"/>
            <a:ext cx="10848975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61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5530"/>
          </a:xfrm>
        </p:spPr>
        <p:txBody>
          <a:bodyPr/>
          <a:lstStyle/>
          <a:p>
            <a:r>
              <a:rPr lang="es-ES" dirty="0" smtClean="0"/>
              <a:t>Transport </a:t>
            </a:r>
            <a:r>
              <a:rPr lang="es-ES" dirty="0" err="1" smtClean="0"/>
              <a:t>Slice</a:t>
            </a:r>
            <a:r>
              <a:rPr lang="es-ES" dirty="0" smtClean="0"/>
              <a:t> </a:t>
            </a:r>
            <a:r>
              <a:rPr lang="es-ES" dirty="0" err="1" smtClean="0"/>
              <a:t>Intent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277593"/>
            <a:ext cx="10515600" cy="5067784"/>
          </a:xfrm>
        </p:spPr>
        <p:txBody>
          <a:bodyPr>
            <a:normAutofit/>
          </a:bodyPr>
          <a:lstStyle/>
          <a:p>
            <a:r>
              <a:rPr lang="en-US" sz="2400" dirty="0"/>
              <a:t>draft-irtf-nmrg-ibn-concepts-definitions-01: </a:t>
            </a:r>
            <a:r>
              <a:rPr lang="en-US" sz="2400" i="1" dirty="0"/>
              <a:t>“Intent is </a:t>
            </a:r>
            <a:r>
              <a:rPr lang="en-US" sz="2400" i="1" dirty="0" smtClean="0"/>
              <a:t>a </a:t>
            </a:r>
            <a:r>
              <a:rPr lang="en-US" sz="2400" b="1" i="1" dirty="0" smtClean="0"/>
              <a:t>higher-level </a:t>
            </a:r>
            <a:r>
              <a:rPr lang="en-US" sz="2400" b="1" i="1"/>
              <a:t>declarative </a:t>
            </a:r>
            <a:r>
              <a:rPr lang="en-US" sz="2400" b="1" i="1" smtClean="0"/>
              <a:t>goal </a:t>
            </a:r>
            <a:r>
              <a:rPr lang="en-US" sz="2400" i="1" dirty="0"/>
              <a:t>that operates at the level of </a:t>
            </a:r>
            <a:r>
              <a:rPr lang="en-US" sz="2400" i="1" dirty="0" smtClean="0"/>
              <a:t>a network </a:t>
            </a:r>
            <a:r>
              <a:rPr lang="en-US" sz="2400" i="1" dirty="0"/>
              <a:t>and services it provides, not individual devices.  It is </a:t>
            </a:r>
            <a:r>
              <a:rPr lang="en-US" sz="2400" i="1" dirty="0" smtClean="0"/>
              <a:t>used </a:t>
            </a:r>
            <a:r>
              <a:rPr lang="en-US" sz="2400" b="1" i="1" dirty="0" smtClean="0"/>
              <a:t>to </a:t>
            </a:r>
            <a:r>
              <a:rPr lang="en-US" sz="2400" b="1" i="1" dirty="0"/>
              <a:t>define outcomes and high-level operational goals</a:t>
            </a:r>
            <a:r>
              <a:rPr lang="en-US" sz="2400" i="1" dirty="0"/>
              <a:t>, without the </a:t>
            </a:r>
            <a:r>
              <a:rPr lang="en-US" sz="2400" i="1" dirty="0" smtClean="0"/>
              <a:t>need to </a:t>
            </a:r>
            <a:r>
              <a:rPr lang="en-US" sz="2400" i="1" dirty="0"/>
              <a:t>enumerate specific events, conditions, and actions”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s-ES" sz="2400" dirty="0" err="1" smtClean="0"/>
              <a:t>Foundation</a:t>
            </a:r>
            <a:r>
              <a:rPr lang="es-ES" sz="2400" dirty="0" smtClean="0"/>
              <a:t> </a:t>
            </a:r>
            <a:r>
              <a:rPr lang="es-ES" sz="2400" dirty="0" err="1" smtClean="0"/>
              <a:t>for</a:t>
            </a:r>
            <a:r>
              <a:rPr lang="es-ES" sz="2400" dirty="0" smtClean="0"/>
              <a:t> </a:t>
            </a:r>
            <a:r>
              <a:rPr lang="es-ES" sz="2400" dirty="0" err="1" smtClean="0"/>
              <a:t>transport</a:t>
            </a:r>
            <a:r>
              <a:rPr lang="es-ES" sz="2400" dirty="0" smtClean="0"/>
              <a:t> </a:t>
            </a:r>
            <a:r>
              <a:rPr lang="es-ES" sz="2400" dirty="0" err="1" smtClean="0"/>
              <a:t>slice</a:t>
            </a:r>
            <a:r>
              <a:rPr lang="es-ES" sz="2400" dirty="0" smtClean="0"/>
              <a:t> </a:t>
            </a:r>
            <a:r>
              <a:rPr lang="es-ES" sz="2400" dirty="0" err="1" smtClean="0"/>
              <a:t>intents</a:t>
            </a:r>
            <a:r>
              <a:rPr lang="es-ES" sz="2400" dirty="0" smtClean="0"/>
              <a:t> </a:t>
            </a:r>
            <a:r>
              <a:rPr lang="es-E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s-ES" sz="24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GSMA </a:t>
            </a:r>
            <a:r>
              <a:rPr lang="es-ES" sz="2400" u="sng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Generic</a:t>
            </a:r>
            <a:r>
              <a:rPr lang="es-ES" sz="24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400" u="sng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Slice</a:t>
            </a:r>
            <a:r>
              <a:rPr lang="es-ES" sz="24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400" u="sng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Template</a:t>
            </a:r>
            <a:endParaRPr lang="es-ES" sz="2400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/>
            <a:r>
              <a:rPr lang="en-US" sz="2000" dirty="0"/>
              <a:t>NG.116 (Generic network Slice Template (GST): Version 2 Released on October </a:t>
            </a:r>
            <a:r>
              <a:rPr lang="en-US" sz="2000" dirty="0" smtClean="0"/>
              <a:t>2019.</a:t>
            </a:r>
            <a:endParaRPr lang="en-US" sz="2000" dirty="0"/>
          </a:p>
          <a:p>
            <a:pPr marL="914400" lvl="1" indent="-457200"/>
            <a:r>
              <a:rPr lang="en-US" sz="2000" dirty="0"/>
              <a:t>The purpose of NG.116 is to assist network slice provides to map the use cases of network slice customers into generic attributes.</a:t>
            </a:r>
          </a:p>
          <a:p>
            <a:pPr marL="914400" lvl="1" indent="-457200"/>
            <a:r>
              <a:rPr lang="en-US" sz="2000" dirty="0"/>
              <a:t>New attributes are still being defined and added.</a:t>
            </a:r>
          </a:p>
          <a:p>
            <a:endParaRPr lang="en-US" dirty="0"/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7" y="4466272"/>
            <a:ext cx="11477625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29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491737"/>
            <a:ext cx="10515600" cy="816561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Transport </a:t>
            </a:r>
            <a:r>
              <a:rPr lang="es-ES" dirty="0" err="1" smtClean="0"/>
              <a:t>Slice</a:t>
            </a:r>
            <a:r>
              <a:rPr lang="es-ES" dirty="0" smtClean="0"/>
              <a:t> </a:t>
            </a:r>
            <a:r>
              <a:rPr lang="es-ES" dirty="0" err="1" smtClean="0"/>
              <a:t>Intents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100" dirty="0" err="1"/>
              <a:t>Intent</a:t>
            </a:r>
            <a:r>
              <a:rPr lang="es-ES" sz="3100" dirty="0"/>
              <a:t> </a:t>
            </a:r>
            <a:r>
              <a:rPr lang="es-ES" sz="3100" dirty="0" err="1"/>
              <a:t>lifecycle</a:t>
            </a:r>
            <a:r>
              <a:rPr lang="es-ES" sz="3100" dirty="0"/>
              <a:t> </a:t>
            </a:r>
            <a:r>
              <a:rPr lang="es-ES" sz="3100" dirty="0" err="1"/>
              <a:t>according</a:t>
            </a:r>
            <a:r>
              <a:rPr lang="es-ES" sz="3100" dirty="0"/>
              <a:t> to draft-irtf-nmrg-ibn-concepts-definitions-01</a:t>
            </a:r>
            <a:r>
              <a:rPr lang="en-US" sz="3100" dirty="0"/>
              <a:t/>
            </a:r>
            <a:br>
              <a:rPr lang="en-US" sz="3100" dirty="0"/>
            </a:br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82" y="1620350"/>
            <a:ext cx="10722769" cy="4822984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2023219" y="1989314"/>
            <a:ext cx="4265039" cy="1837098"/>
          </a:xfrm>
          <a:prstGeom prst="roundRect">
            <a:avLst>
              <a:gd name="adj" fmla="val 7863"/>
            </a:avLst>
          </a:prstGeom>
          <a:solidFill>
            <a:schemeClr val="accent4">
              <a:lumMod val="75000"/>
              <a:alpha val="3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redondeado 5"/>
          <p:cNvSpPr/>
          <p:nvPr/>
        </p:nvSpPr>
        <p:spPr>
          <a:xfrm>
            <a:off x="6414867" y="1988946"/>
            <a:ext cx="4656408" cy="1851534"/>
          </a:xfrm>
          <a:prstGeom prst="roundRect">
            <a:avLst>
              <a:gd name="adj" fmla="val 9741"/>
            </a:avLst>
          </a:prstGeom>
          <a:solidFill>
            <a:schemeClr val="accent4">
              <a:lumMod val="75000"/>
              <a:alpha val="3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/>
          <p:cNvSpPr txBox="1"/>
          <p:nvPr/>
        </p:nvSpPr>
        <p:spPr>
          <a:xfrm>
            <a:off x="608573" y="6396335"/>
            <a:ext cx="351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[3] draft-contreras-teas-slice-nbi-01</a:t>
            </a:r>
            <a:endParaRPr lang="en-US" dirty="0"/>
          </a:p>
        </p:txBody>
      </p:sp>
      <p:sp>
        <p:nvSpPr>
          <p:cNvPr id="8" name="CuadroTexto 7"/>
          <p:cNvSpPr txBox="1"/>
          <p:nvPr/>
        </p:nvSpPr>
        <p:spPr>
          <a:xfrm>
            <a:off x="1869644" y="1172753"/>
            <a:ext cx="48187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err="1" smtClean="0">
                <a:solidFill>
                  <a:schemeClr val="accent1">
                    <a:lumMod val="50000"/>
                  </a:schemeClr>
                </a:solidFill>
              </a:rPr>
              <a:t>Processing</a:t>
            </a:r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 of </a:t>
            </a:r>
            <a:r>
              <a:rPr lang="es-ES" sz="2400" b="1" dirty="0" err="1" smtClean="0">
                <a:solidFill>
                  <a:schemeClr val="accent1">
                    <a:lumMod val="50000"/>
                  </a:schemeClr>
                </a:solidFill>
              </a:rPr>
              <a:t>Generic</a:t>
            </a:r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1">
                    <a:lumMod val="50000"/>
                  </a:schemeClr>
                </a:solidFill>
              </a:rPr>
              <a:t>Slice</a:t>
            </a:r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1">
                    <a:lumMod val="50000"/>
                  </a:schemeClr>
                </a:solidFill>
              </a:rPr>
              <a:t>Template</a:t>
            </a:r>
            <a:endParaRPr lang="es-E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s-ES" sz="2400" b="1" dirty="0" err="1" smtClean="0">
                <a:solidFill>
                  <a:schemeClr val="accent1">
                    <a:lumMod val="50000"/>
                  </a:schemeClr>
                </a:solidFill>
              </a:rPr>
              <a:t>transport</a:t>
            </a:r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1">
                    <a:lumMod val="50000"/>
                  </a:schemeClr>
                </a:solidFill>
              </a:rPr>
              <a:t>concerns</a:t>
            </a:r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687171" y="1172385"/>
            <a:ext cx="3680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err="1" smtClean="0">
                <a:solidFill>
                  <a:schemeClr val="accent1">
                    <a:lumMod val="50000"/>
                  </a:schemeClr>
                </a:solidFill>
              </a:rPr>
              <a:t>Request</a:t>
            </a:r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 to </a:t>
            </a:r>
            <a:r>
              <a:rPr lang="es-ES" sz="2400" b="1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 Transport </a:t>
            </a:r>
            <a:r>
              <a:rPr lang="es-ES" sz="2400" b="1" dirty="0" err="1" smtClean="0">
                <a:solidFill>
                  <a:schemeClr val="accent1">
                    <a:lumMod val="50000"/>
                  </a:schemeClr>
                </a:solidFill>
              </a:rPr>
              <a:t>Slice</a:t>
            </a:r>
            <a:r>
              <a:rPr lang="es-ES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1">
                    <a:lumMod val="50000"/>
                  </a:schemeClr>
                </a:solidFill>
              </a:rPr>
              <a:t>Controller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Elipse 9"/>
          <p:cNvSpPr/>
          <p:nvPr/>
        </p:nvSpPr>
        <p:spPr>
          <a:xfrm>
            <a:off x="8946865" y="2433711"/>
            <a:ext cx="1886615" cy="15896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ipse 10"/>
          <p:cNvSpPr/>
          <p:nvPr/>
        </p:nvSpPr>
        <p:spPr>
          <a:xfrm>
            <a:off x="3198948" y="2444096"/>
            <a:ext cx="1886615" cy="15896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adroTexto 11"/>
          <p:cNvSpPr txBox="1"/>
          <p:nvPr/>
        </p:nvSpPr>
        <p:spPr>
          <a:xfrm>
            <a:off x="3434547" y="2819675"/>
            <a:ext cx="14423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</a:rPr>
              <a:t>GST-</a:t>
            </a:r>
            <a:r>
              <a:rPr lang="es-ES" sz="2400" b="1" dirty="0" err="1" smtClean="0">
                <a:solidFill>
                  <a:schemeClr val="bg1"/>
                </a:solidFill>
              </a:rPr>
              <a:t>like</a:t>
            </a:r>
            <a:r>
              <a:rPr lang="es-ES" sz="2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s-ES" sz="2400" b="1" dirty="0" err="1" smtClean="0">
                <a:solidFill>
                  <a:schemeClr val="bg1"/>
                </a:solidFill>
              </a:rPr>
              <a:t>attributes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9304853" y="2797137"/>
            <a:ext cx="11706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</a:rPr>
              <a:t>TSC NBI</a:t>
            </a:r>
          </a:p>
          <a:p>
            <a:pPr algn="ctr"/>
            <a:r>
              <a:rPr lang="es-ES" sz="2400" b="1" dirty="0" smtClean="0">
                <a:solidFill>
                  <a:schemeClr val="bg1"/>
                </a:solidFill>
              </a:rPr>
              <a:t>[3]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49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  <p:bldP spid="10" grpId="0" animBg="1"/>
      <p:bldP spid="11" grpId="0" animBg="1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Mechanisms for translating transport slice intents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dirty="0"/>
              <a:t>well defined set of context aware attributes </a:t>
            </a:r>
            <a:r>
              <a:rPr lang="en-US" dirty="0" smtClean="0"/>
              <a:t>should </a:t>
            </a:r>
            <a:r>
              <a:rPr lang="en-US" dirty="0"/>
              <a:t>be agreed </a:t>
            </a:r>
            <a:r>
              <a:rPr lang="en-US" dirty="0" smtClean="0"/>
              <a:t>upon </a:t>
            </a:r>
          </a:p>
          <a:p>
            <a:pPr lvl="1"/>
            <a:r>
              <a:rPr lang="en-US" dirty="0" smtClean="0"/>
              <a:t>This will </a:t>
            </a:r>
            <a:r>
              <a:rPr lang="en-US" dirty="0"/>
              <a:t>allow unambiguous instantiation of </a:t>
            </a:r>
            <a:r>
              <a:rPr lang="en-US" dirty="0" smtClean="0"/>
              <a:t>Intent driven transport slice</a:t>
            </a:r>
          </a:p>
          <a:p>
            <a:r>
              <a:rPr lang="en-US" dirty="0" smtClean="0"/>
              <a:t>A </a:t>
            </a:r>
            <a:r>
              <a:rPr lang="en-US" dirty="0"/>
              <a:t>combination of a structured set of attributes </a:t>
            </a:r>
            <a:r>
              <a:rPr lang="en-US" dirty="0" smtClean="0"/>
              <a:t>(communicated </a:t>
            </a:r>
            <a:r>
              <a:rPr lang="en-US" dirty="0"/>
              <a:t>between an IBN and an upper layer </a:t>
            </a:r>
            <a:r>
              <a:rPr lang="en-US" dirty="0" smtClean="0"/>
              <a:t>system) together with </a:t>
            </a:r>
            <a:r>
              <a:rPr lang="en-US" dirty="0"/>
              <a:t>user input would allow an IBN to have intent modeled and reason about its completeness/validity.  </a:t>
            </a:r>
          </a:p>
          <a:p>
            <a:r>
              <a:rPr lang="en-US" dirty="0"/>
              <a:t>Translation approaches and interaction with the upper systems might benefit from Natural Language Processing (NLP) technics </a:t>
            </a:r>
            <a:endParaRPr lang="en-US" dirty="0" smtClean="0"/>
          </a:p>
          <a:p>
            <a:pPr lvl="1"/>
            <a:r>
              <a:rPr lang="en-US" dirty="0" smtClean="0"/>
              <a:t>NPL technics can enable </a:t>
            </a:r>
            <a:r>
              <a:rPr lang="en-US" dirty="0"/>
              <a:t>high level expression of requirements found </a:t>
            </a:r>
            <a:r>
              <a:rPr lang="en-US" dirty="0" smtClean="0"/>
              <a:t>missing</a:t>
            </a:r>
          </a:p>
          <a:p>
            <a:pPr lvl="1"/>
            <a:r>
              <a:rPr lang="en-GB" dirty="0"/>
              <a:t>Translation approaches and interaction with higher layers can benefit from AI/ML mechanisms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498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Next</a:t>
            </a:r>
            <a:r>
              <a:rPr lang="es-ES" dirty="0" smtClean="0"/>
              <a:t> </a:t>
            </a:r>
            <a:r>
              <a:rPr lang="es-ES" dirty="0" err="1" smtClean="0"/>
              <a:t>steps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Keep</a:t>
            </a:r>
            <a:r>
              <a:rPr lang="es-ES" dirty="0" smtClean="0"/>
              <a:t> </a:t>
            </a:r>
            <a:r>
              <a:rPr lang="es-ES" dirty="0" err="1" smtClean="0"/>
              <a:t>developing</a:t>
            </a:r>
            <a:r>
              <a:rPr lang="es-ES" dirty="0" smtClean="0"/>
              <a:t> IB </a:t>
            </a:r>
            <a:r>
              <a:rPr lang="es-ES" dirty="0" err="1" smtClean="0"/>
              <a:t>capabilities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transport</a:t>
            </a:r>
            <a:r>
              <a:rPr lang="es-ES" dirty="0" smtClean="0"/>
              <a:t> </a:t>
            </a:r>
            <a:r>
              <a:rPr lang="es-ES" dirty="0" err="1" smtClean="0"/>
              <a:t>slices</a:t>
            </a:r>
            <a:endParaRPr lang="es-ES" dirty="0" smtClean="0"/>
          </a:p>
          <a:p>
            <a:r>
              <a:rPr lang="es-ES" dirty="0" err="1" smtClean="0"/>
              <a:t>Keep</a:t>
            </a:r>
            <a:r>
              <a:rPr lang="es-ES" dirty="0" smtClean="0"/>
              <a:t> </a:t>
            </a:r>
            <a:r>
              <a:rPr lang="es-ES" dirty="0" err="1" smtClean="0"/>
              <a:t>analysing</a:t>
            </a:r>
            <a:r>
              <a:rPr lang="es-ES" dirty="0" smtClean="0"/>
              <a:t> GST </a:t>
            </a:r>
            <a:r>
              <a:rPr lang="es-ES" dirty="0" err="1" smtClean="0"/>
              <a:t>attributes</a:t>
            </a:r>
            <a:r>
              <a:rPr lang="es-ES" dirty="0" smtClean="0"/>
              <a:t> and </a:t>
            </a:r>
            <a:r>
              <a:rPr lang="es-ES" dirty="0" err="1" smtClean="0"/>
              <a:t>their</a:t>
            </a:r>
            <a:r>
              <a:rPr lang="es-ES" dirty="0" smtClean="0"/>
              <a:t> </a:t>
            </a:r>
            <a:r>
              <a:rPr lang="es-ES" dirty="0" err="1" smtClean="0"/>
              <a:t>impact</a:t>
            </a:r>
            <a:r>
              <a:rPr lang="es-ES" dirty="0" smtClean="0"/>
              <a:t> in </a:t>
            </a:r>
            <a:r>
              <a:rPr lang="es-ES" dirty="0" err="1" smtClean="0"/>
              <a:t>transport</a:t>
            </a:r>
            <a:endParaRPr lang="es-ES" dirty="0" smtClean="0"/>
          </a:p>
          <a:p>
            <a:r>
              <a:rPr lang="es-ES" dirty="0" err="1" smtClean="0"/>
              <a:t>Align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progress</a:t>
            </a:r>
            <a:r>
              <a:rPr lang="es-ES" dirty="0" smtClean="0"/>
              <a:t> in TEAS NS DT </a:t>
            </a:r>
          </a:p>
          <a:p>
            <a:r>
              <a:rPr lang="es-ES" dirty="0" err="1" smtClean="0"/>
              <a:t>Request</a:t>
            </a:r>
            <a:r>
              <a:rPr lang="es-ES" dirty="0" smtClean="0"/>
              <a:t> </a:t>
            </a:r>
            <a:r>
              <a:rPr lang="es-ES" dirty="0" err="1" smtClean="0"/>
              <a:t>comments</a:t>
            </a:r>
            <a:r>
              <a:rPr lang="es-ES" dirty="0" smtClean="0"/>
              <a:t> and inputs </a:t>
            </a:r>
            <a:r>
              <a:rPr lang="es-ES" dirty="0" err="1" smtClean="0"/>
              <a:t>for</a:t>
            </a:r>
            <a:r>
              <a:rPr lang="es-ES" dirty="0" smtClean="0"/>
              <a:t> new </a:t>
            </a:r>
            <a:r>
              <a:rPr lang="es-ES" dirty="0" err="1" smtClean="0"/>
              <a:t>versions</a:t>
            </a:r>
            <a:endParaRPr lang="es-ES" dirty="0" smtClean="0"/>
          </a:p>
          <a:p>
            <a:r>
              <a:rPr lang="es-ES" dirty="0" smtClean="0"/>
              <a:t>Prepare new </a:t>
            </a:r>
            <a:r>
              <a:rPr lang="es-ES" dirty="0" err="1" smtClean="0"/>
              <a:t>version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Madrid meeting (IETF#108)</a:t>
            </a:r>
          </a:p>
          <a:p>
            <a:pPr lvl="1"/>
            <a:r>
              <a:rPr lang="es-ES" dirty="0" smtClean="0"/>
              <a:t>J. Tantsura </a:t>
            </a:r>
            <a:r>
              <a:rPr lang="es-ES" dirty="0" err="1" smtClean="0"/>
              <a:t>joined</a:t>
            </a:r>
            <a:r>
              <a:rPr lang="es-ES" dirty="0" smtClean="0"/>
              <a:t> as </a:t>
            </a:r>
            <a:r>
              <a:rPr lang="es-ES" dirty="0" err="1" smtClean="0"/>
              <a:t>co-author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54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Backup</a:t>
            </a:r>
            <a:r>
              <a:rPr lang="es-ES" dirty="0" smtClean="0"/>
              <a:t> - </a:t>
            </a:r>
            <a:r>
              <a:rPr lang="en-US" dirty="0"/>
              <a:t>Generic Slice Template </a:t>
            </a:r>
            <a:r>
              <a:rPr lang="en-US" dirty="0" smtClean="0"/>
              <a:t>Attributes (examples)</a:t>
            </a:r>
            <a:endParaRPr lang="en-US" dirty="0"/>
          </a:p>
        </p:txBody>
      </p:sp>
      <p:sp>
        <p:nvSpPr>
          <p:cNvPr id="4" name="object 45"/>
          <p:cNvSpPr/>
          <p:nvPr/>
        </p:nvSpPr>
        <p:spPr>
          <a:xfrm>
            <a:off x="560917" y="1950588"/>
            <a:ext cx="5375240" cy="4687216"/>
          </a:xfrm>
          <a:custGeom>
            <a:avLst/>
            <a:gdLst/>
            <a:ahLst/>
            <a:cxnLst/>
            <a:rect l="l" t="t" r="r" b="b"/>
            <a:pathLst>
              <a:path w="2585085" h="1941829">
                <a:moveTo>
                  <a:pt x="0" y="1941576"/>
                </a:moveTo>
                <a:lnTo>
                  <a:pt x="2584704" y="1941576"/>
                </a:lnTo>
                <a:lnTo>
                  <a:pt x="2584704" y="0"/>
                </a:lnTo>
                <a:lnTo>
                  <a:pt x="0" y="0"/>
                </a:lnTo>
                <a:lnTo>
                  <a:pt x="0" y="1941576"/>
                </a:lnTo>
                <a:close/>
              </a:path>
            </a:pathLst>
          </a:custGeom>
          <a:solidFill>
            <a:schemeClr val="bg1">
              <a:lumMod val="85000"/>
              <a:alpha val="50196"/>
            </a:schemeClr>
          </a:solidFill>
        </p:spPr>
        <p:txBody>
          <a:bodyPr wrap="square" lIns="96000" tIns="528000" rIns="96000" bIns="48000" numCol="2" rtlCol="0"/>
          <a:lstStyle/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Maximum Supported Packet size</a:t>
            </a: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Downlink Throughput per user</a:t>
            </a: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Uplink Throughput per user</a:t>
            </a: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Downlink Throughput per slice</a:t>
            </a: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Uplink Throughput per slice</a:t>
            </a: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Reliability</a:t>
            </a: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Device velocity</a:t>
            </a:r>
          </a:p>
          <a:p>
            <a:pPr marL="171450" marR="6773" lvl="0" indent="-17145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endParaRPr kumimoji="0" lang="en-GB" sz="1067" b="0" i="0" u="none" strike="noStrike" kern="1200" cap="none" spc="-7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Palatino Linotype"/>
              <a:ea typeface="+mn-ea"/>
              <a:cs typeface="Arial"/>
            </a:endParaRP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Radio spectrum</a:t>
            </a: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Delay Tolerance</a:t>
            </a: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Synchronicity</a:t>
            </a: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Positioning support</a:t>
            </a: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Supported Access technologies</a:t>
            </a: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Multicast</a:t>
            </a: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Support for non-IP traffic</a:t>
            </a:r>
            <a:endParaRPr kumimoji="0" lang="en-GB" sz="2400" b="0" i="0" u="none" strike="noStrike" kern="1200" cap="none" spc="-7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Palatino Linotype"/>
              <a:ea typeface="+mn-ea"/>
              <a:cs typeface="Arial"/>
            </a:endParaRPr>
          </a:p>
          <a:p>
            <a:pPr marL="342900" marR="6773" lvl="0" indent="-34290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endParaRPr kumimoji="0" lang="en-GB" sz="1867" b="0" i="0" u="none" strike="noStrike" kern="1200" cap="none" spc="-7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Palatino Linotype"/>
              <a:ea typeface="+mn-ea"/>
              <a:cs typeface="Arial"/>
            </a:endParaRPr>
          </a:p>
        </p:txBody>
      </p:sp>
      <p:sp>
        <p:nvSpPr>
          <p:cNvPr id="5" name="object 45"/>
          <p:cNvSpPr/>
          <p:nvPr/>
        </p:nvSpPr>
        <p:spPr>
          <a:xfrm>
            <a:off x="6192011" y="1938620"/>
            <a:ext cx="5375240" cy="4687216"/>
          </a:xfrm>
          <a:custGeom>
            <a:avLst/>
            <a:gdLst/>
            <a:ahLst/>
            <a:cxnLst/>
            <a:rect l="l" t="t" r="r" b="b"/>
            <a:pathLst>
              <a:path w="2585085" h="1941829">
                <a:moveTo>
                  <a:pt x="0" y="1941576"/>
                </a:moveTo>
                <a:lnTo>
                  <a:pt x="2584704" y="1941576"/>
                </a:lnTo>
                <a:lnTo>
                  <a:pt x="2584704" y="0"/>
                </a:lnTo>
                <a:lnTo>
                  <a:pt x="0" y="0"/>
                </a:lnTo>
                <a:lnTo>
                  <a:pt x="0" y="1941576"/>
                </a:lnTo>
                <a:close/>
              </a:path>
            </a:pathLst>
          </a:custGeom>
          <a:solidFill>
            <a:schemeClr val="bg1">
              <a:lumMod val="85000"/>
              <a:alpha val="50196"/>
            </a:schemeClr>
          </a:solidFill>
        </p:spPr>
        <p:txBody>
          <a:bodyPr wrap="square" lIns="96000" tIns="528000" rIns="96000" bIns="48000" numCol="2" rtlCol="0"/>
          <a:lstStyle/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Deterministic communication	</a:t>
            </a:r>
          </a:p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Terminal number and density</a:t>
            </a:r>
          </a:p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Performance Monitoring</a:t>
            </a:r>
          </a:p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Real-time Charging/Billing</a:t>
            </a:r>
          </a:p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User Management openness</a:t>
            </a:r>
          </a:p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Performance prediction</a:t>
            </a:r>
          </a:p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 smtClean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Location </a:t>
            </a: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based message delivery</a:t>
            </a:r>
          </a:p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Security Model</a:t>
            </a:r>
          </a:p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Isolation</a:t>
            </a:r>
          </a:p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Custom user plane termination</a:t>
            </a:r>
          </a:p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Session and Service Continuity</a:t>
            </a:r>
          </a:p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Root cause Investigation</a:t>
            </a:r>
          </a:p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5408F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r>
              <a:rPr kumimoji="0" lang="en-GB" sz="1867" b="0" i="0" u="none" strike="noStrike" kern="1200" cap="none" spc="-7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Palatino Linotype"/>
                <a:ea typeface="+mn-ea"/>
                <a:cs typeface="Arial"/>
              </a:rPr>
              <a:t>Coverage</a:t>
            </a:r>
            <a:endParaRPr kumimoji="0" lang="en-GB" sz="2400" b="0" i="0" u="none" strike="noStrike" kern="1200" cap="none" spc="-7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Palatino Linotype"/>
              <a:ea typeface="+mn-ea"/>
              <a:cs typeface="Arial"/>
            </a:endParaRPr>
          </a:p>
          <a:p>
            <a:pPr marL="287993" marR="6773" lvl="0" indent="-287993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E30613"/>
              </a:buClr>
              <a:buSzTx/>
              <a:buFont typeface="Wingdings" panose="05000000000000000000" pitchFamily="2" charset="2"/>
              <a:buChar char="§"/>
              <a:tabLst>
                <a:tab pos="474121" algn="l"/>
              </a:tabLst>
              <a:defRPr/>
            </a:pPr>
            <a:endParaRPr kumimoji="0" lang="en-GB" sz="1867" b="0" i="0" u="none" strike="noStrike" kern="1200" cap="none" spc="-7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Palatino Linotype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282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633</Words>
  <Application>Microsoft Office PowerPoint</Application>
  <PresentationFormat>Panorámica</PresentationFormat>
  <Paragraphs>77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Palatino Linotype</vt:lpstr>
      <vt:lpstr>Wingdings</vt:lpstr>
      <vt:lpstr>1_Tema de Office</vt:lpstr>
      <vt:lpstr>Transport Slice Intent  &lt;draft-contreras-nmrg-transport-slice-intent-00&gt;</vt:lpstr>
      <vt:lpstr>Background</vt:lpstr>
      <vt:lpstr>Transport slices</vt:lpstr>
      <vt:lpstr>E2E slice nanagement and control</vt:lpstr>
      <vt:lpstr>Transport Slice Intent</vt:lpstr>
      <vt:lpstr>Transport Slice Intents Intent lifecycle according to draft-irtf-nmrg-ibn-concepts-definitions-01 </vt:lpstr>
      <vt:lpstr>Mechanisms for translating transport slice intents</vt:lpstr>
      <vt:lpstr>Next steps</vt:lpstr>
      <vt:lpstr>Backup - Generic Slice Template Attributes (examples)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 Slice Intent  &lt;draft-contreras-nmrg-transport-slice-intent-00&gt;</dc:title>
  <dc:creator>LUIS MIGUEL CONTRERAS MURILLO</dc:creator>
  <cp:lastModifiedBy>LUIS MIGUEL CONTRERAS MURILLO</cp:lastModifiedBy>
  <cp:revision>14</cp:revision>
  <dcterms:created xsi:type="dcterms:W3CDTF">2020-04-13T11:15:44Z</dcterms:created>
  <dcterms:modified xsi:type="dcterms:W3CDTF">2020-04-13T20:24:47Z</dcterms:modified>
</cp:coreProperties>
</file>