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6" r:id="rId2"/>
    <p:sldId id="358" r:id="rId3"/>
    <p:sldId id="372" r:id="rId4"/>
    <p:sldId id="361" r:id="rId5"/>
    <p:sldId id="369" r:id="rId6"/>
    <p:sldId id="360" r:id="rId7"/>
    <p:sldId id="373" r:id="rId8"/>
    <p:sldId id="350" r:id="rId9"/>
    <p:sldId id="375" r:id="rId10"/>
    <p:sldId id="374" r:id="rId11"/>
    <p:sldId id="363" r:id="rId12"/>
    <p:sldId id="355" r:id="rId13"/>
    <p:sldId id="338" r:id="rId14"/>
    <p:sldId id="364" r:id="rId15"/>
    <p:sldId id="366" r:id="rId16"/>
    <p:sldId id="370" r:id="rId17"/>
    <p:sldId id="365" r:id="rId18"/>
    <p:sldId id="371" r:id="rId19"/>
    <p:sldId id="258" r:id="rId20"/>
    <p:sldId id="367" r:id="rId21"/>
    <p:sldId id="362" r:id="rId22"/>
    <p:sldId id="278" r:id="rId23"/>
    <p:sldId id="368" r:id="rId24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5650"/>
    <a:srgbClr val="47B677"/>
    <a:srgbClr val="A29692"/>
    <a:srgbClr val="5C5995"/>
    <a:srgbClr val="152231"/>
    <a:srgbClr val="14294C"/>
    <a:srgbClr val="17172B"/>
    <a:srgbClr val="544EA0"/>
    <a:srgbClr val="F6F8E4"/>
    <a:srgbClr val="BCA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39" autoAdjust="0"/>
    <p:restoredTop sz="94434" autoAdjust="0"/>
  </p:normalViewPr>
  <p:slideViewPr>
    <p:cSldViewPr>
      <p:cViewPr varScale="1">
        <p:scale>
          <a:sx n="74" d="100"/>
          <a:sy n="74" d="100"/>
        </p:scale>
        <p:origin x="4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pitchFamily="-32" charset="0"/>
                <a:ea typeface="ＭＳ Ｐゴシック" pitchFamily="-32" charset="-128"/>
                <a:cs typeface="ＭＳ Ｐゴシック" pitchFamily="-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4F9A357-8577-4EC6-90A3-A03E92313106}" type="datetime1">
              <a:rPr lang="en-CA"/>
              <a:pPr/>
              <a:t>13/04/2020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pitchFamily="-32" charset="0"/>
                <a:ea typeface="ＭＳ Ｐゴシック" pitchFamily="-32" charset="-128"/>
                <a:cs typeface="ＭＳ Ｐゴシック" pitchFamily="-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69165F7-1238-400A-8102-8B7359286018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00468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32" charset="0"/>
                <a:ea typeface="ＭＳ Ｐゴシック" pitchFamily="-32" charset="-128"/>
                <a:cs typeface="ＭＳ Ｐゴシック" pitchFamily="-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32" charset="0"/>
                <a:ea typeface="ＭＳ Ｐゴシック" pitchFamily="-32" charset="-128"/>
                <a:cs typeface="ＭＳ Ｐゴシック" pitchFamily="-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32" charset="0"/>
                <a:ea typeface="ＭＳ Ｐゴシック" pitchFamily="-32" charset="-128"/>
                <a:cs typeface="ＭＳ Ｐゴシック" pitchFamily="-3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fld id="{99BD04E5-559F-4DD2-BF58-DA0BFF5BC5F3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2970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80" charset="-128"/>
        <a:cs typeface="ＭＳ Ｐゴシック" pitchFamily="8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8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264B0C-3A70-4B6F-95DB-A967ED30750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15887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93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7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D993CF-1CC8-4DB4-BA33-ACD43FACF24A}" type="slidenum">
              <a:rPr lang="en-CA"/>
              <a:pPr/>
              <a:t>19</a:t>
            </a:fld>
            <a:endParaRPr lang="en-CA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622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20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8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18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D53BD8-1CAD-46CB-85D4-79B84759DF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4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4D388-E6D3-4A70-812D-1CE82B38951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24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4D388-E6D3-4A70-812D-1CE82B3895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70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4D388-E6D3-4A70-812D-1CE82B38951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42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4D388-E6D3-4A70-812D-1CE82B38951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2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NCS-T11-3799-PowerPoint-Template-title_v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550863"/>
            <a:ext cx="42672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0400" y="2133600"/>
            <a:ext cx="5257800" cy="1295400"/>
          </a:xfrm>
        </p:spPr>
        <p:txBody>
          <a:bodyPr anchor="ctr"/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0400" y="3886200"/>
            <a:ext cx="5257800" cy="2133600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9FE453-93BA-4317-A6F2-36C1479E54F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ENCS-T11-3799-PowerPoint-Template_v2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685800" y="5562600"/>
            <a:ext cx="7772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charset="0"/>
              <a:buChar char="•"/>
              <a:defRPr sz="1000"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solidFill>
                  <a:schemeClr val="bg1"/>
                </a:solidFill>
                <a:latin typeface="Arial" charset="0"/>
              </a:defRPr>
            </a:lvl1pPr>
          </a:lstStyle>
          <a:p>
            <a:fld id="{087325AE-DE2E-46A3-B2FA-41AA7F61BBC6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82336"/>
          </a:solidFill>
          <a:latin typeface="+mj-lt"/>
          <a:ea typeface="ＭＳ Ｐゴシック" pitchFamily="80" charset="-128"/>
          <a:cs typeface="ＭＳ Ｐゴシック" pitchFamily="8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82336"/>
          </a:solidFill>
          <a:latin typeface="Arial" charset="0"/>
          <a:ea typeface="ＭＳ Ｐゴシック" pitchFamily="80" charset="-128"/>
          <a:cs typeface="ＭＳ Ｐゴシック" pitchFamily="8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82336"/>
          </a:solidFill>
          <a:latin typeface="Arial" charset="0"/>
          <a:ea typeface="ＭＳ Ｐゴシック" pitchFamily="80" charset="-128"/>
          <a:cs typeface="ＭＳ Ｐゴシック" pitchFamily="8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82336"/>
          </a:solidFill>
          <a:latin typeface="Arial" charset="0"/>
          <a:ea typeface="ＭＳ Ｐゴシック" pitchFamily="80" charset="-128"/>
          <a:cs typeface="ＭＳ Ｐゴシック" pitchFamily="8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82336"/>
          </a:solidFill>
          <a:latin typeface="Arial" charset="0"/>
          <a:ea typeface="ＭＳ Ｐゴシック" pitchFamily="80" charset="-128"/>
          <a:cs typeface="ＭＳ Ｐゴシック" pitchFamily="8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82336"/>
          </a:solidFill>
          <a:latin typeface="GillSans Bold" pitchFamily="1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82336"/>
          </a:solidFill>
          <a:latin typeface="GillSans Bold" pitchFamily="1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82336"/>
          </a:solidFill>
          <a:latin typeface="GillSans Bold" pitchFamily="1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782336"/>
          </a:solidFill>
          <a:latin typeface="GillSans Bold" pitchFamily="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/>
          <a:ea typeface="ＭＳ Ｐゴシック" pitchFamily="80" charset="-128"/>
          <a:cs typeface="ＭＳ Ｐゴシック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/>
          <a:ea typeface="ＭＳ Ｐゴシック" pitchFamily="8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8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8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8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8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8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8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8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25" y="1700808"/>
            <a:ext cx="7215188" cy="1581150"/>
          </a:xfrm>
        </p:spPr>
        <p:txBody>
          <a:bodyPr/>
          <a:lstStyle/>
          <a:p>
            <a:pPr algn="ctr"/>
            <a:r>
              <a:rPr lang="en-US" dirty="0" smtClean="0"/>
              <a:t>Automated Design </a:t>
            </a:r>
            <a:r>
              <a:rPr lang="en-US" dirty="0"/>
              <a:t>of </a:t>
            </a:r>
            <a:br>
              <a:rPr lang="en-US" dirty="0"/>
            </a:br>
            <a:r>
              <a:rPr lang="en-US" dirty="0"/>
              <a:t>Network </a:t>
            </a:r>
            <a:r>
              <a:rPr lang="en-US" dirty="0" smtClean="0"/>
              <a:t>Services from </a:t>
            </a:r>
            <a:r>
              <a:rPr lang="en-US" dirty="0"/>
              <a:t>Network Service Requirements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044" y="3717032"/>
            <a:ext cx="3096344" cy="1224136"/>
          </a:xfrm>
        </p:spPr>
        <p:txBody>
          <a:bodyPr/>
          <a:lstStyle/>
          <a:p>
            <a:r>
              <a:rPr lang="en-US" b="1" dirty="0"/>
              <a:t>Navid </a:t>
            </a:r>
            <a:r>
              <a:rPr lang="en-US" b="1" dirty="0" err="1" smtClean="0"/>
              <a:t>Nazarzadeoghaz</a:t>
            </a:r>
            <a:endParaRPr lang="en-US" b="1" dirty="0" smtClean="0"/>
          </a:p>
          <a:p>
            <a:r>
              <a:rPr lang="en-US" b="1" dirty="0" smtClean="0"/>
              <a:t>ECE, Concordia University</a:t>
            </a:r>
          </a:p>
          <a:p>
            <a:r>
              <a:rPr lang="en-US" b="1" dirty="0" smtClean="0"/>
              <a:t>Montreal, Canada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517232"/>
            <a:ext cx="1151458" cy="1019863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419872" y="3717032"/>
            <a:ext cx="29523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>
                <a:solidFill>
                  <a:schemeClr val="tx1"/>
                </a:solidFill>
                <a:latin typeface="Arial"/>
                <a:ea typeface="ＭＳ Ｐゴシック" pitchFamily="80" charset="-128"/>
                <a:cs typeface="ＭＳ Ｐゴシック" pitchFamily="80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9pPr>
          </a:lstStyle>
          <a:p>
            <a:pPr algn="ctr"/>
            <a:r>
              <a:rPr lang="en-US" kern="0" dirty="0" err="1" smtClean="0"/>
              <a:t>Ferhat</a:t>
            </a:r>
            <a:r>
              <a:rPr lang="en-US" kern="0" dirty="0" smtClean="0"/>
              <a:t> </a:t>
            </a:r>
            <a:r>
              <a:rPr lang="en-US" kern="0" dirty="0" err="1" smtClean="0"/>
              <a:t>Khendek</a:t>
            </a:r>
            <a:endParaRPr lang="en-US" kern="0" dirty="0" smtClean="0"/>
          </a:p>
          <a:p>
            <a:pPr algn="ctr"/>
            <a:r>
              <a:rPr lang="en-US" dirty="0"/>
              <a:t>ECE, Concordia University</a:t>
            </a:r>
          </a:p>
          <a:p>
            <a:pPr algn="ctr"/>
            <a:r>
              <a:rPr lang="en-US" dirty="0"/>
              <a:t>Montreal, Canada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580112" y="3717032"/>
            <a:ext cx="29523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>
                <a:solidFill>
                  <a:schemeClr val="tx1"/>
                </a:solidFill>
                <a:latin typeface="Arial"/>
                <a:ea typeface="ＭＳ Ｐゴシック" pitchFamily="80" charset="-128"/>
                <a:cs typeface="ＭＳ Ｐゴシック" pitchFamily="80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9pPr>
          </a:lstStyle>
          <a:p>
            <a:pPr algn="r"/>
            <a:r>
              <a:rPr lang="en-US" kern="0" dirty="0" smtClean="0"/>
              <a:t>Maria </a:t>
            </a:r>
            <a:r>
              <a:rPr lang="en-US" kern="0" dirty="0" err="1" smtClean="0"/>
              <a:t>Toeroe</a:t>
            </a:r>
            <a:endParaRPr lang="en-US" kern="0" dirty="0" smtClean="0"/>
          </a:p>
          <a:p>
            <a:pPr algn="r"/>
            <a:r>
              <a:rPr lang="en-US" dirty="0" smtClean="0"/>
              <a:t>Ericsson Inc.</a:t>
            </a:r>
            <a:endParaRPr lang="en-US" dirty="0"/>
          </a:p>
          <a:p>
            <a:pPr algn="r"/>
            <a:r>
              <a:rPr lang="en-US" dirty="0"/>
              <a:t>Montreal,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23900" y="188640"/>
            <a:ext cx="7772400" cy="1143000"/>
          </a:xfrm>
        </p:spPr>
        <p:txBody>
          <a:bodyPr/>
          <a:lstStyle/>
          <a:p>
            <a:r>
              <a:rPr lang="en-US" dirty="0"/>
              <a:t>Modeling </a:t>
            </a:r>
            <a:r>
              <a:rPr lang="en-US" dirty="0" smtClean="0"/>
              <a:t>Framework: NSReq</a:t>
            </a:r>
            <a:endParaRPr lang="en-CA" altLang="en-US" sz="1800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380312" cy="4824536"/>
          </a:xfrm>
        </p:spPr>
        <p:txBody>
          <a:bodyPr/>
          <a:lstStyle/>
          <a:p>
            <a:r>
              <a:rPr lang="en-US" dirty="0" err="1"/>
              <a:t>NSReq</a:t>
            </a:r>
            <a:endParaRPr lang="en-US" dirty="0"/>
          </a:p>
          <a:p>
            <a:pPr lvl="1"/>
            <a:r>
              <a:rPr lang="en-US" sz="1800" dirty="0"/>
              <a:t>Functional Requirements</a:t>
            </a:r>
          </a:p>
          <a:p>
            <a:pPr lvl="2"/>
            <a:r>
              <a:rPr lang="en-US" sz="1600" dirty="0"/>
              <a:t>Decomposition</a:t>
            </a:r>
          </a:p>
          <a:p>
            <a:pPr lvl="2"/>
            <a:r>
              <a:rPr lang="en-US" sz="1600" dirty="0"/>
              <a:t>Dependency</a:t>
            </a:r>
          </a:p>
          <a:p>
            <a:pPr lvl="1"/>
            <a:r>
              <a:rPr lang="en-US" sz="1800" dirty="0"/>
              <a:t>Architectural Requirements</a:t>
            </a:r>
          </a:p>
          <a:p>
            <a:pPr lvl="2"/>
            <a:r>
              <a:rPr lang="en-US" sz="1600" dirty="0"/>
              <a:t>Decomposition</a:t>
            </a:r>
          </a:p>
          <a:p>
            <a:pPr lvl="2"/>
            <a:r>
              <a:rPr lang="en-US" sz="1600" dirty="0"/>
              <a:t>Dependency</a:t>
            </a:r>
            <a:endParaRPr lang="en-US" sz="1800" dirty="0"/>
          </a:p>
          <a:p>
            <a:pPr lvl="1"/>
            <a:r>
              <a:rPr lang="en-US" sz="1800" dirty="0"/>
              <a:t>Non-functional Requirements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072471" y="1291347"/>
            <a:ext cx="3400338" cy="1763410"/>
            <a:chOff x="823381" y="2415170"/>
            <a:chExt cx="3400338" cy="1763410"/>
          </a:xfrm>
        </p:grpSpPr>
        <p:grpSp>
          <p:nvGrpSpPr>
            <p:cNvPr id="7" name="Group 6"/>
            <p:cNvGrpSpPr/>
            <p:nvPr/>
          </p:nvGrpSpPr>
          <p:grpSpPr>
            <a:xfrm>
              <a:off x="823381" y="2415170"/>
              <a:ext cx="3400338" cy="1464516"/>
              <a:chOff x="2873711" y="1925869"/>
              <a:chExt cx="3400338" cy="146451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873711" y="1945991"/>
                <a:ext cx="1653137" cy="1042755"/>
                <a:chOff x="2511947" y="1761278"/>
                <a:chExt cx="1653137" cy="1042755"/>
              </a:xfrm>
            </p:grpSpPr>
            <p:cxnSp>
              <p:nvCxnSpPr>
                <p:cNvPr id="26" name="Straight Connector 25"/>
                <p:cNvCxnSpPr>
                  <a:endCxn id="34" idx="2"/>
                </p:cNvCxnSpPr>
                <p:nvPr/>
              </p:nvCxnSpPr>
              <p:spPr>
                <a:xfrm flipH="1" flipV="1">
                  <a:off x="2899940" y="2413818"/>
                  <a:ext cx="316534" cy="23539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>
                  <a:endCxn id="34" idx="2"/>
                </p:cNvCxnSpPr>
                <p:nvPr/>
              </p:nvCxnSpPr>
              <p:spPr>
                <a:xfrm flipV="1">
                  <a:off x="2555733" y="2413818"/>
                  <a:ext cx="344207" cy="22731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2724705" y="2527034"/>
                  <a:ext cx="35046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…</a:t>
                  </a:r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2511947" y="1761278"/>
                  <a:ext cx="1653137" cy="652540"/>
                  <a:chOff x="2511947" y="1761278"/>
                  <a:chExt cx="1653137" cy="652540"/>
                </a:xfrm>
              </p:grpSpPr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3217507" y="2207735"/>
                    <a:ext cx="947577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b="1" dirty="0" smtClean="0"/>
                      <a:t>Constrained by</a:t>
                    </a:r>
                    <a:endParaRPr lang="en-US" sz="700" b="1" dirty="0"/>
                  </a:p>
                </p:txBody>
              </p: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2511947" y="1761278"/>
                    <a:ext cx="1419893" cy="652540"/>
                    <a:chOff x="2781563" y="4811796"/>
                    <a:chExt cx="1419893" cy="652540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2781563" y="4811796"/>
                      <a:ext cx="775986" cy="652540"/>
                      <a:chOff x="2497179" y="4797438"/>
                      <a:chExt cx="775986" cy="652540"/>
                    </a:xfrm>
                  </p:grpSpPr>
                  <p:sp>
                    <p:nvSpPr>
                      <p:cNvPr id="34" name="Rounded Rectangle 33"/>
                      <p:cNvSpPr/>
                      <p:nvPr/>
                    </p:nvSpPr>
                    <p:spPr>
                      <a:xfrm>
                        <a:off x="2557621" y="5124141"/>
                        <a:ext cx="655101" cy="325837"/>
                      </a:xfrm>
                      <a:prstGeom prst="roundRect">
                        <a:avLst/>
                      </a:prstGeom>
                      <a:solidFill>
                        <a:srgbClr val="BCABA5"/>
                      </a:solidFill>
                      <a:ln>
                        <a:solidFill>
                          <a:srgbClr val="525977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>
                            <a:solidFill>
                              <a:sysClr val="windowText" lastClr="000000"/>
                            </a:solidFill>
                          </a:rPr>
                          <a:t>AR</a:t>
                        </a:r>
                      </a:p>
                    </p:txBody>
                  </p:sp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2497179" y="4797438"/>
                        <a:ext cx="775986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800" dirty="0"/>
                          <a:t>Architectural</a:t>
                        </a:r>
                      </a:p>
                      <a:p>
                        <a:pPr algn="ctr"/>
                        <a:r>
                          <a:rPr lang="en-US" sz="800" dirty="0"/>
                          <a:t>Requirement</a:t>
                        </a:r>
                      </a:p>
                    </p:txBody>
                  </p:sp>
                </p:grpSp>
                <p:cxnSp>
                  <p:nvCxnSpPr>
                    <p:cNvPr id="33" name="Elbow Connector 159"/>
                    <p:cNvCxnSpPr>
                      <a:stCxn id="18" idx="1"/>
                      <a:endCxn id="34" idx="3"/>
                    </p:cNvCxnSpPr>
                    <p:nvPr/>
                  </p:nvCxnSpPr>
                  <p:spPr>
                    <a:xfrm flipH="1" flipV="1">
                      <a:off x="3497106" y="5301418"/>
                      <a:ext cx="704350" cy="6"/>
                    </a:xfrm>
                    <a:prstGeom prst="straightConnector1">
                      <a:avLst/>
                    </a:prstGeom>
                    <a:ln w="19050">
                      <a:solidFill>
                        <a:schemeClr val="accent2">
                          <a:lumMod val="75000"/>
                        </a:schemeClr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0" name="Group 9"/>
              <p:cNvGrpSpPr/>
              <p:nvPr/>
            </p:nvGrpSpPr>
            <p:grpSpPr>
              <a:xfrm>
                <a:off x="5009390" y="1925869"/>
                <a:ext cx="1264659" cy="682887"/>
                <a:chOff x="4647626" y="1741156"/>
                <a:chExt cx="1264659" cy="682887"/>
              </a:xfrm>
            </p:grpSpPr>
            <p:cxnSp>
              <p:nvCxnSpPr>
                <p:cNvPr id="23" name="Elbow Connector 159"/>
                <p:cNvCxnSpPr>
                  <a:stCxn id="18" idx="3"/>
                  <a:endCxn id="25" idx="1"/>
                </p:cNvCxnSpPr>
                <p:nvPr/>
              </p:nvCxnSpPr>
              <p:spPr>
                <a:xfrm flipV="1">
                  <a:off x="4647626" y="2249397"/>
                  <a:ext cx="457774" cy="1509"/>
                </a:xfrm>
                <a:prstGeom prst="straightConnector1">
                  <a:avLst/>
                </a:prstGeom>
                <a:ln w="19050">
                  <a:solidFill>
                    <a:schemeClr val="accent2">
                      <a:lumMod val="75000"/>
                    </a:schemeClr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4936923" y="1741156"/>
                  <a:ext cx="97536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/>
                    <a:t>Service Access Point Requirement</a:t>
                  </a:r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>
                  <a:off x="5105400" y="2074751"/>
                  <a:ext cx="670645" cy="349292"/>
                </a:xfrm>
                <a:prstGeom prst="roundRect">
                  <a:avLst/>
                </a:prstGeom>
                <a:solidFill>
                  <a:srgbClr val="FFE5E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ysClr val="windowText" lastClr="000000"/>
                      </a:solidFill>
                    </a:rPr>
                    <a:t>NFR</a:t>
                  </a:r>
                  <a:endParaRPr lang="en-US" sz="12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814579" y="1933138"/>
                <a:ext cx="1676400" cy="1457247"/>
                <a:chOff x="3452815" y="1748425"/>
                <a:chExt cx="1676400" cy="1457247"/>
              </a:xfrm>
            </p:grpSpPr>
            <p:cxnSp>
              <p:nvCxnSpPr>
                <p:cNvPr id="12" name="Curved Connector 11"/>
                <p:cNvCxnSpPr>
                  <a:stCxn id="19" idx="2"/>
                  <a:endCxn id="21" idx="2"/>
                </p:cNvCxnSpPr>
                <p:nvPr/>
              </p:nvCxnSpPr>
              <p:spPr>
                <a:xfrm rot="5400000">
                  <a:off x="4271185" y="2556148"/>
                  <a:ext cx="22893" cy="952377"/>
                </a:xfrm>
                <a:prstGeom prst="curvedConnector3">
                  <a:avLst>
                    <a:gd name="adj1" fmla="val 765706"/>
                  </a:avLst>
                </a:prstGeom>
                <a:ln w="28575">
                  <a:solidFill>
                    <a:srgbClr val="007E39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" name="Group 12"/>
                <p:cNvGrpSpPr/>
                <p:nvPr/>
              </p:nvGrpSpPr>
              <p:grpSpPr>
                <a:xfrm>
                  <a:off x="3452815" y="1748425"/>
                  <a:ext cx="1676400" cy="1457247"/>
                  <a:chOff x="3452815" y="1748425"/>
                  <a:chExt cx="1676400" cy="1457247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3452815" y="1748425"/>
                    <a:ext cx="1676400" cy="1295358"/>
                    <a:chOff x="3358705" y="4798943"/>
                    <a:chExt cx="1676400" cy="1295358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3358705" y="5116653"/>
                      <a:ext cx="1676400" cy="977648"/>
                      <a:chOff x="3539916" y="4782421"/>
                      <a:chExt cx="1676400" cy="1224005"/>
                    </a:xfrm>
                  </p:grpSpPr>
                  <p:sp>
                    <p:nvSpPr>
                      <p:cNvPr id="18" name="Rounded Rectangle 17"/>
                      <p:cNvSpPr/>
                      <p:nvPr/>
                    </p:nvSpPr>
                    <p:spPr>
                      <a:xfrm>
                        <a:off x="4018941" y="4782421"/>
                        <a:ext cx="715786" cy="462663"/>
                      </a:xfrm>
                      <a:prstGeom prst="roundRect">
                        <a:avLst/>
                      </a:prstGeom>
                      <a:solidFill>
                        <a:srgbClr val="5C5995"/>
                      </a:solidFill>
                      <a:ln>
                        <a:solidFill>
                          <a:schemeClr val="accent5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/>
                          <a:t>FR</a:t>
                        </a:r>
                      </a:p>
                    </p:txBody>
                  </p:sp>
                  <p:sp>
                    <p:nvSpPr>
                      <p:cNvPr id="19" name="Rounded Rectangle 18"/>
                      <p:cNvSpPr/>
                      <p:nvPr/>
                    </p:nvSpPr>
                    <p:spPr>
                      <a:xfrm>
                        <a:off x="4475524" y="5552516"/>
                        <a:ext cx="740792" cy="425248"/>
                      </a:xfrm>
                      <a:prstGeom prst="roundRect">
                        <a:avLst/>
                      </a:prstGeom>
                      <a:solidFill>
                        <a:srgbClr val="5C5995"/>
                      </a:solidFill>
                      <a:ln>
                        <a:solidFill>
                          <a:schemeClr val="accent5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/>
                          <a:t>FR</a:t>
                        </a:r>
                      </a:p>
                    </p:txBody>
                  </p:sp>
                  <p:cxnSp>
                    <p:nvCxnSpPr>
                      <p:cNvPr id="20" name="Straight Connector 19"/>
                      <p:cNvCxnSpPr>
                        <a:stCxn id="19" idx="0"/>
                        <a:endCxn id="18" idx="2"/>
                      </p:cNvCxnSpPr>
                      <p:nvPr/>
                    </p:nvCxnSpPr>
                    <p:spPr>
                      <a:xfrm flipH="1" flipV="1">
                        <a:off x="4376834" y="5245084"/>
                        <a:ext cx="469086" cy="307432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1" name="Rounded Rectangle 20"/>
                      <p:cNvSpPr/>
                      <p:nvPr/>
                    </p:nvSpPr>
                    <p:spPr>
                      <a:xfrm>
                        <a:off x="3539916" y="5538654"/>
                        <a:ext cx="707254" cy="467772"/>
                      </a:xfrm>
                      <a:prstGeom prst="roundRect">
                        <a:avLst/>
                      </a:prstGeom>
                      <a:solidFill>
                        <a:srgbClr val="5C5995"/>
                      </a:solidFill>
                      <a:ln>
                        <a:solidFill>
                          <a:schemeClr val="accent5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200" dirty="0"/>
                          <a:t>FR</a:t>
                        </a:r>
                      </a:p>
                    </p:txBody>
                  </p:sp>
                  <p:cxnSp>
                    <p:nvCxnSpPr>
                      <p:cNvPr id="22" name="Straight Connector 21"/>
                      <p:cNvCxnSpPr>
                        <a:stCxn id="21" idx="0"/>
                        <a:endCxn id="18" idx="2"/>
                      </p:cNvCxnSpPr>
                      <p:nvPr/>
                    </p:nvCxnSpPr>
                    <p:spPr>
                      <a:xfrm flipV="1">
                        <a:off x="3893543" y="5245084"/>
                        <a:ext cx="483291" cy="29357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3790283" y="4798943"/>
                      <a:ext cx="77598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800" dirty="0"/>
                        <a:t>Functional Requirement</a:t>
                      </a:r>
                    </a:p>
                  </p:txBody>
                </p:sp>
              </p:grp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3786027" y="2990228"/>
                    <a:ext cx="102235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dirty="0"/>
                      <a:t>F. Dependency</a:t>
                    </a:r>
                  </a:p>
                </p:txBody>
              </p:sp>
            </p:grpSp>
          </p:grpSp>
        </p:grpSp>
        <p:sp>
          <p:nvSpPr>
            <p:cNvPr id="8" name="TextBox 7"/>
            <p:cNvSpPr txBox="1"/>
            <p:nvPr/>
          </p:nvSpPr>
          <p:spPr>
            <a:xfrm>
              <a:off x="1653570" y="3932359"/>
              <a:ext cx="21087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/>
                <a:t>NSReq</a:t>
              </a:r>
              <a:r>
                <a:rPr lang="en-US" sz="1000" b="1" dirty="0"/>
                <a:t> </a:t>
              </a:r>
              <a:r>
                <a:rPr lang="en-US" sz="1000" b="1" dirty="0" smtClean="0"/>
                <a:t>Meta-Model Overview</a:t>
              </a:r>
              <a:endParaRPr lang="en-US" sz="1000" b="1" dirty="0"/>
            </a:p>
          </p:txBody>
        </p:sp>
      </p:grpSp>
      <p:pic>
        <p:nvPicPr>
          <p:cNvPr id="3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20" y="3944630"/>
            <a:ext cx="5189723" cy="239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/>
          <p:cNvGrpSpPr/>
          <p:nvPr/>
        </p:nvGrpSpPr>
        <p:grpSpPr>
          <a:xfrm>
            <a:off x="5421904" y="3561099"/>
            <a:ext cx="3146157" cy="1452744"/>
            <a:chOff x="5447292" y="2709477"/>
            <a:chExt cx="3146157" cy="1452744"/>
          </a:xfrm>
        </p:grpSpPr>
        <p:grpSp>
          <p:nvGrpSpPr>
            <p:cNvPr id="38" name="Group 37"/>
            <p:cNvGrpSpPr/>
            <p:nvPr/>
          </p:nvGrpSpPr>
          <p:grpSpPr>
            <a:xfrm>
              <a:off x="5447292" y="2709477"/>
              <a:ext cx="2440405" cy="1452744"/>
              <a:chOff x="5447292" y="2709477"/>
              <a:chExt cx="2440405" cy="1452744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6525221" y="2709477"/>
                <a:ext cx="715786" cy="369542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/>
                  <a:t>VoLTE</a:t>
                </a:r>
                <a:endParaRPr lang="en-US" sz="1200" dirty="0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6981804" y="3313502"/>
                <a:ext cx="897612" cy="350730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Voice Call</a:t>
                </a:r>
                <a:endParaRPr lang="en-US" sz="1200" dirty="0"/>
              </a:p>
            </p:txBody>
          </p:sp>
          <p:cxnSp>
            <p:nvCxnSpPr>
              <p:cNvPr id="45" name="Straight Connector 44"/>
              <p:cNvCxnSpPr>
                <a:stCxn id="44" idx="0"/>
                <a:endCxn id="43" idx="2"/>
              </p:cNvCxnSpPr>
              <p:nvPr/>
            </p:nvCxnSpPr>
            <p:spPr>
              <a:xfrm flipH="1" flipV="1">
                <a:off x="6883114" y="3079019"/>
                <a:ext cx="547496" cy="2344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Rounded Rectangle 45"/>
              <p:cNvSpPr/>
              <p:nvPr/>
            </p:nvSpPr>
            <p:spPr>
              <a:xfrm>
                <a:off x="5896486" y="3313502"/>
                <a:ext cx="964215" cy="350730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Registration</a:t>
                </a:r>
                <a:endParaRPr lang="en-US" sz="1100" dirty="0"/>
              </a:p>
            </p:txBody>
          </p:sp>
          <p:cxnSp>
            <p:nvCxnSpPr>
              <p:cNvPr id="47" name="Straight Connector 46"/>
              <p:cNvCxnSpPr>
                <a:stCxn id="46" idx="0"/>
                <a:endCxn id="43" idx="2"/>
              </p:cNvCxnSpPr>
              <p:nvPr/>
            </p:nvCxnSpPr>
            <p:spPr>
              <a:xfrm flipV="1">
                <a:off x="6378594" y="3079019"/>
                <a:ext cx="504520" cy="2344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Rounded Rectangle 47"/>
              <p:cNvSpPr/>
              <p:nvPr/>
            </p:nvSpPr>
            <p:spPr>
              <a:xfrm>
                <a:off x="5447292" y="2710285"/>
                <a:ext cx="655101" cy="371833"/>
              </a:xfrm>
              <a:prstGeom prst="roundRect">
                <a:avLst/>
              </a:prstGeom>
              <a:solidFill>
                <a:srgbClr val="BCABA5"/>
              </a:solidFill>
              <a:ln>
                <a:solidFill>
                  <a:srgbClr val="5259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ysClr val="windowText" lastClr="000000"/>
                    </a:solidFill>
                  </a:rPr>
                  <a:t>IMS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49" name="Elbow Connector 159"/>
              <p:cNvCxnSpPr>
                <a:stCxn id="43" idx="1"/>
                <a:endCxn id="48" idx="3"/>
              </p:cNvCxnSpPr>
              <p:nvPr/>
            </p:nvCxnSpPr>
            <p:spPr>
              <a:xfrm flipH="1">
                <a:off x="6102393" y="2894248"/>
                <a:ext cx="422828" cy="1954"/>
              </a:xfrm>
              <a:prstGeom prst="straightConnector1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6170912" y="3916000"/>
                <a:ext cx="17167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err="1" smtClean="0"/>
                  <a:t>NSReq</a:t>
                </a:r>
                <a:r>
                  <a:rPr lang="en-US" sz="1000" b="1" dirty="0"/>
                  <a:t> </a:t>
                </a:r>
                <a:r>
                  <a:rPr lang="en-US" sz="1000" b="1" dirty="0" smtClean="0"/>
                  <a:t>Model Example</a:t>
                </a:r>
                <a:endParaRPr lang="en-US" sz="1000" b="1" dirty="0"/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8119422" y="3336642"/>
              <a:ext cx="474027" cy="312023"/>
            </a:xfrm>
            <a:prstGeom prst="roundRect">
              <a:avLst/>
            </a:prstGeom>
            <a:solidFill>
              <a:srgbClr val="FFE5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ysClr val="windowText" lastClr="000000"/>
                  </a:solidFill>
                </a:rPr>
                <a:t>6 Mb/s</a:t>
              </a:r>
              <a:endParaRPr lang="en-US" sz="900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44" idx="3"/>
              <a:endCxn id="39" idx="1"/>
            </p:cNvCxnSpPr>
            <p:nvPr/>
          </p:nvCxnSpPr>
          <p:spPr>
            <a:xfrm>
              <a:off x="7879416" y="3488867"/>
              <a:ext cx="240006" cy="3787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63"/>
            <p:cNvCxnSpPr>
              <a:stCxn id="46" idx="2"/>
              <a:endCxn id="42" idx="1"/>
            </p:cNvCxnSpPr>
            <p:nvPr/>
          </p:nvCxnSpPr>
          <p:spPr>
            <a:xfrm rot="16200000" flipH="1">
              <a:off x="7135037" y="2907789"/>
              <a:ext cx="227942" cy="1740828"/>
            </a:xfrm>
            <a:prstGeom prst="bentConnector2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8119422" y="3736162"/>
              <a:ext cx="474027" cy="312023"/>
            </a:xfrm>
            <a:prstGeom prst="roundRect">
              <a:avLst/>
            </a:prstGeom>
            <a:solidFill>
              <a:srgbClr val="FFE5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ysClr val="windowText" lastClr="000000"/>
                  </a:solidFill>
                </a:rPr>
                <a:t>50 RPS</a:t>
              </a:r>
              <a:endParaRPr lang="en-US" sz="9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7911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23900" y="188640"/>
            <a:ext cx="7772400" cy="1143000"/>
          </a:xfrm>
        </p:spPr>
        <p:txBody>
          <a:bodyPr/>
          <a:lstStyle/>
          <a:p>
            <a:r>
              <a:rPr lang="en-US" dirty="0"/>
              <a:t>Modeling </a:t>
            </a:r>
            <a:r>
              <a:rPr lang="en-US" dirty="0" smtClean="0"/>
              <a:t>Framework: Network Functional Ontology</a:t>
            </a:r>
            <a:endParaRPr lang="en-CA" altLang="en-US" sz="1800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380312" cy="4824536"/>
          </a:xfrm>
        </p:spPr>
        <p:txBody>
          <a:bodyPr/>
          <a:lstStyle/>
          <a:p>
            <a:r>
              <a:rPr lang="en-US" sz="2000" dirty="0"/>
              <a:t>NF Ontology</a:t>
            </a:r>
          </a:p>
          <a:p>
            <a:pPr lvl="1"/>
            <a:r>
              <a:rPr lang="en-US" sz="1700" dirty="0"/>
              <a:t>Functionality</a:t>
            </a:r>
          </a:p>
          <a:p>
            <a:pPr lvl="2"/>
            <a:r>
              <a:rPr lang="en-US" sz="1400" dirty="0"/>
              <a:t>Decomposition</a:t>
            </a:r>
          </a:p>
          <a:p>
            <a:pPr lvl="2"/>
            <a:r>
              <a:rPr lang="en-US" sz="1400" dirty="0"/>
              <a:t>Dependency</a:t>
            </a:r>
          </a:p>
          <a:p>
            <a:pPr lvl="1"/>
            <a:r>
              <a:rPr lang="en-US" sz="1700" dirty="0"/>
              <a:t>Architectural Block</a:t>
            </a:r>
          </a:p>
          <a:p>
            <a:pPr lvl="2"/>
            <a:r>
              <a:rPr lang="en-US" sz="1400" dirty="0"/>
              <a:t>Decomposition</a:t>
            </a:r>
          </a:p>
          <a:p>
            <a:pPr lvl="2"/>
            <a:r>
              <a:rPr lang="en-US" sz="1400" dirty="0"/>
              <a:t>Dependency</a:t>
            </a:r>
          </a:p>
          <a:p>
            <a:pPr lvl="2"/>
            <a:r>
              <a:rPr lang="en-US" sz="1400" dirty="0"/>
              <a:t>Interface</a:t>
            </a:r>
          </a:p>
          <a:p>
            <a:pPr lvl="1"/>
            <a:r>
              <a:rPr lang="en-US" sz="1700" dirty="0"/>
              <a:t>Service Access Point (SAP)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3831775" y="1611648"/>
            <a:ext cx="5060937" cy="2105384"/>
            <a:chOff x="2358554" y="4020294"/>
            <a:chExt cx="5060937" cy="2105384"/>
          </a:xfrm>
        </p:grpSpPr>
        <p:grpSp>
          <p:nvGrpSpPr>
            <p:cNvPr id="52" name="Group 51"/>
            <p:cNvGrpSpPr/>
            <p:nvPr/>
          </p:nvGrpSpPr>
          <p:grpSpPr>
            <a:xfrm>
              <a:off x="2358554" y="4020294"/>
              <a:ext cx="5060937" cy="1910153"/>
              <a:chOff x="2286000" y="3892479"/>
              <a:chExt cx="5060937" cy="1910153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2745998" y="3892479"/>
                <a:ext cx="3741606" cy="1328537"/>
                <a:chOff x="2745998" y="3892479"/>
                <a:chExt cx="3741606" cy="1328537"/>
              </a:xfrm>
            </p:grpSpPr>
            <p:sp>
              <p:nvSpPr>
                <p:cNvPr id="102" name="TextBox 101"/>
                <p:cNvSpPr txBox="1"/>
                <p:nvPr/>
              </p:nvSpPr>
              <p:spPr>
                <a:xfrm>
                  <a:off x="4084780" y="3892479"/>
                  <a:ext cx="102235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Realized By</a:t>
                  </a:r>
                </a:p>
              </p:txBody>
            </p:sp>
            <p:cxnSp>
              <p:nvCxnSpPr>
                <p:cNvPr id="103" name="Elbow Connector 102"/>
                <p:cNvCxnSpPr>
                  <a:stCxn id="92" idx="0"/>
                  <a:endCxn id="77" idx="0"/>
                </p:cNvCxnSpPr>
                <p:nvPr/>
              </p:nvCxnSpPr>
              <p:spPr>
                <a:xfrm rot="16200000" flipV="1">
                  <a:off x="4594774" y="2781913"/>
                  <a:ext cx="31045" cy="2864075"/>
                </a:xfrm>
                <a:prstGeom prst="bentConnector3">
                  <a:avLst>
                    <a:gd name="adj1" fmla="val 559601"/>
                  </a:avLst>
                </a:prstGeom>
                <a:ln w="6350">
                  <a:solidFill>
                    <a:schemeClr val="accent2">
                      <a:lumMod val="75000"/>
                    </a:scheme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Elbow Connector 103"/>
                <p:cNvCxnSpPr>
                  <a:stCxn id="93" idx="0"/>
                  <a:endCxn id="78" idx="0"/>
                </p:cNvCxnSpPr>
                <p:nvPr/>
              </p:nvCxnSpPr>
              <p:spPr>
                <a:xfrm rot="16200000" flipH="1" flipV="1">
                  <a:off x="4846521" y="3576881"/>
                  <a:ext cx="373394" cy="2908772"/>
                </a:xfrm>
                <a:prstGeom prst="bentConnector3">
                  <a:avLst>
                    <a:gd name="adj1" fmla="val -13559"/>
                  </a:avLst>
                </a:prstGeom>
                <a:ln w="6350">
                  <a:solidFill>
                    <a:schemeClr val="accent2">
                      <a:lumMod val="75000"/>
                    </a:scheme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Elbow Connector 104"/>
                <p:cNvCxnSpPr>
                  <a:stCxn id="94" idx="0"/>
                  <a:endCxn id="80" idx="0"/>
                </p:cNvCxnSpPr>
                <p:nvPr/>
              </p:nvCxnSpPr>
              <p:spPr>
                <a:xfrm rot="16200000" flipH="1" flipV="1">
                  <a:off x="3946854" y="3632642"/>
                  <a:ext cx="387518" cy="2789229"/>
                </a:xfrm>
                <a:prstGeom prst="bentConnector3">
                  <a:avLst>
                    <a:gd name="adj1" fmla="val -16233"/>
                  </a:avLst>
                </a:prstGeom>
                <a:ln w="6350">
                  <a:solidFill>
                    <a:schemeClr val="accent2">
                      <a:lumMod val="75000"/>
                    </a:schemeClr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4"/>
              <p:cNvGrpSpPr/>
              <p:nvPr/>
            </p:nvGrpSpPr>
            <p:grpSpPr>
              <a:xfrm>
                <a:off x="5181600" y="4060688"/>
                <a:ext cx="2165337" cy="1741944"/>
                <a:chOff x="5181600" y="4060688"/>
                <a:chExt cx="2165337" cy="1741944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5527722" y="5170241"/>
                  <a:ext cx="102235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F. Dependency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5717131" y="4060688"/>
                  <a:ext cx="69827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Functionality</a:t>
                  </a:r>
                </a:p>
              </p:txBody>
            </p:sp>
            <p:sp>
              <p:nvSpPr>
                <p:cNvPr id="92" name="Rounded Rectangle 91"/>
                <p:cNvSpPr/>
                <p:nvPr/>
              </p:nvSpPr>
              <p:spPr>
                <a:xfrm>
                  <a:off x="5684440" y="4229473"/>
                  <a:ext cx="715786" cy="369542"/>
                </a:xfrm>
                <a:prstGeom prst="roundRect">
                  <a:avLst/>
                </a:prstGeom>
                <a:solidFill>
                  <a:srgbClr val="00628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F</a:t>
                  </a:r>
                </a:p>
              </p:txBody>
            </p:sp>
            <p:sp>
              <p:nvSpPr>
                <p:cNvPr id="93" name="Rounded Rectangle 92"/>
                <p:cNvSpPr/>
                <p:nvPr/>
              </p:nvSpPr>
              <p:spPr>
                <a:xfrm>
                  <a:off x="6117208" y="4844570"/>
                  <a:ext cx="740792" cy="339658"/>
                </a:xfrm>
                <a:prstGeom prst="roundRect">
                  <a:avLst/>
                </a:prstGeom>
                <a:solidFill>
                  <a:srgbClr val="00628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F</a:t>
                  </a:r>
                </a:p>
              </p:txBody>
            </p:sp>
            <p:sp>
              <p:nvSpPr>
                <p:cNvPr id="94" name="Rounded Rectangle 93"/>
                <p:cNvSpPr/>
                <p:nvPr/>
              </p:nvSpPr>
              <p:spPr>
                <a:xfrm>
                  <a:off x="5181600" y="4833498"/>
                  <a:ext cx="707254" cy="373623"/>
                </a:xfrm>
                <a:prstGeom prst="roundRect">
                  <a:avLst/>
                </a:prstGeom>
                <a:solidFill>
                  <a:srgbClr val="00628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F</a:t>
                  </a:r>
                </a:p>
              </p:txBody>
            </p:sp>
            <p:cxnSp>
              <p:nvCxnSpPr>
                <p:cNvPr id="95" name="Straight Connector 94"/>
                <p:cNvCxnSpPr>
                  <a:stCxn id="94" idx="0"/>
                  <a:endCxn id="92" idx="2"/>
                </p:cNvCxnSpPr>
                <p:nvPr/>
              </p:nvCxnSpPr>
              <p:spPr>
                <a:xfrm flipV="1">
                  <a:off x="5535227" y="4599015"/>
                  <a:ext cx="507106" cy="23448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>
                  <a:stCxn id="93" idx="0"/>
                  <a:endCxn id="92" idx="2"/>
                </p:cNvCxnSpPr>
                <p:nvPr/>
              </p:nvCxnSpPr>
              <p:spPr>
                <a:xfrm flipH="1" flipV="1">
                  <a:off x="6042333" y="4599015"/>
                  <a:ext cx="445271" cy="24555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Curved Connector 96"/>
                <p:cNvCxnSpPr>
                  <a:stCxn id="93" idx="2"/>
                  <a:endCxn id="94" idx="2"/>
                </p:cNvCxnSpPr>
                <p:nvPr/>
              </p:nvCxnSpPr>
              <p:spPr>
                <a:xfrm rot="5400000">
                  <a:off x="5999970" y="4719486"/>
                  <a:ext cx="22893" cy="952377"/>
                </a:xfrm>
                <a:prstGeom prst="curvedConnector3">
                  <a:avLst>
                    <a:gd name="adj1" fmla="val 795199"/>
                  </a:avLst>
                </a:prstGeom>
                <a:ln w="28575">
                  <a:solidFill>
                    <a:srgbClr val="007E39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Rounded Rectangle 97"/>
                <p:cNvSpPr/>
                <p:nvPr/>
              </p:nvSpPr>
              <p:spPr>
                <a:xfrm>
                  <a:off x="6606145" y="5462974"/>
                  <a:ext cx="740792" cy="339658"/>
                </a:xfrm>
                <a:prstGeom prst="roundRect">
                  <a:avLst/>
                </a:prstGeom>
                <a:solidFill>
                  <a:srgbClr val="00628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F</a:t>
                  </a:r>
                </a:p>
              </p:txBody>
            </p:sp>
            <p:sp>
              <p:nvSpPr>
                <p:cNvPr id="99" name="Rounded Rectangle 98"/>
                <p:cNvSpPr/>
                <p:nvPr/>
              </p:nvSpPr>
              <p:spPr>
                <a:xfrm>
                  <a:off x="5692197" y="5455413"/>
                  <a:ext cx="740792" cy="339658"/>
                </a:xfrm>
                <a:prstGeom prst="roundRect">
                  <a:avLst/>
                </a:prstGeom>
                <a:solidFill>
                  <a:srgbClr val="00628E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F</a:t>
                  </a:r>
                </a:p>
              </p:txBody>
            </p:sp>
            <p:cxnSp>
              <p:nvCxnSpPr>
                <p:cNvPr id="100" name="Straight Connector 99"/>
                <p:cNvCxnSpPr>
                  <a:stCxn id="98" idx="0"/>
                  <a:endCxn id="93" idx="2"/>
                </p:cNvCxnSpPr>
                <p:nvPr/>
              </p:nvCxnSpPr>
              <p:spPr>
                <a:xfrm flipH="1" flipV="1">
                  <a:off x="6487604" y="5184228"/>
                  <a:ext cx="488937" cy="27874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>
                  <a:stCxn id="99" idx="0"/>
                  <a:endCxn id="93" idx="2"/>
                </p:cNvCxnSpPr>
                <p:nvPr/>
              </p:nvCxnSpPr>
              <p:spPr>
                <a:xfrm flipV="1">
                  <a:off x="6062593" y="5184228"/>
                  <a:ext cx="425011" cy="27118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5"/>
              <p:cNvGrpSpPr/>
              <p:nvPr/>
            </p:nvGrpSpPr>
            <p:grpSpPr>
              <a:xfrm>
                <a:off x="2383999" y="4029418"/>
                <a:ext cx="1558485" cy="1685582"/>
                <a:chOff x="2383999" y="4029418"/>
                <a:chExt cx="1558485" cy="1685582"/>
              </a:xfrm>
            </p:grpSpPr>
            <p:sp>
              <p:nvSpPr>
                <p:cNvPr id="77" name="Flowchart: Preparation 76"/>
                <p:cNvSpPr/>
                <p:nvPr/>
              </p:nvSpPr>
              <p:spPr>
                <a:xfrm>
                  <a:off x="2787220" y="4198428"/>
                  <a:ext cx="782075" cy="352213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>
                      <a:solidFill>
                        <a:sysClr val="windowText" lastClr="000000"/>
                      </a:solidFill>
                    </a:rPr>
                    <a:t>AB</a:t>
                  </a:r>
                </a:p>
              </p:txBody>
            </p:sp>
            <p:sp>
              <p:nvSpPr>
                <p:cNvPr id="78" name="Flowchart: Preparation 77"/>
                <p:cNvSpPr/>
                <p:nvPr/>
              </p:nvSpPr>
              <p:spPr>
                <a:xfrm>
                  <a:off x="3215180" y="5217964"/>
                  <a:ext cx="727304" cy="352213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>
                      <a:solidFill>
                        <a:sysClr val="windowText" lastClr="000000"/>
                      </a:solidFill>
                    </a:rPr>
                    <a:t>AB</a:t>
                  </a:r>
                </a:p>
              </p:txBody>
            </p:sp>
            <p:cxnSp>
              <p:nvCxnSpPr>
                <p:cNvPr id="79" name="Straight Connector 78"/>
                <p:cNvCxnSpPr>
                  <a:stCxn id="78" idx="0"/>
                  <a:endCxn id="88" idx="4"/>
                </p:cNvCxnSpPr>
                <p:nvPr/>
              </p:nvCxnSpPr>
              <p:spPr>
                <a:xfrm flipH="1" flipV="1">
                  <a:off x="3180448" y="5060826"/>
                  <a:ext cx="398384" cy="15713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0" name="Flowchart: Preparation 79"/>
                <p:cNvSpPr/>
                <p:nvPr/>
              </p:nvSpPr>
              <p:spPr>
                <a:xfrm>
                  <a:off x="2383999" y="5221016"/>
                  <a:ext cx="723998" cy="352214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>
                      <a:solidFill>
                        <a:sysClr val="windowText" lastClr="000000"/>
                      </a:solidFill>
                    </a:rPr>
                    <a:t>AB</a:t>
                  </a:r>
                </a:p>
              </p:txBody>
            </p:sp>
            <p:cxnSp>
              <p:nvCxnSpPr>
                <p:cNvPr id="81" name="Straight Connector 80"/>
                <p:cNvCxnSpPr>
                  <a:stCxn id="88" idx="4"/>
                  <a:endCxn id="80" idx="0"/>
                </p:cNvCxnSpPr>
                <p:nvPr/>
              </p:nvCxnSpPr>
              <p:spPr>
                <a:xfrm flipH="1">
                  <a:off x="2745998" y="5060826"/>
                  <a:ext cx="434450" cy="16019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/>
                <p:cNvSpPr txBox="1"/>
                <p:nvPr/>
              </p:nvSpPr>
              <p:spPr>
                <a:xfrm>
                  <a:off x="2684432" y="5514945"/>
                  <a:ext cx="1022350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A. Dependency</a:t>
                  </a:r>
                </a:p>
              </p:txBody>
            </p:sp>
            <p:cxnSp>
              <p:nvCxnSpPr>
                <p:cNvPr id="83" name="Curved Connector 82"/>
                <p:cNvCxnSpPr>
                  <a:stCxn id="78" idx="2"/>
                  <a:endCxn id="80" idx="2"/>
                </p:cNvCxnSpPr>
                <p:nvPr/>
              </p:nvCxnSpPr>
              <p:spPr>
                <a:xfrm rot="5400000">
                  <a:off x="3160889" y="5155286"/>
                  <a:ext cx="3053" cy="832834"/>
                </a:xfrm>
                <a:prstGeom prst="curvedConnector3">
                  <a:avLst>
                    <a:gd name="adj1" fmla="val 4935801"/>
                  </a:avLst>
                </a:prstGeom>
                <a:ln w="28575">
                  <a:solidFill>
                    <a:srgbClr val="00D05E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TextBox 83"/>
                <p:cNvSpPr txBox="1"/>
                <p:nvPr/>
              </p:nvSpPr>
              <p:spPr>
                <a:xfrm>
                  <a:off x="2558713" y="4029418"/>
                  <a:ext cx="689996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Arch. Block</a:t>
                  </a:r>
                </a:p>
              </p:txBody>
            </p:sp>
            <p:cxnSp>
              <p:nvCxnSpPr>
                <p:cNvPr id="85" name="Straight Connector 84"/>
                <p:cNvCxnSpPr>
                  <a:stCxn id="88" idx="0"/>
                  <a:endCxn id="77" idx="2"/>
                </p:cNvCxnSpPr>
                <p:nvPr/>
              </p:nvCxnSpPr>
              <p:spPr>
                <a:xfrm flipH="1" flipV="1">
                  <a:off x="3178258" y="4550641"/>
                  <a:ext cx="2190" cy="31278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/>
                <p:cNvSpPr txBox="1"/>
                <p:nvPr/>
              </p:nvSpPr>
              <p:spPr>
                <a:xfrm>
                  <a:off x="2980741" y="4611937"/>
                  <a:ext cx="89417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Arch. </a:t>
                  </a:r>
                </a:p>
                <a:p>
                  <a:pPr algn="ctr"/>
                  <a:r>
                    <a:rPr lang="en-US" sz="700" dirty="0"/>
                    <a:t>Composition</a:t>
                  </a: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>
                  <a:off x="3004398" y="4850120"/>
                  <a:ext cx="377280" cy="215444"/>
                  <a:chOff x="1476701" y="5408491"/>
                  <a:chExt cx="377280" cy="215444"/>
                </a:xfrm>
              </p:grpSpPr>
              <p:sp>
                <p:nvSpPr>
                  <p:cNvPr id="88" name="Oval 87"/>
                  <p:cNvSpPr/>
                  <p:nvPr/>
                </p:nvSpPr>
                <p:spPr>
                  <a:xfrm>
                    <a:off x="1476701" y="5421800"/>
                    <a:ext cx="352099" cy="197397"/>
                  </a:xfrm>
                  <a:prstGeom prst="ellipse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9525">
                    <a:solidFill>
                      <a:srgbClr val="52597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1494249" y="5408491"/>
                    <a:ext cx="3597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/>
                      <a:t>AC</a:t>
                    </a:r>
                  </a:p>
                </p:txBody>
              </p:sp>
            </p:grpSp>
          </p:grpSp>
          <p:grpSp>
            <p:nvGrpSpPr>
              <p:cNvPr id="57" name="Group 56"/>
              <p:cNvGrpSpPr/>
              <p:nvPr/>
            </p:nvGrpSpPr>
            <p:grpSpPr>
              <a:xfrm>
                <a:off x="2286000" y="4550641"/>
                <a:ext cx="892258" cy="492698"/>
                <a:chOff x="2286000" y="4550641"/>
                <a:chExt cx="892258" cy="492698"/>
              </a:xfrm>
            </p:grpSpPr>
            <p:cxnSp>
              <p:nvCxnSpPr>
                <p:cNvPr id="71" name="Straight Connector 70"/>
                <p:cNvCxnSpPr>
                  <a:stCxn id="75" idx="0"/>
                  <a:endCxn id="77" idx="2"/>
                </p:cNvCxnSpPr>
                <p:nvPr/>
              </p:nvCxnSpPr>
              <p:spPr>
                <a:xfrm flipV="1">
                  <a:off x="2462050" y="4550641"/>
                  <a:ext cx="716208" cy="23254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>
                  <a:endCxn id="75" idx="4"/>
                </p:cNvCxnSpPr>
                <p:nvPr/>
              </p:nvCxnSpPr>
              <p:spPr>
                <a:xfrm flipH="1" flipV="1">
                  <a:off x="2462050" y="4980586"/>
                  <a:ext cx="119411" cy="6275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stCxn id="75" idx="4"/>
                </p:cNvCxnSpPr>
                <p:nvPr/>
              </p:nvCxnSpPr>
              <p:spPr>
                <a:xfrm flipH="1">
                  <a:off x="2327114" y="4980586"/>
                  <a:ext cx="134936" cy="503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4" name="Group 73"/>
                <p:cNvGrpSpPr/>
                <p:nvPr/>
              </p:nvGrpSpPr>
              <p:grpSpPr>
                <a:xfrm>
                  <a:off x="2286000" y="4773830"/>
                  <a:ext cx="371973" cy="215444"/>
                  <a:chOff x="1476701" y="5412441"/>
                  <a:chExt cx="371973" cy="215444"/>
                </a:xfrm>
              </p:grpSpPr>
              <p:sp>
                <p:nvSpPr>
                  <p:cNvPr id="75" name="Oval 74"/>
                  <p:cNvSpPr/>
                  <p:nvPr/>
                </p:nvSpPr>
                <p:spPr>
                  <a:xfrm>
                    <a:off x="1476701" y="5421800"/>
                    <a:ext cx="352099" cy="197397"/>
                  </a:xfrm>
                  <a:prstGeom prst="ellipse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9525">
                    <a:solidFill>
                      <a:srgbClr val="52597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1488942" y="5412441"/>
                    <a:ext cx="3597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dirty="0"/>
                      <a:t>AC</a:t>
                    </a:r>
                  </a:p>
                </p:txBody>
              </p:sp>
            </p:grpSp>
          </p:grpSp>
          <p:grpSp>
            <p:nvGrpSpPr>
              <p:cNvPr id="58" name="Group 57"/>
              <p:cNvGrpSpPr/>
              <p:nvPr/>
            </p:nvGrpSpPr>
            <p:grpSpPr>
              <a:xfrm>
                <a:off x="3451785" y="4147567"/>
                <a:ext cx="839934" cy="187153"/>
                <a:chOff x="3451785" y="4147567"/>
                <a:chExt cx="839934" cy="187153"/>
              </a:xfrm>
            </p:grpSpPr>
            <p:cxnSp>
              <p:nvCxnSpPr>
                <p:cNvPr id="67" name="Straight Arrow Connector 66"/>
                <p:cNvCxnSpPr>
                  <a:endCxn id="69" idx="1"/>
                </p:cNvCxnSpPr>
                <p:nvPr/>
              </p:nvCxnSpPr>
              <p:spPr>
                <a:xfrm>
                  <a:off x="3451785" y="4241143"/>
                  <a:ext cx="432252" cy="0"/>
                </a:xfrm>
                <a:prstGeom prst="straightConnector1">
                  <a:avLst/>
                </a:prstGeom>
                <a:ln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up 67"/>
                <p:cNvGrpSpPr/>
                <p:nvPr/>
              </p:nvGrpSpPr>
              <p:grpSpPr>
                <a:xfrm>
                  <a:off x="3834329" y="4147567"/>
                  <a:ext cx="457390" cy="187153"/>
                  <a:chOff x="3453329" y="3654003"/>
                  <a:chExt cx="457390" cy="187153"/>
                </a:xfrm>
              </p:grpSpPr>
              <p:sp>
                <p:nvSpPr>
                  <p:cNvPr id="69" name="Rounded Rectangle 68"/>
                  <p:cNvSpPr/>
                  <p:nvPr/>
                </p:nvSpPr>
                <p:spPr>
                  <a:xfrm>
                    <a:off x="3503037" y="3654003"/>
                    <a:ext cx="349096" cy="187152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3453329" y="3656490"/>
                    <a:ext cx="457390" cy="184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/>
                      <a:t>Interface</a:t>
                    </a:r>
                  </a:p>
                </p:txBody>
              </p:sp>
            </p:grpSp>
          </p:grpSp>
          <p:grpSp>
            <p:nvGrpSpPr>
              <p:cNvPr id="59" name="Group 58"/>
              <p:cNvGrpSpPr/>
              <p:nvPr/>
            </p:nvGrpSpPr>
            <p:grpSpPr>
              <a:xfrm>
                <a:off x="3451785" y="4414244"/>
                <a:ext cx="1070878" cy="425650"/>
                <a:chOff x="3451785" y="4414244"/>
                <a:chExt cx="1070878" cy="425650"/>
              </a:xfrm>
            </p:grpSpPr>
            <p:sp>
              <p:nvSpPr>
                <p:cNvPr id="61" name="TextBox 60"/>
                <p:cNvSpPr txBox="1"/>
                <p:nvPr/>
              </p:nvSpPr>
              <p:spPr>
                <a:xfrm>
                  <a:off x="3628488" y="4532117"/>
                  <a:ext cx="89417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/>
                    <a:t>Service Access Point</a:t>
                  </a:r>
                </a:p>
              </p:txBody>
            </p:sp>
            <p:grpSp>
              <p:nvGrpSpPr>
                <p:cNvPr id="62" name="Group 61"/>
                <p:cNvGrpSpPr/>
                <p:nvPr/>
              </p:nvGrpSpPr>
              <p:grpSpPr>
                <a:xfrm>
                  <a:off x="3451785" y="4414244"/>
                  <a:ext cx="792902" cy="187351"/>
                  <a:chOff x="3451785" y="4414244"/>
                  <a:chExt cx="792902" cy="187351"/>
                </a:xfrm>
              </p:grpSpPr>
              <p:cxnSp>
                <p:nvCxnSpPr>
                  <p:cNvPr id="63" name="Straight Arrow Connector 62"/>
                  <p:cNvCxnSpPr>
                    <a:endCxn id="65" idx="1"/>
                  </p:cNvCxnSpPr>
                  <p:nvPr/>
                </p:nvCxnSpPr>
                <p:spPr>
                  <a:xfrm>
                    <a:off x="3451785" y="4507820"/>
                    <a:ext cx="437530" cy="0"/>
                  </a:xfrm>
                  <a:prstGeom prst="straightConnector1">
                    <a:avLst/>
                  </a:prstGeom>
                  <a:ln>
                    <a:prstDash val="dash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4" name="Group 63"/>
                  <p:cNvGrpSpPr/>
                  <p:nvPr/>
                </p:nvGrpSpPr>
                <p:grpSpPr>
                  <a:xfrm>
                    <a:off x="3889315" y="4414244"/>
                    <a:ext cx="355372" cy="187351"/>
                    <a:chOff x="3503037" y="3654003"/>
                    <a:chExt cx="355372" cy="187351"/>
                  </a:xfrm>
                </p:grpSpPr>
                <p:sp>
                  <p:nvSpPr>
                    <p:cNvPr id="65" name="Rounded Rectangle 64"/>
                    <p:cNvSpPr/>
                    <p:nvPr/>
                  </p:nvSpPr>
                  <p:spPr>
                    <a:xfrm>
                      <a:off x="3503037" y="3654003"/>
                      <a:ext cx="349096" cy="187152"/>
                    </a:xfrm>
                    <a:prstGeom prst="roundRect">
                      <a:avLst/>
                    </a:prstGeom>
                    <a:solidFill>
                      <a:srgbClr val="FFE5E5"/>
                    </a:solidFill>
                    <a:ln w="952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" name="TextBox 65"/>
                    <p:cNvSpPr txBox="1"/>
                    <p:nvPr/>
                  </p:nvSpPr>
                  <p:spPr>
                    <a:xfrm>
                      <a:off x="3515145" y="3656688"/>
                      <a:ext cx="343264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600" b="1" dirty="0"/>
                        <a:t>SAP</a:t>
                      </a:r>
                    </a:p>
                  </p:txBody>
                </p:sp>
              </p:grpSp>
            </p:grpSp>
          </p:grpSp>
          <p:cxnSp>
            <p:nvCxnSpPr>
              <p:cNvPr id="60" name="Straight Arrow Connector 193"/>
              <p:cNvCxnSpPr>
                <a:stCxn id="65" idx="3"/>
                <a:endCxn id="69" idx="3"/>
              </p:cNvCxnSpPr>
              <p:nvPr/>
            </p:nvCxnSpPr>
            <p:spPr>
              <a:xfrm flipH="1" flipV="1">
                <a:off x="4233133" y="4241143"/>
                <a:ext cx="5278" cy="266677"/>
              </a:xfrm>
              <a:prstGeom prst="bentConnector3">
                <a:avLst>
                  <a:gd name="adj1" fmla="val -2238272"/>
                </a:avLst>
              </a:prstGeom>
              <a:ln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52"/>
            <p:cNvSpPr txBox="1"/>
            <p:nvPr/>
          </p:nvSpPr>
          <p:spPr>
            <a:xfrm>
              <a:off x="3576015" y="5879457"/>
              <a:ext cx="25425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NF Ontology Meta-Model Overview</a:t>
              </a:r>
              <a:endParaRPr lang="en-US" sz="1000" b="1" dirty="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12648" y="4132878"/>
            <a:ext cx="8003074" cy="1964192"/>
            <a:chOff x="533399" y="1880979"/>
            <a:chExt cx="8003074" cy="1964192"/>
          </a:xfrm>
        </p:grpSpPr>
        <p:sp>
          <p:nvSpPr>
            <p:cNvPr id="107" name="TextBox 106"/>
            <p:cNvSpPr txBox="1"/>
            <p:nvPr/>
          </p:nvSpPr>
          <p:spPr>
            <a:xfrm>
              <a:off x="3833639" y="3598950"/>
              <a:ext cx="20419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NF Ontology Model Example</a:t>
              </a:r>
              <a:endParaRPr lang="en-US" sz="1000" b="1" dirty="0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3893711" y="1880979"/>
              <a:ext cx="4642762" cy="825042"/>
              <a:chOff x="3893711" y="1880979"/>
              <a:chExt cx="4642762" cy="825042"/>
            </a:xfrm>
          </p:grpSpPr>
          <p:sp>
            <p:nvSpPr>
              <p:cNvPr id="148" name="Rounded Rectangle 147"/>
              <p:cNvSpPr/>
              <p:nvPr/>
            </p:nvSpPr>
            <p:spPr>
              <a:xfrm>
                <a:off x="5950287" y="1880979"/>
                <a:ext cx="665416" cy="316429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err="1" smtClean="0"/>
                  <a:t>VoLTE</a:t>
                </a:r>
                <a:endParaRPr lang="en-US" sz="1100" dirty="0"/>
              </a:p>
            </p:txBody>
          </p:sp>
          <p:sp>
            <p:nvSpPr>
              <p:cNvPr id="149" name="Rounded Rectangle 148"/>
              <p:cNvSpPr/>
              <p:nvPr/>
            </p:nvSpPr>
            <p:spPr>
              <a:xfrm>
                <a:off x="6837359" y="2399349"/>
                <a:ext cx="834447" cy="300321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Voice Call</a:t>
                </a:r>
                <a:endParaRPr lang="en-US" sz="1100" dirty="0"/>
              </a:p>
            </p:txBody>
          </p:sp>
          <p:cxnSp>
            <p:nvCxnSpPr>
              <p:cNvPr id="150" name="Straight Connector 149"/>
              <p:cNvCxnSpPr>
                <a:stCxn id="149" idx="0"/>
                <a:endCxn id="148" idx="2"/>
              </p:cNvCxnSpPr>
              <p:nvPr/>
            </p:nvCxnSpPr>
            <p:spPr>
              <a:xfrm flipH="1" flipV="1">
                <a:off x="6282995" y="2197408"/>
                <a:ext cx="971587" cy="2019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1" name="Rounded Rectangle 150"/>
              <p:cNvSpPr/>
              <p:nvPr/>
            </p:nvSpPr>
            <p:spPr>
              <a:xfrm>
                <a:off x="4832268" y="2399349"/>
                <a:ext cx="896364" cy="300321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Registration</a:t>
                </a:r>
                <a:endParaRPr lang="en-US" sz="1100" dirty="0"/>
              </a:p>
            </p:txBody>
          </p:sp>
          <p:cxnSp>
            <p:nvCxnSpPr>
              <p:cNvPr id="152" name="Straight Connector 151"/>
              <p:cNvCxnSpPr>
                <a:stCxn id="151" idx="0"/>
                <a:endCxn id="148" idx="2"/>
              </p:cNvCxnSpPr>
              <p:nvPr/>
            </p:nvCxnSpPr>
            <p:spPr>
              <a:xfrm flipV="1">
                <a:off x="5280450" y="2197408"/>
                <a:ext cx="1002545" cy="2019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3" name="Rounded Rectangle 152"/>
              <p:cNvSpPr/>
              <p:nvPr/>
            </p:nvSpPr>
            <p:spPr>
              <a:xfrm>
                <a:off x="5758516" y="2401383"/>
                <a:ext cx="1048958" cy="300321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Authentication</a:t>
                </a:r>
                <a:endParaRPr lang="en-US" sz="1000" dirty="0"/>
              </a:p>
            </p:txBody>
          </p:sp>
          <p:sp>
            <p:nvSpPr>
              <p:cNvPr id="154" name="Rounded Rectangle 153"/>
              <p:cNvSpPr/>
              <p:nvPr/>
            </p:nvSpPr>
            <p:spPr>
              <a:xfrm>
                <a:off x="3893711" y="2399349"/>
                <a:ext cx="896364" cy="300321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User Info Storage</a:t>
                </a:r>
                <a:endParaRPr lang="en-US" sz="1100" dirty="0"/>
              </a:p>
            </p:txBody>
          </p:sp>
          <p:cxnSp>
            <p:nvCxnSpPr>
              <p:cNvPr id="155" name="Straight Connector 154"/>
              <p:cNvCxnSpPr>
                <a:stCxn id="153" idx="0"/>
                <a:endCxn id="148" idx="2"/>
              </p:cNvCxnSpPr>
              <p:nvPr/>
            </p:nvCxnSpPr>
            <p:spPr>
              <a:xfrm flipV="1">
                <a:off x="6282995" y="2197408"/>
                <a:ext cx="0" cy="2039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>
                <a:stCxn id="148" idx="2"/>
                <a:endCxn id="154" idx="0"/>
              </p:cNvCxnSpPr>
              <p:nvPr/>
            </p:nvCxnSpPr>
            <p:spPr>
              <a:xfrm flipH="1">
                <a:off x="4341893" y="2197408"/>
                <a:ext cx="1941102" cy="2019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7" name="Rounded Rectangle 156"/>
              <p:cNvSpPr/>
              <p:nvPr/>
            </p:nvSpPr>
            <p:spPr>
              <a:xfrm>
                <a:off x="7702026" y="2399349"/>
                <a:ext cx="834447" cy="300321"/>
              </a:xfrm>
              <a:prstGeom prst="roundRect">
                <a:avLst/>
              </a:prstGeom>
              <a:solidFill>
                <a:srgbClr val="00628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Messaging</a:t>
                </a:r>
                <a:endParaRPr lang="en-US" sz="1000" dirty="0"/>
              </a:p>
            </p:txBody>
          </p:sp>
          <p:cxnSp>
            <p:nvCxnSpPr>
              <p:cNvPr id="158" name="Straight Connector 157"/>
              <p:cNvCxnSpPr>
                <a:stCxn id="157" idx="0"/>
                <a:endCxn id="148" idx="2"/>
              </p:cNvCxnSpPr>
              <p:nvPr/>
            </p:nvCxnSpPr>
            <p:spPr>
              <a:xfrm flipH="1" flipV="1">
                <a:off x="6282995" y="2197408"/>
                <a:ext cx="1836254" cy="20194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9" name="Curved Connector 158"/>
              <p:cNvCxnSpPr>
                <a:stCxn id="157" idx="2"/>
                <a:endCxn id="153" idx="2"/>
              </p:cNvCxnSpPr>
              <p:nvPr/>
            </p:nvCxnSpPr>
            <p:spPr>
              <a:xfrm rot="5400000">
                <a:off x="7200106" y="1782560"/>
                <a:ext cx="2034" cy="1836255"/>
              </a:xfrm>
              <a:prstGeom prst="curvedConnector3">
                <a:avLst>
                  <a:gd name="adj1" fmla="val 11338938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Curved Connector 159"/>
              <p:cNvCxnSpPr>
                <a:stCxn id="149" idx="2"/>
                <a:endCxn id="153" idx="2"/>
              </p:cNvCxnSpPr>
              <p:nvPr/>
            </p:nvCxnSpPr>
            <p:spPr>
              <a:xfrm rot="5400000">
                <a:off x="6767772" y="2214893"/>
                <a:ext cx="2034" cy="971588"/>
              </a:xfrm>
              <a:prstGeom prst="curvedConnector3">
                <a:avLst>
                  <a:gd name="adj1" fmla="val 5002901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Curved Connector 160"/>
              <p:cNvCxnSpPr>
                <a:stCxn id="151" idx="2"/>
                <a:endCxn id="154" idx="2"/>
              </p:cNvCxnSpPr>
              <p:nvPr/>
            </p:nvCxnSpPr>
            <p:spPr>
              <a:xfrm rot="5400000">
                <a:off x="4811172" y="2230392"/>
                <a:ext cx="12700" cy="938557"/>
              </a:xfrm>
              <a:prstGeom prst="curvedConnector3">
                <a:avLst>
                  <a:gd name="adj1" fmla="val 930189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2" name="Curved Connector 161"/>
              <p:cNvCxnSpPr>
                <a:stCxn id="153" idx="2"/>
                <a:endCxn id="151" idx="2"/>
              </p:cNvCxnSpPr>
              <p:nvPr/>
            </p:nvCxnSpPr>
            <p:spPr>
              <a:xfrm rot="5400000" flipH="1">
                <a:off x="5780706" y="2199415"/>
                <a:ext cx="2034" cy="1002545"/>
              </a:xfrm>
              <a:prstGeom prst="curvedConnector3">
                <a:avLst>
                  <a:gd name="adj1" fmla="val -6109784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3" name="Curved Connector 162"/>
              <p:cNvCxnSpPr>
                <a:stCxn id="153" idx="2"/>
                <a:endCxn id="154" idx="2"/>
              </p:cNvCxnSpPr>
              <p:nvPr/>
            </p:nvCxnSpPr>
            <p:spPr>
              <a:xfrm rot="5400000" flipH="1">
                <a:off x="5311427" y="1730136"/>
                <a:ext cx="2034" cy="1941102"/>
              </a:xfrm>
              <a:prstGeom prst="curvedConnector3">
                <a:avLst>
                  <a:gd name="adj1" fmla="val -11238938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/>
            <p:cNvGrpSpPr/>
            <p:nvPr/>
          </p:nvGrpSpPr>
          <p:grpSpPr>
            <a:xfrm>
              <a:off x="533399" y="1908552"/>
              <a:ext cx="4214643" cy="1726523"/>
              <a:chOff x="533399" y="1908552"/>
              <a:chExt cx="4214643" cy="1726523"/>
            </a:xfrm>
          </p:grpSpPr>
          <p:cxnSp>
            <p:nvCxnSpPr>
              <p:cNvPr id="117" name="Curved Connector 116"/>
              <p:cNvCxnSpPr>
                <a:stCxn id="128" idx="2"/>
                <a:endCxn id="146" idx="2"/>
              </p:cNvCxnSpPr>
              <p:nvPr/>
            </p:nvCxnSpPr>
            <p:spPr>
              <a:xfrm rot="5400000" flipH="1">
                <a:off x="3330994" y="2337780"/>
                <a:ext cx="6352" cy="1610767"/>
              </a:xfrm>
              <a:prstGeom prst="curvedConnector3">
                <a:avLst>
                  <a:gd name="adj1" fmla="val -3598866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Curved Connector 117"/>
              <p:cNvCxnSpPr>
                <a:stCxn id="146" idx="2"/>
                <a:endCxn id="129" idx="2"/>
              </p:cNvCxnSpPr>
              <p:nvPr/>
            </p:nvCxnSpPr>
            <p:spPr>
              <a:xfrm rot="16200000" flipH="1">
                <a:off x="2931460" y="2737312"/>
                <a:ext cx="6352" cy="811701"/>
              </a:xfrm>
              <a:prstGeom prst="curvedConnector3">
                <a:avLst>
                  <a:gd name="adj1" fmla="val 1766593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Curved Connector 118"/>
              <p:cNvCxnSpPr>
                <a:stCxn id="146" idx="2"/>
                <a:endCxn id="144" idx="2"/>
              </p:cNvCxnSpPr>
              <p:nvPr/>
            </p:nvCxnSpPr>
            <p:spPr>
              <a:xfrm rot="5400000" flipH="1">
                <a:off x="2128683" y="2739885"/>
                <a:ext cx="1139" cy="799067"/>
              </a:xfrm>
              <a:prstGeom prst="curvedConnector3">
                <a:avLst>
                  <a:gd name="adj1" fmla="val -8153556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Curved Connector 119"/>
              <p:cNvCxnSpPr>
                <a:stCxn id="145" idx="2"/>
                <a:endCxn id="143" idx="2"/>
              </p:cNvCxnSpPr>
              <p:nvPr/>
            </p:nvCxnSpPr>
            <p:spPr>
              <a:xfrm rot="5400000" flipH="1">
                <a:off x="1347526" y="2704153"/>
                <a:ext cx="7625" cy="821847"/>
              </a:xfrm>
              <a:prstGeom prst="curvedConnector3">
                <a:avLst>
                  <a:gd name="adj1" fmla="val -2998033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Curved Connector 120"/>
              <p:cNvCxnSpPr>
                <a:stCxn id="146" idx="2"/>
                <a:endCxn id="143" idx="2"/>
              </p:cNvCxnSpPr>
              <p:nvPr/>
            </p:nvCxnSpPr>
            <p:spPr>
              <a:xfrm rot="5400000" flipH="1">
                <a:off x="1720239" y="2331440"/>
                <a:ext cx="28724" cy="1588371"/>
              </a:xfrm>
              <a:prstGeom prst="curvedConnector3">
                <a:avLst>
                  <a:gd name="adj1" fmla="val -795850"/>
                </a:avLst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22" name="Group 121"/>
              <p:cNvGrpSpPr/>
              <p:nvPr/>
            </p:nvGrpSpPr>
            <p:grpSpPr>
              <a:xfrm>
                <a:off x="533399" y="1908552"/>
                <a:ext cx="4214643" cy="1726523"/>
                <a:chOff x="533399" y="1908552"/>
                <a:chExt cx="4214643" cy="1726523"/>
              </a:xfrm>
            </p:grpSpPr>
            <p:cxnSp>
              <p:nvCxnSpPr>
                <p:cNvPr id="123" name="Elbow Connector 159"/>
                <p:cNvCxnSpPr>
                  <a:stCxn id="128" idx="2"/>
                  <a:endCxn id="125" idx="0"/>
                </p:cNvCxnSpPr>
                <p:nvPr/>
              </p:nvCxnSpPr>
              <p:spPr>
                <a:xfrm>
                  <a:off x="4139553" y="3146339"/>
                  <a:ext cx="388154" cy="115188"/>
                </a:xfrm>
                <a:prstGeom prst="straightConnector1">
                  <a:avLst/>
                </a:prstGeom>
                <a:ln w="19050">
                  <a:solidFill>
                    <a:schemeClr val="accent2">
                      <a:lumMod val="75000"/>
                    </a:schemeClr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Elbow Connector 159"/>
                <p:cNvCxnSpPr>
                  <a:stCxn id="142" idx="2"/>
                  <a:endCxn id="126" idx="0"/>
                </p:cNvCxnSpPr>
                <p:nvPr/>
              </p:nvCxnSpPr>
              <p:spPr>
                <a:xfrm>
                  <a:off x="896920" y="3134288"/>
                  <a:ext cx="136956" cy="233610"/>
                </a:xfrm>
                <a:prstGeom prst="straightConnector1">
                  <a:avLst/>
                </a:prstGeom>
                <a:ln w="19050">
                  <a:solidFill>
                    <a:schemeClr val="accent2">
                      <a:lumMod val="75000"/>
                    </a:schemeClr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Rounded Rectangle 124"/>
                <p:cNvSpPr/>
                <p:nvPr/>
              </p:nvSpPr>
              <p:spPr>
                <a:xfrm>
                  <a:off x="4307372" y="3261527"/>
                  <a:ext cx="440670" cy="267177"/>
                </a:xfrm>
                <a:prstGeom prst="roundRect">
                  <a:avLst/>
                </a:prstGeom>
                <a:solidFill>
                  <a:srgbClr val="FFE5E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 smtClean="0">
                      <a:solidFill>
                        <a:sysClr val="windowText" lastClr="000000"/>
                      </a:solidFill>
                    </a:rPr>
                    <a:t>SAP1</a:t>
                  </a:r>
                  <a:endParaRPr lang="en-US" sz="80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6" name="Rounded Rectangle 125"/>
                <p:cNvSpPr/>
                <p:nvPr/>
              </p:nvSpPr>
              <p:spPr>
                <a:xfrm>
                  <a:off x="813541" y="3367898"/>
                  <a:ext cx="440670" cy="267177"/>
                </a:xfrm>
                <a:prstGeom prst="roundRect">
                  <a:avLst/>
                </a:prstGeom>
                <a:solidFill>
                  <a:srgbClr val="FFE5E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dirty="0" smtClean="0">
                      <a:solidFill>
                        <a:sysClr val="windowText" lastClr="000000"/>
                      </a:solidFill>
                    </a:rPr>
                    <a:t>SAP2</a:t>
                  </a:r>
                  <a:endParaRPr lang="en-US" sz="80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7" name="Flowchart: Preparation 126"/>
                <p:cNvSpPr/>
                <p:nvPr/>
              </p:nvSpPr>
              <p:spPr>
                <a:xfrm>
                  <a:off x="2168824" y="1908552"/>
                  <a:ext cx="727041" cy="301590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smtClean="0">
                      <a:solidFill>
                        <a:sysClr val="windowText" lastClr="000000"/>
                      </a:solidFill>
                    </a:rPr>
                    <a:t>IMS</a:t>
                  </a:r>
                  <a:endParaRPr lang="en-US" sz="110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8" name="Flowchart: Preparation 127"/>
                <p:cNvSpPr/>
                <p:nvPr/>
              </p:nvSpPr>
              <p:spPr>
                <a:xfrm>
                  <a:off x="3776032" y="2844749"/>
                  <a:ext cx="727041" cy="301590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dirty="0" smtClean="0">
                      <a:solidFill>
                        <a:sysClr val="windowText" lastClr="000000"/>
                      </a:solidFill>
                    </a:rPr>
                    <a:t>AS</a:t>
                  </a:r>
                  <a:endParaRPr lang="en-US" sz="110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9" name="Flowchart: Preparation 128"/>
                <p:cNvSpPr/>
                <p:nvPr/>
              </p:nvSpPr>
              <p:spPr>
                <a:xfrm>
                  <a:off x="2976966" y="2844749"/>
                  <a:ext cx="727041" cy="301590"/>
                </a:xfrm>
                <a:prstGeom prst="flowChartPreparation">
                  <a:avLst/>
                </a:prstGeom>
                <a:solidFill>
                  <a:srgbClr val="BCABA5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dirty="0" smtClean="0">
                      <a:solidFill>
                        <a:sysClr val="windowText" lastClr="000000"/>
                      </a:solidFill>
                    </a:rPr>
                    <a:t>HSS</a:t>
                  </a:r>
                  <a:endParaRPr 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  <p:grpSp>
              <p:nvGrpSpPr>
                <p:cNvPr id="130" name="Group 129"/>
                <p:cNvGrpSpPr/>
                <p:nvPr/>
              </p:nvGrpSpPr>
              <p:grpSpPr>
                <a:xfrm>
                  <a:off x="2165265" y="2838397"/>
                  <a:ext cx="734214" cy="301590"/>
                  <a:chOff x="1180469" y="2659602"/>
                  <a:chExt cx="789791" cy="352213"/>
                </a:xfrm>
              </p:grpSpPr>
              <p:sp>
                <p:nvSpPr>
                  <p:cNvPr id="146" name="Flowchart: Preparation 145"/>
                  <p:cNvSpPr/>
                  <p:nvPr/>
                </p:nvSpPr>
                <p:spPr>
                  <a:xfrm>
                    <a:off x="1180469" y="2659602"/>
                    <a:ext cx="782075" cy="352213"/>
                  </a:xfrm>
                  <a:prstGeom prst="flowChartPreparation">
                    <a:avLst/>
                  </a:prstGeom>
                  <a:solidFill>
                    <a:srgbClr val="BCABA5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47" name="TextBox 146"/>
                  <p:cNvSpPr txBox="1"/>
                  <p:nvPr/>
                </p:nvSpPr>
                <p:spPr>
                  <a:xfrm>
                    <a:off x="1228550" y="2675153"/>
                    <a:ext cx="741710" cy="3055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+mj-lt"/>
                      </a:rPr>
                      <a:t>SCSCF</a:t>
                    </a: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131" name="Group 130"/>
                <p:cNvGrpSpPr/>
                <p:nvPr/>
              </p:nvGrpSpPr>
              <p:grpSpPr>
                <a:xfrm>
                  <a:off x="1366198" y="2837258"/>
                  <a:ext cx="727041" cy="301590"/>
                  <a:chOff x="1180468" y="2659603"/>
                  <a:chExt cx="782075" cy="352213"/>
                </a:xfrm>
              </p:grpSpPr>
              <p:sp>
                <p:nvSpPr>
                  <p:cNvPr id="144" name="Flowchart: Preparation 143"/>
                  <p:cNvSpPr/>
                  <p:nvPr/>
                </p:nvSpPr>
                <p:spPr>
                  <a:xfrm>
                    <a:off x="1180468" y="2659603"/>
                    <a:ext cx="782075" cy="352213"/>
                  </a:xfrm>
                  <a:prstGeom prst="flowChartPreparation">
                    <a:avLst/>
                  </a:prstGeom>
                  <a:solidFill>
                    <a:srgbClr val="BCABA5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1264074" y="2682983"/>
                    <a:ext cx="684875" cy="3055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>
                        <a:latin typeface="+mj-lt"/>
                      </a:rPr>
                      <a:t>I</a:t>
                    </a:r>
                    <a:r>
                      <a:rPr lang="en-US" sz="1100" dirty="0" smtClean="0">
                        <a:latin typeface="+mj-lt"/>
                      </a:rPr>
                      <a:t>CSCF</a:t>
                    </a: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132" name="Group 131"/>
                <p:cNvGrpSpPr/>
                <p:nvPr/>
              </p:nvGrpSpPr>
              <p:grpSpPr>
                <a:xfrm>
                  <a:off x="533399" y="2832698"/>
                  <a:ext cx="779098" cy="301590"/>
                  <a:chOff x="1180469" y="2659602"/>
                  <a:chExt cx="838073" cy="352213"/>
                </a:xfrm>
              </p:grpSpPr>
              <p:sp>
                <p:nvSpPr>
                  <p:cNvPr id="142" name="Flowchart: Preparation 141"/>
                  <p:cNvSpPr/>
                  <p:nvPr/>
                </p:nvSpPr>
                <p:spPr>
                  <a:xfrm>
                    <a:off x="1180469" y="2659602"/>
                    <a:ext cx="782076" cy="352213"/>
                  </a:xfrm>
                  <a:prstGeom prst="flowChartPreparation">
                    <a:avLst/>
                  </a:prstGeom>
                  <a:solidFill>
                    <a:srgbClr val="BCABA5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43" name="TextBox 142"/>
                  <p:cNvSpPr txBox="1"/>
                  <p:nvPr/>
                </p:nvSpPr>
                <p:spPr>
                  <a:xfrm>
                    <a:off x="1218046" y="2679403"/>
                    <a:ext cx="800496" cy="3055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latin typeface="+mj-lt"/>
                      </a:rPr>
                      <a:t>PCSCF</a:t>
                    </a: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133" name="Group 132"/>
                <p:cNvGrpSpPr/>
                <p:nvPr/>
              </p:nvGrpSpPr>
              <p:grpSpPr>
                <a:xfrm>
                  <a:off x="2344009" y="2367734"/>
                  <a:ext cx="394009" cy="230831"/>
                  <a:chOff x="765523" y="5201708"/>
                  <a:chExt cx="423834" cy="269577"/>
                </a:xfrm>
              </p:grpSpPr>
              <p:sp>
                <p:nvSpPr>
                  <p:cNvPr id="140" name="Oval 139"/>
                  <p:cNvSpPr/>
                  <p:nvPr/>
                </p:nvSpPr>
                <p:spPr>
                  <a:xfrm>
                    <a:off x="765523" y="5216629"/>
                    <a:ext cx="400556" cy="246221"/>
                  </a:xfrm>
                  <a:prstGeom prst="ellipse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9525">
                    <a:solidFill>
                      <a:srgbClr val="52597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 dirty="0"/>
                  </a:p>
                </p:txBody>
              </p:sp>
              <p:sp>
                <p:nvSpPr>
                  <p:cNvPr id="141" name="TextBox 140"/>
                  <p:cNvSpPr txBox="1"/>
                  <p:nvPr/>
                </p:nvSpPr>
                <p:spPr>
                  <a:xfrm>
                    <a:off x="781169" y="5201708"/>
                    <a:ext cx="408188" cy="2695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/>
                      <a:t>AC</a:t>
                    </a:r>
                  </a:p>
                </p:txBody>
              </p:sp>
            </p:grpSp>
            <p:cxnSp>
              <p:nvCxnSpPr>
                <p:cNvPr id="134" name="Straight Connector 133"/>
                <p:cNvCxnSpPr>
                  <a:stCxn id="127" idx="2"/>
                  <a:endCxn id="140" idx="0"/>
                </p:cNvCxnSpPr>
                <p:nvPr/>
              </p:nvCxnSpPr>
              <p:spPr>
                <a:xfrm flipH="1">
                  <a:off x="2530193" y="2210142"/>
                  <a:ext cx="2152" cy="17036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>
                  <a:stCxn id="140" idx="4"/>
                  <a:endCxn id="142" idx="0"/>
                </p:cNvCxnSpPr>
                <p:nvPr/>
              </p:nvCxnSpPr>
              <p:spPr>
                <a:xfrm flipH="1">
                  <a:off x="896921" y="2591344"/>
                  <a:ext cx="1633272" cy="24135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>
                  <a:stCxn id="140" idx="4"/>
                  <a:endCxn id="144" idx="0"/>
                </p:cNvCxnSpPr>
                <p:nvPr/>
              </p:nvCxnSpPr>
              <p:spPr>
                <a:xfrm flipH="1">
                  <a:off x="1729719" y="2591344"/>
                  <a:ext cx="800474" cy="2459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stCxn id="140" idx="4"/>
                  <a:endCxn id="146" idx="0"/>
                </p:cNvCxnSpPr>
                <p:nvPr/>
              </p:nvCxnSpPr>
              <p:spPr>
                <a:xfrm flipH="1">
                  <a:off x="2528785" y="2591344"/>
                  <a:ext cx="1408" cy="24705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>
                  <a:stCxn id="140" idx="4"/>
                  <a:endCxn id="129" idx="0"/>
                </p:cNvCxnSpPr>
                <p:nvPr/>
              </p:nvCxnSpPr>
              <p:spPr>
                <a:xfrm>
                  <a:off x="2530193" y="2591344"/>
                  <a:ext cx="810294" cy="25340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stCxn id="140" idx="4"/>
                  <a:endCxn id="128" idx="0"/>
                </p:cNvCxnSpPr>
                <p:nvPr/>
              </p:nvCxnSpPr>
              <p:spPr>
                <a:xfrm>
                  <a:off x="2530193" y="2591344"/>
                  <a:ext cx="1609359" cy="25340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0" name="Group 109"/>
            <p:cNvGrpSpPr/>
            <p:nvPr/>
          </p:nvGrpSpPr>
          <p:grpSpPr>
            <a:xfrm>
              <a:off x="1729719" y="2039193"/>
              <a:ext cx="6389531" cy="1100794"/>
              <a:chOff x="1729719" y="2039193"/>
              <a:chExt cx="6389531" cy="1100794"/>
            </a:xfrm>
          </p:grpSpPr>
          <p:cxnSp>
            <p:nvCxnSpPr>
              <p:cNvPr id="111" name="Elbow Connector 159"/>
              <p:cNvCxnSpPr>
                <a:stCxn id="148" idx="1"/>
                <a:endCxn id="127" idx="3"/>
              </p:cNvCxnSpPr>
              <p:nvPr/>
            </p:nvCxnSpPr>
            <p:spPr>
              <a:xfrm flipH="1">
                <a:off x="2895865" y="2039193"/>
                <a:ext cx="3054422" cy="20154"/>
              </a:xfrm>
              <a:prstGeom prst="straightConnector1">
                <a:avLst/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Elbow Connector 159"/>
              <p:cNvCxnSpPr>
                <a:stCxn id="154" idx="1"/>
                <a:endCxn id="129" idx="0"/>
              </p:cNvCxnSpPr>
              <p:nvPr/>
            </p:nvCxnSpPr>
            <p:spPr>
              <a:xfrm rot="10800000" flipV="1">
                <a:off x="3340487" y="2549509"/>
                <a:ext cx="553224" cy="295239"/>
              </a:xfrm>
              <a:prstGeom prst="bentConnector2">
                <a:avLst/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Elbow Connector 159"/>
              <p:cNvCxnSpPr>
                <a:stCxn id="157" idx="2"/>
                <a:endCxn id="128" idx="3"/>
              </p:cNvCxnSpPr>
              <p:nvPr/>
            </p:nvCxnSpPr>
            <p:spPr>
              <a:xfrm rot="5400000">
                <a:off x="6163225" y="1039519"/>
                <a:ext cx="295874" cy="3616177"/>
              </a:xfrm>
              <a:prstGeom prst="bentConnector2">
                <a:avLst/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Elbow Connector 159"/>
              <p:cNvCxnSpPr>
                <a:stCxn id="149" idx="2"/>
              </p:cNvCxnSpPr>
              <p:nvPr/>
            </p:nvCxnSpPr>
            <p:spPr>
              <a:xfrm rot="5400000">
                <a:off x="5732736" y="1390011"/>
                <a:ext cx="212188" cy="2831507"/>
              </a:xfrm>
              <a:prstGeom prst="bentConnector2">
                <a:avLst/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Elbow Connector 159"/>
              <p:cNvCxnSpPr>
                <a:stCxn id="153" idx="2"/>
                <a:endCxn id="146" idx="2"/>
              </p:cNvCxnSpPr>
              <p:nvPr/>
            </p:nvCxnSpPr>
            <p:spPr>
              <a:xfrm rot="5400000">
                <a:off x="4186750" y="1043741"/>
                <a:ext cx="438283" cy="3754209"/>
              </a:xfrm>
              <a:prstGeom prst="bentConnector3">
                <a:avLst>
                  <a:gd name="adj1" fmla="val 207576"/>
                </a:avLst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Elbow Connector 159"/>
              <p:cNvCxnSpPr>
                <a:stCxn id="151" idx="2"/>
                <a:endCxn id="144" idx="2"/>
              </p:cNvCxnSpPr>
              <p:nvPr/>
            </p:nvCxnSpPr>
            <p:spPr>
              <a:xfrm rot="5400000">
                <a:off x="3285496" y="1143894"/>
                <a:ext cx="439178" cy="3550731"/>
              </a:xfrm>
              <a:prstGeom prst="bentConnector3">
                <a:avLst>
                  <a:gd name="adj1" fmla="val 197597"/>
                </a:avLst>
              </a:prstGeom>
              <a:ln w="63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973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22757" y="2341775"/>
            <a:ext cx="7927086" cy="2588949"/>
            <a:chOff x="722757" y="2026658"/>
            <a:chExt cx="7927086" cy="2588949"/>
          </a:xfrm>
        </p:grpSpPr>
        <p:sp>
          <p:nvSpPr>
            <p:cNvPr id="66" name="Rounded Rectangle 65"/>
            <p:cNvSpPr/>
            <p:nvPr/>
          </p:nvSpPr>
          <p:spPr>
            <a:xfrm>
              <a:off x="722757" y="2026658"/>
              <a:ext cx="7927086" cy="2588949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886141" y="4303889"/>
              <a:ext cx="16065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</a:rPr>
                <a:t>VNF Catalog</a:t>
              </a:r>
            </a:p>
          </p:txBody>
        </p:sp>
      </p:grpSp>
      <p:sp>
        <p:nvSpPr>
          <p:cNvPr id="68" name="Rounded Rectangle 67"/>
          <p:cNvSpPr/>
          <p:nvPr/>
        </p:nvSpPr>
        <p:spPr>
          <a:xfrm>
            <a:off x="838200" y="2464740"/>
            <a:ext cx="3607107" cy="21175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On-boarded VNF Package Info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62000" y="1620405"/>
            <a:ext cx="2873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VNF information elements: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2770489" y="3024923"/>
            <a:ext cx="1289049" cy="68320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VNFD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2901160" y="3569039"/>
            <a:ext cx="1027707" cy="561182"/>
            <a:chOff x="1493469" y="2551204"/>
            <a:chExt cx="1127862" cy="665086"/>
          </a:xfrm>
        </p:grpSpPr>
        <p:sp>
          <p:nvSpPr>
            <p:cNvPr id="72" name="Cloud 71"/>
            <p:cNvSpPr/>
            <p:nvPr/>
          </p:nvSpPr>
          <p:spPr>
            <a:xfrm>
              <a:off x="1493469" y="2551204"/>
              <a:ext cx="1127862" cy="665086"/>
            </a:xfrm>
            <a:prstGeom prst="cloud">
              <a:avLst/>
            </a:prstGeom>
            <a:solidFill>
              <a:srgbClr val="CDCBF5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500557" y="2687851"/>
              <a:ext cx="1120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/>
                <a:t>Virtualisation</a:t>
              </a:r>
              <a:r>
                <a:rPr lang="en-US" sz="900" dirty="0"/>
                <a:t> </a:t>
              </a:r>
            </a:p>
            <a:p>
              <a:pPr algn="ctr"/>
              <a:r>
                <a:rPr lang="en-US" sz="900" dirty="0"/>
                <a:t>perspective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629176" y="4180213"/>
            <a:ext cx="16530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(Not enough for NS design)</a:t>
            </a:r>
          </a:p>
        </p:txBody>
      </p:sp>
      <p:sp>
        <p:nvSpPr>
          <p:cNvPr id="75" name="Freeform 74"/>
          <p:cNvSpPr/>
          <p:nvPr/>
        </p:nvSpPr>
        <p:spPr>
          <a:xfrm rot="223257">
            <a:off x="3867583" y="4030143"/>
            <a:ext cx="1237370" cy="266806"/>
          </a:xfrm>
          <a:custGeom>
            <a:avLst/>
            <a:gdLst>
              <a:gd name="connsiteX0" fmla="*/ 0 w 1720850"/>
              <a:gd name="connsiteY0" fmla="*/ 25400 h 266806"/>
              <a:gd name="connsiteX1" fmla="*/ 603250 w 1720850"/>
              <a:gd name="connsiteY1" fmla="*/ 266700 h 266806"/>
              <a:gd name="connsiteX2" fmla="*/ 1720850 w 1720850"/>
              <a:gd name="connsiteY2" fmla="*/ 0 h 266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0850" h="266806">
                <a:moveTo>
                  <a:pt x="0" y="25400"/>
                </a:moveTo>
                <a:cubicBezTo>
                  <a:pt x="158221" y="148166"/>
                  <a:pt x="316442" y="270933"/>
                  <a:pt x="603250" y="266700"/>
                </a:cubicBezTo>
                <a:cubicBezTo>
                  <a:pt x="890058" y="262467"/>
                  <a:pt x="1305454" y="131233"/>
                  <a:pt x="1720850" y="0"/>
                </a:cubicBezTo>
              </a:path>
            </a:pathLst>
          </a:custGeom>
          <a:noFill/>
          <a:ln w="571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5059885" y="3116555"/>
            <a:ext cx="1293198" cy="75918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VNF</a:t>
            </a:r>
          </a:p>
          <a:p>
            <a:pPr algn="ctr"/>
            <a:r>
              <a:rPr lang="en-US" sz="1400" dirty="0"/>
              <a:t>Architecture</a:t>
            </a:r>
          </a:p>
          <a:p>
            <a:pPr algn="ctr"/>
            <a:r>
              <a:rPr lang="en-US" sz="1400" dirty="0"/>
              <a:t>Descriptor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168755" y="3774683"/>
            <a:ext cx="1032200" cy="569846"/>
            <a:chOff x="1493469" y="2551204"/>
            <a:chExt cx="1127862" cy="665086"/>
          </a:xfrm>
        </p:grpSpPr>
        <p:sp>
          <p:nvSpPr>
            <p:cNvPr id="78" name="Cloud 77"/>
            <p:cNvSpPr/>
            <p:nvPr/>
          </p:nvSpPr>
          <p:spPr>
            <a:xfrm>
              <a:off x="1493469" y="2551204"/>
              <a:ext cx="1127862" cy="665086"/>
            </a:xfrm>
            <a:prstGeom prst="cloud">
              <a:avLst/>
            </a:prstGeom>
            <a:solidFill>
              <a:srgbClr val="CDCBF5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500557" y="2655179"/>
              <a:ext cx="1120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Application </a:t>
              </a:r>
            </a:p>
            <a:p>
              <a:pPr algn="ctr"/>
              <a:r>
                <a:rPr lang="en-US" sz="900" dirty="0"/>
                <a:t>perspective</a:t>
              </a:r>
            </a:p>
          </p:txBody>
        </p:sp>
      </p:grpSp>
      <p:sp>
        <p:nvSpPr>
          <p:cNvPr id="80" name="Line Callout 1 (Accent Bar) 79"/>
          <p:cNvSpPr/>
          <p:nvPr/>
        </p:nvSpPr>
        <p:spPr>
          <a:xfrm>
            <a:off x="6465979" y="3151702"/>
            <a:ext cx="1992221" cy="711444"/>
          </a:xfrm>
          <a:prstGeom prst="accentCallout1">
            <a:avLst>
              <a:gd name="adj1" fmla="val 18750"/>
              <a:gd name="adj2" fmla="val -827"/>
              <a:gd name="adj3" fmla="val 28601"/>
              <a:gd name="adj4" fmla="val -6418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/>
                </a:solidFill>
              </a:rPr>
              <a:t>Vnf</a:t>
            </a:r>
            <a:r>
              <a:rPr lang="en-US" sz="1000" dirty="0">
                <a:solidFill>
                  <a:schemeClr val="tx1"/>
                </a:solidFill>
              </a:rPr>
              <a:t> Functionality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/>
                </a:solidFill>
              </a:rPr>
              <a:t>Vnf</a:t>
            </a:r>
            <a:r>
              <a:rPr lang="en-US" sz="1000" dirty="0">
                <a:solidFill>
                  <a:schemeClr val="tx1"/>
                </a:solidFill>
              </a:rPr>
              <a:t> Components Functionality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/>
                </a:solidFill>
              </a:rPr>
              <a:t>Vnf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Interfaces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270502" y="3051451"/>
            <a:ext cx="1060776" cy="377429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Sw. Image Info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1271317" y="3627240"/>
            <a:ext cx="1060776" cy="377429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Artifact Info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240730" y="4015591"/>
            <a:ext cx="1147067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. . .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4450285" y="3463127"/>
            <a:ext cx="622089" cy="141827"/>
            <a:chOff x="4635312" y="2614610"/>
            <a:chExt cx="622089" cy="141827"/>
          </a:xfrm>
        </p:grpSpPr>
        <p:cxnSp>
          <p:nvCxnSpPr>
            <p:cNvPr id="85" name="Straight Arrow Connector 84"/>
            <p:cNvCxnSpPr/>
            <p:nvPr/>
          </p:nvCxnSpPr>
          <p:spPr>
            <a:xfrm flipH="1">
              <a:off x="4705375" y="2685524"/>
              <a:ext cx="552026" cy="0"/>
            </a:xfrm>
            <a:prstGeom prst="straightConnector1">
              <a:avLst/>
            </a:prstGeom>
            <a:ln w="28575" cap="sq">
              <a:solidFill>
                <a:schemeClr val="tx1"/>
              </a:solidFill>
              <a:round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Diamond 85"/>
            <p:cNvSpPr/>
            <p:nvPr/>
          </p:nvSpPr>
          <p:spPr>
            <a:xfrm>
              <a:off x="4635312" y="2614610"/>
              <a:ext cx="239135" cy="141827"/>
            </a:xfrm>
            <a:prstGeom prst="diamon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Content Placeholder 2"/>
          <p:cNvSpPr>
            <a:spLocks noGrp="1"/>
          </p:cNvSpPr>
          <p:nvPr>
            <p:ph idx="1"/>
          </p:nvPr>
        </p:nvSpPr>
        <p:spPr>
          <a:xfrm>
            <a:off x="457200" y="1196923"/>
            <a:ext cx="4185807" cy="4953001"/>
          </a:xfrm>
        </p:spPr>
        <p:txBody>
          <a:bodyPr>
            <a:normAutofit/>
          </a:bodyPr>
          <a:lstStyle/>
          <a:p>
            <a:r>
              <a:rPr lang="en-US" sz="2000" dirty="0"/>
              <a:t>ETSI standard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689420" y="1410025"/>
            <a:ext cx="0" cy="445059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12</a:t>
            </a:r>
            <a:endParaRPr lang="en-CA" dirty="0"/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723900" y="188640"/>
            <a:ext cx="7772400" cy="1143000"/>
          </a:xfrm>
        </p:spPr>
        <p:txBody>
          <a:bodyPr/>
          <a:lstStyle/>
          <a:p>
            <a:r>
              <a:rPr lang="en-US" dirty="0"/>
              <a:t>Modeling </a:t>
            </a:r>
            <a:r>
              <a:rPr lang="en-US" dirty="0" smtClean="0"/>
              <a:t>Framework: VNF</a:t>
            </a:r>
            <a:endParaRPr lang="en-CA" altLang="en-US" sz="1800" dirty="0" smtClean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778681" y="1196923"/>
            <a:ext cx="4185807" cy="49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/>
                <a:ea typeface="ＭＳ Ｐゴシック" pitchFamily="80" charset="-128"/>
                <a:cs typeface="ＭＳ Ｐゴシック" pitchFamily="80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  <a:ea typeface="ＭＳ Ｐゴシック" pitchFamily="80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80" charset="-128"/>
              </a:defRPr>
            </a:lvl9pPr>
          </a:lstStyle>
          <a:p>
            <a:r>
              <a:rPr lang="en-US" sz="2000" kern="0" dirty="0" smtClean="0"/>
              <a:t>Our extension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6693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251520" y="210282"/>
            <a:ext cx="8892479" cy="1143000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Method Steps</a:t>
            </a: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56811653-15B2-4F18-8823-9BF10A13F8D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0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13</a:t>
            </a:r>
            <a:endParaRPr lang="en-CA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6949345" y="2328686"/>
            <a:ext cx="932718" cy="784771"/>
            <a:chOff x="6949345" y="2328686"/>
            <a:chExt cx="932718" cy="784771"/>
          </a:xfrm>
        </p:grpSpPr>
        <p:grpSp>
          <p:nvGrpSpPr>
            <p:cNvPr id="103" name="Group 102"/>
            <p:cNvGrpSpPr/>
            <p:nvPr/>
          </p:nvGrpSpPr>
          <p:grpSpPr>
            <a:xfrm>
              <a:off x="6949345" y="2328686"/>
              <a:ext cx="932718" cy="784771"/>
              <a:chOff x="6949345" y="2328686"/>
              <a:chExt cx="932718" cy="784771"/>
            </a:xfrm>
          </p:grpSpPr>
          <p:sp>
            <p:nvSpPr>
              <p:cNvPr id="110" name="Rounded Rectangle 109"/>
              <p:cNvSpPr/>
              <p:nvPr/>
            </p:nvSpPr>
            <p:spPr>
              <a:xfrm>
                <a:off x="6949345" y="2354963"/>
                <a:ext cx="932718" cy="758494"/>
              </a:xfrm>
              <a:prstGeom prst="roundRect">
                <a:avLst/>
              </a:prstGeom>
              <a:noFill/>
              <a:ln w="38100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solidFill>
                    <a:srgbClr val="525977"/>
                  </a:solidFill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178793" y="2328686"/>
                <a:ext cx="473823" cy="231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525977"/>
                    </a:solidFill>
                  </a:rPr>
                  <a:t>SM</a:t>
                </a: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7137279" y="2610557"/>
              <a:ext cx="554281" cy="440662"/>
              <a:chOff x="8168764" y="3417357"/>
              <a:chExt cx="554281" cy="440662"/>
            </a:xfrm>
          </p:grpSpPr>
          <p:sp>
            <p:nvSpPr>
              <p:cNvPr id="105" name="Rounded Rectangle 104"/>
              <p:cNvSpPr/>
              <p:nvPr/>
            </p:nvSpPr>
            <p:spPr>
              <a:xfrm>
                <a:off x="8337727" y="3417357"/>
                <a:ext cx="235016" cy="169511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06" name="Rounded Rectangle 105"/>
              <p:cNvSpPr/>
              <p:nvPr/>
            </p:nvSpPr>
            <p:spPr>
              <a:xfrm>
                <a:off x="8479819" y="3699506"/>
                <a:ext cx="243226" cy="15580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07" name="Straight Connector 106"/>
              <p:cNvCxnSpPr>
                <a:stCxn id="106" idx="0"/>
                <a:endCxn id="105" idx="2"/>
              </p:cNvCxnSpPr>
              <p:nvPr/>
            </p:nvCxnSpPr>
            <p:spPr>
              <a:xfrm flipH="1" flipV="1">
                <a:off x="8455235" y="3586868"/>
                <a:ext cx="146197" cy="11263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8" name="Rounded Rectangle 107"/>
              <p:cNvSpPr/>
              <p:nvPr/>
            </p:nvSpPr>
            <p:spPr>
              <a:xfrm>
                <a:off x="8168764" y="3702216"/>
                <a:ext cx="247321" cy="15580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09" name="Straight Connector 108"/>
              <p:cNvCxnSpPr>
                <a:stCxn id="108" idx="0"/>
                <a:endCxn id="105" idx="2"/>
              </p:cNvCxnSpPr>
              <p:nvPr/>
            </p:nvCxnSpPr>
            <p:spPr>
              <a:xfrm flipV="1">
                <a:off x="8292424" y="3586868"/>
                <a:ext cx="162811" cy="11534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2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4749667" cy="4953001"/>
          </a:xfrm>
        </p:spPr>
        <p:txBody>
          <a:bodyPr>
            <a:normAutofit/>
          </a:bodyPr>
          <a:lstStyle/>
          <a:p>
            <a:r>
              <a:rPr lang="en-US" sz="1800" dirty="0"/>
              <a:t>Step 1: SM model initialization</a:t>
            </a:r>
          </a:p>
          <a:p>
            <a:pPr lvl="1"/>
            <a:r>
              <a:rPr lang="en-US" sz="1500" dirty="0"/>
              <a:t>Solution Map (SM): An intermediary model captures the information throughout the NSD generation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Step 2: Map to NF </a:t>
            </a:r>
            <a:r>
              <a:rPr lang="en-US" sz="1800" dirty="0" smtClean="0"/>
              <a:t>Ontology</a:t>
            </a:r>
          </a:p>
          <a:p>
            <a:pPr lvl="1"/>
            <a:r>
              <a:rPr lang="en-US" sz="1800" dirty="0" smtClean="0"/>
              <a:t>Goal: Decompose requirements</a:t>
            </a:r>
            <a:endParaRPr lang="en-US" sz="1800" dirty="0"/>
          </a:p>
          <a:p>
            <a:pPr lvl="1"/>
            <a:r>
              <a:rPr lang="en-US" sz="1500" dirty="0"/>
              <a:t>Map FRs to functionalities</a:t>
            </a:r>
          </a:p>
          <a:p>
            <a:pPr lvl="2"/>
            <a:r>
              <a:rPr lang="en-US" sz="1200" dirty="0"/>
              <a:t>Add further decompositions</a:t>
            </a:r>
          </a:p>
          <a:p>
            <a:pPr lvl="1"/>
            <a:r>
              <a:rPr lang="en-US" sz="1500" dirty="0"/>
              <a:t>Add ABs realizing the mapped functionalities</a:t>
            </a:r>
          </a:p>
          <a:p>
            <a:pPr lvl="2"/>
            <a:r>
              <a:rPr lang="en-US" sz="1200" dirty="0"/>
              <a:t>According to the ARs</a:t>
            </a:r>
          </a:p>
          <a:p>
            <a:pPr lvl="1"/>
            <a:r>
              <a:rPr lang="en-US" sz="1500" dirty="0"/>
              <a:t>Define the SAPs based on SAPRs</a:t>
            </a:r>
          </a:p>
          <a:p>
            <a:pPr lvl="2"/>
            <a:r>
              <a:rPr lang="en-US" sz="1200" dirty="0"/>
              <a:t>From NF Ontology OR directly from the SAPR</a:t>
            </a:r>
          </a:p>
          <a:p>
            <a:pPr lvl="2"/>
            <a:endParaRPr lang="en-US" sz="1200" dirty="0"/>
          </a:p>
          <a:p>
            <a:r>
              <a:rPr lang="en-US" sz="1900" dirty="0"/>
              <a:t>Step 3: Map to VNF </a:t>
            </a:r>
            <a:r>
              <a:rPr lang="en-US" sz="1900" dirty="0" smtClean="0"/>
              <a:t>Catalog</a:t>
            </a:r>
          </a:p>
          <a:p>
            <a:pPr lvl="1"/>
            <a:r>
              <a:rPr lang="en-US" sz="1900" dirty="0" smtClean="0"/>
              <a:t>Goal: Select VNFs</a:t>
            </a:r>
            <a:endParaRPr lang="en-US" sz="1900" dirty="0"/>
          </a:p>
          <a:p>
            <a:pPr lvl="1"/>
            <a:r>
              <a:rPr lang="en-US" sz="1600" dirty="0"/>
              <a:t>Add VNFs mapped to ABs</a:t>
            </a:r>
          </a:p>
          <a:p>
            <a:endParaRPr lang="en-US" sz="1800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7724602" y="1395614"/>
            <a:ext cx="838200" cy="683875"/>
            <a:chOff x="4238955" y="2726685"/>
            <a:chExt cx="685800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4277055" y="2726685"/>
              <a:ext cx="609600" cy="5334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4389362" y="2941237"/>
              <a:ext cx="381662" cy="271132"/>
              <a:chOff x="6367459" y="1681628"/>
              <a:chExt cx="1457527" cy="762393"/>
            </a:xfrm>
          </p:grpSpPr>
          <p:sp>
            <p:nvSpPr>
              <p:cNvPr id="117" name="Rounded Rectangle 116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18" name="Rounded Rectangle 117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19" name="Straight Connector 118"/>
              <p:cNvCxnSpPr>
                <a:stCxn id="118" idx="0"/>
                <a:endCxn id="117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Rounded Rectangle 119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21" name="Straight Connector 120"/>
              <p:cNvCxnSpPr>
                <a:stCxn id="120" idx="0"/>
                <a:endCxn id="117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6" name="TextBox 115"/>
            <p:cNvSpPr txBox="1"/>
            <p:nvPr/>
          </p:nvSpPr>
          <p:spPr>
            <a:xfrm>
              <a:off x="4238955" y="2737652"/>
              <a:ext cx="685800" cy="192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/>
                <a:t>NSReq</a:t>
              </a:r>
              <a:endParaRPr lang="en-US" sz="1000" b="1" dirty="0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5769053" y="1394312"/>
            <a:ext cx="1295400" cy="690845"/>
            <a:chOff x="4800600" y="1530408"/>
            <a:chExt cx="1026319" cy="542093"/>
          </a:xfrm>
        </p:grpSpPr>
        <p:sp>
          <p:nvSpPr>
            <p:cNvPr id="123" name="Rounded Rectangle 122"/>
            <p:cNvSpPr/>
            <p:nvPr/>
          </p:nvSpPr>
          <p:spPr>
            <a:xfrm>
              <a:off x="4800600" y="1539101"/>
              <a:ext cx="1026319" cy="5334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5345269" y="1744244"/>
              <a:ext cx="381662" cy="271132"/>
              <a:chOff x="6367459" y="1681628"/>
              <a:chExt cx="1457527" cy="762393"/>
            </a:xfrm>
          </p:grpSpPr>
          <p:sp>
            <p:nvSpPr>
              <p:cNvPr id="135" name="Rounded Rectangle 134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36" name="Rounded Rectangle 135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37" name="Straight Connector 136"/>
              <p:cNvCxnSpPr>
                <a:stCxn id="136" idx="0"/>
                <a:endCxn id="135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Rounded Rectangle 137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39" name="Straight Connector 138"/>
              <p:cNvCxnSpPr>
                <a:stCxn id="138" idx="0"/>
                <a:endCxn id="135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5" name="TextBox 124"/>
            <p:cNvSpPr txBox="1"/>
            <p:nvPr/>
          </p:nvSpPr>
          <p:spPr>
            <a:xfrm>
              <a:off x="4871174" y="1530408"/>
              <a:ext cx="885171" cy="193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NF-Ontology</a:t>
              </a: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4903903" y="1746658"/>
              <a:ext cx="362975" cy="275765"/>
              <a:chOff x="3294625" y="2315035"/>
              <a:chExt cx="1634000" cy="949362"/>
            </a:xfrm>
          </p:grpSpPr>
          <p:sp>
            <p:nvSpPr>
              <p:cNvPr id="130" name="Flowchart: Preparation 129"/>
              <p:cNvSpPr/>
              <p:nvPr/>
            </p:nvSpPr>
            <p:spPr>
              <a:xfrm>
                <a:off x="3723762" y="2315035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31" name="Straight Connector 130"/>
              <p:cNvCxnSpPr>
                <a:stCxn id="132" idx="0"/>
                <a:endCxn id="130" idx="2"/>
              </p:cNvCxnSpPr>
              <p:nvPr/>
            </p:nvCxnSpPr>
            <p:spPr>
              <a:xfrm flipH="1" flipV="1">
                <a:off x="4114800" y="2667248"/>
                <a:ext cx="422788" cy="2425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2" name="Flowchart: Preparation 131"/>
              <p:cNvSpPr/>
              <p:nvPr/>
            </p:nvSpPr>
            <p:spPr>
              <a:xfrm>
                <a:off x="4146550" y="2909782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3" name="Flowchart: Preparation 132"/>
              <p:cNvSpPr/>
              <p:nvPr/>
            </p:nvSpPr>
            <p:spPr>
              <a:xfrm>
                <a:off x="3294625" y="2912184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34" name="Straight Connector 133"/>
              <p:cNvCxnSpPr>
                <a:stCxn id="133" idx="0"/>
                <a:endCxn id="130" idx="2"/>
              </p:cNvCxnSpPr>
              <p:nvPr/>
            </p:nvCxnSpPr>
            <p:spPr>
              <a:xfrm flipV="1">
                <a:off x="3685663" y="2667248"/>
                <a:ext cx="429137" cy="2449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7" name="Straight Arrow Connector 126"/>
            <p:cNvCxnSpPr>
              <a:stCxn id="135" idx="1"/>
              <a:endCxn id="130" idx="3"/>
            </p:cNvCxnSpPr>
            <p:nvPr/>
          </p:nvCxnSpPr>
          <p:spPr>
            <a:xfrm flipH="1">
              <a:off x="5172960" y="1796393"/>
              <a:ext cx="288652" cy="142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>
              <a:stCxn id="138" idx="1"/>
              <a:endCxn id="132" idx="3"/>
            </p:cNvCxnSpPr>
            <p:nvPr/>
          </p:nvCxnSpPr>
          <p:spPr>
            <a:xfrm flipH="1">
              <a:off x="5266878" y="1967445"/>
              <a:ext cx="78391" cy="3127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74"/>
            <p:cNvCxnSpPr>
              <a:stCxn id="136" idx="0"/>
              <a:endCxn id="133" idx="0"/>
            </p:cNvCxnSpPr>
            <p:nvPr/>
          </p:nvCxnSpPr>
          <p:spPr>
            <a:xfrm rot="16200000" flipH="1" flipV="1">
              <a:off x="5315845" y="1592767"/>
              <a:ext cx="2269" cy="652424"/>
            </a:xfrm>
            <a:prstGeom prst="bentConnector3">
              <a:avLst>
                <a:gd name="adj1" fmla="val -2238872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/>
        </p:nvGrpSpPr>
        <p:grpSpPr>
          <a:xfrm>
            <a:off x="5029200" y="2284504"/>
            <a:ext cx="1117246" cy="685803"/>
            <a:chOff x="5270677" y="3352797"/>
            <a:chExt cx="1117246" cy="685803"/>
          </a:xfrm>
        </p:grpSpPr>
        <p:sp>
          <p:nvSpPr>
            <p:cNvPr id="141" name="Rounded Rectangle 140"/>
            <p:cNvSpPr/>
            <p:nvPr/>
          </p:nvSpPr>
          <p:spPr>
            <a:xfrm>
              <a:off x="5311986" y="3352797"/>
              <a:ext cx="1012613" cy="68580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5359913" y="3700465"/>
              <a:ext cx="916757" cy="225234"/>
              <a:chOff x="5124454" y="3124200"/>
              <a:chExt cx="1620844" cy="358676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>
                <a:off x="5180194" y="3124200"/>
                <a:ext cx="1474671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Rounded Rectangle 144"/>
              <p:cNvSpPr/>
              <p:nvPr/>
            </p:nvSpPr>
            <p:spPr>
              <a:xfrm>
                <a:off x="5686660" y="3254275"/>
                <a:ext cx="496334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146" name="Rounded Rectangle 145"/>
              <p:cNvSpPr/>
              <p:nvPr/>
            </p:nvSpPr>
            <p:spPr>
              <a:xfrm>
                <a:off x="6238759" y="3254275"/>
                <a:ext cx="506539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147" name="Rounded Rectangle 146"/>
              <p:cNvSpPr/>
              <p:nvPr/>
            </p:nvSpPr>
            <p:spPr>
              <a:xfrm>
                <a:off x="5124454" y="3254275"/>
                <a:ext cx="506537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cxnSp>
            <p:nvCxnSpPr>
              <p:cNvPr id="148" name="Straight Connector 147"/>
              <p:cNvCxnSpPr/>
              <p:nvPr/>
            </p:nvCxnSpPr>
            <p:spPr>
              <a:xfrm>
                <a:off x="5384736" y="3131452"/>
                <a:ext cx="0" cy="119839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5931830" y="3130873"/>
                <a:ext cx="0" cy="12470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6492080" y="3134619"/>
                <a:ext cx="0" cy="1222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" name="TextBox 142"/>
            <p:cNvSpPr txBox="1"/>
            <p:nvPr/>
          </p:nvSpPr>
          <p:spPr>
            <a:xfrm>
              <a:off x="5270677" y="3376644"/>
              <a:ext cx="11172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VNF Catalog</a:t>
              </a: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6511673" y="2348880"/>
            <a:ext cx="1881754" cy="1028982"/>
            <a:chOff x="6511673" y="2350140"/>
            <a:chExt cx="1881754" cy="1028982"/>
          </a:xfrm>
        </p:grpSpPr>
        <p:sp>
          <p:nvSpPr>
            <p:cNvPr id="152" name="Rounded Rectangle 151"/>
            <p:cNvSpPr/>
            <p:nvPr/>
          </p:nvSpPr>
          <p:spPr>
            <a:xfrm>
              <a:off x="6511673" y="2350140"/>
              <a:ext cx="1881754" cy="1028982"/>
            </a:xfrm>
            <a:prstGeom prst="round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525977"/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865999" y="2372297"/>
              <a:ext cx="1117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25977"/>
                  </a:solidFill>
                </a:rPr>
                <a:t>SM</a:t>
              </a: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7016433" y="2744478"/>
            <a:ext cx="1195270" cy="452117"/>
            <a:chOff x="6486431" y="4248923"/>
            <a:chExt cx="1038810" cy="354513"/>
          </a:xfrm>
        </p:grpSpPr>
        <p:grpSp>
          <p:nvGrpSpPr>
            <p:cNvPr id="155" name="Group 154"/>
            <p:cNvGrpSpPr/>
            <p:nvPr/>
          </p:nvGrpSpPr>
          <p:grpSpPr>
            <a:xfrm>
              <a:off x="7043515" y="4248923"/>
              <a:ext cx="481726" cy="345531"/>
              <a:chOff x="6367459" y="1681628"/>
              <a:chExt cx="1457527" cy="762393"/>
            </a:xfrm>
          </p:grpSpPr>
          <p:sp>
            <p:nvSpPr>
              <p:cNvPr id="165" name="Rounded Rectangle 164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66" name="Rounded Rectangle 165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67" name="Straight Connector 166"/>
              <p:cNvCxnSpPr>
                <a:stCxn id="166" idx="0"/>
                <a:endCxn id="165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8" name="Rounded Rectangle 167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69" name="Straight Connector 168"/>
              <p:cNvCxnSpPr>
                <a:stCxn id="168" idx="0"/>
                <a:endCxn id="165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/>
            <p:cNvGrpSpPr/>
            <p:nvPr/>
          </p:nvGrpSpPr>
          <p:grpSpPr>
            <a:xfrm>
              <a:off x="6486431" y="4252000"/>
              <a:ext cx="458140" cy="351436"/>
              <a:chOff x="3294625" y="2315035"/>
              <a:chExt cx="1634000" cy="949362"/>
            </a:xfrm>
          </p:grpSpPr>
          <p:sp>
            <p:nvSpPr>
              <p:cNvPr id="160" name="Flowchart: Preparation 159"/>
              <p:cNvSpPr/>
              <p:nvPr/>
            </p:nvSpPr>
            <p:spPr>
              <a:xfrm>
                <a:off x="3723762" y="2315035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61" name="Straight Connector 160"/>
              <p:cNvCxnSpPr>
                <a:stCxn id="162" idx="0"/>
                <a:endCxn id="160" idx="2"/>
              </p:cNvCxnSpPr>
              <p:nvPr/>
            </p:nvCxnSpPr>
            <p:spPr>
              <a:xfrm flipH="1" flipV="1">
                <a:off x="4114800" y="2667248"/>
                <a:ext cx="422788" cy="2425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2" name="Flowchart: Preparation 161"/>
              <p:cNvSpPr/>
              <p:nvPr/>
            </p:nvSpPr>
            <p:spPr>
              <a:xfrm>
                <a:off x="4146550" y="2909782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3" name="Flowchart: Preparation 162"/>
              <p:cNvSpPr/>
              <p:nvPr/>
            </p:nvSpPr>
            <p:spPr>
              <a:xfrm>
                <a:off x="3294625" y="2912184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64" name="Straight Connector 163"/>
              <p:cNvCxnSpPr>
                <a:stCxn id="163" idx="0"/>
                <a:endCxn id="160" idx="2"/>
              </p:cNvCxnSpPr>
              <p:nvPr/>
            </p:nvCxnSpPr>
            <p:spPr>
              <a:xfrm flipV="1">
                <a:off x="3685663" y="2667248"/>
                <a:ext cx="429137" cy="2449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/>
            <p:cNvCxnSpPr>
              <a:stCxn id="165" idx="1"/>
              <a:endCxn id="160" idx="3"/>
            </p:cNvCxnSpPr>
            <p:nvPr/>
          </p:nvCxnSpPr>
          <p:spPr>
            <a:xfrm flipH="1">
              <a:off x="6826030" y="4315382"/>
              <a:ext cx="364331" cy="181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>
              <a:stCxn id="168" idx="1"/>
              <a:endCxn id="162" idx="3"/>
            </p:cNvCxnSpPr>
            <p:nvPr/>
          </p:nvCxnSpPr>
          <p:spPr>
            <a:xfrm flipH="1">
              <a:off x="6944571" y="4533371"/>
              <a:ext cx="98944" cy="3985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74"/>
            <p:cNvCxnSpPr>
              <a:stCxn id="166" idx="0"/>
              <a:endCxn id="163" idx="0"/>
            </p:cNvCxnSpPr>
            <p:nvPr/>
          </p:nvCxnSpPr>
          <p:spPr>
            <a:xfrm rot="16200000" flipH="1" flipV="1">
              <a:off x="7006362" y="4059868"/>
              <a:ext cx="2892" cy="823477"/>
            </a:xfrm>
            <a:prstGeom prst="bentConnector3">
              <a:avLst>
                <a:gd name="adj1" fmla="val -2238872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Group 169"/>
          <p:cNvGrpSpPr/>
          <p:nvPr/>
        </p:nvGrpSpPr>
        <p:grpSpPr>
          <a:xfrm>
            <a:off x="6666856" y="2714942"/>
            <a:ext cx="750568" cy="527021"/>
            <a:chOff x="6666856" y="2714942"/>
            <a:chExt cx="750568" cy="527021"/>
          </a:xfrm>
        </p:grpSpPr>
        <p:sp>
          <p:nvSpPr>
            <p:cNvPr id="171" name="Rounded Rectangle 170"/>
            <p:cNvSpPr/>
            <p:nvPr/>
          </p:nvSpPr>
          <p:spPr>
            <a:xfrm>
              <a:off x="6670004" y="2714942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172" name="Rounded Rectangle 171"/>
            <p:cNvSpPr/>
            <p:nvPr/>
          </p:nvSpPr>
          <p:spPr>
            <a:xfrm>
              <a:off x="6666856" y="2907667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173" name="Rounded Rectangle 172"/>
            <p:cNvSpPr/>
            <p:nvPr/>
          </p:nvSpPr>
          <p:spPr>
            <a:xfrm>
              <a:off x="6672757" y="3098411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cxnSp>
          <p:nvCxnSpPr>
            <p:cNvPr id="174" name="Straight Arrow Connector 121"/>
            <p:cNvCxnSpPr>
              <a:stCxn id="160" idx="1"/>
              <a:endCxn id="171" idx="3"/>
            </p:cNvCxnSpPr>
            <p:nvPr/>
          </p:nvCxnSpPr>
          <p:spPr>
            <a:xfrm rot="10800000">
              <a:off x="6956506" y="2786718"/>
              <a:ext cx="198371" cy="44824"/>
            </a:xfrm>
            <a:prstGeom prst="bentConnector3">
              <a:avLst>
                <a:gd name="adj1" fmla="val 50000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23"/>
            <p:cNvCxnSpPr>
              <a:stCxn id="163" idx="1"/>
              <a:endCxn id="172" idx="3"/>
            </p:cNvCxnSpPr>
            <p:nvPr/>
          </p:nvCxnSpPr>
          <p:spPr>
            <a:xfrm rot="10800000">
              <a:off x="6953357" y="2979444"/>
              <a:ext cx="63076" cy="134013"/>
            </a:xfrm>
            <a:prstGeom prst="bentConnector3">
              <a:avLst>
                <a:gd name="adj1" fmla="val -14178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23"/>
            <p:cNvCxnSpPr>
              <a:stCxn id="162" idx="2"/>
              <a:endCxn id="173" idx="3"/>
            </p:cNvCxnSpPr>
            <p:nvPr/>
          </p:nvCxnSpPr>
          <p:spPr>
            <a:xfrm rot="5400000" flipH="1">
              <a:off x="7175704" y="2953741"/>
              <a:ext cx="25274" cy="458166"/>
            </a:xfrm>
            <a:prstGeom prst="bentConnector4">
              <a:avLst>
                <a:gd name="adj1" fmla="val -141327"/>
                <a:gd name="adj2" fmla="val 86116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Down Arrow 179"/>
          <p:cNvSpPr/>
          <p:nvPr/>
        </p:nvSpPr>
        <p:spPr>
          <a:xfrm>
            <a:off x="7882432" y="2125086"/>
            <a:ext cx="328610" cy="174899"/>
          </a:xfrm>
          <a:prstGeom prst="downArrow">
            <a:avLst>
              <a:gd name="adj1" fmla="val 50000"/>
              <a:gd name="adj2" fmla="val 67544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Left-Up Arrow 180"/>
          <p:cNvSpPr/>
          <p:nvPr/>
        </p:nvSpPr>
        <p:spPr>
          <a:xfrm rot="16200000">
            <a:off x="7030219" y="1724278"/>
            <a:ext cx="613470" cy="436960"/>
          </a:xfrm>
          <a:prstGeom prst="leftUpArrow">
            <a:avLst>
              <a:gd name="adj1" fmla="val 34099"/>
              <a:gd name="adj2" fmla="val 34527"/>
              <a:gd name="adj3" fmla="val 3094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Left-Up Arrow 181"/>
          <p:cNvSpPr/>
          <p:nvPr/>
        </p:nvSpPr>
        <p:spPr>
          <a:xfrm rot="5400000">
            <a:off x="5781383" y="2734920"/>
            <a:ext cx="377973" cy="935256"/>
          </a:xfrm>
          <a:prstGeom prst="leftUpArrow">
            <a:avLst>
              <a:gd name="adj1" fmla="val 38333"/>
              <a:gd name="adj2" fmla="val 33084"/>
              <a:gd name="adj3" fmla="val 2246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251520" y="210282"/>
            <a:ext cx="8892479" cy="1143000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Method </a:t>
            </a:r>
            <a:r>
              <a:rPr lang="en-US" dirty="0" smtClean="0">
                <a:sym typeface="Wingdings" panose="05000000000000000000" pitchFamily="2" charset="2"/>
              </a:rPr>
              <a:t>Steps </a:t>
            </a:r>
            <a:r>
              <a:rPr lang="en-US" dirty="0"/>
              <a:t>(Cont’d)</a:t>
            </a: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56811653-15B2-4F18-8823-9BF10A13F8D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9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14</a:t>
            </a:r>
            <a:endParaRPr lang="en-CA" dirty="0"/>
          </a:p>
        </p:txBody>
      </p:sp>
      <p:grpSp>
        <p:nvGrpSpPr>
          <p:cNvPr id="198" name="Group 197"/>
          <p:cNvGrpSpPr/>
          <p:nvPr/>
        </p:nvGrpSpPr>
        <p:grpSpPr>
          <a:xfrm>
            <a:off x="6511673" y="2350140"/>
            <a:ext cx="1881754" cy="1028982"/>
            <a:chOff x="5976424" y="3427980"/>
            <a:chExt cx="1881754" cy="1028982"/>
          </a:xfrm>
        </p:grpSpPr>
        <p:sp>
          <p:nvSpPr>
            <p:cNvPr id="199" name="Rounded Rectangle 198"/>
            <p:cNvSpPr/>
            <p:nvPr/>
          </p:nvSpPr>
          <p:spPr>
            <a:xfrm>
              <a:off x="5976424" y="3427980"/>
              <a:ext cx="1881754" cy="1028982"/>
            </a:xfrm>
            <a:prstGeom prst="round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525977"/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6330750" y="3450137"/>
              <a:ext cx="1117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25977"/>
                  </a:solidFill>
                </a:rPr>
                <a:t>SM</a:t>
              </a: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6200511" y="2349862"/>
            <a:ext cx="2504614" cy="1677698"/>
            <a:chOff x="6200511" y="2349862"/>
            <a:chExt cx="2504614" cy="1677698"/>
          </a:xfrm>
        </p:grpSpPr>
        <p:sp>
          <p:nvSpPr>
            <p:cNvPr id="202" name="Rounded Rectangle 201"/>
            <p:cNvSpPr/>
            <p:nvPr/>
          </p:nvSpPr>
          <p:spPr>
            <a:xfrm>
              <a:off x="6200511" y="2349862"/>
              <a:ext cx="2504614" cy="1677698"/>
            </a:xfrm>
            <a:prstGeom prst="round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525977"/>
                </a:solidFill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6865999" y="2375213"/>
              <a:ext cx="1117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25977"/>
                  </a:solidFill>
                </a:rPr>
                <a:t>SM</a:t>
              </a:r>
            </a:p>
          </p:txBody>
        </p:sp>
      </p:grpSp>
      <p:sp>
        <p:nvSpPr>
          <p:cNvPr id="204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4700407" cy="4953001"/>
          </a:xfrm>
        </p:spPr>
        <p:txBody>
          <a:bodyPr>
            <a:normAutofit/>
          </a:bodyPr>
          <a:lstStyle/>
          <a:p>
            <a:r>
              <a:rPr lang="en-US" sz="1800" dirty="0"/>
              <a:t>Step 4: Generating Forwarding Graphs (FGs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Goal: Separate alternative solution</a:t>
            </a:r>
            <a:endParaRPr lang="en-US" sz="1800" dirty="0"/>
          </a:p>
          <a:p>
            <a:pPr lvl="1"/>
            <a:r>
              <a:rPr lang="en-US" sz="1500" dirty="0"/>
              <a:t>Create Functional FGs (FFG)</a:t>
            </a:r>
          </a:p>
          <a:p>
            <a:pPr lvl="2"/>
            <a:r>
              <a:rPr lang="en-US" sz="1200" b="1" dirty="0"/>
              <a:t>FFG: </a:t>
            </a:r>
            <a:r>
              <a:rPr lang="en-US" sz="1200" dirty="0"/>
              <a:t>Sequence of functionalities which all together compose the root functionality of the NS</a:t>
            </a:r>
          </a:p>
          <a:p>
            <a:pPr lvl="1"/>
            <a:r>
              <a:rPr lang="en-US" sz="1500" dirty="0"/>
              <a:t>Create Architectural FGs (AFG)</a:t>
            </a:r>
          </a:p>
          <a:p>
            <a:pPr lvl="2"/>
            <a:r>
              <a:rPr lang="en-US" sz="1200" b="1" dirty="0"/>
              <a:t>AFG: </a:t>
            </a:r>
            <a:r>
              <a:rPr lang="en-US" sz="1200" dirty="0"/>
              <a:t>Sequence of ABs that realize the functionalities in an FFG</a:t>
            </a:r>
          </a:p>
          <a:p>
            <a:pPr lvl="1"/>
            <a:r>
              <a:rPr lang="en-US" sz="1500" dirty="0"/>
              <a:t>Create Pre-VNFFGs</a:t>
            </a:r>
          </a:p>
          <a:p>
            <a:pPr lvl="2"/>
            <a:r>
              <a:rPr lang="en-US" sz="1200" b="1" dirty="0"/>
              <a:t>Pre-VNFFG: </a:t>
            </a:r>
            <a:r>
              <a:rPr lang="en-US" sz="1200" dirty="0" smtClean="0"/>
              <a:t>A VNFFG without the networking elements, i.e. VLs and network forwarding paths </a:t>
            </a:r>
          </a:p>
          <a:p>
            <a:pPr lvl="3"/>
            <a:r>
              <a:rPr lang="en-US" sz="1000" dirty="0" smtClean="0"/>
              <a:t>A sequence of VNFs implementing all the </a:t>
            </a:r>
            <a:r>
              <a:rPr lang="en-US" sz="1000" dirty="0"/>
              <a:t>ABs in an </a:t>
            </a:r>
            <a:r>
              <a:rPr lang="en-US" sz="1000" dirty="0" smtClean="0"/>
              <a:t>AFG</a:t>
            </a:r>
            <a:endParaRPr lang="en-US" sz="1000" dirty="0"/>
          </a:p>
          <a:p>
            <a:pPr lvl="2"/>
            <a:endParaRPr lang="en-US" sz="1200" b="1" dirty="0"/>
          </a:p>
          <a:p>
            <a:pPr marL="0" indent="0">
              <a:buNone/>
            </a:pPr>
            <a:endParaRPr lang="en-US" sz="1800" dirty="0"/>
          </a:p>
          <a:p>
            <a:pPr lvl="1"/>
            <a:endParaRPr lang="en-US" sz="1500" dirty="0"/>
          </a:p>
        </p:txBody>
      </p:sp>
      <p:grpSp>
        <p:nvGrpSpPr>
          <p:cNvPr id="205" name="Group 204"/>
          <p:cNvGrpSpPr/>
          <p:nvPr/>
        </p:nvGrpSpPr>
        <p:grpSpPr>
          <a:xfrm>
            <a:off x="7724602" y="1395614"/>
            <a:ext cx="838200" cy="683875"/>
            <a:chOff x="4238955" y="2726685"/>
            <a:chExt cx="685800" cy="533400"/>
          </a:xfrm>
        </p:grpSpPr>
        <p:sp>
          <p:nvSpPr>
            <p:cNvPr id="206" name="Rounded Rectangle 205"/>
            <p:cNvSpPr/>
            <p:nvPr/>
          </p:nvSpPr>
          <p:spPr>
            <a:xfrm>
              <a:off x="4277055" y="2726685"/>
              <a:ext cx="609600" cy="5334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7" name="Group 206"/>
            <p:cNvGrpSpPr/>
            <p:nvPr/>
          </p:nvGrpSpPr>
          <p:grpSpPr>
            <a:xfrm>
              <a:off x="4389362" y="2941237"/>
              <a:ext cx="381662" cy="271132"/>
              <a:chOff x="6367459" y="1681628"/>
              <a:chExt cx="1457527" cy="762393"/>
            </a:xfrm>
          </p:grpSpPr>
          <p:sp>
            <p:nvSpPr>
              <p:cNvPr id="209" name="Rounded Rectangle 208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210" name="Rounded Rectangle 209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11" name="Straight Connector 210"/>
              <p:cNvCxnSpPr>
                <a:stCxn id="210" idx="0"/>
                <a:endCxn id="209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2" name="Rounded Rectangle 211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13" name="Straight Connector 212"/>
              <p:cNvCxnSpPr>
                <a:stCxn id="212" idx="0"/>
                <a:endCxn id="209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8" name="TextBox 207"/>
            <p:cNvSpPr txBox="1"/>
            <p:nvPr/>
          </p:nvSpPr>
          <p:spPr>
            <a:xfrm>
              <a:off x="4238955" y="2737652"/>
              <a:ext cx="685800" cy="192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/>
                <a:t>NSReq</a:t>
              </a:r>
              <a:endParaRPr lang="en-US" sz="1000" b="1" dirty="0"/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5769053" y="1394312"/>
            <a:ext cx="1295400" cy="690845"/>
            <a:chOff x="4800600" y="1530408"/>
            <a:chExt cx="1026319" cy="542093"/>
          </a:xfrm>
        </p:grpSpPr>
        <p:sp>
          <p:nvSpPr>
            <p:cNvPr id="215" name="Rounded Rectangle 214"/>
            <p:cNvSpPr/>
            <p:nvPr/>
          </p:nvSpPr>
          <p:spPr>
            <a:xfrm>
              <a:off x="4800600" y="1539101"/>
              <a:ext cx="1026319" cy="5334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6" name="Group 215"/>
            <p:cNvGrpSpPr/>
            <p:nvPr/>
          </p:nvGrpSpPr>
          <p:grpSpPr>
            <a:xfrm>
              <a:off x="5345269" y="1744244"/>
              <a:ext cx="381662" cy="271132"/>
              <a:chOff x="6367459" y="1681628"/>
              <a:chExt cx="1457527" cy="762393"/>
            </a:xfrm>
          </p:grpSpPr>
          <p:sp>
            <p:nvSpPr>
              <p:cNvPr id="227" name="Rounded Rectangle 226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228" name="Rounded Rectangle 227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29" name="Straight Connector 228"/>
              <p:cNvCxnSpPr>
                <a:stCxn id="228" idx="0"/>
                <a:endCxn id="227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0" name="Rounded Rectangle 229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231" name="Straight Connector 230"/>
              <p:cNvCxnSpPr>
                <a:stCxn id="230" idx="0"/>
                <a:endCxn id="227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7" name="TextBox 216"/>
            <p:cNvSpPr txBox="1"/>
            <p:nvPr/>
          </p:nvSpPr>
          <p:spPr>
            <a:xfrm>
              <a:off x="4871174" y="1530408"/>
              <a:ext cx="885171" cy="193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NF-Ontology</a:t>
              </a:r>
            </a:p>
          </p:txBody>
        </p:sp>
        <p:grpSp>
          <p:nvGrpSpPr>
            <p:cNvPr id="218" name="Group 217"/>
            <p:cNvGrpSpPr/>
            <p:nvPr/>
          </p:nvGrpSpPr>
          <p:grpSpPr>
            <a:xfrm>
              <a:off x="4903903" y="1746658"/>
              <a:ext cx="362975" cy="275765"/>
              <a:chOff x="3294625" y="2315035"/>
              <a:chExt cx="1634000" cy="949362"/>
            </a:xfrm>
          </p:grpSpPr>
          <p:sp>
            <p:nvSpPr>
              <p:cNvPr id="222" name="Flowchart: Preparation 221"/>
              <p:cNvSpPr/>
              <p:nvPr/>
            </p:nvSpPr>
            <p:spPr>
              <a:xfrm>
                <a:off x="3723762" y="2315035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23" name="Straight Connector 222"/>
              <p:cNvCxnSpPr>
                <a:stCxn id="224" idx="0"/>
                <a:endCxn id="222" idx="2"/>
              </p:cNvCxnSpPr>
              <p:nvPr/>
            </p:nvCxnSpPr>
            <p:spPr>
              <a:xfrm flipH="1" flipV="1">
                <a:off x="4114800" y="2667248"/>
                <a:ext cx="422788" cy="2425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4" name="Flowchart: Preparation 223"/>
              <p:cNvSpPr/>
              <p:nvPr/>
            </p:nvSpPr>
            <p:spPr>
              <a:xfrm>
                <a:off x="4146550" y="2909782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5" name="Flowchart: Preparation 224"/>
              <p:cNvSpPr/>
              <p:nvPr/>
            </p:nvSpPr>
            <p:spPr>
              <a:xfrm>
                <a:off x="3294625" y="2912184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26" name="Straight Connector 225"/>
              <p:cNvCxnSpPr>
                <a:stCxn id="225" idx="0"/>
                <a:endCxn id="222" idx="2"/>
              </p:cNvCxnSpPr>
              <p:nvPr/>
            </p:nvCxnSpPr>
            <p:spPr>
              <a:xfrm flipV="1">
                <a:off x="3685663" y="2667248"/>
                <a:ext cx="429137" cy="2449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9" name="Straight Arrow Connector 218"/>
            <p:cNvCxnSpPr>
              <a:stCxn id="227" idx="1"/>
              <a:endCxn id="222" idx="3"/>
            </p:cNvCxnSpPr>
            <p:nvPr/>
          </p:nvCxnSpPr>
          <p:spPr>
            <a:xfrm flipH="1">
              <a:off x="5172960" y="1796393"/>
              <a:ext cx="288652" cy="142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>
              <a:stCxn id="230" idx="1"/>
              <a:endCxn id="224" idx="3"/>
            </p:cNvCxnSpPr>
            <p:nvPr/>
          </p:nvCxnSpPr>
          <p:spPr>
            <a:xfrm flipH="1">
              <a:off x="5266878" y="1967445"/>
              <a:ext cx="78391" cy="3127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74"/>
            <p:cNvCxnSpPr>
              <a:stCxn id="228" idx="0"/>
              <a:endCxn id="225" idx="0"/>
            </p:cNvCxnSpPr>
            <p:nvPr/>
          </p:nvCxnSpPr>
          <p:spPr>
            <a:xfrm rot="16200000" flipH="1" flipV="1">
              <a:off x="5315845" y="1592767"/>
              <a:ext cx="2269" cy="652424"/>
            </a:xfrm>
            <a:prstGeom prst="bentConnector3">
              <a:avLst>
                <a:gd name="adj1" fmla="val -2238872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Group 231"/>
          <p:cNvGrpSpPr/>
          <p:nvPr/>
        </p:nvGrpSpPr>
        <p:grpSpPr>
          <a:xfrm>
            <a:off x="5029200" y="2284504"/>
            <a:ext cx="1117246" cy="685803"/>
            <a:chOff x="5270677" y="3352797"/>
            <a:chExt cx="1117246" cy="685803"/>
          </a:xfrm>
        </p:grpSpPr>
        <p:sp>
          <p:nvSpPr>
            <p:cNvPr id="233" name="Rounded Rectangle 232"/>
            <p:cNvSpPr/>
            <p:nvPr/>
          </p:nvSpPr>
          <p:spPr>
            <a:xfrm>
              <a:off x="5311986" y="3352797"/>
              <a:ext cx="1012613" cy="68580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4" name="Group 233"/>
            <p:cNvGrpSpPr/>
            <p:nvPr/>
          </p:nvGrpSpPr>
          <p:grpSpPr>
            <a:xfrm>
              <a:off x="5359913" y="3700465"/>
              <a:ext cx="916757" cy="225234"/>
              <a:chOff x="5124454" y="3124200"/>
              <a:chExt cx="1620844" cy="358676"/>
            </a:xfrm>
          </p:grpSpPr>
          <p:cxnSp>
            <p:nvCxnSpPr>
              <p:cNvPr id="236" name="Straight Connector 235"/>
              <p:cNvCxnSpPr/>
              <p:nvPr/>
            </p:nvCxnSpPr>
            <p:spPr>
              <a:xfrm>
                <a:off x="5180194" y="3124200"/>
                <a:ext cx="1474671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" name="Rounded Rectangle 236"/>
              <p:cNvSpPr/>
              <p:nvPr/>
            </p:nvSpPr>
            <p:spPr>
              <a:xfrm>
                <a:off x="5686660" y="3254275"/>
                <a:ext cx="496334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238" name="Rounded Rectangle 237"/>
              <p:cNvSpPr/>
              <p:nvPr/>
            </p:nvSpPr>
            <p:spPr>
              <a:xfrm>
                <a:off x="6238759" y="3254275"/>
                <a:ext cx="506539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239" name="Rounded Rectangle 238"/>
              <p:cNvSpPr/>
              <p:nvPr/>
            </p:nvSpPr>
            <p:spPr>
              <a:xfrm>
                <a:off x="5124454" y="3254275"/>
                <a:ext cx="506537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cxnSp>
            <p:nvCxnSpPr>
              <p:cNvPr id="240" name="Straight Connector 239"/>
              <p:cNvCxnSpPr/>
              <p:nvPr/>
            </p:nvCxnSpPr>
            <p:spPr>
              <a:xfrm>
                <a:off x="5384736" y="3131452"/>
                <a:ext cx="0" cy="119839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5931830" y="3130873"/>
                <a:ext cx="0" cy="12470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>
                <a:off x="6492080" y="3134619"/>
                <a:ext cx="0" cy="1222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5" name="TextBox 234"/>
            <p:cNvSpPr txBox="1"/>
            <p:nvPr/>
          </p:nvSpPr>
          <p:spPr>
            <a:xfrm>
              <a:off x="5270677" y="3376644"/>
              <a:ext cx="11172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VNF Catalog</a:t>
              </a:r>
            </a:p>
          </p:txBody>
        </p:sp>
      </p:grpSp>
      <p:grpSp>
        <p:nvGrpSpPr>
          <p:cNvPr id="243" name="Group 242"/>
          <p:cNvGrpSpPr/>
          <p:nvPr/>
        </p:nvGrpSpPr>
        <p:grpSpPr>
          <a:xfrm>
            <a:off x="6666856" y="2714942"/>
            <a:ext cx="1544847" cy="527021"/>
            <a:chOff x="6131607" y="3792782"/>
            <a:chExt cx="1544847" cy="527021"/>
          </a:xfrm>
        </p:grpSpPr>
        <p:grpSp>
          <p:nvGrpSpPr>
            <p:cNvPr id="244" name="Group 243"/>
            <p:cNvGrpSpPr/>
            <p:nvPr/>
          </p:nvGrpSpPr>
          <p:grpSpPr>
            <a:xfrm>
              <a:off x="6481184" y="3822318"/>
              <a:ext cx="1195270" cy="452117"/>
              <a:chOff x="6486431" y="4248923"/>
              <a:chExt cx="1038810" cy="354513"/>
            </a:xfrm>
          </p:grpSpPr>
          <p:grpSp>
            <p:nvGrpSpPr>
              <p:cNvPr id="251" name="Group 250"/>
              <p:cNvGrpSpPr/>
              <p:nvPr/>
            </p:nvGrpSpPr>
            <p:grpSpPr>
              <a:xfrm>
                <a:off x="7043515" y="4248923"/>
                <a:ext cx="481726" cy="345531"/>
                <a:chOff x="6367459" y="1681628"/>
                <a:chExt cx="1457527" cy="762393"/>
              </a:xfrm>
            </p:grpSpPr>
            <p:sp>
              <p:nvSpPr>
                <p:cNvPr id="261" name="Rounded Rectangle 260"/>
                <p:cNvSpPr/>
                <p:nvPr/>
              </p:nvSpPr>
              <p:spPr>
                <a:xfrm>
                  <a:off x="6811761" y="1681628"/>
                  <a:ext cx="617993" cy="29327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sp>
              <p:nvSpPr>
                <p:cNvPr id="262" name="Rounded Rectangle 261"/>
                <p:cNvSpPr/>
                <p:nvPr/>
              </p:nvSpPr>
              <p:spPr>
                <a:xfrm>
                  <a:off x="7185403" y="2169776"/>
                  <a:ext cx="639583" cy="26955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cxnSp>
              <p:nvCxnSpPr>
                <p:cNvPr id="263" name="Straight Connector 262"/>
                <p:cNvCxnSpPr>
                  <a:stCxn id="262" idx="0"/>
                  <a:endCxn id="261" idx="2"/>
                </p:cNvCxnSpPr>
                <p:nvPr/>
              </p:nvCxnSpPr>
              <p:spPr>
                <a:xfrm flipH="1" flipV="1">
                  <a:off x="7120758" y="1974901"/>
                  <a:ext cx="384437" cy="19487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4" name="Rounded Rectangle 263"/>
                <p:cNvSpPr/>
                <p:nvPr/>
              </p:nvSpPr>
              <p:spPr>
                <a:xfrm>
                  <a:off x="6367459" y="2174465"/>
                  <a:ext cx="650350" cy="26955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cxnSp>
              <p:nvCxnSpPr>
                <p:cNvPr id="265" name="Straight Connector 264"/>
                <p:cNvCxnSpPr>
                  <a:stCxn id="264" idx="0"/>
                  <a:endCxn id="261" idx="2"/>
                </p:cNvCxnSpPr>
                <p:nvPr/>
              </p:nvCxnSpPr>
              <p:spPr>
                <a:xfrm flipV="1">
                  <a:off x="6692634" y="1974900"/>
                  <a:ext cx="428125" cy="19956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/>
              <p:cNvGrpSpPr/>
              <p:nvPr/>
            </p:nvGrpSpPr>
            <p:grpSpPr>
              <a:xfrm>
                <a:off x="6486431" y="4252000"/>
                <a:ext cx="458140" cy="351436"/>
                <a:chOff x="3294625" y="2315035"/>
                <a:chExt cx="1634000" cy="949362"/>
              </a:xfrm>
            </p:grpSpPr>
            <p:sp>
              <p:nvSpPr>
                <p:cNvPr id="256" name="Flowchart: Preparation 255"/>
                <p:cNvSpPr/>
                <p:nvPr/>
              </p:nvSpPr>
              <p:spPr>
                <a:xfrm>
                  <a:off x="3723762" y="2315035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257" name="Straight Connector 256"/>
                <p:cNvCxnSpPr>
                  <a:stCxn id="258" idx="0"/>
                  <a:endCxn id="256" idx="2"/>
                </p:cNvCxnSpPr>
                <p:nvPr/>
              </p:nvCxnSpPr>
              <p:spPr>
                <a:xfrm flipH="1" flipV="1">
                  <a:off x="4114800" y="2667248"/>
                  <a:ext cx="422788" cy="2425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8" name="Flowchart: Preparation 257"/>
                <p:cNvSpPr/>
                <p:nvPr/>
              </p:nvSpPr>
              <p:spPr>
                <a:xfrm>
                  <a:off x="4146550" y="2909782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59" name="Flowchart: Preparation 258"/>
                <p:cNvSpPr/>
                <p:nvPr/>
              </p:nvSpPr>
              <p:spPr>
                <a:xfrm>
                  <a:off x="3294625" y="2912184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260" name="Straight Connector 259"/>
                <p:cNvCxnSpPr>
                  <a:stCxn id="259" idx="0"/>
                  <a:endCxn id="256" idx="2"/>
                </p:cNvCxnSpPr>
                <p:nvPr/>
              </p:nvCxnSpPr>
              <p:spPr>
                <a:xfrm flipV="1">
                  <a:off x="3685663" y="2667248"/>
                  <a:ext cx="429137" cy="24493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3" name="Straight Arrow Connector 252"/>
              <p:cNvCxnSpPr>
                <a:stCxn id="261" idx="1"/>
                <a:endCxn id="256" idx="3"/>
              </p:cNvCxnSpPr>
              <p:nvPr/>
            </p:nvCxnSpPr>
            <p:spPr>
              <a:xfrm flipH="1">
                <a:off x="6826030" y="4315382"/>
                <a:ext cx="364331" cy="1810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Arrow Connector 253"/>
              <p:cNvCxnSpPr>
                <a:stCxn id="264" idx="1"/>
                <a:endCxn id="258" idx="3"/>
              </p:cNvCxnSpPr>
              <p:nvPr/>
            </p:nvCxnSpPr>
            <p:spPr>
              <a:xfrm flipH="1">
                <a:off x="6944571" y="4533371"/>
                <a:ext cx="98944" cy="3985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Arrow Connector 74"/>
              <p:cNvCxnSpPr>
                <a:stCxn id="262" idx="0"/>
                <a:endCxn id="259" idx="0"/>
              </p:cNvCxnSpPr>
              <p:nvPr/>
            </p:nvCxnSpPr>
            <p:spPr>
              <a:xfrm rot="16200000" flipH="1" flipV="1">
                <a:off x="7006362" y="4059868"/>
                <a:ext cx="2892" cy="823477"/>
              </a:xfrm>
              <a:prstGeom prst="bentConnector3">
                <a:avLst>
                  <a:gd name="adj1" fmla="val -2238872"/>
                </a:avLst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5" name="Rounded Rectangle 244"/>
            <p:cNvSpPr/>
            <p:nvPr/>
          </p:nvSpPr>
          <p:spPr>
            <a:xfrm>
              <a:off x="6134755" y="3792782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246" name="Rounded Rectangle 245"/>
            <p:cNvSpPr/>
            <p:nvPr/>
          </p:nvSpPr>
          <p:spPr>
            <a:xfrm>
              <a:off x="6131607" y="3985507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247" name="Rounded Rectangle 246"/>
            <p:cNvSpPr/>
            <p:nvPr/>
          </p:nvSpPr>
          <p:spPr>
            <a:xfrm>
              <a:off x="6137508" y="4176251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cxnSp>
          <p:nvCxnSpPr>
            <p:cNvPr id="248" name="Straight Arrow Connector 121"/>
            <p:cNvCxnSpPr>
              <a:stCxn id="256" idx="1"/>
              <a:endCxn id="245" idx="3"/>
            </p:cNvCxnSpPr>
            <p:nvPr/>
          </p:nvCxnSpPr>
          <p:spPr>
            <a:xfrm rot="10800000">
              <a:off x="6421257" y="3864558"/>
              <a:ext cx="198371" cy="44824"/>
            </a:xfrm>
            <a:prstGeom prst="bentConnector3">
              <a:avLst>
                <a:gd name="adj1" fmla="val 50000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Arrow Connector 123"/>
            <p:cNvCxnSpPr>
              <a:stCxn id="259" idx="1"/>
              <a:endCxn id="246" idx="3"/>
            </p:cNvCxnSpPr>
            <p:nvPr/>
          </p:nvCxnSpPr>
          <p:spPr>
            <a:xfrm rot="10800000">
              <a:off x="6418108" y="4057284"/>
              <a:ext cx="63076" cy="134013"/>
            </a:xfrm>
            <a:prstGeom prst="bentConnector3">
              <a:avLst>
                <a:gd name="adj1" fmla="val -14178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Arrow Connector 123"/>
            <p:cNvCxnSpPr>
              <a:stCxn id="258" idx="2"/>
              <a:endCxn id="247" idx="3"/>
            </p:cNvCxnSpPr>
            <p:nvPr/>
          </p:nvCxnSpPr>
          <p:spPr>
            <a:xfrm rot="5400000" flipH="1">
              <a:off x="6640455" y="4031581"/>
              <a:ext cx="25274" cy="458166"/>
            </a:xfrm>
            <a:prstGeom prst="bentConnector4">
              <a:avLst>
                <a:gd name="adj1" fmla="val -141327"/>
                <a:gd name="adj2" fmla="val 86116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" name="Group 265"/>
          <p:cNvGrpSpPr/>
          <p:nvPr/>
        </p:nvGrpSpPr>
        <p:grpSpPr>
          <a:xfrm>
            <a:off x="6355237" y="3494299"/>
            <a:ext cx="638170" cy="348778"/>
            <a:chOff x="4581526" y="4837585"/>
            <a:chExt cx="638170" cy="348778"/>
          </a:xfrm>
        </p:grpSpPr>
        <p:sp>
          <p:nvSpPr>
            <p:cNvPr id="267" name="Rectangle 266"/>
            <p:cNvSpPr/>
            <p:nvPr/>
          </p:nvSpPr>
          <p:spPr>
            <a:xfrm>
              <a:off x="4581526" y="4850932"/>
              <a:ext cx="609600" cy="30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4610096" y="4881563"/>
              <a:ext cx="609600" cy="30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Rounded Rectangle 268"/>
            <p:cNvSpPr/>
            <p:nvPr/>
          </p:nvSpPr>
          <p:spPr>
            <a:xfrm>
              <a:off x="4719638" y="5029200"/>
              <a:ext cx="152400" cy="1143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70" name="Rounded Rectangle 269"/>
            <p:cNvSpPr/>
            <p:nvPr/>
          </p:nvSpPr>
          <p:spPr>
            <a:xfrm>
              <a:off x="4953000" y="5029200"/>
              <a:ext cx="152400" cy="1143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271" name="Straight Arrow Connector 270"/>
            <p:cNvCxnSpPr>
              <a:stCxn id="269" idx="3"/>
              <a:endCxn id="270" idx="1"/>
            </p:cNvCxnSpPr>
            <p:nvPr/>
          </p:nvCxnSpPr>
          <p:spPr>
            <a:xfrm>
              <a:off x="4872038" y="5086350"/>
              <a:ext cx="80962" cy="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TextBox 271"/>
            <p:cNvSpPr txBox="1"/>
            <p:nvPr/>
          </p:nvSpPr>
          <p:spPr>
            <a:xfrm>
              <a:off x="4729163" y="4837585"/>
              <a:ext cx="4300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FFG</a:t>
              </a: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7152527" y="3507646"/>
            <a:ext cx="638170" cy="348778"/>
            <a:chOff x="6563090" y="4634582"/>
            <a:chExt cx="638170" cy="348778"/>
          </a:xfrm>
        </p:grpSpPr>
        <p:grpSp>
          <p:nvGrpSpPr>
            <p:cNvPr id="274" name="Group 273"/>
            <p:cNvGrpSpPr/>
            <p:nvPr/>
          </p:nvGrpSpPr>
          <p:grpSpPr>
            <a:xfrm>
              <a:off x="6563090" y="4634582"/>
              <a:ext cx="638170" cy="348778"/>
              <a:chOff x="4581526" y="4837585"/>
              <a:chExt cx="638170" cy="348778"/>
            </a:xfrm>
          </p:grpSpPr>
          <p:sp>
            <p:nvSpPr>
              <p:cNvPr id="277" name="Rectangle 276"/>
              <p:cNvSpPr/>
              <p:nvPr/>
            </p:nvSpPr>
            <p:spPr>
              <a:xfrm>
                <a:off x="4581526" y="4850932"/>
                <a:ext cx="609600" cy="3048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4610096" y="4881563"/>
                <a:ext cx="609600" cy="3048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9" name="Straight Arrow Connector 278"/>
              <p:cNvCxnSpPr>
                <a:stCxn id="275" idx="3"/>
                <a:endCxn id="276" idx="1"/>
              </p:cNvCxnSpPr>
              <p:nvPr/>
            </p:nvCxnSpPr>
            <p:spPr>
              <a:xfrm flipV="1">
                <a:off x="4885714" y="5082190"/>
                <a:ext cx="79807" cy="779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0" name="TextBox 279"/>
              <p:cNvSpPr txBox="1"/>
              <p:nvPr/>
            </p:nvSpPr>
            <p:spPr>
              <a:xfrm>
                <a:off x="4729163" y="4837585"/>
                <a:ext cx="4258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AFG</a:t>
                </a:r>
              </a:p>
            </p:txBody>
          </p:sp>
        </p:grpSp>
        <p:sp>
          <p:nvSpPr>
            <p:cNvPr id="275" name="Flowchart: Preparation 274"/>
            <p:cNvSpPr/>
            <p:nvPr/>
          </p:nvSpPr>
          <p:spPr>
            <a:xfrm>
              <a:off x="6684829" y="4822523"/>
              <a:ext cx="182449" cy="114885"/>
            </a:xfrm>
            <a:prstGeom prst="flowChartPreparati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Flowchart: Preparation 275"/>
            <p:cNvSpPr/>
            <p:nvPr/>
          </p:nvSpPr>
          <p:spPr>
            <a:xfrm>
              <a:off x="6947085" y="4821744"/>
              <a:ext cx="182449" cy="114885"/>
            </a:xfrm>
            <a:prstGeom prst="flowChartPreparati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7953241" y="3523906"/>
            <a:ext cx="653071" cy="339572"/>
            <a:chOff x="7471036" y="4647667"/>
            <a:chExt cx="653071" cy="339572"/>
          </a:xfrm>
        </p:grpSpPr>
        <p:grpSp>
          <p:nvGrpSpPr>
            <p:cNvPr id="282" name="Group 281"/>
            <p:cNvGrpSpPr/>
            <p:nvPr/>
          </p:nvGrpSpPr>
          <p:grpSpPr>
            <a:xfrm>
              <a:off x="7471036" y="4647667"/>
              <a:ext cx="653071" cy="339572"/>
              <a:chOff x="4581526" y="4846791"/>
              <a:chExt cx="653071" cy="33957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581526" y="4850932"/>
                <a:ext cx="609600" cy="304800"/>
              </a:xfrm>
              <a:prstGeom prst="rect">
                <a:avLst/>
              </a:prstGeom>
              <a:solidFill>
                <a:srgbClr val="FCFDF5"/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4610096" y="4881563"/>
                <a:ext cx="609600" cy="304800"/>
              </a:xfrm>
              <a:prstGeom prst="rect">
                <a:avLst/>
              </a:prstGeom>
              <a:solidFill>
                <a:srgbClr val="FCFDF5"/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7" name="Straight Arrow Connector 286"/>
              <p:cNvCxnSpPr>
                <a:stCxn id="284" idx="3"/>
                <a:endCxn id="283" idx="1"/>
              </p:cNvCxnSpPr>
              <p:nvPr/>
            </p:nvCxnSpPr>
            <p:spPr>
              <a:xfrm>
                <a:off x="4870813" y="5085594"/>
                <a:ext cx="87883" cy="48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8" name="TextBox 287"/>
              <p:cNvSpPr txBox="1"/>
              <p:nvPr/>
            </p:nvSpPr>
            <p:spPr>
              <a:xfrm>
                <a:off x="4602486" y="4846791"/>
                <a:ext cx="63211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/>
                  <a:t>Pre-VNFFG</a:t>
                </a:r>
              </a:p>
            </p:txBody>
          </p:sp>
        </p:grpSp>
        <p:sp>
          <p:nvSpPr>
            <p:cNvPr id="283" name="Rounded Rectangle 282"/>
            <p:cNvSpPr/>
            <p:nvPr/>
          </p:nvSpPr>
          <p:spPr>
            <a:xfrm>
              <a:off x="7848206" y="4831507"/>
              <a:ext cx="154521" cy="11002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284" name="Rounded Rectangle 283"/>
            <p:cNvSpPr/>
            <p:nvPr/>
          </p:nvSpPr>
          <p:spPr>
            <a:xfrm>
              <a:off x="7605802" y="4831459"/>
              <a:ext cx="154521" cy="11002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</p:grpSp>
      <p:sp>
        <p:nvSpPr>
          <p:cNvPr id="289" name="Chevron 288"/>
          <p:cNvSpPr/>
          <p:nvPr/>
        </p:nvSpPr>
        <p:spPr>
          <a:xfrm>
            <a:off x="7033563" y="3629412"/>
            <a:ext cx="89167" cy="121098"/>
          </a:xfrm>
          <a:prstGeom prst="chevron">
            <a:avLst/>
          </a:prstGeom>
          <a:solidFill>
            <a:srgbClr val="3BD584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0" name="Chevron 289"/>
          <p:cNvSpPr/>
          <p:nvPr/>
        </p:nvSpPr>
        <p:spPr>
          <a:xfrm>
            <a:off x="7833116" y="3623062"/>
            <a:ext cx="89167" cy="121098"/>
          </a:xfrm>
          <a:prstGeom prst="chevron">
            <a:avLst/>
          </a:prstGeom>
          <a:solidFill>
            <a:srgbClr val="3BD584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1" name="Down Arrow 290"/>
          <p:cNvSpPr/>
          <p:nvPr/>
        </p:nvSpPr>
        <p:spPr>
          <a:xfrm>
            <a:off x="7330452" y="3247838"/>
            <a:ext cx="328610" cy="226914"/>
          </a:xfrm>
          <a:prstGeom prst="downArrow">
            <a:avLst/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Down Arrow 291"/>
          <p:cNvSpPr/>
          <p:nvPr/>
        </p:nvSpPr>
        <p:spPr>
          <a:xfrm>
            <a:off x="7882432" y="2125086"/>
            <a:ext cx="328610" cy="174899"/>
          </a:xfrm>
          <a:prstGeom prst="downArrow">
            <a:avLst>
              <a:gd name="adj1" fmla="val 50000"/>
              <a:gd name="adj2" fmla="val 67544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Left-Up Arrow 292"/>
          <p:cNvSpPr/>
          <p:nvPr/>
        </p:nvSpPr>
        <p:spPr>
          <a:xfrm rot="16200000">
            <a:off x="7018361" y="1776958"/>
            <a:ext cx="613470" cy="436960"/>
          </a:xfrm>
          <a:prstGeom prst="leftUpArrow">
            <a:avLst>
              <a:gd name="adj1" fmla="val 34099"/>
              <a:gd name="adj2" fmla="val 34527"/>
              <a:gd name="adj3" fmla="val 3094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Left-Up Arrow 293"/>
          <p:cNvSpPr/>
          <p:nvPr/>
        </p:nvSpPr>
        <p:spPr>
          <a:xfrm rot="5400000">
            <a:off x="5781383" y="2734920"/>
            <a:ext cx="377973" cy="935256"/>
          </a:xfrm>
          <a:prstGeom prst="leftUpArrow">
            <a:avLst>
              <a:gd name="adj1" fmla="val 38333"/>
              <a:gd name="adj2" fmla="val 33084"/>
              <a:gd name="adj3" fmla="val 2246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5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251520" y="210282"/>
            <a:ext cx="8892479" cy="1143000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Method </a:t>
            </a:r>
            <a:r>
              <a:rPr lang="en-US" dirty="0" smtClean="0">
                <a:sym typeface="Wingdings" panose="05000000000000000000" pitchFamily="2" charset="2"/>
              </a:rPr>
              <a:t>Steps </a:t>
            </a:r>
            <a:r>
              <a:rPr lang="en-US" dirty="0"/>
              <a:t>(Cont’d)</a:t>
            </a: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56811653-15B2-4F18-8823-9BF10A13F8D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0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15</a:t>
            </a:r>
            <a:endParaRPr lang="en-CA" dirty="0"/>
          </a:p>
        </p:txBody>
      </p:sp>
      <p:grpSp>
        <p:nvGrpSpPr>
          <p:cNvPr id="119" name="Group 118"/>
          <p:cNvGrpSpPr/>
          <p:nvPr/>
        </p:nvGrpSpPr>
        <p:grpSpPr>
          <a:xfrm>
            <a:off x="6511673" y="2350140"/>
            <a:ext cx="1881754" cy="1028982"/>
            <a:chOff x="5976424" y="3427980"/>
            <a:chExt cx="1881754" cy="1028982"/>
          </a:xfrm>
        </p:grpSpPr>
        <p:sp>
          <p:nvSpPr>
            <p:cNvPr id="120" name="Rounded Rectangle 119"/>
            <p:cNvSpPr/>
            <p:nvPr/>
          </p:nvSpPr>
          <p:spPr>
            <a:xfrm>
              <a:off x="5976424" y="3427980"/>
              <a:ext cx="1881754" cy="1028982"/>
            </a:xfrm>
            <a:prstGeom prst="round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525977"/>
                </a:solidFill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330750" y="3450137"/>
              <a:ext cx="1117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25977"/>
                  </a:solidFill>
                </a:rPr>
                <a:t>SM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200511" y="2349862"/>
            <a:ext cx="2504614" cy="1677698"/>
            <a:chOff x="6200511" y="2349862"/>
            <a:chExt cx="2504614" cy="1677698"/>
          </a:xfrm>
        </p:grpSpPr>
        <p:sp>
          <p:nvSpPr>
            <p:cNvPr id="123" name="Rounded Rectangle 122"/>
            <p:cNvSpPr/>
            <p:nvPr/>
          </p:nvSpPr>
          <p:spPr>
            <a:xfrm>
              <a:off x="6200511" y="2349862"/>
              <a:ext cx="2504614" cy="1677698"/>
            </a:xfrm>
            <a:prstGeom prst="round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525977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865999" y="2375213"/>
              <a:ext cx="11172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525977"/>
                  </a:solidFill>
                </a:rPr>
                <a:t>SM</a:t>
              </a:r>
            </a:p>
          </p:txBody>
        </p:sp>
      </p:grpSp>
      <p:sp>
        <p:nvSpPr>
          <p:cNvPr id="125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4578423" cy="4953001"/>
          </a:xfrm>
        </p:spPr>
        <p:txBody>
          <a:bodyPr>
            <a:normAutofit/>
          </a:bodyPr>
          <a:lstStyle/>
          <a:p>
            <a:r>
              <a:rPr lang="en-US" sz="1800" dirty="0"/>
              <a:t>Step 5: Generating NSDs (generic)</a:t>
            </a:r>
          </a:p>
          <a:p>
            <a:pPr lvl="1"/>
            <a:r>
              <a:rPr lang="en-US" sz="1500" dirty="0"/>
              <a:t>With respect to the functionality and architecture</a:t>
            </a:r>
          </a:p>
          <a:p>
            <a:pPr lvl="1"/>
            <a:r>
              <a:rPr lang="en-US" sz="1500" dirty="0"/>
              <a:t>Create NSD from each Pre-VNFFG</a:t>
            </a:r>
          </a:p>
          <a:p>
            <a:pPr lvl="2"/>
            <a:r>
              <a:rPr lang="en-US" sz="1400" dirty="0"/>
              <a:t>Create VLDs, SAPDs</a:t>
            </a:r>
          </a:p>
          <a:p>
            <a:pPr lvl="2"/>
            <a:r>
              <a:rPr lang="en-US" sz="1400" dirty="0" smtClean="0"/>
              <a:t>Create </a:t>
            </a:r>
            <a:r>
              <a:rPr lang="en-US" sz="1400" dirty="0"/>
              <a:t>VNFFGDs</a:t>
            </a:r>
          </a:p>
          <a:p>
            <a:pPr lvl="3"/>
            <a:r>
              <a:rPr lang="en-US" sz="1100" dirty="0"/>
              <a:t>Reference VNFDs and VLDs</a:t>
            </a:r>
          </a:p>
          <a:p>
            <a:pPr lvl="2"/>
            <a:r>
              <a:rPr lang="en-US" sz="1400" dirty="0" smtClean="0"/>
              <a:t>Create </a:t>
            </a:r>
            <a:r>
              <a:rPr lang="en-US" sz="1400" dirty="0"/>
              <a:t>NS Deployment Flavor (NsDf)</a:t>
            </a:r>
          </a:p>
          <a:p>
            <a:pPr lvl="3"/>
            <a:r>
              <a:rPr lang="en-US" sz="1100" dirty="0"/>
              <a:t>Only for connectivity purposes not </a:t>
            </a:r>
            <a:r>
              <a:rPr lang="en-US" sz="1100" dirty="0" smtClean="0"/>
              <a:t>QoS</a:t>
            </a:r>
          </a:p>
          <a:p>
            <a:r>
              <a:rPr lang="en-US" sz="1800" dirty="0"/>
              <a:t>Step 6: Updating NF Ontology</a:t>
            </a:r>
          </a:p>
          <a:p>
            <a:pPr lvl="1"/>
            <a:r>
              <a:rPr lang="en-US" sz="1500" dirty="0"/>
              <a:t>Based on new decompositions from NSReq</a:t>
            </a:r>
          </a:p>
          <a:p>
            <a:pPr lvl="1"/>
            <a:r>
              <a:rPr lang="en-US" sz="1500" dirty="0"/>
              <a:t>Pre-condition: successful NSD generation</a:t>
            </a:r>
          </a:p>
          <a:p>
            <a:pPr lvl="1"/>
            <a:r>
              <a:rPr lang="en-US" sz="1500" dirty="0"/>
              <a:t>Update actions</a:t>
            </a:r>
          </a:p>
          <a:p>
            <a:pPr lvl="2"/>
            <a:r>
              <a:rPr lang="en-US" sz="1400" dirty="0"/>
              <a:t>Adding new decompositions from NSReq</a:t>
            </a:r>
          </a:p>
          <a:p>
            <a:pPr lvl="2"/>
            <a:r>
              <a:rPr lang="en-US" sz="1400" dirty="0"/>
              <a:t>Adding new </a:t>
            </a:r>
            <a:r>
              <a:rPr lang="en-US" sz="1400" dirty="0" smtClean="0"/>
              <a:t>aliases</a:t>
            </a:r>
            <a:endParaRPr lang="en-US" sz="1050" dirty="0"/>
          </a:p>
          <a:p>
            <a:endParaRPr lang="en-US" sz="1850" dirty="0"/>
          </a:p>
          <a:p>
            <a:endParaRPr lang="en-US" sz="1800" dirty="0"/>
          </a:p>
          <a:p>
            <a:pPr lvl="1"/>
            <a:endParaRPr lang="en-US" sz="1500" dirty="0"/>
          </a:p>
        </p:txBody>
      </p:sp>
      <p:grpSp>
        <p:nvGrpSpPr>
          <p:cNvPr id="126" name="Group 125"/>
          <p:cNvGrpSpPr/>
          <p:nvPr/>
        </p:nvGrpSpPr>
        <p:grpSpPr>
          <a:xfrm>
            <a:off x="7724602" y="1395614"/>
            <a:ext cx="838200" cy="683875"/>
            <a:chOff x="4238955" y="2726685"/>
            <a:chExt cx="685800" cy="533400"/>
          </a:xfrm>
        </p:grpSpPr>
        <p:sp>
          <p:nvSpPr>
            <p:cNvPr id="127" name="Rounded Rectangle 126"/>
            <p:cNvSpPr/>
            <p:nvPr/>
          </p:nvSpPr>
          <p:spPr>
            <a:xfrm>
              <a:off x="4277055" y="2726685"/>
              <a:ext cx="609600" cy="5334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4389362" y="2941237"/>
              <a:ext cx="381662" cy="271132"/>
              <a:chOff x="6367459" y="1681628"/>
              <a:chExt cx="1457527" cy="762393"/>
            </a:xfrm>
          </p:grpSpPr>
          <p:sp>
            <p:nvSpPr>
              <p:cNvPr id="130" name="Rounded Rectangle 129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31" name="Rounded Rectangle 130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32" name="Straight Connector 131"/>
              <p:cNvCxnSpPr>
                <a:stCxn id="131" idx="0"/>
                <a:endCxn id="130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3" name="Rounded Rectangle 132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34" name="Straight Connector 133"/>
              <p:cNvCxnSpPr>
                <a:stCxn id="133" idx="0"/>
                <a:endCxn id="130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4238955" y="2737652"/>
              <a:ext cx="685800" cy="192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/>
                <a:t>NSReq</a:t>
              </a:r>
              <a:endParaRPr lang="en-US" sz="1000" b="1" dirty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5769053" y="1394312"/>
            <a:ext cx="1295400" cy="690845"/>
            <a:chOff x="4800600" y="1530408"/>
            <a:chExt cx="1026319" cy="542093"/>
          </a:xfrm>
        </p:grpSpPr>
        <p:sp>
          <p:nvSpPr>
            <p:cNvPr id="136" name="Rounded Rectangle 135"/>
            <p:cNvSpPr/>
            <p:nvPr/>
          </p:nvSpPr>
          <p:spPr>
            <a:xfrm>
              <a:off x="4800600" y="1539101"/>
              <a:ext cx="1026319" cy="5334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5345269" y="1744244"/>
              <a:ext cx="381662" cy="271132"/>
              <a:chOff x="6367459" y="1681628"/>
              <a:chExt cx="1457527" cy="762393"/>
            </a:xfrm>
          </p:grpSpPr>
          <p:sp>
            <p:nvSpPr>
              <p:cNvPr id="148" name="Rounded Rectangle 147"/>
              <p:cNvSpPr/>
              <p:nvPr/>
            </p:nvSpPr>
            <p:spPr>
              <a:xfrm>
                <a:off x="6811761" y="1681628"/>
                <a:ext cx="617993" cy="29327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49" name="Rounded Rectangle 148"/>
              <p:cNvSpPr/>
              <p:nvPr/>
            </p:nvSpPr>
            <p:spPr>
              <a:xfrm>
                <a:off x="7185403" y="2169776"/>
                <a:ext cx="639583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50" name="Straight Connector 149"/>
              <p:cNvCxnSpPr>
                <a:stCxn id="149" idx="0"/>
                <a:endCxn id="148" idx="2"/>
              </p:cNvCxnSpPr>
              <p:nvPr/>
            </p:nvCxnSpPr>
            <p:spPr>
              <a:xfrm flipH="1" flipV="1">
                <a:off x="7120758" y="1974901"/>
                <a:ext cx="384437" cy="19487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1" name="Rounded Rectangle 150"/>
              <p:cNvSpPr/>
              <p:nvPr/>
            </p:nvSpPr>
            <p:spPr>
              <a:xfrm>
                <a:off x="6367459" y="2174465"/>
                <a:ext cx="650350" cy="2695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cxnSp>
            <p:nvCxnSpPr>
              <p:cNvPr id="152" name="Straight Connector 151"/>
              <p:cNvCxnSpPr>
                <a:stCxn id="151" idx="0"/>
                <a:endCxn id="148" idx="2"/>
              </p:cNvCxnSpPr>
              <p:nvPr/>
            </p:nvCxnSpPr>
            <p:spPr>
              <a:xfrm flipV="1">
                <a:off x="6692634" y="1974900"/>
                <a:ext cx="428125" cy="19956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8" name="TextBox 137"/>
            <p:cNvSpPr txBox="1"/>
            <p:nvPr/>
          </p:nvSpPr>
          <p:spPr>
            <a:xfrm>
              <a:off x="4871174" y="1530408"/>
              <a:ext cx="885171" cy="193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NF-Ontology</a:t>
              </a: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4903903" y="1746658"/>
              <a:ext cx="362975" cy="275765"/>
              <a:chOff x="3294625" y="2315035"/>
              <a:chExt cx="1634000" cy="949362"/>
            </a:xfrm>
          </p:grpSpPr>
          <p:sp>
            <p:nvSpPr>
              <p:cNvPr id="143" name="Flowchart: Preparation 142"/>
              <p:cNvSpPr/>
              <p:nvPr/>
            </p:nvSpPr>
            <p:spPr>
              <a:xfrm>
                <a:off x="3723762" y="2315035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44" name="Straight Connector 143"/>
              <p:cNvCxnSpPr>
                <a:stCxn id="145" idx="0"/>
                <a:endCxn id="143" idx="2"/>
              </p:cNvCxnSpPr>
              <p:nvPr/>
            </p:nvCxnSpPr>
            <p:spPr>
              <a:xfrm flipH="1" flipV="1">
                <a:off x="4114800" y="2667248"/>
                <a:ext cx="422788" cy="2425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5" name="Flowchart: Preparation 144"/>
              <p:cNvSpPr/>
              <p:nvPr/>
            </p:nvSpPr>
            <p:spPr>
              <a:xfrm>
                <a:off x="4146550" y="2909782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6" name="Flowchart: Preparation 145"/>
              <p:cNvSpPr/>
              <p:nvPr/>
            </p:nvSpPr>
            <p:spPr>
              <a:xfrm>
                <a:off x="3294625" y="2912184"/>
                <a:ext cx="782075" cy="352213"/>
              </a:xfrm>
              <a:prstGeom prst="flowChartPreparati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47" name="Straight Connector 146"/>
              <p:cNvCxnSpPr>
                <a:stCxn id="146" idx="0"/>
                <a:endCxn id="143" idx="2"/>
              </p:cNvCxnSpPr>
              <p:nvPr/>
            </p:nvCxnSpPr>
            <p:spPr>
              <a:xfrm flipV="1">
                <a:off x="3685663" y="2667248"/>
                <a:ext cx="429137" cy="24493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Straight Arrow Connector 139"/>
            <p:cNvCxnSpPr>
              <a:stCxn id="148" idx="1"/>
              <a:endCxn id="143" idx="3"/>
            </p:cNvCxnSpPr>
            <p:nvPr/>
          </p:nvCxnSpPr>
          <p:spPr>
            <a:xfrm flipH="1">
              <a:off x="5172960" y="1796393"/>
              <a:ext cx="288652" cy="142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>
              <a:stCxn id="151" idx="1"/>
              <a:endCxn id="145" idx="3"/>
            </p:cNvCxnSpPr>
            <p:nvPr/>
          </p:nvCxnSpPr>
          <p:spPr>
            <a:xfrm flipH="1">
              <a:off x="5266878" y="1967445"/>
              <a:ext cx="78391" cy="3127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74"/>
            <p:cNvCxnSpPr>
              <a:stCxn id="149" idx="0"/>
              <a:endCxn id="146" idx="0"/>
            </p:cNvCxnSpPr>
            <p:nvPr/>
          </p:nvCxnSpPr>
          <p:spPr>
            <a:xfrm rot="16200000" flipH="1" flipV="1">
              <a:off x="5315845" y="1592767"/>
              <a:ext cx="2269" cy="652424"/>
            </a:xfrm>
            <a:prstGeom prst="bentConnector3">
              <a:avLst>
                <a:gd name="adj1" fmla="val -2238872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5029200" y="2284504"/>
            <a:ext cx="1117246" cy="685803"/>
            <a:chOff x="5270677" y="3352797"/>
            <a:chExt cx="1117246" cy="685803"/>
          </a:xfrm>
        </p:grpSpPr>
        <p:sp>
          <p:nvSpPr>
            <p:cNvPr id="154" name="Rounded Rectangle 153"/>
            <p:cNvSpPr/>
            <p:nvPr/>
          </p:nvSpPr>
          <p:spPr>
            <a:xfrm>
              <a:off x="5311986" y="3352797"/>
              <a:ext cx="1012613" cy="685803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5" name="Group 154"/>
            <p:cNvGrpSpPr/>
            <p:nvPr/>
          </p:nvGrpSpPr>
          <p:grpSpPr>
            <a:xfrm>
              <a:off x="5359913" y="3700465"/>
              <a:ext cx="916757" cy="225234"/>
              <a:chOff x="5124454" y="3124200"/>
              <a:chExt cx="1620844" cy="358676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5180194" y="3124200"/>
                <a:ext cx="1474671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Rounded Rectangle 157"/>
              <p:cNvSpPr/>
              <p:nvPr/>
            </p:nvSpPr>
            <p:spPr>
              <a:xfrm>
                <a:off x="5686660" y="3254275"/>
                <a:ext cx="496334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159" name="Rounded Rectangle 158"/>
              <p:cNvSpPr/>
              <p:nvPr/>
            </p:nvSpPr>
            <p:spPr>
              <a:xfrm>
                <a:off x="6238759" y="3254275"/>
                <a:ext cx="506539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sp>
            <p:nvSpPr>
              <p:cNvPr id="160" name="Rounded Rectangle 159"/>
              <p:cNvSpPr/>
              <p:nvPr/>
            </p:nvSpPr>
            <p:spPr>
              <a:xfrm>
                <a:off x="5124454" y="3254275"/>
                <a:ext cx="506537" cy="228601"/>
              </a:xfrm>
              <a:prstGeom prst="round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/>
              </a:p>
            </p:txBody>
          </p:sp>
          <p:cxnSp>
            <p:nvCxnSpPr>
              <p:cNvPr id="161" name="Straight Connector 160"/>
              <p:cNvCxnSpPr/>
              <p:nvPr/>
            </p:nvCxnSpPr>
            <p:spPr>
              <a:xfrm>
                <a:off x="5384736" y="3131452"/>
                <a:ext cx="0" cy="119839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5931830" y="3130873"/>
                <a:ext cx="0" cy="124704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6492080" y="3134619"/>
                <a:ext cx="0" cy="1222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TextBox 155"/>
            <p:cNvSpPr txBox="1"/>
            <p:nvPr/>
          </p:nvSpPr>
          <p:spPr>
            <a:xfrm>
              <a:off x="5270677" y="3376644"/>
              <a:ext cx="11172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VNF Catalog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6666856" y="2714942"/>
            <a:ext cx="1544847" cy="527021"/>
            <a:chOff x="6131607" y="3792782"/>
            <a:chExt cx="1544847" cy="527021"/>
          </a:xfrm>
        </p:grpSpPr>
        <p:grpSp>
          <p:nvGrpSpPr>
            <p:cNvPr id="165" name="Group 164"/>
            <p:cNvGrpSpPr/>
            <p:nvPr/>
          </p:nvGrpSpPr>
          <p:grpSpPr>
            <a:xfrm>
              <a:off x="6481184" y="3822318"/>
              <a:ext cx="1195270" cy="452117"/>
              <a:chOff x="6486431" y="4248923"/>
              <a:chExt cx="1038810" cy="354513"/>
            </a:xfrm>
          </p:grpSpPr>
          <p:grpSp>
            <p:nvGrpSpPr>
              <p:cNvPr id="172" name="Group 171"/>
              <p:cNvGrpSpPr/>
              <p:nvPr/>
            </p:nvGrpSpPr>
            <p:grpSpPr>
              <a:xfrm>
                <a:off x="7043515" y="4248923"/>
                <a:ext cx="481726" cy="345531"/>
                <a:chOff x="6367459" y="1681628"/>
                <a:chExt cx="1457527" cy="762393"/>
              </a:xfrm>
            </p:grpSpPr>
            <p:sp>
              <p:nvSpPr>
                <p:cNvPr id="182" name="Rounded Rectangle 181"/>
                <p:cNvSpPr/>
                <p:nvPr/>
              </p:nvSpPr>
              <p:spPr>
                <a:xfrm>
                  <a:off x="6811761" y="1681628"/>
                  <a:ext cx="617993" cy="29327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sp>
              <p:nvSpPr>
                <p:cNvPr id="183" name="Rounded Rectangle 182"/>
                <p:cNvSpPr/>
                <p:nvPr/>
              </p:nvSpPr>
              <p:spPr>
                <a:xfrm>
                  <a:off x="7185403" y="2169776"/>
                  <a:ext cx="639583" cy="26955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cxnSp>
              <p:nvCxnSpPr>
                <p:cNvPr id="184" name="Straight Connector 183"/>
                <p:cNvCxnSpPr>
                  <a:stCxn id="183" idx="0"/>
                  <a:endCxn id="182" idx="2"/>
                </p:cNvCxnSpPr>
                <p:nvPr/>
              </p:nvCxnSpPr>
              <p:spPr>
                <a:xfrm flipH="1" flipV="1">
                  <a:off x="7120758" y="1974901"/>
                  <a:ext cx="384437" cy="19487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5" name="Rounded Rectangle 184"/>
                <p:cNvSpPr/>
                <p:nvPr/>
              </p:nvSpPr>
              <p:spPr>
                <a:xfrm>
                  <a:off x="6367459" y="2174465"/>
                  <a:ext cx="650350" cy="26955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  <p:cxnSp>
              <p:nvCxnSpPr>
                <p:cNvPr id="186" name="Straight Connector 185"/>
                <p:cNvCxnSpPr>
                  <a:stCxn id="185" idx="0"/>
                  <a:endCxn id="182" idx="2"/>
                </p:cNvCxnSpPr>
                <p:nvPr/>
              </p:nvCxnSpPr>
              <p:spPr>
                <a:xfrm flipV="1">
                  <a:off x="6692634" y="1974900"/>
                  <a:ext cx="428125" cy="199565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/>
              <p:cNvGrpSpPr/>
              <p:nvPr/>
            </p:nvGrpSpPr>
            <p:grpSpPr>
              <a:xfrm>
                <a:off x="6486431" y="4252000"/>
                <a:ext cx="458140" cy="351436"/>
                <a:chOff x="3294625" y="2315035"/>
                <a:chExt cx="1634000" cy="949362"/>
              </a:xfrm>
            </p:grpSpPr>
            <p:sp>
              <p:nvSpPr>
                <p:cNvPr id="177" name="Flowchart: Preparation 176"/>
                <p:cNvSpPr/>
                <p:nvPr/>
              </p:nvSpPr>
              <p:spPr>
                <a:xfrm>
                  <a:off x="3723762" y="2315035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178" name="Straight Connector 177"/>
                <p:cNvCxnSpPr>
                  <a:stCxn id="179" idx="0"/>
                  <a:endCxn id="177" idx="2"/>
                </p:cNvCxnSpPr>
                <p:nvPr/>
              </p:nvCxnSpPr>
              <p:spPr>
                <a:xfrm flipH="1" flipV="1">
                  <a:off x="4114800" y="2667248"/>
                  <a:ext cx="422788" cy="2425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9" name="Flowchart: Preparation 178"/>
                <p:cNvSpPr/>
                <p:nvPr/>
              </p:nvSpPr>
              <p:spPr>
                <a:xfrm>
                  <a:off x="4146550" y="2909782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0" name="Flowchart: Preparation 179"/>
                <p:cNvSpPr/>
                <p:nvPr/>
              </p:nvSpPr>
              <p:spPr>
                <a:xfrm>
                  <a:off x="3294625" y="2912184"/>
                  <a:ext cx="782075" cy="352213"/>
                </a:xfrm>
                <a:prstGeom prst="flowChartPreparation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 dirty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181" name="Straight Connector 180"/>
                <p:cNvCxnSpPr>
                  <a:stCxn id="180" idx="0"/>
                  <a:endCxn id="177" idx="2"/>
                </p:cNvCxnSpPr>
                <p:nvPr/>
              </p:nvCxnSpPr>
              <p:spPr>
                <a:xfrm flipV="1">
                  <a:off x="3685663" y="2667248"/>
                  <a:ext cx="429137" cy="24493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4" name="Straight Arrow Connector 173"/>
              <p:cNvCxnSpPr>
                <a:stCxn id="182" idx="1"/>
                <a:endCxn id="177" idx="3"/>
              </p:cNvCxnSpPr>
              <p:nvPr/>
            </p:nvCxnSpPr>
            <p:spPr>
              <a:xfrm flipH="1">
                <a:off x="6826030" y="4315382"/>
                <a:ext cx="364331" cy="1810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Arrow Connector 174"/>
              <p:cNvCxnSpPr>
                <a:stCxn id="185" idx="1"/>
                <a:endCxn id="179" idx="3"/>
              </p:cNvCxnSpPr>
              <p:nvPr/>
            </p:nvCxnSpPr>
            <p:spPr>
              <a:xfrm flipH="1">
                <a:off x="6944571" y="4533371"/>
                <a:ext cx="98944" cy="3985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Arrow Connector 74"/>
              <p:cNvCxnSpPr>
                <a:stCxn id="183" idx="0"/>
                <a:endCxn id="180" idx="0"/>
              </p:cNvCxnSpPr>
              <p:nvPr/>
            </p:nvCxnSpPr>
            <p:spPr>
              <a:xfrm rot="16200000" flipH="1" flipV="1">
                <a:off x="7006362" y="4059868"/>
                <a:ext cx="2892" cy="823477"/>
              </a:xfrm>
              <a:prstGeom prst="bentConnector3">
                <a:avLst>
                  <a:gd name="adj1" fmla="val -2238872"/>
                </a:avLst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6" name="Rounded Rectangle 165"/>
            <p:cNvSpPr/>
            <p:nvPr/>
          </p:nvSpPr>
          <p:spPr>
            <a:xfrm>
              <a:off x="6134755" y="3792782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167" name="Rounded Rectangle 166"/>
            <p:cNvSpPr/>
            <p:nvPr/>
          </p:nvSpPr>
          <p:spPr>
            <a:xfrm>
              <a:off x="6131607" y="3985507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6137508" y="4176251"/>
              <a:ext cx="286501" cy="14355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cxnSp>
          <p:nvCxnSpPr>
            <p:cNvPr id="169" name="Straight Arrow Connector 121"/>
            <p:cNvCxnSpPr>
              <a:stCxn id="177" idx="1"/>
              <a:endCxn id="166" idx="3"/>
            </p:cNvCxnSpPr>
            <p:nvPr/>
          </p:nvCxnSpPr>
          <p:spPr>
            <a:xfrm rot="10800000">
              <a:off x="6421257" y="3864558"/>
              <a:ext cx="198371" cy="44824"/>
            </a:xfrm>
            <a:prstGeom prst="bentConnector3">
              <a:avLst>
                <a:gd name="adj1" fmla="val 50000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23"/>
            <p:cNvCxnSpPr>
              <a:stCxn id="180" idx="1"/>
              <a:endCxn id="167" idx="3"/>
            </p:cNvCxnSpPr>
            <p:nvPr/>
          </p:nvCxnSpPr>
          <p:spPr>
            <a:xfrm rot="10800000">
              <a:off x="6418108" y="4057284"/>
              <a:ext cx="63076" cy="134013"/>
            </a:xfrm>
            <a:prstGeom prst="bentConnector3">
              <a:avLst>
                <a:gd name="adj1" fmla="val -14178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23"/>
            <p:cNvCxnSpPr>
              <a:stCxn id="179" idx="2"/>
              <a:endCxn id="168" idx="3"/>
            </p:cNvCxnSpPr>
            <p:nvPr/>
          </p:nvCxnSpPr>
          <p:spPr>
            <a:xfrm rot="5400000" flipH="1">
              <a:off x="6640455" y="4031581"/>
              <a:ext cx="25274" cy="458166"/>
            </a:xfrm>
            <a:prstGeom prst="bentConnector4">
              <a:avLst>
                <a:gd name="adj1" fmla="val -141327"/>
                <a:gd name="adj2" fmla="val 86116"/>
              </a:avLst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>
            <a:off x="6355237" y="3494298"/>
            <a:ext cx="638170" cy="348779"/>
            <a:chOff x="4581526" y="4837584"/>
            <a:chExt cx="638170" cy="348779"/>
          </a:xfrm>
        </p:grpSpPr>
        <p:sp>
          <p:nvSpPr>
            <p:cNvPr id="188" name="Rectangle 187"/>
            <p:cNvSpPr/>
            <p:nvPr/>
          </p:nvSpPr>
          <p:spPr>
            <a:xfrm>
              <a:off x="4581526" y="4850932"/>
              <a:ext cx="609600" cy="30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4610096" y="4881563"/>
              <a:ext cx="609600" cy="30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ounded Rectangle 189"/>
            <p:cNvSpPr/>
            <p:nvPr/>
          </p:nvSpPr>
          <p:spPr>
            <a:xfrm>
              <a:off x="4719638" y="5029200"/>
              <a:ext cx="152400" cy="1143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1" name="Rounded Rectangle 190"/>
            <p:cNvSpPr/>
            <p:nvPr/>
          </p:nvSpPr>
          <p:spPr>
            <a:xfrm>
              <a:off x="4953000" y="5029200"/>
              <a:ext cx="152400" cy="1143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cxnSp>
          <p:nvCxnSpPr>
            <p:cNvPr id="192" name="Straight Arrow Connector 191"/>
            <p:cNvCxnSpPr>
              <a:stCxn id="190" idx="3"/>
              <a:endCxn id="191" idx="1"/>
            </p:cNvCxnSpPr>
            <p:nvPr/>
          </p:nvCxnSpPr>
          <p:spPr>
            <a:xfrm>
              <a:off x="4872038" y="5086350"/>
              <a:ext cx="80962" cy="0"/>
            </a:xfrm>
            <a:prstGeom prst="straightConnector1">
              <a:avLst/>
            </a:prstGeom>
            <a:ln w="3175"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Box 192"/>
            <p:cNvSpPr txBox="1"/>
            <p:nvPr/>
          </p:nvSpPr>
          <p:spPr>
            <a:xfrm>
              <a:off x="4729162" y="4837584"/>
              <a:ext cx="392837" cy="236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FFG</a:t>
              </a: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7152527" y="3507646"/>
            <a:ext cx="638170" cy="348778"/>
            <a:chOff x="6563090" y="4634582"/>
            <a:chExt cx="638170" cy="348778"/>
          </a:xfrm>
        </p:grpSpPr>
        <p:grpSp>
          <p:nvGrpSpPr>
            <p:cNvPr id="195" name="Group 194"/>
            <p:cNvGrpSpPr/>
            <p:nvPr/>
          </p:nvGrpSpPr>
          <p:grpSpPr>
            <a:xfrm>
              <a:off x="6563090" y="4634582"/>
              <a:ext cx="638170" cy="348778"/>
              <a:chOff x="4581526" y="4837585"/>
              <a:chExt cx="638170" cy="34877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4581526" y="4850932"/>
                <a:ext cx="609600" cy="3048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4610096" y="4881563"/>
                <a:ext cx="609600" cy="3048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3" name="Straight Arrow Connector 312"/>
              <p:cNvCxnSpPr>
                <a:stCxn id="309" idx="3"/>
                <a:endCxn id="310" idx="1"/>
              </p:cNvCxnSpPr>
              <p:nvPr/>
            </p:nvCxnSpPr>
            <p:spPr>
              <a:xfrm flipV="1">
                <a:off x="4885714" y="5082190"/>
                <a:ext cx="79807" cy="779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313"/>
              <p:cNvSpPr txBox="1"/>
              <p:nvPr/>
            </p:nvSpPr>
            <p:spPr>
              <a:xfrm>
                <a:off x="4729163" y="4837585"/>
                <a:ext cx="425844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/>
                  <a:t>AFG</a:t>
                </a:r>
              </a:p>
            </p:txBody>
          </p:sp>
        </p:grpSp>
        <p:sp>
          <p:nvSpPr>
            <p:cNvPr id="309" name="Flowchart: Preparation 308"/>
            <p:cNvSpPr/>
            <p:nvPr/>
          </p:nvSpPr>
          <p:spPr>
            <a:xfrm>
              <a:off x="6684829" y="4822523"/>
              <a:ext cx="182449" cy="114885"/>
            </a:xfrm>
            <a:prstGeom prst="flowChartPreparati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0" name="Flowchart: Preparation 309"/>
            <p:cNvSpPr/>
            <p:nvPr/>
          </p:nvSpPr>
          <p:spPr>
            <a:xfrm>
              <a:off x="6947085" y="4821744"/>
              <a:ext cx="182449" cy="114885"/>
            </a:xfrm>
            <a:prstGeom prst="flowChartPreparation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15" name="Group 314"/>
          <p:cNvGrpSpPr/>
          <p:nvPr/>
        </p:nvGrpSpPr>
        <p:grpSpPr>
          <a:xfrm>
            <a:off x="7953241" y="3523906"/>
            <a:ext cx="653071" cy="339572"/>
            <a:chOff x="7471036" y="4647667"/>
            <a:chExt cx="653071" cy="339572"/>
          </a:xfrm>
        </p:grpSpPr>
        <p:grpSp>
          <p:nvGrpSpPr>
            <p:cNvPr id="316" name="Group 315"/>
            <p:cNvGrpSpPr/>
            <p:nvPr/>
          </p:nvGrpSpPr>
          <p:grpSpPr>
            <a:xfrm>
              <a:off x="7471036" y="4647667"/>
              <a:ext cx="653071" cy="339572"/>
              <a:chOff x="4581526" y="4846791"/>
              <a:chExt cx="653071" cy="339572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4581526" y="4850932"/>
                <a:ext cx="609600" cy="304800"/>
              </a:xfrm>
              <a:prstGeom prst="rect">
                <a:avLst/>
              </a:prstGeom>
              <a:solidFill>
                <a:srgbClr val="FCFDF5"/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0" name="Rectangle 319"/>
              <p:cNvSpPr/>
              <p:nvPr/>
            </p:nvSpPr>
            <p:spPr>
              <a:xfrm>
                <a:off x="4610096" y="4881563"/>
                <a:ext cx="609600" cy="304800"/>
              </a:xfrm>
              <a:prstGeom prst="rect">
                <a:avLst/>
              </a:prstGeom>
              <a:solidFill>
                <a:srgbClr val="FCFDF5"/>
              </a:solidFill>
              <a:ln w="6350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1" name="Straight Arrow Connector 320"/>
              <p:cNvCxnSpPr>
                <a:stCxn id="318" idx="3"/>
                <a:endCxn id="317" idx="1"/>
              </p:cNvCxnSpPr>
              <p:nvPr/>
            </p:nvCxnSpPr>
            <p:spPr>
              <a:xfrm>
                <a:off x="4870813" y="5085594"/>
                <a:ext cx="87883" cy="48"/>
              </a:xfrm>
              <a:prstGeom prst="straightConnector1">
                <a:avLst/>
              </a:prstGeom>
              <a:ln w="3175"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TextBox 321"/>
              <p:cNvSpPr txBox="1"/>
              <p:nvPr/>
            </p:nvSpPr>
            <p:spPr>
              <a:xfrm>
                <a:off x="4602486" y="4846791"/>
                <a:ext cx="63211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/>
                  <a:t>Pre-VNFFG</a:t>
                </a:r>
              </a:p>
            </p:txBody>
          </p:sp>
        </p:grpSp>
        <p:sp>
          <p:nvSpPr>
            <p:cNvPr id="317" name="Rounded Rectangle 316"/>
            <p:cNvSpPr/>
            <p:nvPr/>
          </p:nvSpPr>
          <p:spPr>
            <a:xfrm>
              <a:off x="7848206" y="4831507"/>
              <a:ext cx="154521" cy="11002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sp>
          <p:nvSpPr>
            <p:cNvPr id="318" name="Rounded Rectangle 317"/>
            <p:cNvSpPr/>
            <p:nvPr/>
          </p:nvSpPr>
          <p:spPr>
            <a:xfrm>
              <a:off x="7605802" y="4831459"/>
              <a:ext cx="154521" cy="110021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</p:grpSp>
      <p:sp>
        <p:nvSpPr>
          <p:cNvPr id="323" name="Chevron 322"/>
          <p:cNvSpPr/>
          <p:nvPr/>
        </p:nvSpPr>
        <p:spPr>
          <a:xfrm>
            <a:off x="7033563" y="3629412"/>
            <a:ext cx="89167" cy="121098"/>
          </a:xfrm>
          <a:prstGeom prst="chevron">
            <a:avLst/>
          </a:prstGeom>
          <a:solidFill>
            <a:srgbClr val="3BD584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4" name="Chevron 323"/>
          <p:cNvSpPr/>
          <p:nvPr/>
        </p:nvSpPr>
        <p:spPr>
          <a:xfrm>
            <a:off x="7833116" y="3623062"/>
            <a:ext cx="89167" cy="121098"/>
          </a:xfrm>
          <a:prstGeom prst="chevron">
            <a:avLst/>
          </a:prstGeom>
          <a:solidFill>
            <a:srgbClr val="3BD584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5" name="Down Arrow 324"/>
          <p:cNvSpPr/>
          <p:nvPr/>
        </p:nvSpPr>
        <p:spPr>
          <a:xfrm>
            <a:off x="7330452" y="3247838"/>
            <a:ext cx="328610" cy="226914"/>
          </a:xfrm>
          <a:prstGeom prst="downArrow">
            <a:avLst/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6" name="Group 325"/>
          <p:cNvGrpSpPr/>
          <p:nvPr/>
        </p:nvGrpSpPr>
        <p:grpSpPr>
          <a:xfrm>
            <a:off x="6676624" y="4383054"/>
            <a:ext cx="1478160" cy="895431"/>
            <a:chOff x="1071408" y="3593884"/>
            <a:chExt cx="2357592" cy="1526845"/>
          </a:xfrm>
        </p:grpSpPr>
        <p:sp>
          <p:nvSpPr>
            <p:cNvPr id="327" name="Rounded Rectangle 326"/>
            <p:cNvSpPr/>
            <p:nvPr/>
          </p:nvSpPr>
          <p:spPr>
            <a:xfrm>
              <a:off x="1076121" y="3593884"/>
              <a:ext cx="2262196" cy="141761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28" name="Rounded Rectangle 327"/>
            <p:cNvSpPr/>
            <p:nvPr/>
          </p:nvSpPr>
          <p:spPr>
            <a:xfrm>
              <a:off x="1166803" y="3703115"/>
              <a:ext cx="2262197" cy="141761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29" name="Rounded Rectangle 328"/>
            <p:cNvSpPr/>
            <p:nvPr/>
          </p:nvSpPr>
          <p:spPr>
            <a:xfrm>
              <a:off x="2449505" y="4286817"/>
              <a:ext cx="748504" cy="488619"/>
            </a:xfrm>
            <a:prstGeom prst="roundRect">
              <a:avLst/>
            </a:prstGeom>
            <a:solidFill>
              <a:srgbClr val="F6F8E4"/>
            </a:solidFill>
            <a:ln w="19050">
              <a:solidFill>
                <a:srgbClr val="5259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30" name="Rounded Rectangle 329"/>
            <p:cNvSpPr/>
            <p:nvPr/>
          </p:nvSpPr>
          <p:spPr>
            <a:xfrm>
              <a:off x="1420841" y="4286817"/>
              <a:ext cx="748504" cy="488619"/>
            </a:xfrm>
            <a:prstGeom prst="roundRect">
              <a:avLst/>
            </a:prstGeom>
            <a:solidFill>
              <a:srgbClr val="F6F8E4"/>
            </a:solidFill>
            <a:ln w="19050">
              <a:solidFill>
                <a:srgbClr val="5259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31" name="Elbow Connector 330"/>
            <p:cNvCxnSpPr>
              <a:stCxn id="334" idx="0"/>
              <a:endCxn id="333" idx="0"/>
            </p:cNvCxnSpPr>
            <p:nvPr/>
          </p:nvCxnSpPr>
          <p:spPr>
            <a:xfrm rot="5400000" flipH="1">
              <a:off x="2309831" y="4345935"/>
              <a:ext cx="8983" cy="1035016"/>
            </a:xfrm>
            <a:prstGeom prst="bentConnector3">
              <a:avLst>
                <a:gd name="adj1" fmla="val -973539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Elbow Connector 331"/>
            <p:cNvCxnSpPr>
              <a:stCxn id="335" idx="4"/>
              <a:endCxn id="336" idx="4"/>
            </p:cNvCxnSpPr>
            <p:nvPr/>
          </p:nvCxnSpPr>
          <p:spPr>
            <a:xfrm rot="16200000" flipH="1" flipV="1">
              <a:off x="2304186" y="3693296"/>
              <a:ext cx="26625" cy="1028665"/>
            </a:xfrm>
            <a:prstGeom prst="bentConnector3">
              <a:avLst>
                <a:gd name="adj1" fmla="val -328454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Flowchart: Connector 332"/>
            <p:cNvSpPr/>
            <p:nvPr/>
          </p:nvSpPr>
          <p:spPr>
            <a:xfrm flipV="1">
              <a:off x="1742947" y="4751215"/>
              <a:ext cx="107736" cy="107736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Flowchart: Connector 333"/>
            <p:cNvSpPr/>
            <p:nvPr/>
          </p:nvSpPr>
          <p:spPr>
            <a:xfrm flipV="1">
              <a:off x="2776189" y="4756650"/>
              <a:ext cx="111284" cy="111284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Flowchart: Connector 334"/>
            <p:cNvSpPr/>
            <p:nvPr/>
          </p:nvSpPr>
          <p:spPr>
            <a:xfrm flipV="1">
              <a:off x="2777644" y="4194317"/>
              <a:ext cx="108374" cy="108374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Flowchart: Connector 335"/>
            <p:cNvSpPr/>
            <p:nvPr/>
          </p:nvSpPr>
          <p:spPr>
            <a:xfrm flipV="1">
              <a:off x="1752473" y="4220942"/>
              <a:ext cx="101386" cy="101386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Flowchart: Connector 336"/>
            <p:cNvSpPr/>
            <p:nvPr/>
          </p:nvSpPr>
          <p:spPr>
            <a:xfrm flipV="1">
              <a:off x="1356387" y="4477257"/>
              <a:ext cx="107735" cy="107736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Flowchart: Connector 337"/>
            <p:cNvSpPr/>
            <p:nvPr/>
          </p:nvSpPr>
          <p:spPr>
            <a:xfrm flipV="1">
              <a:off x="1071408" y="4450748"/>
              <a:ext cx="160753" cy="160752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9" name="Straight Connector 338"/>
            <p:cNvCxnSpPr>
              <a:stCxn id="338" idx="6"/>
              <a:endCxn id="337" idx="2"/>
            </p:cNvCxnSpPr>
            <p:nvPr/>
          </p:nvCxnSpPr>
          <p:spPr>
            <a:xfrm>
              <a:off x="1232161" y="4531124"/>
              <a:ext cx="124227" cy="0"/>
            </a:xfrm>
            <a:prstGeom prst="line">
              <a:avLst/>
            </a:prstGeom>
            <a:ln w="19050">
              <a:solidFill>
                <a:srgbClr val="525B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/>
            <p:cNvSpPr txBox="1"/>
            <p:nvPr/>
          </p:nvSpPr>
          <p:spPr>
            <a:xfrm>
              <a:off x="1939517" y="3650074"/>
              <a:ext cx="749609" cy="419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NSD</a:t>
              </a:r>
            </a:p>
          </p:txBody>
        </p:sp>
      </p:grpSp>
      <p:sp>
        <p:nvSpPr>
          <p:cNvPr id="341" name="Bent Arrow 340"/>
          <p:cNvSpPr/>
          <p:nvPr/>
        </p:nvSpPr>
        <p:spPr>
          <a:xfrm flipH="1" flipV="1">
            <a:off x="8212401" y="3896322"/>
            <a:ext cx="212923" cy="1070190"/>
          </a:xfrm>
          <a:prstGeom prst="bentArrow">
            <a:avLst>
              <a:gd name="adj1" fmla="val 22286"/>
              <a:gd name="adj2" fmla="val 28138"/>
              <a:gd name="adj3" fmla="val 31275"/>
              <a:gd name="adj4" fmla="val 32477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2" name="Down Arrow 341"/>
          <p:cNvSpPr/>
          <p:nvPr/>
        </p:nvSpPr>
        <p:spPr>
          <a:xfrm>
            <a:off x="7882432" y="2125086"/>
            <a:ext cx="328610" cy="174899"/>
          </a:xfrm>
          <a:prstGeom prst="downArrow">
            <a:avLst>
              <a:gd name="adj1" fmla="val 50000"/>
              <a:gd name="adj2" fmla="val 67544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Left-Up Arrow 342"/>
          <p:cNvSpPr/>
          <p:nvPr/>
        </p:nvSpPr>
        <p:spPr>
          <a:xfrm rot="16200000">
            <a:off x="7018361" y="1776958"/>
            <a:ext cx="613470" cy="436960"/>
          </a:xfrm>
          <a:prstGeom prst="leftUpArrow">
            <a:avLst>
              <a:gd name="adj1" fmla="val 34099"/>
              <a:gd name="adj2" fmla="val 34527"/>
              <a:gd name="adj3" fmla="val 3094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Left-Up Arrow 343"/>
          <p:cNvSpPr/>
          <p:nvPr/>
        </p:nvSpPr>
        <p:spPr>
          <a:xfrm rot="5400000">
            <a:off x="5781383" y="2734920"/>
            <a:ext cx="377973" cy="935256"/>
          </a:xfrm>
          <a:prstGeom prst="leftUpArrow">
            <a:avLst>
              <a:gd name="adj1" fmla="val 38333"/>
              <a:gd name="adj2" fmla="val 33084"/>
              <a:gd name="adj3" fmla="val 22466"/>
            </a:avLst>
          </a:prstGeom>
          <a:solidFill>
            <a:srgbClr val="3BD584"/>
          </a:solidFill>
          <a:ln>
            <a:solidFill>
              <a:srgbClr val="6A56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251520" y="210282"/>
            <a:ext cx="8892479" cy="1143000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Method </a:t>
            </a:r>
            <a:r>
              <a:rPr lang="en-US" dirty="0" smtClean="0">
                <a:sym typeface="Wingdings" panose="05000000000000000000" pitchFamily="2" charset="2"/>
              </a:rPr>
              <a:t>Steps </a:t>
            </a:r>
            <a:r>
              <a:rPr lang="en-US" dirty="0"/>
              <a:t>(Cont’d)</a:t>
            </a: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56811653-15B2-4F18-8823-9BF10A13F8D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0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16</a:t>
            </a:r>
            <a:endParaRPr lang="en-CA" dirty="0"/>
          </a:p>
        </p:txBody>
      </p:sp>
      <p:sp>
        <p:nvSpPr>
          <p:cNvPr id="196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8534400" cy="5121276"/>
          </a:xfrm>
        </p:spPr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/>
              <a:t>7: Tailoring </a:t>
            </a:r>
            <a:r>
              <a:rPr lang="en-US" dirty="0" smtClean="0"/>
              <a:t>generic NSD </a:t>
            </a:r>
            <a:r>
              <a:rPr lang="en-US" dirty="0"/>
              <a:t>(w.r.t NFRs</a:t>
            </a:r>
            <a:r>
              <a:rPr lang="en-US" dirty="0" smtClean="0"/>
              <a:t>)</a:t>
            </a:r>
          </a:p>
          <a:p>
            <a:pPr lvl="1"/>
            <a:r>
              <a:rPr lang="en-US" sz="2000" dirty="0"/>
              <a:t>Design </a:t>
            </a:r>
            <a:r>
              <a:rPr lang="en-US" sz="2000" dirty="0" smtClean="0"/>
              <a:t>Flows</a:t>
            </a:r>
          </a:p>
          <a:p>
            <a:pPr lvl="2"/>
            <a:r>
              <a:rPr lang="en-US" sz="1600" dirty="0" smtClean="0"/>
              <a:t>For specific functionalities that the tenant has specified</a:t>
            </a:r>
            <a:endParaRPr lang="en-US" sz="1600" dirty="0"/>
          </a:p>
          <a:p>
            <a:pPr lvl="2"/>
            <a:r>
              <a:rPr lang="en-US" sz="1600" dirty="0" smtClean="0"/>
              <a:t>Using dependencies between the VNFs and VNFs’ internal flows</a:t>
            </a:r>
            <a:endParaRPr lang="en-US" sz="1600" dirty="0"/>
          </a:p>
          <a:p>
            <a:pPr lvl="1"/>
            <a:r>
              <a:rPr lang="en-US" sz="2000" dirty="0"/>
              <a:t>NFR propagation</a:t>
            </a:r>
          </a:p>
          <a:p>
            <a:pPr lvl="2"/>
            <a:r>
              <a:rPr lang="en-US" sz="1600" dirty="0"/>
              <a:t>Propagate the NFRs through all the VNFs using the flows</a:t>
            </a:r>
          </a:p>
          <a:p>
            <a:pPr lvl="1"/>
            <a:r>
              <a:rPr lang="en-US" sz="2000" dirty="0"/>
              <a:t>VNF dimensioning</a:t>
            </a:r>
          </a:p>
          <a:p>
            <a:pPr lvl="2"/>
            <a:r>
              <a:rPr lang="en-US" sz="1600" dirty="0"/>
              <a:t>A</a:t>
            </a:r>
            <a:r>
              <a:rPr lang="en-US" sz="1600" dirty="0" smtClean="0"/>
              <a:t>ccording to its deployment flavors </a:t>
            </a:r>
          </a:p>
          <a:p>
            <a:pPr lvl="2"/>
            <a:r>
              <a:rPr lang="en-US" sz="1600" dirty="0" smtClean="0"/>
              <a:t>Based </a:t>
            </a:r>
            <a:r>
              <a:rPr lang="en-US" sz="1600" dirty="0"/>
              <a:t>on </a:t>
            </a:r>
            <a:r>
              <a:rPr lang="en-US" sz="1600" dirty="0" smtClean="0"/>
              <a:t>the predicted load for it</a:t>
            </a:r>
          </a:p>
          <a:p>
            <a:pPr lvl="2"/>
            <a:r>
              <a:rPr lang="en-US" sz="1600" dirty="0" smtClean="0"/>
              <a:t>Select the most desirable deployment flavor</a:t>
            </a:r>
            <a:endParaRPr lang="en-US" sz="1600" dirty="0"/>
          </a:p>
          <a:p>
            <a:pPr lvl="1"/>
            <a:r>
              <a:rPr lang="en-US" sz="2000" dirty="0" smtClean="0"/>
              <a:t>NsDf </a:t>
            </a:r>
            <a:r>
              <a:rPr lang="en-US" sz="2000" dirty="0"/>
              <a:t>tailoring</a:t>
            </a:r>
          </a:p>
          <a:p>
            <a:pPr lvl="2"/>
            <a:r>
              <a:rPr lang="en-US" sz="1600" dirty="0"/>
              <a:t>Generate all the </a:t>
            </a:r>
            <a:r>
              <a:rPr lang="en-US" sz="1600" dirty="0" smtClean="0"/>
              <a:t>NS instantiation and scaling </a:t>
            </a:r>
            <a:r>
              <a:rPr lang="en-US" sz="1600" dirty="0"/>
              <a:t>l</a:t>
            </a:r>
            <a:r>
              <a:rPr lang="en-US" sz="1600" dirty="0" smtClean="0"/>
              <a:t>evels</a:t>
            </a:r>
            <a:endParaRPr lang="en-US" sz="1600" dirty="0"/>
          </a:p>
          <a:p>
            <a:pPr lvl="3"/>
            <a:r>
              <a:rPr lang="en-US" sz="1400" dirty="0"/>
              <a:t>To cover minimum to maximum required </a:t>
            </a:r>
            <a:r>
              <a:rPr lang="en-US" sz="1400" dirty="0" err="1"/>
              <a:t>QoS</a:t>
            </a: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933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72400" cy="720080"/>
          </a:xfrm>
        </p:spPr>
        <p:txBody>
          <a:bodyPr/>
          <a:lstStyle/>
          <a:p>
            <a:r>
              <a:rPr lang="en-US" dirty="0" smtClean="0"/>
              <a:t>Prototype Tool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17</a:t>
            </a:fld>
            <a:endParaRPr lang="en-CA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4937760"/>
          </a:xfrm>
        </p:spPr>
        <p:txBody>
          <a:bodyPr/>
          <a:lstStyle/>
          <a:p>
            <a:r>
              <a:rPr lang="en-US" dirty="0" smtClean="0"/>
              <a:t>We have developed a prototype tool as a proof of concept</a:t>
            </a:r>
          </a:p>
          <a:p>
            <a:pPr lvl="1"/>
            <a:r>
              <a:rPr lang="en-US" dirty="0" smtClean="0"/>
              <a:t>Methodology</a:t>
            </a:r>
          </a:p>
          <a:p>
            <a:pPr lvl="2"/>
            <a:r>
              <a:rPr lang="en-US" dirty="0" smtClean="0"/>
              <a:t>Model-driven</a:t>
            </a:r>
          </a:p>
          <a:p>
            <a:pPr lvl="1"/>
            <a:r>
              <a:rPr lang="en-US" dirty="0" smtClean="0"/>
              <a:t>Model transformation language</a:t>
            </a:r>
          </a:p>
          <a:p>
            <a:pPr lvl="2"/>
            <a:r>
              <a:rPr lang="en-US" dirty="0" smtClean="0"/>
              <a:t>ATL</a:t>
            </a:r>
          </a:p>
          <a:p>
            <a:pPr lvl="1"/>
            <a:r>
              <a:rPr lang="en-US" dirty="0" smtClean="0"/>
              <a:t>Metamodels</a:t>
            </a:r>
            <a:endParaRPr lang="en-US" dirty="0" smtClean="0"/>
          </a:p>
          <a:p>
            <a:pPr lvl="2"/>
            <a:r>
              <a:rPr lang="en-US" dirty="0" smtClean="0"/>
              <a:t>UML profiling</a:t>
            </a:r>
          </a:p>
          <a:p>
            <a:pPr lvl="2"/>
            <a:r>
              <a:rPr lang="en-US" dirty="0" smtClean="0"/>
              <a:t>Papyrus environment</a:t>
            </a:r>
          </a:p>
          <a:p>
            <a:pPr lvl="1"/>
            <a:r>
              <a:rPr lang="en-US" dirty="0" smtClean="0"/>
              <a:t>Use case</a:t>
            </a:r>
          </a:p>
          <a:p>
            <a:pPr lvl="2"/>
            <a:r>
              <a:rPr lang="en-US" dirty="0" smtClean="0"/>
              <a:t>VoLTE service using IMS architecture</a:t>
            </a:r>
          </a:p>
          <a:p>
            <a:pPr lvl="2"/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14464"/>
            <a:ext cx="963168" cy="640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12976"/>
            <a:ext cx="1252537" cy="9096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283" y="3783595"/>
            <a:ext cx="1121761" cy="6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72400" cy="720080"/>
          </a:xfrm>
        </p:spPr>
        <p:txBody>
          <a:bodyPr/>
          <a:lstStyle/>
          <a:p>
            <a:r>
              <a:rPr lang="en-US" dirty="0"/>
              <a:t>Conclusion &amp; Future </a:t>
            </a:r>
            <a:r>
              <a:rPr lang="en-US" dirty="0" smtClean="0"/>
              <a:t>Work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18</a:t>
            </a:fld>
            <a:endParaRPr lang="en-CA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305800" cy="481615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We have proposed a method to automatically </a:t>
            </a:r>
          </a:p>
          <a:p>
            <a:pPr lvl="1" algn="just"/>
            <a:r>
              <a:rPr lang="en-US" sz="2000" dirty="0"/>
              <a:t>Design network services based on network service </a:t>
            </a:r>
            <a:r>
              <a:rPr lang="en-US" sz="2000" dirty="0" smtClean="0"/>
              <a:t>requirements (Intents)</a:t>
            </a:r>
            <a:endParaRPr lang="en-US" sz="2000" dirty="0" smtClean="0"/>
          </a:p>
          <a:p>
            <a:pPr lvl="2" algn="just"/>
            <a:r>
              <a:rPr lang="en-US" sz="1700" dirty="0" smtClean="0"/>
              <a:t>By decomposing the requirements using a knowledge-base</a:t>
            </a:r>
          </a:p>
          <a:p>
            <a:pPr lvl="2" algn="just"/>
            <a:r>
              <a:rPr lang="en-US" sz="1700" dirty="0" smtClean="0"/>
              <a:t>Selecting the suitable VNFs from a catalog</a:t>
            </a:r>
          </a:p>
          <a:p>
            <a:pPr lvl="2" algn="just"/>
            <a:r>
              <a:rPr lang="en-US" sz="1700" dirty="0" smtClean="0"/>
              <a:t>Designing the forwarding graphs</a:t>
            </a:r>
          </a:p>
          <a:p>
            <a:pPr lvl="1" algn="just"/>
            <a:r>
              <a:rPr lang="en-US" sz="2000" dirty="0" smtClean="0"/>
              <a:t>Generate all the possible NSDs (ETSI-NFV standard)</a:t>
            </a:r>
            <a:endParaRPr lang="en-US" sz="2000" dirty="0"/>
          </a:p>
          <a:p>
            <a:pPr lvl="2" algn="just"/>
            <a:r>
              <a:rPr lang="en-US" sz="1700" dirty="0" smtClean="0"/>
              <a:t>Can be used </a:t>
            </a:r>
            <a:r>
              <a:rPr lang="en-US" sz="1700" dirty="0"/>
              <a:t>by the NFV-MANO for </a:t>
            </a:r>
            <a:r>
              <a:rPr lang="en-US" sz="1700" dirty="0" smtClean="0"/>
              <a:t>deployment</a:t>
            </a:r>
          </a:p>
          <a:p>
            <a:pPr lvl="1" algn="just"/>
            <a:r>
              <a:rPr lang="en-US" sz="2000" dirty="0" smtClean="0"/>
              <a:t>Refine the NSDs according to the NFRs</a:t>
            </a:r>
          </a:p>
          <a:p>
            <a:pPr lvl="2" algn="just"/>
            <a:r>
              <a:rPr lang="en-US" sz="1700" dirty="0" smtClean="0"/>
              <a:t>Dimensioning the VNFs</a:t>
            </a:r>
          </a:p>
          <a:p>
            <a:pPr lvl="2" algn="just"/>
            <a:r>
              <a:rPr lang="en-US" sz="1700" dirty="0" smtClean="0"/>
              <a:t>Tailoring the </a:t>
            </a:r>
            <a:r>
              <a:rPr lang="en-US" sz="1700" dirty="0" smtClean="0"/>
              <a:t>NS Deployment Flavor</a:t>
            </a:r>
            <a:endParaRPr lang="en-US" sz="1700" dirty="0" smtClean="0"/>
          </a:p>
          <a:p>
            <a:pPr lvl="2" algn="just"/>
            <a:endParaRPr lang="en-US" sz="1700" dirty="0" smtClean="0"/>
          </a:p>
          <a:p>
            <a:pPr algn="just"/>
            <a:r>
              <a:rPr lang="en-US" sz="2400" dirty="0" smtClean="0"/>
              <a:t>Future Works</a:t>
            </a:r>
          </a:p>
          <a:p>
            <a:pPr lvl="1" algn="just"/>
            <a:r>
              <a:rPr lang="en-US" sz="2000" dirty="0" smtClean="0"/>
              <a:t>Validate our work with several case </a:t>
            </a:r>
            <a:r>
              <a:rPr lang="en-US" sz="2000" dirty="0" smtClean="0"/>
              <a:t>studies</a:t>
            </a:r>
          </a:p>
          <a:p>
            <a:pPr lvl="2" algn="just"/>
            <a:r>
              <a:rPr lang="en-US" sz="1600" dirty="0" smtClean="0"/>
              <a:t>3GPP Mission Critical System</a:t>
            </a:r>
            <a:endParaRPr lang="en-US" sz="1600" dirty="0" smtClean="0"/>
          </a:p>
          <a:p>
            <a:pPr lvl="1" algn="just"/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1157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lastslid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69" y="188640"/>
            <a:ext cx="7772400" cy="720080"/>
          </a:xfrm>
        </p:spPr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380312" cy="4824536"/>
          </a:xfrm>
        </p:spPr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Goal</a:t>
            </a:r>
            <a:endParaRPr lang="en-US" dirty="0"/>
          </a:p>
          <a:p>
            <a:r>
              <a:rPr lang="en-US" dirty="0"/>
              <a:t>Overall Picture</a:t>
            </a:r>
          </a:p>
          <a:p>
            <a:r>
              <a:rPr lang="en-US" dirty="0"/>
              <a:t>Modeling Framework</a:t>
            </a:r>
          </a:p>
          <a:p>
            <a:r>
              <a:rPr lang="en-US" dirty="0"/>
              <a:t>Method </a:t>
            </a:r>
            <a:r>
              <a:rPr lang="en-US" dirty="0" smtClean="0"/>
              <a:t>Steps</a:t>
            </a:r>
          </a:p>
          <a:p>
            <a:r>
              <a:rPr lang="en-US" dirty="0" smtClean="0"/>
              <a:t>Prototype Tool</a:t>
            </a:r>
            <a:endParaRPr lang="en-US" dirty="0"/>
          </a:p>
          <a:p>
            <a:r>
              <a:rPr lang="en-US" dirty="0"/>
              <a:t>Conclusion &amp;</a:t>
            </a:r>
            <a:r>
              <a:rPr lang="en-US" dirty="0" smtClean="0"/>
              <a:t> </a:t>
            </a:r>
            <a:r>
              <a:rPr lang="en-US" dirty="0"/>
              <a:t>Future </a:t>
            </a:r>
            <a:r>
              <a:rPr lang="en-US" dirty="0" smtClean="0"/>
              <a:t>Work</a:t>
            </a: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97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 smtClean="0"/>
              <a:t>Background: Network Service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20</a:t>
            </a:fld>
            <a:endParaRPr lang="en-CA"/>
          </a:p>
        </p:txBody>
      </p:sp>
      <p:sp>
        <p:nvSpPr>
          <p:cNvPr id="4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924064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Network Service (NS)</a:t>
            </a:r>
          </a:p>
          <a:p>
            <a:pPr lvl="1"/>
            <a:r>
              <a:rPr lang="en-US" sz="2200" dirty="0" smtClean="0"/>
              <a:t>An interconnection of Network Functions (NF)</a:t>
            </a:r>
          </a:p>
          <a:p>
            <a:pPr lvl="2"/>
            <a:r>
              <a:rPr lang="en-US" sz="1800" dirty="0" smtClean="0"/>
              <a:t>Provides a desired functionality/behavior</a:t>
            </a:r>
            <a:endParaRPr lang="en-US" sz="1800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Network Function (NF)</a:t>
            </a:r>
          </a:p>
          <a:p>
            <a:pPr lvl="1"/>
            <a:r>
              <a:rPr lang="en-US" sz="2200" dirty="0" smtClean="0"/>
              <a:t>A functional block</a:t>
            </a:r>
          </a:p>
          <a:p>
            <a:pPr lvl="2"/>
            <a:r>
              <a:rPr lang="en-US" sz="1800" dirty="0"/>
              <a:t>D</a:t>
            </a:r>
            <a:r>
              <a:rPr lang="en-US" sz="1800" dirty="0" smtClean="0"/>
              <a:t>efined functionality</a:t>
            </a:r>
          </a:p>
          <a:p>
            <a:pPr lvl="2"/>
            <a:r>
              <a:rPr lang="en-US" sz="1800" dirty="0" smtClean="0"/>
              <a:t>Defined external interfaces</a:t>
            </a:r>
            <a:endParaRPr lang="en-US" sz="1800" dirty="0"/>
          </a:p>
        </p:txBody>
      </p:sp>
      <p:sp>
        <p:nvSpPr>
          <p:cNvPr id="45" name="Rounded Rectangle 44"/>
          <p:cNvSpPr/>
          <p:nvPr/>
        </p:nvSpPr>
        <p:spPr>
          <a:xfrm>
            <a:off x="5324123" y="1531392"/>
            <a:ext cx="2920652" cy="13925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5494450" y="2140888"/>
            <a:ext cx="2629305" cy="401339"/>
            <a:chOff x="1161175" y="3682110"/>
            <a:chExt cx="5181600" cy="762000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47" name="Rounded Rectangle 46"/>
            <p:cNvSpPr/>
            <p:nvPr/>
          </p:nvSpPr>
          <p:spPr>
            <a:xfrm>
              <a:off x="5047375" y="3682110"/>
              <a:ext cx="1295400" cy="762000"/>
            </a:xfrm>
            <a:prstGeom prst="roundRect">
              <a:avLst/>
            </a:prstGeom>
            <a:solidFill>
              <a:srgbClr val="F6F8E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NF1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104275" y="3682110"/>
              <a:ext cx="1295400" cy="762000"/>
            </a:xfrm>
            <a:prstGeom prst="roundRect">
              <a:avLst/>
            </a:prstGeom>
            <a:solidFill>
              <a:srgbClr val="F6F8E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NF2</a:t>
              </a: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1161175" y="3682110"/>
              <a:ext cx="1295400" cy="762000"/>
            </a:xfrm>
            <a:prstGeom prst="roundRect">
              <a:avLst/>
            </a:prstGeom>
            <a:solidFill>
              <a:srgbClr val="F6F8E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NF3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450310" y="2094679"/>
            <a:ext cx="2401879" cy="501260"/>
            <a:chOff x="1642364" y="3900611"/>
            <a:chExt cx="2401879" cy="501260"/>
          </a:xfrm>
          <a:solidFill>
            <a:schemeClr val="accent5">
              <a:lumMod val="60000"/>
              <a:lumOff val="40000"/>
            </a:schemeClr>
          </a:solidFill>
        </p:grpSpPr>
        <p:cxnSp>
          <p:nvCxnSpPr>
            <p:cNvPr id="51" name="Elbow Connector 50"/>
            <p:cNvCxnSpPr>
              <a:stCxn id="57" idx="0"/>
              <a:endCxn id="56" idx="0"/>
            </p:cNvCxnSpPr>
            <p:nvPr/>
          </p:nvCxnSpPr>
          <p:spPr>
            <a:xfrm rot="5400000" flipH="1">
              <a:off x="3489319" y="3902590"/>
              <a:ext cx="2379" cy="996184"/>
            </a:xfrm>
            <a:prstGeom prst="bentConnector3">
              <a:avLst>
                <a:gd name="adj1" fmla="val -5938924"/>
              </a:avLst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51"/>
            <p:cNvCxnSpPr>
              <a:stCxn id="56" idx="0"/>
              <a:endCxn id="55" idx="0"/>
            </p:cNvCxnSpPr>
            <p:nvPr/>
          </p:nvCxnSpPr>
          <p:spPr>
            <a:xfrm rot="5400000" flipH="1">
              <a:off x="2501313" y="3908389"/>
              <a:ext cx="1169" cy="981038"/>
            </a:xfrm>
            <a:prstGeom prst="bentConnector3">
              <a:avLst>
                <a:gd name="adj1" fmla="val -12289820"/>
              </a:avLst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/>
            <p:cNvCxnSpPr>
              <a:stCxn id="58" idx="4"/>
              <a:endCxn id="59" idx="4"/>
            </p:cNvCxnSpPr>
            <p:nvPr/>
          </p:nvCxnSpPr>
          <p:spPr>
            <a:xfrm rot="16200000" flipV="1">
              <a:off x="3008533" y="2921266"/>
              <a:ext cx="2179" cy="1960869"/>
            </a:xfrm>
            <a:prstGeom prst="bentConnector3">
              <a:avLst>
                <a:gd name="adj1" fmla="val 6511198"/>
              </a:avLst>
            </a:prstGeom>
            <a:grp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1642364" y="3900611"/>
              <a:ext cx="2401879" cy="501260"/>
              <a:chOff x="1642364" y="3900611"/>
              <a:chExt cx="2401879" cy="501260"/>
            </a:xfrm>
            <a:grpFill/>
          </p:grpSpPr>
          <p:sp>
            <p:nvSpPr>
              <p:cNvPr id="55" name="Flowchart: Connector 54"/>
              <p:cNvSpPr/>
              <p:nvPr/>
            </p:nvSpPr>
            <p:spPr>
              <a:xfrm flipV="1">
                <a:off x="1957511" y="4290587"/>
                <a:ext cx="107736" cy="10773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lowchart: Connector 55"/>
              <p:cNvSpPr/>
              <p:nvPr/>
            </p:nvSpPr>
            <p:spPr>
              <a:xfrm flipV="1">
                <a:off x="2937964" y="4290587"/>
                <a:ext cx="108905" cy="108905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lowchart: Connector 56"/>
              <p:cNvSpPr/>
              <p:nvPr/>
            </p:nvSpPr>
            <p:spPr>
              <a:xfrm flipV="1">
                <a:off x="3932959" y="4290587"/>
                <a:ext cx="111284" cy="111284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lowchart: Connector 57"/>
              <p:cNvSpPr/>
              <p:nvPr/>
            </p:nvSpPr>
            <p:spPr>
              <a:xfrm flipV="1">
                <a:off x="3935869" y="3902790"/>
                <a:ext cx="108374" cy="108374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lowchart: Connector 58"/>
              <p:cNvSpPr/>
              <p:nvPr/>
            </p:nvSpPr>
            <p:spPr>
              <a:xfrm flipV="1">
                <a:off x="1978494" y="3900611"/>
                <a:ext cx="101386" cy="10138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lowchart: Connector 59"/>
              <p:cNvSpPr/>
              <p:nvPr/>
            </p:nvSpPr>
            <p:spPr>
              <a:xfrm flipV="1">
                <a:off x="1642364" y="4096796"/>
                <a:ext cx="101386" cy="10138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1" name="Line Callout 2 (Accent Bar) 60"/>
          <p:cNvSpPr/>
          <p:nvPr/>
        </p:nvSpPr>
        <p:spPr>
          <a:xfrm>
            <a:off x="5938328" y="3112677"/>
            <a:ext cx="1594632" cy="374561"/>
          </a:xfrm>
          <a:prstGeom prst="accentCallout2">
            <a:avLst>
              <a:gd name="adj1" fmla="val 18989"/>
              <a:gd name="adj2" fmla="val 1359"/>
              <a:gd name="adj3" fmla="val 17294"/>
              <a:gd name="adj4" fmla="val -5338"/>
              <a:gd name="adj5" fmla="val -50609"/>
              <a:gd name="adj6" fmla="val -18399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Functionality 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 rot="897773">
            <a:off x="6819761" y="2408186"/>
            <a:ext cx="1450080" cy="2585061"/>
          </a:xfrm>
          <a:custGeom>
            <a:avLst/>
            <a:gdLst>
              <a:gd name="connsiteX0" fmla="*/ 571500 w 1010879"/>
              <a:gd name="connsiteY0" fmla="*/ 0 h 1930400"/>
              <a:gd name="connsiteX1" fmla="*/ 990600 w 1010879"/>
              <a:gd name="connsiteY1" fmla="*/ 647700 h 1930400"/>
              <a:gd name="connsiteX2" fmla="*/ 0 w 1010879"/>
              <a:gd name="connsiteY2" fmla="*/ 193040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879" h="1930400">
                <a:moveTo>
                  <a:pt x="571500" y="0"/>
                </a:moveTo>
                <a:cubicBezTo>
                  <a:pt x="828675" y="162983"/>
                  <a:pt x="1085850" y="325967"/>
                  <a:pt x="990600" y="647700"/>
                </a:cubicBezTo>
                <a:cubicBezTo>
                  <a:pt x="895350" y="969433"/>
                  <a:pt x="0" y="1930400"/>
                  <a:pt x="0" y="1930400"/>
                </a:cubicBezTo>
              </a:path>
            </a:pathLst>
          </a:custGeom>
          <a:noFill/>
          <a:ln w="762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5288116" y="4394699"/>
            <a:ext cx="1177374" cy="741923"/>
          </a:xfrm>
          <a:prstGeom prst="roundRect">
            <a:avLst/>
          </a:prstGeom>
          <a:solidFill>
            <a:srgbClr val="F6F8E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NF1</a:t>
            </a:r>
            <a:endParaRPr lang="en-US" sz="1100" dirty="0">
              <a:solidFill>
                <a:schemeClr val="tx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5806651" y="4326646"/>
            <a:ext cx="133083" cy="878029"/>
            <a:chOff x="5806651" y="4326646"/>
            <a:chExt cx="133083" cy="878029"/>
          </a:xfrm>
        </p:grpSpPr>
        <p:sp>
          <p:nvSpPr>
            <p:cNvPr id="65" name="Flowchart: Connector 64"/>
            <p:cNvSpPr/>
            <p:nvPr/>
          </p:nvSpPr>
          <p:spPr>
            <a:xfrm flipV="1">
              <a:off x="5806651" y="4326646"/>
              <a:ext cx="133083" cy="136106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lowchart: Connector 65"/>
            <p:cNvSpPr/>
            <p:nvPr/>
          </p:nvSpPr>
          <p:spPr>
            <a:xfrm flipV="1">
              <a:off x="5806651" y="5068569"/>
              <a:ext cx="133083" cy="136106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Line Callout 2 (Accent Bar) 66"/>
          <p:cNvSpPr/>
          <p:nvPr/>
        </p:nvSpPr>
        <p:spPr>
          <a:xfrm>
            <a:off x="6480439" y="5301208"/>
            <a:ext cx="1643316" cy="298857"/>
          </a:xfrm>
          <a:prstGeom prst="accentCallout2">
            <a:avLst>
              <a:gd name="adj1" fmla="val 18989"/>
              <a:gd name="adj2" fmla="val 1359"/>
              <a:gd name="adj3" fmla="val 17294"/>
              <a:gd name="adj4" fmla="val -5338"/>
              <a:gd name="adj5" fmla="val -50609"/>
              <a:gd name="adj6" fmla="val -18399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Functionality A1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5255077" y="2285014"/>
            <a:ext cx="186801" cy="114379"/>
            <a:chOff x="5255077" y="2285014"/>
            <a:chExt cx="186801" cy="114379"/>
          </a:xfrm>
        </p:grpSpPr>
        <p:sp>
          <p:nvSpPr>
            <p:cNvPr id="69" name="Flowchart: Connector 68"/>
            <p:cNvSpPr/>
            <p:nvPr/>
          </p:nvSpPr>
          <p:spPr>
            <a:xfrm flipV="1">
              <a:off x="5255077" y="2285014"/>
              <a:ext cx="119900" cy="114379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70" name="Elbow Connector 25"/>
            <p:cNvCxnSpPr>
              <a:endCxn id="69" idx="6"/>
            </p:cNvCxnSpPr>
            <p:nvPr/>
          </p:nvCxnSpPr>
          <p:spPr>
            <a:xfrm flipH="1">
              <a:off x="5374977" y="2341557"/>
              <a:ext cx="66901" cy="646"/>
            </a:xfrm>
            <a:prstGeom prst="straightConnector1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8531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61" grpId="0" animBg="1"/>
      <p:bldP spid="62" grpId="0" animBg="1"/>
      <p:bldP spid="63" grpId="0" animBg="1"/>
      <p:bldP spid="6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 smtClean="0"/>
              <a:t>Background: NFV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21</a:t>
            </a:fld>
            <a:endParaRPr lang="en-CA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Network </a:t>
            </a:r>
            <a:r>
              <a:rPr lang="en-US" dirty="0"/>
              <a:t>Function Virtualization (NFV)</a:t>
            </a:r>
          </a:p>
          <a:p>
            <a:pPr lvl="1"/>
            <a:r>
              <a:rPr lang="en-US" sz="2200" dirty="0"/>
              <a:t>A framework </a:t>
            </a:r>
            <a:r>
              <a:rPr lang="en-US" sz="2200" dirty="0" smtClean="0"/>
              <a:t>to automate </a:t>
            </a:r>
            <a:r>
              <a:rPr lang="en-US" sz="2200" dirty="0"/>
              <a:t>NS management and </a:t>
            </a:r>
            <a:r>
              <a:rPr lang="en-US" sz="2200" dirty="0" smtClean="0"/>
              <a:t>orchestration</a:t>
            </a:r>
          </a:p>
          <a:p>
            <a:pPr lvl="1"/>
            <a:r>
              <a:rPr lang="en-US" sz="2200" dirty="0" smtClean="0"/>
              <a:t>Decouples functionality from the hardware</a:t>
            </a:r>
          </a:p>
          <a:p>
            <a:pPr lvl="1"/>
            <a:r>
              <a:rPr lang="en-US" sz="2200" dirty="0" smtClean="0"/>
              <a:t>By leveraging</a:t>
            </a:r>
          </a:p>
          <a:p>
            <a:pPr lvl="2"/>
            <a:r>
              <a:rPr lang="en-US" sz="1800" dirty="0" smtClean="0"/>
              <a:t>Virtualization</a:t>
            </a:r>
          </a:p>
          <a:p>
            <a:pPr lvl="2"/>
            <a:r>
              <a:rPr lang="en-US" sz="1800" dirty="0" smtClean="0"/>
              <a:t>Software-Defined Networking (SDN)</a:t>
            </a:r>
            <a:endParaRPr lang="en-US" sz="1800" dirty="0"/>
          </a:p>
          <a:p>
            <a:endParaRPr lang="en-US" dirty="0"/>
          </a:p>
          <a:p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6403764" y="5259813"/>
            <a:ext cx="2296706" cy="1033879"/>
            <a:chOff x="6403764" y="5259813"/>
            <a:chExt cx="2296706" cy="1033879"/>
          </a:xfrm>
        </p:grpSpPr>
        <p:sp>
          <p:nvSpPr>
            <p:cNvPr id="16" name="Left Bracket 15"/>
            <p:cNvSpPr/>
            <p:nvPr/>
          </p:nvSpPr>
          <p:spPr>
            <a:xfrm flipH="1">
              <a:off x="6403764" y="5334901"/>
              <a:ext cx="103140" cy="958791"/>
            </a:xfrm>
            <a:prstGeom prst="leftBracket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16" idx="1"/>
              <a:endCxn id="18" idx="1"/>
            </p:cNvCxnSpPr>
            <p:nvPr/>
          </p:nvCxnSpPr>
          <p:spPr>
            <a:xfrm flipV="1">
              <a:off x="6506904" y="5552201"/>
              <a:ext cx="270255" cy="262096"/>
            </a:xfrm>
            <a:prstGeom prst="straightConnector1">
              <a:avLst/>
            </a:prstGeom>
            <a:ln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777159" y="5259813"/>
              <a:ext cx="1923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General Purpose Hardware</a:t>
              </a:r>
              <a:endParaRPr lang="en-US" sz="16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392584" y="3988174"/>
            <a:ext cx="2402719" cy="908949"/>
            <a:chOff x="6392584" y="3988174"/>
            <a:chExt cx="2402719" cy="908949"/>
          </a:xfrm>
        </p:grpSpPr>
        <p:sp>
          <p:nvSpPr>
            <p:cNvPr id="20" name="Left Bracket 19"/>
            <p:cNvSpPr/>
            <p:nvPr/>
          </p:nvSpPr>
          <p:spPr>
            <a:xfrm flipH="1">
              <a:off x="6392584" y="4449839"/>
              <a:ext cx="103140" cy="447284"/>
            </a:xfrm>
            <a:prstGeom prst="leftBracket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20" idx="1"/>
              <a:endCxn id="22" idx="1"/>
            </p:cNvCxnSpPr>
            <p:nvPr/>
          </p:nvCxnSpPr>
          <p:spPr>
            <a:xfrm flipV="1">
              <a:off x="6495724" y="4403673"/>
              <a:ext cx="261428" cy="269808"/>
            </a:xfrm>
            <a:prstGeom prst="straightConnector1">
              <a:avLst/>
            </a:prstGeom>
            <a:ln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757152" y="3988174"/>
              <a:ext cx="20381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Virtualized Network Functions</a:t>
              </a:r>
            </a:p>
            <a:p>
              <a:r>
                <a:rPr lang="en-US" sz="1600" dirty="0" smtClean="0"/>
                <a:t>(VNF)</a:t>
              </a:r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44416" y="4517628"/>
            <a:ext cx="3409872" cy="1799580"/>
            <a:chOff x="3144416" y="4568428"/>
            <a:chExt cx="3409872" cy="1799580"/>
          </a:xfrm>
        </p:grpSpPr>
        <p:grpSp>
          <p:nvGrpSpPr>
            <p:cNvPr id="24" name="Group 23"/>
            <p:cNvGrpSpPr/>
            <p:nvPr/>
          </p:nvGrpSpPr>
          <p:grpSpPr>
            <a:xfrm>
              <a:off x="3144416" y="5461786"/>
              <a:ext cx="3409872" cy="906222"/>
              <a:chOff x="3144416" y="5525286"/>
              <a:chExt cx="3409872" cy="906222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144416" y="5563676"/>
                <a:ext cx="850903" cy="606770"/>
                <a:chOff x="1930993" y="5747486"/>
                <a:chExt cx="850903" cy="606770"/>
              </a:xfrm>
            </p:grpSpPr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930993" y="5747486"/>
                  <a:ext cx="495712" cy="495712"/>
                </a:xfrm>
                <a:prstGeom prst="rect">
                  <a:avLst/>
                </a:prstGeom>
              </p:spPr>
            </p:pic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10904" y="5810696"/>
                  <a:ext cx="495712" cy="495712"/>
                </a:xfrm>
                <a:prstGeom prst="rect">
                  <a:avLst/>
                </a:prstGeom>
              </p:spPr>
            </p:pic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86184" y="5858544"/>
                  <a:ext cx="495712" cy="495712"/>
                </a:xfrm>
                <a:prstGeom prst="rect">
                  <a:avLst/>
                </a:prstGeom>
              </p:spPr>
            </p:pic>
          </p:grp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1100" y="5525286"/>
                <a:ext cx="733561" cy="630539"/>
              </a:xfrm>
              <a:prstGeom prst="rect">
                <a:avLst/>
              </a:prstGeom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5491787" y="5646930"/>
                <a:ext cx="849281" cy="489744"/>
                <a:chOff x="4474600" y="5186972"/>
                <a:chExt cx="849281" cy="489744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74600" y="5186972"/>
                  <a:ext cx="538818" cy="330853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26890" y="5265403"/>
                  <a:ext cx="538818" cy="330853"/>
                </a:xfrm>
                <a:prstGeom prst="rect">
                  <a:avLst/>
                </a:prstGeom>
              </p:spPr>
            </p:pic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85063" y="5345863"/>
                  <a:ext cx="538818" cy="330853"/>
                </a:xfrm>
                <a:prstGeom prst="rect">
                  <a:avLst/>
                </a:prstGeom>
              </p:spPr>
            </p:pic>
          </p:grpSp>
          <p:sp>
            <p:nvSpPr>
              <p:cNvPr id="33" name="TextBox 32"/>
              <p:cNvSpPr txBox="1"/>
              <p:nvPr/>
            </p:nvSpPr>
            <p:spPr>
              <a:xfrm>
                <a:off x="3150486" y="6092954"/>
                <a:ext cx="111819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Storage</a:t>
                </a:r>
                <a:endParaRPr lang="en-US" sz="16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296801" y="6086857"/>
                <a:ext cx="111819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</a:t>
                </a:r>
                <a:endParaRPr lang="en-US" sz="16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436096" y="6068060"/>
                <a:ext cx="111819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Network</a:t>
                </a:r>
                <a:endParaRPr lang="en-US" sz="1600" dirty="0"/>
              </a:p>
            </p:txBody>
          </p:sp>
        </p:grpSp>
        <p:sp>
          <p:nvSpPr>
            <p:cNvPr id="25" name="Rounded Rectangle 24"/>
            <p:cNvSpPr/>
            <p:nvPr/>
          </p:nvSpPr>
          <p:spPr>
            <a:xfrm>
              <a:off x="3253272" y="5021803"/>
              <a:ext cx="3094816" cy="319264"/>
            </a:xfrm>
            <a:prstGeom prst="roundRect">
              <a:avLst/>
            </a:prstGeom>
            <a:solidFill>
              <a:srgbClr val="5C5995"/>
            </a:solidFill>
            <a:ln>
              <a:solidFill>
                <a:schemeClr val="tx2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 smtClean="0"/>
                <a:t>Virtualization </a:t>
              </a:r>
              <a:endParaRPr lang="en-US" sz="1800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317703" y="4571062"/>
              <a:ext cx="613627" cy="329006"/>
            </a:xfrm>
            <a:prstGeom prst="roundRect">
              <a:avLst/>
            </a:prstGeom>
            <a:solidFill>
              <a:srgbClr val="F6F8E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</a:rPr>
                <a:t>vNF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4059264" y="4571062"/>
              <a:ext cx="613627" cy="329006"/>
            </a:xfrm>
            <a:prstGeom prst="roundRect">
              <a:avLst/>
            </a:prstGeom>
            <a:solidFill>
              <a:srgbClr val="F6F8E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</a:rPr>
                <a:t>vNF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619372" y="4571062"/>
              <a:ext cx="613627" cy="329006"/>
            </a:xfrm>
            <a:prstGeom prst="roundRect">
              <a:avLst/>
            </a:prstGeom>
            <a:solidFill>
              <a:srgbClr val="F6F8E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</a:rPr>
                <a:t>vNF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843016" y="4568428"/>
              <a:ext cx="613627" cy="329006"/>
            </a:xfrm>
            <a:prstGeom prst="roundRect">
              <a:avLst/>
            </a:prstGeom>
            <a:solidFill>
              <a:srgbClr val="F6F8E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</a:rPr>
                <a:t>vNF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762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22</a:t>
            </a:fld>
            <a:endParaRPr lang="en-CA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08816"/>
            <a:ext cx="6408712" cy="4267411"/>
          </a:xfrm>
          <a:prstGeom prst="rect">
            <a:avLst/>
          </a:prstGeom>
        </p:spPr>
      </p:pic>
      <p:sp>
        <p:nvSpPr>
          <p:cNvPr id="17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4937760"/>
          </a:xfrm>
        </p:spPr>
        <p:txBody>
          <a:bodyPr/>
          <a:lstStyle/>
          <a:p>
            <a:r>
              <a:rPr lang="en-US" dirty="0"/>
              <a:t>Network Function Virtualization (NFV</a:t>
            </a:r>
            <a:r>
              <a:rPr lang="en-US" dirty="0" smtClean="0"/>
              <a:t>)</a:t>
            </a:r>
          </a:p>
          <a:p>
            <a:pPr lvl="1"/>
            <a:r>
              <a:rPr lang="en-US" sz="2200" dirty="0" smtClean="0"/>
              <a:t>Reference Architecture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8" name="Line Callout 2 (Accent Bar) 17"/>
          <p:cNvSpPr/>
          <p:nvPr/>
        </p:nvSpPr>
        <p:spPr>
          <a:xfrm>
            <a:off x="7115652" y="1264549"/>
            <a:ext cx="1581393" cy="2247508"/>
          </a:xfrm>
          <a:prstGeom prst="accentCallout2">
            <a:avLst>
              <a:gd name="adj1" fmla="val 10534"/>
              <a:gd name="adj2" fmla="val -2476"/>
              <a:gd name="adj3" fmla="val 10884"/>
              <a:gd name="adj4" fmla="val -17497"/>
              <a:gd name="adj5" fmla="val 25975"/>
              <a:gd name="adj6" fmla="val -378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NS Lifecycle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Management:</a:t>
            </a:r>
          </a:p>
          <a:p>
            <a:endParaRPr lang="en-US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Instantiation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Scaling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…</a:t>
            </a:r>
          </a:p>
          <a:p>
            <a:endParaRPr lang="en-US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8815" y="3071228"/>
            <a:ext cx="3312368" cy="1355535"/>
            <a:chOff x="622315" y="3165684"/>
            <a:chExt cx="3312368" cy="1355535"/>
          </a:xfrm>
        </p:grpSpPr>
        <p:sp>
          <p:nvSpPr>
            <p:cNvPr id="20" name="Rounded Rectangle 19"/>
            <p:cNvSpPr/>
            <p:nvPr/>
          </p:nvSpPr>
          <p:spPr>
            <a:xfrm>
              <a:off x="622315" y="3225075"/>
              <a:ext cx="3312368" cy="1296144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25352" y="3165684"/>
              <a:ext cx="1296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</a:rPr>
                <a:t>VNFs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247964" y="1857300"/>
            <a:ext cx="2664296" cy="4115028"/>
            <a:chOff x="4247964" y="1951756"/>
            <a:chExt cx="2664296" cy="4115028"/>
          </a:xfrm>
        </p:grpSpPr>
        <p:sp>
          <p:nvSpPr>
            <p:cNvPr id="23" name="Rounded Rectangle 22"/>
            <p:cNvSpPr/>
            <p:nvPr/>
          </p:nvSpPr>
          <p:spPr>
            <a:xfrm>
              <a:off x="4247964" y="1951756"/>
              <a:ext cx="2664296" cy="4081631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51728" y="5605119"/>
              <a:ext cx="19958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</a:rPr>
                <a:t>NFV-MANO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 smtClean="0"/>
              <a:t>Background: NFV (Cont’d)</a:t>
            </a:r>
            <a:endParaRPr lang="en-C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23</a:t>
            </a:fld>
            <a:endParaRPr lang="en-CA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NFV Management and Orchestration (NFV-MANO)</a:t>
            </a:r>
          </a:p>
          <a:p>
            <a:pPr lvl="1"/>
            <a:r>
              <a:rPr lang="en-US" sz="2000" dirty="0" smtClean="0"/>
              <a:t>Requires a </a:t>
            </a:r>
            <a:r>
              <a:rPr lang="en-US" sz="2000" b="1" dirty="0" smtClean="0"/>
              <a:t>deployment template</a:t>
            </a:r>
            <a:r>
              <a:rPr lang="en-US" sz="2000" dirty="0" smtClean="0"/>
              <a:t> for NS</a:t>
            </a:r>
          </a:p>
          <a:p>
            <a:pPr lvl="2"/>
            <a:r>
              <a:rPr lang="en-US" sz="1800" dirty="0" smtClean="0"/>
              <a:t>Referred to as </a:t>
            </a:r>
            <a:r>
              <a:rPr lang="en-US" sz="1800" b="1" dirty="0" smtClean="0"/>
              <a:t>Network Service Descriptor (NSD)</a:t>
            </a:r>
            <a:r>
              <a:rPr lang="en-US" sz="1800" dirty="0" smtClean="0"/>
              <a:t> (standardized by ETSI-NFV)</a:t>
            </a:r>
            <a:endParaRPr lang="en-US" sz="1800" dirty="0"/>
          </a:p>
          <a:p>
            <a:r>
              <a:rPr lang="en-US" dirty="0" smtClean="0"/>
              <a:t>NSD</a:t>
            </a:r>
          </a:p>
          <a:p>
            <a:pPr lvl="1"/>
            <a:r>
              <a:rPr lang="en-US" sz="2000" dirty="0" smtClean="0"/>
              <a:t>Describes the NS characteristics w.r.t. virtualization aspect</a:t>
            </a:r>
          </a:p>
          <a:p>
            <a:pPr lvl="2"/>
            <a:r>
              <a:rPr lang="en-US" sz="1800" dirty="0" smtClean="0"/>
              <a:t>NS elements</a:t>
            </a:r>
          </a:p>
          <a:p>
            <a:pPr lvl="2"/>
            <a:r>
              <a:rPr lang="en-US" sz="1800" dirty="0" smtClean="0"/>
              <a:t>Deployment requirements for the infrastructure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15" name="Rounded Rectangle 14"/>
          <p:cNvSpPr/>
          <p:nvPr/>
        </p:nvSpPr>
        <p:spPr>
          <a:xfrm>
            <a:off x="1237615" y="4501676"/>
            <a:ext cx="2384975" cy="131890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NS</a:t>
            </a:r>
          </a:p>
        </p:txBody>
      </p:sp>
      <p:sp>
        <p:nvSpPr>
          <p:cNvPr id="16" name="Cloud 15"/>
          <p:cNvSpPr/>
          <p:nvPr/>
        </p:nvSpPr>
        <p:spPr>
          <a:xfrm>
            <a:off x="1180251" y="4767927"/>
            <a:ext cx="2586356" cy="106281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7" name="Group 16"/>
          <p:cNvGrpSpPr/>
          <p:nvPr/>
        </p:nvGrpSpPr>
        <p:grpSpPr>
          <a:xfrm>
            <a:off x="1619797" y="5017821"/>
            <a:ext cx="1615768" cy="474752"/>
            <a:chOff x="1283612" y="5216417"/>
            <a:chExt cx="1978679" cy="501264"/>
          </a:xfrm>
        </p:grpSpPr>
        <p:cxnSp>
          <p:nvCxnSpPr>
            <p:cNvPr id="18" name="Elbow Connector 17"/>
            <p:cNvCxnSpPr>
              <a:stCxn id="26" idx="0"/>
              <a:endCxn id="25" idx="0"/>
            </p:cNvCxnSpPr>
            <p:nvPr/>
          </p:nvCxnSpPr>
          <p:spPr>
            <a:xfrm rot="5400000" flipH="1">
              <a:off x="2761554" y="5218399"/>
              <a:ext cx="2379" cy="996185"/>
            </a:xfrm>
            <a:prstGeom prst="bentConnector3">
              <a:avLst>
                <a:gd name="adj1" fmla="val -10146471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25" idx="0"/>
              <a:endCxn id="24" idx="0"/>
            </p:cNvCxnSpPr>
            <p:nvPr/>
          </p:nvCxnSpPr>
          <p:spPr>
            <a:xfrm rot="5400000" flipH="1">
              <a:off x="1773547" y="5224198"/>
              <a:ext cx="1169" cy="981039"/>
            </a:xfrm>
            <a:prstGeom prst="bentConnector3">
              <a:avLst>
                <a:gd name="adj1" fmla="val -2065040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27" idx="4"/>
              <a:endCxn id="28" idx="4"/>
            </p:cNvCxnSpPr>
            <p:nvPr/>
          </p:nvCxnSpPr>
          <p:spPr>
            <a:xfrm rot="16200000" flipV="1">
              <a:off x="2280767" y="4237072"/>
              <a:ext cx="2179" cy="1960869"/>
            </a:xfrm>
            <a:prstGeom prst="bentConnector3">
              <a:avLst>
                <a:gd name="adj1" fmla="val 11175581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310259" y="5017822"/>
            <a:ext cx="2191312" cy="474748"/>
            <a:chOff x="831384" y="5216423"/>
            <a:chExt cx="2683492" cy="501260"/>
          </a:xfrm>
        </p:grpSpPr>
        <p:grpSp>
          <p:nvGrpSpPr>
            <p:cNvPr id="22" name="Group 21"/>
            <p:cNvGrpSpPr/>
            <p:nvPr/>
          </p:nvGrpSpPr>
          <p:grpSpPr>
            <a:xfrm>
              <a:off x="885571" y="5262632"/>
              <a:ext cx="2629305" cy="401339"/>
              <a:chOff x="1161175" y="3682110"/>
              <a:chExt cx="5181600" cy="762000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0" name="Rounded Rectangle 29"/>
              <p:cNvSpPr/>
              <p:nvPr/>
            </p:nvSpPr>
            <p:spPr>
              <a:xfrm>
                <a:off x="5047375" y="3682110"/>
                <a:ext cx="1295400" cy="762000"/>
              </a:xfrm>
              <a:prstGeom prst="roundRect">
                <a:avLst/>
              </a:prstGeom>
              <a:solidFill>
                <a:srgbClr val="F6F8E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VNF1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104275" y="3682110"/>
                <a:ext cx="1295400" cy="762000"/>
              </a:xfrm>
              <a:prstGeom prst="roundRect">
                <a:avLst/>
              </a:prstGeom>
              <a:solidFill>
                <a:srgbClr val="F6F8E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VNF2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1161175" y="3682110"/>
                <a:ext cx="1295400" cy="762000"/>
              </a:xfrm>
              <a:prstGeom prst="roundRect">
                <a:avLst/>
              </a:prstGeom>
              <a:solidFill>
                <a:srgbClr val="F6F8E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dirty="0">
                    <a:solidFill>
                      <a:schemeClr val="tx1"/>
                    </a:solidFill>
                  </a:rPr>
                  <a:t>V</a:t>
                </a:r>
                <a:r>
                  <a:rPr lang="en-US" sz="900" dirty="0" smtClean="0">
                    <a:solidFill>
                      <a:schemeClr val="tx1"/>
                    </a:solidFill>
                  </a:rPr>
                  <a:t>NF3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31384" y="5216423"/>
              <a:ext cx="2411926" cy="501260"/>
              <a:chOff x="1632317" y="3900611"/>
              <a:chExt cx="2411926" cy="501260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24" name="Flowchart: Connector 23"/>
              <p:cNvSpPr/>
              <p:nvPr/>
            </p:nvSpPr>
            <p:spPr>
              <a:xfrm flipV="1">
                <a:off x="1957511" y="4290587"/>
                <a:ext cx="107736" cy="10773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5" name="Flowchart: Connector 24"/>
              <p:cNvSpPr/>
              <p:nvPr/>
            </p:nvSpPr>
            <p:spPr>
              <a:xfrm flipV="1">
                <a:off x="2937964" y="4290587"/>
                <a:ext cx="108905" cy="108905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6" name="Flowchart: Connector 25"/>
              <p:cNvSpPr/>
              <p:nvPr/>
            </p:nvSpPr>
            <p:spPr>
              <a:xfrm flipV="1">
                <a:off x="3932959" y="4290587"/>
                <a:ext cx="111284" cy="111284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7" name="Flowchart: Connector 26"/>
              <p:cNvSpPr/>
              <p:nvPr/>
            </p:nvSpPr>
            <p:spPr>
              <a:xfrm flipV="1">
                <a:off x="3935869" y="3902790"/>
                <a:ext cx="108374" cy="108374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8" name="Flowchart: Connector 27"/>
              <p:cNvSpPr/>
              <p:nvPr/>
            </p:nvSpPr>
            <p:spPr>
              <a:xfrm flipV="1">
                <a:off x="1978494" y="3900611"/>
                <a:ext cx="101386" cy="101386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9" name="Flowchart: Connector 28"/>
              <p:cNvSpPr/>
              <p:nvPr/>
            </p:nvSpPr>
            <p:spPr>
              <a:xfrm flipV="1">
                <a:off x="1632317" y="4093302"/>
                <a:ext cx="108374" cy="108374"/>
              </a:xfrm>
              <a:prstGeom prst="flowChartConnector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961989" y="5193676"/>
            <a:ext cx="388948" cy="115931"/>
            <a:chOff x="1971045" y="5413128"/>
            <a:chExt cx="1749957" cy="122406"/>
          </a:xfrm>
        </p:grpSpPr>
        <p:sp>
          <p:nvSpPr>
            <p:cNvPr id="34" name="Flowchart: Connector 33"/>
            <p:cNvSpPr/>
            <p:nvPr/>
          </p:nvSpPr>
          <p:spPr>
            <a:xfrm flipV="1">
              <a:off x="1971045" y="5413128"/>
              <a:ext cx="550505" cy="122406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25"/>
            <p:cNvCxnSpPr>
              <a:stCxn id="29" idx="2"/>
              <a:endCxn id="34" idx="6"/>
            </p:cNvCxnSpPr>
            <p:nvPr/>
          </p:nvCxnSpPr>
          <p:spPr>
            <a:xfrm flipH="1" flipV="1">
              <a:off x="2521550" y="5474330"/>
              <a:ext cx="1199452" cy="1"/>
            </a:xfrm>
            <a:prstGeom prst="straightConnector1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ounded Rectangle 35"/>
          <p:cNvSpPr/>
          <p:nvPr/>
        </p:nvSpPr>
        <p:spPr>
          <a:xfrm>
            <a:off x="5850093" y="4384353"/>
            <a:ext cx="754543" cy="53184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NSD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4025411" y="5425916"/>
            <a:ext cx="634690" cy="3297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VNFD</a:t>
            </a:r>
            <a:endParaRPr lang="en-US" sz="1100" dirty="0"/>
          </a:p>
        </p:txBody>
      </p:sp>
      <p:sp>
        <p:nvSpPr>
          <p:cNvPr id="38" name="Rounded Rectangle 37"/>
          <p:cNvSpPr/>
          <p:nvPr/>
        </p:nvSpPr>
        <p:spPr>
          <a:xfrm>
            <a:off x="6385281" y="5418555"/>
            <a:ext cx="900530" cy="3297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VNFFGD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825160" y="5421182"/>
            <a:ext cx="556754" cy="3297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VLD</a:t>
            </a:r>
            <a:endParaRPr lang="en-US" sz="1100" dirty="0"/>
          </a:p>
        </p:txBody>
      </p:sp>
      <p:sp>
        <p:nvSpPr>
          <p:cNvPr id="40" name="Rounded Rectangle 39"/>
          <p:cNvSpPr/>
          <p:nvPr/>
        </p:nvSpPr>
        <p:spPr>
          <a:xfrm>
            <a:off x="5555890" y="5418295"/>
            <a:ext cx="585695" cy="3297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 smtClean="0"/>
              <a:t>SAPD</a:t>
            </a:r>
            <a:endParaRPr lang="en-US" sz="1050" dirty="0"/>
          </a:p>
        </p:txBody>
      </p:sp>
      <p:cxnSp>
        <p:nvCxnSpPr>
          <p:cNvPr id="41" name="Elbow Connector 40"/>
          <p:cNvCxnSpPr>
            <a:stCxn id="36" idx="2"/>
            <a:endCxn id="37" idx="0"/>
          </p:cNvCxnSpPr>
          <p:nvPr/>
        </p:nvCxnSpPr>
        <p:spPr>
          <a:xfrm rot="5400000">
            <a:off x="5030202" y="4228753"/>
            <a:ext cx="509718" cy="188460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6" idx="2"/>
            <a:endCxn id="39" idx="0"/>
          </p:cNvCxnSpPr>
          <p:nvPr/>
        </p:nvCxnSpPr>
        <p:spPr>
          <a:xfrm rot="5400000">
            <a:off x="5412959" y="4606776"/>
            <a:ext cx="504984" cy="112382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36" idx="2"/>
            <a:endCxn id="38" idx="0"/>
          </p:cNvCxnSpPr>
          <p:nvPr/>
        </p:nvCxnSpPr>
        <p:spPr>
          <a:xfrm rot="16200000" flipH="1">
            <a:off x="6280277" y="4863285"/>
            <a:ext cx="502357" cy="60818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6" idx="2"/>
            <a:endCxn id="40" idx="0"/>
          </p:cNvCxnSpPr>
          <p:nvPr/>
        </p:nvCxnSpPr>
        <p:spPr>
          <a:xfrm rot="5400000">
            <a:off x="5787004" y="4977933"/>
            <a:ext cx="502097" cy="37862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548694" y="5422669"/>
            <a:ext cx="1011028" cy="40807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Deployment</a:t>
            </a:r>
          </a:p>
          <a:p>
            <a:pPr algn="ctr"/>
            <a:r>
              <a:rPr lang="en-US" sz="1100" dirty="0" smtClean="0"/>
              <a:t>Flavor</a:t>
            </a:r>
            <a:endParaRPr lang="en-US" sz="1100" dirty="0"/>
          </a:p>
        </p:txBody>
      </p:sp>
      <p:cxnSp>
        <p:nvCxnSpPr>
          <p:cNvPr id="46" name="Elbow Connector 45"/>
          <p:cNvCxnSpPr>
            <a:stCxn id="36" idx="2"/>
            <a:endCxn id="45" idx="0"/>
          </p:cNvCxnSpPr>
          <p:nvPr/>
        </p:nvCxnSpPr>
        <p:spPr>
          <a:xfrm rot="16200000" flipH="1">
            <a:off x="6887551" y="4256011"/>
            <a:ext cx="506471" cy="182684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loud Callout 46"/>
          <p:cNvSpPr/>
          <p:nvPr/>
        </p:nvSpPr>
        <p:spPr>
          <a:xfrm>
            <a:off x="2758495" y="4221088"/>
            <a:ext cx="620378" cy="444757"/>
          </a:xfrm>
          <a:prstGeom prst="cloudCallout">
            <a:avLst>
              <a:gd name="adj1" fmla="val -44471"/>
              <a:gd name="adj2" fmla="val 76184"/>
            </a:avLst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VL</a:t>
            </a:r>
            <a:endParaRPr lang="en-US" sz="14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508222" y="4627193"/>
            <a:ext cx="682834" cy="444757"/>
            <a:chOff x="166305" y="4693343"/>
            <a:chExt cx="836202" cy="469594"/>
          </a:xfrm>
        </p:grpSpPr>
        <p:sp>
          <p:nvSpPr>
            <p:cNvPr id="49" name="Cloud Callout 48"/>
            <p:cNvSpPr/>
            <p:nvPr/>
          </p:nvSpPr>
          <p:spPr>
            <a:xfrm>
              <a:off x="166305" y="4693343"/>
              <a:ext cx="759718" cy="469594"/>
            </a:xfrm>
            <a:prstGeom prst="cloudCallout">
              <a:avLst>
                <a:gd name="adj1" fmla="val 37204"/>
                <a:gd name="adj2" fmla="val 73980"/>
              </a:avLst>
            </a:prstGeom>
            <a:solidFill>
              <a:schemeClr val="bg1">
                <a:lumMod val="65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+mj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7773" y="4777346"/>
              <a:ext cx="764734" cy="324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SAP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75740" y="4500030"/>
            <a:ext cx="845997" cy="444757"/>
            <a:chOff x="166306" y="4693343"/>
            <a:chExt cx="693908" cy="469594"/>
          </a:xfrm>
        </p:grpSpPr>
        <p:sp>
          <p:nvSpPr>
            <p:cNvPr id="52" name="Cloud Callout 51"/>
            <p:cNvSpPr/>
            <p:nvPr/>
          </p:nvSpPr>
          <p:spPr>
            <a:xfrm>
              <a:off x="166306" y="4693343"/>
              <a:ext cx="676945" cy="469594"/>
            </a:xfrm>
            <a:prstGeom prst="cloudCallout">
              <a:avLst>
                <a:gd name="adj1" fmla="val -60080"/>
                <a:gd name="adj2" fmla="val 53871"/>
              </a:avLst>
            </a:prstGeom>
            <a:solidFill>
              <a:schemeClr val="bg1">
                <a:lumMod val="65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12890" y="4743473"/>
              <a:ext cx="647324" cy="324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VNFFG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591143" y="5426843"/>
            <a:ext cx="373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…</a:t>
            </a:r>
            <a:endParaRPr lang="en-US" sz="1800" b="1" dirty="0"/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 smtClean="0"/>
              <a:t>Background: NFV (Cont’d)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797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5" grpId="0" animBg="1"/>
      <p:bldP spid="47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720080"/>
          </a:xfrm>
        </p:spPr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96752"/>
            <a:ext cx="7380312" cy="4824536"/>
          </a:xfrm>
        </p:spPr>
        <p:txBody>
          <a:bodyPr/>
          <a:lstStyle/>
          <a:p>
            <a:r>
              <a:rPr lang="en-US" b="1" dirty="0" smtClean="0"/>
              <a:t>Network Service (NS)</a:t>
            </a:r>
          </a:p>
          <a:p>
            <a:pPr lvl="1"/>
            <a:r>
              <a:rPr lang="en-US" sz="2000" dirty="0"/>
              <a:t>An interconnection of Network Functions (</a:t>
            </a:r>
            <a:r>
              <a:rPr lang="en-US" sz="2000" dirty="0" smtClean="0"/>
              <a:t>NF) provides </a:t>
            </a:r>
            <a:r>
              <a:rPr lang="en-US" sz="2000" dirty="0"/>
              <a:t>a </a:t>
            </a:r>
            <a:r>
              <a:rPr lang="en-US" sz="2000" dirty="0" smtClean="0"/>
              <a:t>composite </a:t>
            </a:r>
            <a:r>
              <a:rPr lang="en-US" sz="2000" dirty="0"/>
              <a:t>functionality/behavior</a:t>
            </a:r>
          </a:p>
          <a:p>
            <a:r>
              <a:rPr lang="en-US" b="1" dirty="0" smtClean="0"/>
              <a:t>Network Function (NF)</a:t>
            </a:r>
          </a:p>
          <a:p>
            <a:pPr lvl="1"/>
            <a:r>
              <a:rPr lang="en-US" sz="2000" dirty="0" smtClean="0"/>
              <a:t>A functional block in a network with defined functionality and external interfaces</a:t>
            </a:r>
          </a:p>
          <a:p>
            <a:r>
              <a:rPr lang="en-US" dirty="0"/>
              <a:t>NFV Management and Orchestration (</a:t>
            </a:r>
            <a:r>
              <a:rPr lang="en-US" dirty="0" smtClean="0"/>
              <a:t>NFV-MANO) requires </a:t>
            </a:r>
            <a:r>
              <a:rPr lang="en-US" dirty="0"/>
              <a:t>a </a:t>
            </a:r>
            <a:r>
              <a:rPr lang="en-US" b="1" dirty="0"/>
              <a:t>deployment template</a:t>
            </a:r>
            <a:r>
              <a:rPr lang="en-US" dirty="0"/>
              <a:t> </a:t>
            </a:r>
            <a:r>
              <a:rPr lang="en-US" dirty="0" smtClean="0"/>
              <a:t>for an NS in order to deploy it in the NFV system</a:t>
            </a:r>
            <a:endParaRPr lang="en-US" dirty="0" smtClean="0"/>
          </a:p>
          <a:p>
            <a:r>
              <a:rPr lang="en-US" b="1" dirty="0" smtClean="0"/>
              <a:t>Network Service Descriptor (NSD)</a:t>
            </a:r>
          </a:p>
          <a:p>
            <a:pPr lvl="1"/>
            <a:r>
              <a:rPr lang="en-US" sz="2000" dirty="0" smtClean="0"/>
              <a:t>A deployment template for an NS that describes its elements and characteristics </a:t>
            </a:r>
            <a:r>
              <a:rPr lang="en-US" sz="2000" dirty="0"/>
              <a:t>w.r.t. virtualization </a:t>
            </a:r>
            <a:r>
              <a:rPr lang="en-US" sz="2000" dirty="0" smtClean="0"/>
              <a:t>aspect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252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9405"/>
            <a:ext cx="7772400" cy="720080"/>
          </a:xfrm>
        </p:spPr>
        <p:txBody>
          <a:bodyPr/>
          <a:lstStyle/>
          <a:p>
            <a:r>
              <a:rPr lang="en-US" dirty="0"/>
              <a:t>Motivation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NSD generation requires </a:t>
            </a:r>
            <a:r>
              <a:rPr lang="en-US" dirty="0" smtClean="0"/>
              <a:t>designing the desired NS</a:t>
            </a:r>
            <a:endParaRPr lang="en-US" dirty="0" smtClean="0"/>
          </a:p>
          <a:p>
            <a:pPr lvl="1"/>
            <a:r>
              <a:rPr lang="en-US" sz="2000" b="1" dirty="0" smtClean="0"/>
              <a:t>NS design process: </a:t>
            </a:r>
            <a:r>
              <a:rPr lang="en-US" sz="2000" dirty="0" smtClean="0"/>
              <a:t>Selecting NFs and arranging them together to achieve a composite functionality/behavior</a:t>
            </a:r>
          </a:p>
          <a:p>
            <a:pPr lvl="1"/>
            <a:r>
              <a:rPr lang="en-US" sz="2000" dirty="0" smtClean="0"/>
              <a:t>Out of NFV scope</a:t>
            </a:r>
          </a:p>
          <a:p>
            <a:pPr lvl="1"/>
            <a:r>
              <a:rPr lang="en-US" sz="2000" dirty="0" smtClean="0"/>
              <a:t>It is done manually by experts</a:t>
            </a:r>
            <a:endParaRPr lang="en-US" sz="2000" dirty="0"/>
          </a:p>
          <a:p>
            <a:r>
              <a:rPr lang="en-US" dirty="0" smtClean="0"/>
              <a:t>Issues</a:t>
            </a:r>
          </a:p>
          <a:p>
            <a:pPr lvl="1"/>
            <a:r>
              <a:rPr lang="en-US" sz="2000" dirty="0" smtClean="0"/>
              <a:t>NS design process is </a:t>
            </a:r>
            <a:r>
              <a:rPr lang="en-US" sz="2000" b="1" dirty="0" smtClean="0"/>
              <a:t>knowledge-extensive</a:t>
            </a:r>
          </a:p>
          <a:p>
            <a:pPr lvl="1"/>
            <a:r>
              <a:rPr lang="en-US" sz="2000" dirty="0" smtClean="0"/>
              <a:t>Manual NSD generation is </a:t>
            </a:r>
            <a:r>
              <a:rPr lang="en-US" sz="2000" b="1" dirty="0" smtClean="0"/>
              <a:t>error-prone</a:t>
            </a:r>
          </a:p>
          <a:p>
            <a:pPr lvl="1"/>
            <a:r>
              <a:rPr lang="en-US" sz="2000" dirty="0" smtClean="0"/>
              <a:t>Does not fit in Telecom’s zero-touch vision</a:t>
            </a:r>
          </a:p>
          <a:p>
            <a:pPr lvl="1"/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Automation of NS and NSD design is desirable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74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232"/>
            <a:ext cx="7772400" cy="720080"/>
          </a:xfrm>
        </p:spPr>
        <p:txBody>
          <a:bodyPr/>
          <a:lstStyle/>
          <a:p>
            <a:r>
              <a:rPr lang="en-US" dirty="0" smtClean="0"/>
              <a:t>Goal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7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Devise a method for </a:t>
            </a:r>
          </a:p>
          <a:p>
            <a:pPr lvl="2"/>
            <a:r>
              <a:rPr lang="en-US" dirty="0" smtClean="0"/>
              <a:t>Automatic NS design that fulfills the tenant’s intents (NSReq)</a:t>
            </a:r>
          </a:p>
          <a:p>
            <a:pPr lvl="3"/>
            <a:r>
              <a:rPr lang="en-US" sz="1800" dirty="0" smtClean="0"/>
              <a:t>Intents may be high level</a:t>
            </a:r>
          </a:p>
          <a:p>
            <a:pPr lvl="2"/>
            <a:r>
              <a:rPr lang="en-US" dirty="0" smtClean="0"/>
              <a:t>Generating NSDs accordingly (based on ETSI-NFV standards)</a:t>
            </a:r>
          </a:p>
          <a:p>
            <a:pPr lvl="3"/>
            <a:r>
              <a:rPr lang="en-US" sz="1800" dirty="0" smtClean="0"/>
              <a:t>To be used by NFV-MANO for NS management and orchestration</a:t>
            </a:r>
            <a:endParaRPr lang="en-US" sz="1800" dirty="0"/>
          </a:p>
          <a:p>
            <a:pPr marL="868680" lvl="3" indent="0">
              <a:buNone/>
            </a:pPr>
            <a:endParaRPr lang="en-US" dirty="0"/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sz="2200" dirty="0" smtClean="0"/>
              <a:t>Model-driven approach</a:t>
            </a:r>
          </a:p>
        </p:txBody>
      </p:sp>
    </p:spTree>
    <p:extLst>
      <p:ext uri="{BB962C8B-B14F-4D97-AF65-F5344CB8AC3E}">
        <p14:creationId xmlns:p14="http://schemas.microsoft.com/office/powerpoint/2010/main" val="196395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478992" y="4244132"/>
            <a:ext cx="976630" cy="1294077"/>
            <a:chOff x="478992" y="4244132"/>
            <a:chExt cx="976630" cy="1294077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992" y="4244132"/>
              <a:ext cx="976630" cy="976630"/>
            </a:xfrm>
            <a:prstGeom prst="rect">
              <a:avLst/>
            </a:prstGeom>
          </p:spPr>
        </p:pic>
        <p:sp>
          <p:nvSpPr>
            <p:cNvPr id="128" name="TextBox 127"/>
            <p:cNvSpPr txBox="1"/>
            <p:nvPr/>
          </p:nvSpPr>
          <p:spPr>
            <a:xfrm>
              <a:off x="690705" y="5230432"/>
              <a:ext cx="670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Tenant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/>
              <a:t>Overall Picture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107" name="Cloud Callout 106"/>
          <p:cNvSpPr/>
          <p:nvPr/>
        </p:nvSpPr>
        <p:spPr>
          <a:xfrm>
            <a:off x="818643" y="2927455"/>
            <a:ext cx="1520952" cy="1070258"/>
          </a:xfrm>
          <a:prstGeom prst="cloudCallout">
            <a:avLst>
              <a:gd name="adj1" fmla="val -37070"/>
              <a:gd name="adj2" fmla="val 74556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08" name="Group 107"/>
          <p:cNvGrpSpPr/>
          <p:nvPr/>
        </p:nvGrpSpPr>
        <p:grpSpPr>
          <a:xfrm>
            <a:off x="1140183" y="3093757"/>
            <a:ext cx="914470" cy="1427176"/>
            <a:chOff x="1536549" y="3823903"/>
            <a:chExt cx="914470" cy="1427176"/>
          </a:xfrm>
        </p:grpSpPr>
        <p:grpSp>
          <p:nvGrpSpPr>
            <p:cNvPr id="109" name="Group 108"/>
            <p:cNvGrpSpPr/>
            <p:nvPr/>
          </p:nvGrpSpPr>
          <p:grpSpPr>
            <a:xfrm>
              <a:off x="1536549" y="3823903"/>
              <a:ext cx="914400" cy="679878"/>
              <a:chOff x="1364567" y="3290504"/>
              <a:chExt cx="914400" cy="679878"/>
            </a:xfrm>
          </p:grpSpPr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4567" y="3324158"/>
                <a:ext cx="646224" cy="646224"/>
              </a:xfrm>
              <a:prstGeom prst="rect">
                <a:avLst/>
              </a:prstGeom>
            </p:spPr>
          </p:pic>
          <p:sp>
            <p:nvSpPr>
              <p:cNvPr id="112" name="Rounded Rectangle 111"/>
              <p:cNvSpPr/>
              <p:nvPr/>
            </p:nvSpPr>
            <p:spPr>
              <a:xfrm>
                <a:off x="1387221" y="3290504"/>
                <a:ext cx="891746" cy="679878"/>
              </a:xfrm>
              <a:prstGeom prst="roundRect">
                <a:avLst/>
              </a:prstGeom>
              <a:noFill/>
              <a:ln w="57150">
                <a:solidFill>
                  <a:srgbClr val="1522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037" y="3376894"/>
                <a:ext cx="303708" cy="303708"/>
              </a:xfrm>
              <a:prstGeom prst="rect">
                <a:avLst/>
              </a:prstGeom>
            </p:spPr>
          </p:pic>
        </p:grpSp>
        <p:sp>
          <p:nvSpPr>
            <p:cNvPr id="110" name="TextBox 109"/>
            <p:cNvSpPr txBox="1"/>
            <p:nvPr/>
          </p:nvSpPr>
          <p:spPr>
            <a:xfrm>
              <a:off x="1658814" y="4727859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NSReq</a:t>
              </a:r>
            </a:p>
            <a:p>
              <a:pPr algn="ctr"/>
              <a:r>
                <a:rPr lang="en-US" sz="1400" dirty="0" smtClean="0"/>
                <a:t>(Intents)</a:t>
              </a:r>
              <a:endParaRPr lang="en-US" sz="1400" dirty="0"/>
            </a:p>
          </p:txBody>
        </p:sp>
      </p:grpSp>
      <p:sp>
        <p:nvSpPr>
          <p:cNvPr id="122" name="Pentagon 121"/>
          <p:cNvSpPr/>
          <p:nvPr/>
        </p:nvSpPr>
        <p:spPr>
          <a:xfrm>
            <a:off x="7426934" y="3657789"/>
            <a:ext cx="297145" cy="253406"/>
          </a:xfrm>
          <a:prstGeom prst="homePlate">
            <a:avLst/>
          </a:prstGeom>
          <a:solidFill>
            <a:srgbClr val="9DA4BF"/>
          </a:solidFill>
          <a:ln w="9525"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23" name="Group 122"/>
          <p:cNvGrpSpPr/>
          <p:nvPr/>
        </p:nvGrpSpPr>
        <p:grpSpPr>
          <a:xfrm>
            <a:off x="7489450" y="3093077"/>
            <a:ext cx="1467069" cy="1757629"/>
            <a:chOff x="7366795" y="3291462"/>
            <a:chExt cx="1934466" cy="2317596"/>
          </a:xfrm>
        </p:grpSpPr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3668" y="3291462"/>
              <a:ext cx="1132187" cy="1132187"/>
            </a:xfrm>
            <a:prstGeom prst="rect">
              <a:avLst/>
            </a:prstGeom>
          </p:spPr>
        </p:pic>
        <p:sp>
          <p:nvSpPr>
            <p:cNvPr id="125" name="TextBox 124"/>
            <p:cNvSpPr txBox="1"/>
            <p:nvPr/>
          </p:nvSpPr>
          <p:spPr>
            <a:xfrm>
              <a:off x="7366795" y="4350980"/>
              <a:ext cx="1934466" cy="1258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NFV </a:t>
              </a:r>
            </a:p>
            <a:p>
              <a:pPr algn="ctr"/>
              <a:r>
                <a:rPr lang="en-US" sz="1400" dirty="0" smtClean="0"/>
                <a:t>Management </a:t>
              </a:r>
            </a:p>
            <a:p>
              <a:pPr algn="ctr"/>
              <a:r>
                <a:rPr lang="en-US" sz="1400" dirty="0" smtClean="0"/>
                <a:t>and Orchestration</a:t>
              </a:r>
            </a:p>
            <a:p>
              <a:pPr algn="ctr"/>
              <a:r>
                <a:rPr lang="en-US" sz="1400" dirty="0" smtClean="0"/>
                <a:t>(MANO)</a:t>
              </a:r>
              <a:endParaRPr lang="en-US" sz="1400" dirty="0"/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6194313" y="3260739"/>
            <a:ext cx="1141423" cy="1128729"/>
            <a:chOff x="6473282" y="3470289"/>
            <a:chExt cx="1141423" cy="1128729"/>
          </a:xfrm>
        </p:grpSpPr>
        <p:grpSp>
          <p:nvGrpSpPr>
            <p:cNvPr id="204" name="Group 203"/>
            <p:cNvGrpSpPr/>
            <p:nvPr/>
          </p:nvGrpSpPr>
          <p:grpSpPr>
            <a:xfrm>
              <a:off x="6473282" y="4157796"/>
              <a:ext cx="1141423" cy="441222"/>
              <a:chOff x="5675335" y="4351703"/>
              <a:chExt cx="1811666" cy="715234"/>
            </a:xfrm>
          </p:grpSpPr>
          <p:sp>
            <p:nvSpPr>
              <p:cNvPr id="206" name="TextBox 205"/>
              <p:cNvSpPr txBox="1"/>
              <p:nvPr/>
            </p:nvSpPr>
            <p:spPr>
              <a:xfrm>
                <a:off x="6126057" y="4351703"/>
                <a:ext cx="1080467" cy="449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NSD</a:t>
                </a:r>
                <a:endParaRPr lang="en-US" sz="1200" b="1" dirty="0"/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5675335" y="4655332"/>
                <a:ext cx="1811666" cy="411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(ETSI Standard)</a:t>
                </a:r>
              </a:p>
            </p:txBody>
          </p:sp>
        </p:grpSp>
        <p:pic>
          <p:nvPicPr>
            <p:cNvPr id="205" name="Picture 2" descr="C:\Users\umroot\Desktop\Picture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7112" y="3470289"/>
              <a:ext cx="595322" cy="745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8" name="Left-Right Arrow 207"/>
          <p:cNvSpPr/>
          <p:nvPr/>
        </p:nvSpPr>
        <p:spPr>
          <a:xfrm>
            <a:off x="2843808" y="3260739"/>
            <a:ext cx="3169424" cy="762075"/>
          </a:xfrm>
          <a:prstGeom prst="leftRightArrow">
            <a:avLst/>
          </a:prstGeom>
          <a:noFill/>
          <a:ln w="571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GAP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478992" y="4244132"/>
            <a:ext cx="976630" cy="1294077"/>
            <a:chOff x="478992" y="4244132"/>
            <a:chExt cx="976630" cy="1294077"/>
          </a:xfrm>
        </p:grpSpPr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992" y="4244132"/>
              <a:ext cx="976630" cy="976630"/>
            </a:xfrm>
            <a:prstGeom prst="rect">
              <a:avLst/>
            </a:prstGeom>
          </p:spPr>
        </p:pic>
        <p:sp>
          <p:nvSpPr>
            <p:cNvPr id="128" name="TextBox 127"/>
            <p:cNvSpPr txBox="1"/>
            <p:nvPr/>
          </p:nvSpPr>
          <p:spPr>
            <a:xfrm>
              <a:off x="690705" y="5230432"/>
              <a:ext cx="670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Tenant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143000"/>
          </a:xfrm>
        </p:spPr>
        <p:txBody>
          <a:bodyPr/>
          <a:lstStyle/>
          <a:p>
            <a:r>
              <a:rPr lang="en-US" dirty="0"/>
              <a:t>Overall Picture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FE453-93BA-4317-A6F2-36C1479E54FF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106" name="Rounded Rectangle 105"/>
          <p:cNvSpPr/>
          <p:nvPr/>
        </p:nvSpPr>
        <p:spPr>
          <a:xfrm>
            <a:off x="2395475" y="3205244"/>
            <a:ext cx="2380923" cy="627616"/>
          </a:xfrm>
          <a:prstGeom prst="roundRect">
            <a:avLst/>
          </a:prstGeom>
          <a:solidFill>
            <a:srgbClr val="5C5995"/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Decomposing the </a:t>
            </a:r>
            <a:r>
              <a:rPr lang="en-US" sz="1200" dirty="0" err="1"/>
              <a:t>NSReq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Adding architectural </a:t>
            </a:r>
            <a:r>
              <a:rPr lang="en-US" sz="1200" dirty="0" smtClean="0"/>
              <a:t>information</a:t>
            </a:r>
            <a:endParaRPr lang="en-US" sz="1200" dirty="0"/>
          </a:p>
        </p:txBody>
      </p:sp>
      <p:sp>
        <p:nvSpPr>
          <p:cNvPr id="107" name="Cloud Callout 106"/>
          <p:cNvSpPr/>
          <p:nvPr/>
        </p:nvSpPr>
        <p:spPr>
          <a:xfrm>
            <a:off x="818643" y="2927455"/>
            <a:ext cx="1520952" cy="1070258"/>
          </a:xfrm>
          <a:prstGeom prst="cloudCallout">
            <a:avLst>
              <a:gd name="adj1" fmla="val -37070"/>
              <a:gd name="adj2" fmla="val 74556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08" name="Group 107"/>
          <p:cNvGrpSpPr/>
          <p:nvPr/>
        </p:nvGrpSpPr>
        <p:grpSpPr>
          <a:xfrm>
            <a:off x="1140183" y="3093757"/>
            <a:ext cx="914470" cy="1427176"/>
            <a:chOff x="1536549" y="3823903"/>
            <a:chExt cx="914470" cy="1427176"/>
          </a:xfrm>
        </p:grpSpPr>
        <p:grpSp>
          <p:nvGrpSpPr>
            <p:cNvPr id="109" name="Group 108"/>
            <p:cNvGrpSpPr/>
            <p:nvPr/>
          </p:nvGrpSpPr>
          <p:grpSpPr>
            <a:xfrm>
              <a:off x="1536549" y="3823903"/>
              <a:ext cx="914400" cy="679878"/>
              <a:chOff x="1364567" y="3290504"/>
              <a:chExt cx="914400" cy="679878"/>
            </a:xfrm>
          </p:grpSpPr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4567" y="3324158"/>
                <a:ext cx="646224" cy="646224"/>
              </a:xfrm>
              <a:prstGeom prst="rect">
                <a:avLst/>
              </a:prstGeom>
            </p:spPr>
          </p:pic>
          <p:sp>
            <p:nvSpPr>
              <p:cNvPr id="112" name="Rounded Rectangle 111"/>
              <p:cNvSpPr/>
              <p:nvPr/>
            </p:nvSpPr>
            <p:spPr>
              <a:xfrm>
                <a:off x="1387221" y="3290504"/>
                <a:ext cx="891746" cy="679878"/>
              </a:xfrm>
              <a:prstGeom prst="roundRect">
                <a:avLst/>
              </a:prstGeom>
              <a:noFill/>
              <a:ln w="57150">
                <a:solidFill>
                  <a:srgbClr val="1522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037" y="3376894"/>
                <a:ext cx="303708" cy="303708"/>
              </a:xfrm>
              <a:prstGeom prst="rect">
                <a:avLst/>
              </a:prstGeom>
            </p:spPr>
          </p:pic>
        </p:grpSp>
        <p:sp>
          <p:nvSpPr>
            <p:cNvPr id="110" name="TextBox 109"/>
            <p:cNvSpPr txBox="1"/>
            <p:nvPr/>
          </p:nvSpPr>
          <p:spPr>
            <a:xfrm>
              <a:off x="1658814" y="4727859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NSReq</a:t>
              </a:r>
            </a:p>
            <a:p>
              <a:pPr algn="ctr"/>
              <a:r>
                <a:rPr lang="en-US" sz="1400" dirty="0" smtClean="0"/>
                <a:t>(Intents)</a:t>
              </a:r>
              <a:endParaRPr lang="en-US" sz="1400" dirty="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895601" y="1716533"/>
            <a:ext cx="935011" cy="1175889"/>
            <a:chOff x="3817005" y="2744522"/>
            <a:chExt cx="1195207" cy="1503118"/>
          </a:xfrm>
        </p:grpSpPr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005" y="2744522"/>
              <a:ext cx="1195207" cy="1195207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4086345" y="3854214"/>
              <a:ext cx="695051" cy="393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NFO</a:t>
              </a:r>
              <a:endParaRPr lang="en-US" sz="1400" dirty="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739081" y="4724399"/>
            <a:ext cx="1190409" cy="1242148"/>
            <a:chOff x="3851886" y="4724400"/>
            <a:chExt cx="1411728" cy="1473088"/>
          </a:xfrm>
        </p:grpSpPr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886" y="4724400"/>
              <a:ext cx="1125443" cy="1125443"/>
            </a:xfrm>
            <a:prstGeom prst="rect">
              <a:avLst/>
            </a:prstGeom>
          </p:spPr>
        </p:pic>
        <p:sp>
          <p:nvSpPr>
            <p:cNvPr id="119" name="TextBox 118"/>
            <p:cNvSpPr txBox="1"/>
            <p:nvPr/>
          </p:nvSpPr>
          <p:spPr>
            <a:xfrm>
              <a:off x="3902095" y="5832489"/>
              <a:ext cx="1361519" cy="364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VNF Catalog</a:t>
              </a:r>
              <a:endParaRPr lang="en-US" sz="1400" dirty="0"/>
            </a:p>
          </p:txBody>
        </p:sp>
      </p:grpSp>
      <p:sp>
        <p:nvSpPr>
          <p:cNvPr id="120" name="Curved Right Arrow 119"/>
          <p:cNvSpPr/>
          <p:nvPr/>
        </p:nvSpPr>
        <p:spPr>
          <a:xfrm rot="14381813" flipH="1">
            <a:off x="1925407" y="1775974"/>
            <a:ext cx="486585" cy="1209079"/>
          </a:xfrm>
          <a:prstGeom prst="curvedRightArrow">
            <a:avLst>
              <a:gd name="adj1" fmla="val 27810"/>
              <a:gd name="adj2" fmla="val 50000"/>
              <a:gd name="adj3" fmla="val 29825"/>
            </a:avLst>
          </a:prstGeom>
          <a:solidFill>
            <a:srgbClr val="9DA4BF"/>
          </a:solidFill>
          <a:ln w="6350"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cxnSp>
        <p:nvCxnSpPr>
          <p:cNvPr id="121" name="Straight Connector 120"/>
          <p:cNvCxnSpPr/>
          <p:nvPr/>
        </p:nvCxnSpPr>
        <p:spPr>
          <a:xfrm flipH="1">
            <a:off x="7520108" y="1912894"/>
            <a:ext cx="17211" cy="3544161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Pentagon 121"/>
          <p:cNvSpPr/>
          <p:nvPr/>
        </p:nvSpPr>
        <p:spPr>
          <a:xfrm>
            <a:off x="7426934" y="3657789"/>
            <a:ext cx="297145" cy="253406"/>
          </a:xfrm>
          <a:prstGeom prst="homePlate">
            <a:avLst/>
          </a:prstGeom>
          <a:solidFill>
            <a:srgbClr val="9DA4BF"/>
          </a:solidFill>
          <a:ln w="9525"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123" name="Group 122"/>
          <p:cNvGrpSpPr/>
          <p:nvPr/>
        </p:nvGrpSpPr>
        <p:grpSpPr>
          <a:xfrm>
            <a:off x="7489450" y="3093077"/>
            <a:ext cx="1467069" cy="1757629"/>
            <a:chOff x="7366795" y="3291462"/>
            <a:chExt cx="1934466" cy="2317596"/>
          </a:xfrm>
        </p:grpSpPr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3668" y="3291462"/>
              <a:ext cx="1132187" cy="1132187"/>
            </a:xfrm>
            <a:prstGeom prst="rect">
              <a:avLst/>
            </a:prstGeom>
          </p:spPr>
        </p:pic>
        <p:sp>
          <p:nvSpPr>
            <p:cNvPr id="125" name="TextBox 124"/>
            <p:cNvSpPr txBox="1"/>
            <p:nvPr/>
          </p:nvSpPr>
          <p:spPr>
            <a:xfrm>
              <a:off x="7366795" y="4350980"/>
              <a:ext cx="1934466" cy="1258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NFV </a:t>
              </a:r>
            </a:p>
            <a:p>
              <a:pPr algn="ctr"/>
              <a:r>
                <a:rPr lang="en-US" sz="1400" dirty="0" smtClean="0"/>
                <a:t>Management </a:t>
              </a:r>
            </a:p>
            <a:p>
              <a:pPr algn="ctr"/>
              <a:r>
                <a:rPr lang="en-US" sz="1400" dirty="0" smtClean="0"/>
                <a:t>and Orchestration</a:t>
              </a:r>
            </a:p>
            <a:p>
              <a:pPr algn="ctr"/>
              <a:r>
                <a:rPr lang="en-US" sz="1400" dirty="0" smtClean="0"/>
                <a:t>(MANO)</a:t>
              </a:r>
              <a:endParaRPr lang="en-US" sz="1400" dirty="0"/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7238198" y="5445224"/>
            <a:ext cx="59824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Project </a:t>
            </a:r>
          </a:p>
          <a:p>
            <a:pPr algn="ctr"/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scope</a:t>
            </a:r>
            <a:endParaRPr lang="en-US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 rot="19421836">
            <a:off x="1805020" y="2144507"/>
            <a:ext cx="49404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16C95"/>
                </a:solidFill>
              </a:rPr>
              <a:t>map</a:t>
            </a:r>
            <a:endParaRPr lang="en-US" sz="1400" dirty="0">
              <a:solidFill>
                <a:srgbClr val="616C95"/>
              </a:solidFill>
            </a:endParaRPr>
          </a:p>
        </p:txBody>
      </p:sp>
      <p:sp>
        <p:nvSpPr>
          <p:cNvPr id="131" name="Down Arrow 130"/>
          <p:cNvSpPr/>
          <p:nvPr/>
        </p:nvSpPr>
        <p:spPr>
          <a:xfrm>
            <a:off x="3104065" y="2847552"/>
            <a:ext cx="511940" cy="245525"/>
          </a:xfrm>
          <a:prstGeom prst="downArrow">
            <a:avLst/>
          </a:prstGeom>
          <a:solidFill>
            <a:srgbClr val="9DA4BF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2" name="Down Arrow 131"/>
          <p:cNvSpPr/>
          <p:nvPr/>
        </p:nvSpPr>
        <p:spPr>
          <a:xfrm rot="10800000">
            <a:off x="3081205" y="4364575"/>
            <a:ext cx="511940" cy="245525"/>
          </a:xfrm>
          <a:prstGeom prst="downArrow">
            <a:avLst/>
          </a:prstGeom>
          <a:solidFill>
            <a:srgbClr val="9DA4BF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3" name="Rounded Rectangle 132"/>
          <p:cNvSpPr/>
          <p:nvPr/>
        </p:nvSpPr>
        <p:spPr>
          <a:xfrm>
            <a:off x="2389869" y="3909653"/>
            <a:ext cx="1648732" cy="357547"/>
          </a:xfrm>
          <a:prstGeom prst="roundRect">
            <a:avLst/>
          </a:prstGeom>
          <a:solidFill>
            <a:srgbClr val="5C5995"/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VNF selection</a:t>
            </a:r>
          </a:p>
        </p:txBody>
      </p:sp>
      <p:sp>
        <p:nvSpPr>
          <p:cNvPr id="134" name="Down Arrow 133"/>
          <p:cNvSpPr/>
          <p:nvPr/>
        </p:nvSpPr>
        <p:spPr>
          <a:xfrm rot="16200000">
            <a:off x="6108838" y="3671215"/>
            <a:ext cx="462311" cy="221723"/>
          </a:xfrm>
          <a:prstGeom prst="downArrow">
            <a:avLst/>
          </a:prstGeom>
          <a:solidFill>
            <a:srgbClr val="9DA4BF"/>
          </a:solidFill>
          <a:ln w="6350"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35" name="TextBox 134"/>
          <p:cNvSpPr txBox="1"/>
          <p:nvPr/>
        </p:nvSpPr>
        <p:spPr>
          <a:xfrm>
            <a:off x="5993176" y="3973466"/>
            <a:ext cx="671587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616C95"/>
                </a:solidFill>
              </a:rPr>
              <a:t>Generate</a:t>
            </a:r>
            <a:endParaRPr lang="en-US" sz="1000" dirty="0">
              <a:solidFill>
                <a:srgbClr val="616C95"/>
              </a:solidFill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5119722" y="2917758"/>
            <a:ext cx="1101095" cy="1224974"/>
            <a:chOff x="5119722" y="2917758"/>
            <a:chExt cx="1101095" cy="1224974"/>
          </a:xfrm>
        </p:grpSpPr>
        <p:grpSp>
          <p:nvGrpSpPr>
            <p:cNvPr id="137" name="Group 33"/>
            <p:cNvGrpSpPr>
              <a:grpSpLocks/>
            </p:cNvGrpSpPr>
            <p:nvPr/>
          </p:nvGrpSpPr>
          <p:grpSpPr bwMode="auto">
            <a:xfrm>
              <a:off x="5289025" y="3454374"/>
              <a:ext cx="749633" cy="688358"/>
              <a:chOff x="18473847" y="18797114"/>
              <a:chExt cx="3275105" cy="3007284"/>
            </a:xfrm>
          </p:grpSpPr>
          <p:grpSp>
            <p:nvGrpSpPr>
              <p:cNvPr id="139" name="Group 165"/>
              <p:cNvGrpSpPr>
                <a:grpSpLocks/>
              </p:cNvGrpSpPr>
              <p:nvPr/>
            </p:nvGrpSpPr>
            <p:grpSpPr bwMode="auto">
              <a:xfrm>
                <a:off x="18473847" y="18797114"/>
                <a:ext cx="3039219" cy="2644525"/>
                <a:chOff x="18595447" y="18996497"/>
                <a:chExt cx="3039219" cy="2644525"/>
              </a:xfrm>
            </p:grpSpPr>
            <p:sp>
              <p:nvSpPr>
                <p:cNvPr id="176" name="Rectangle 30"/>
                <p:cNvSpPr>
                  <a:spLocks/>
                </p:cNvSpPr>
                <p:nvPr/>
              </p:nvSpPr>
              <p:spPr bwMode="auto">
                <a:xfrm>
                  <a:off x="18839941" y="19192659"/>
                  <a:ext cx="2647882" cy="2448363"/>
                </a:xfrm>
                <a:custGeom>
                  <a:avLst/>
                  <a:gdLst>
                    <a:gd name="T0" fmla="*/ 247650 w 2647882"/>
                    <a:gd name="T1" fmla="*/ 19050 h 2448363"/>
                    <a:gd name="T2" fmla="*/ 2400232 w 2647882"/>
                    <a:gd name="T3" fmla="*/ 0 h 2448363"/>
                    <a:gd name="T4" fmla="*/ 2647882 w 2647882"/>
                    <a:gd name="T5" fmla="*/ 1786489 h 2448363"/>
                    <a:gd name="T6" fmla="*/ 819659 w 2647882"/>
                    <a:gd name="T7" fmla="*/ 2448141 h 2448363"/>
                    <a:gd name="T8" fmla="*/ 0 w 2647882"/>
                    <a:gd name="T9" fmla="*/ 1538839 h 2448363"/>
                    <a:gd name="T10" fmla="*/ 247650 w 2647882"/>
                    <a:gd name="T11" fmla="*/ 19050 h 24483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47882" h="2448363">
                      <a:moveTo>
                        <a:pt x="247650" y="19050"/>
                      </a:moveTo>
                      <a:lnTo>
                        <a:pt x="2400232" y="0"/>
                      </a:lnTo>
                      <a:lnTo>
                        <a:pt x="2647882" y="1786489"/>
                      </a:lnTo>
                      <a:cubicBezTo>
                        <a:pt x="2190874" y="1772090"/>
                        <a:pt x="1276667" y="2462540"/>
                        <a:pt x="819659" y="2448141"/>
                      </a:cubicBezTo>
                      <a:lnTo>
                        <a:pt x="0" y="1538839"/>
                      </a:lnTo>
                      <a:lnTo>
                        <a:pt x="247650" y="1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72000" rIns="72000"/>
                <a:lstStyle/>
                <a:p>
                  <a:endParaRPr lang="en-US" sz="2800"/>
                </a:p>
              </p:txBody>
            </p:sp>
            <p:grpSp>
              <p:nvGrpSpPr>
                <p:cNvPr id="177" name="Group 167"/>
                <p:cNvGrpSpPr>
                  <a:grpSpLocks/>
                </p:cNvGrpSpPr>
                <p:nvPr/>
              </p:nvGrpSpPr>
              <p:grpSpPr bwMode="auto">
                <a:xfrm>
                  <a:off x="18595447" y="18996497"/>
                  <a:ext cx="3039219" cy="2355620"/>
                  <a:chOff x="18595447" y="18996497"/>
                  <a:chExt cx="3039219" cy="2355620"/>
                </a:xfrm>
              </p:grpSpPr>
              <p:sp>
                <p:nvSpPr>
                  <p:cNvPr id="178" name="Flowchart: Connector 177"/>
                  <p:cNvSpPr/>
                  <p:nvPr/>
                </p:nvSpPr>
                <p:spPr bwMode="auto">
                  <a:xfrm>
                    <a:off x="19835560" y="19768170"/>
                    <a:ext cx="764687" cy="772652"/>
                  </a:xfrm>
                  <a:prstGeom prst="flowChartConnector">
                    <a:avLst/>
                  </a:prstGeom>
                  <a:solidFill>
                    <a:schemeClr val="accent4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79" name="Flowchart: Connector 178"/>
                  <p:cNvSpPr/>
                  <p:nvPr/>
                </p:nvSpPr>
                <p:spPr bwMode="auto">
                  <a:xfrm>
                    <a:off x="21053197" y="20527501"/>
                    <a:ext cx="578179" cy="583484"/>
                  </a:xfrm>
                  <a:prstGeom prst="flowChartConnector">
                    <a:avLst/>
                  </a:prstGeom>
                  <a:solidFill>
                    <a:schemeClr val="accent4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80" name="Flowchart: Connector 179"/>
                  <p:cNvSpPr/>
                  <p:nvPr/>
                </p:nvSpPr>
                <p:spPr bwMode="auto">
                  <a:xfrm>
                    <a:off x="20919976" y="18995519"/>
                    <a:ext cx="575514" cy="583486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81" name="Flowchart: Connector 180"/>
                  <p:cNvSpPr/>
                  <p:nvPr/>
                </p:nvSpPr>
                <p:spPr bwMode="auto">
                  <a:xfrm>
                    <a:off x="18809758" y="19040813"/>
                    <a:ext cx="578179" cy="583484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82" name="Flowchart: Connector 181"/>
                  <p:cNvSpPr/>
                  <p:nvPr/>
                </p:nvSpPr>
                <p:spPr bwMode="auto">
                  <a:xfrm>
                    <a:off x="18596605" y="20348991"/>
                    <a:ext cx="578179" cy="580821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83" name="Rounded Rectangle 173"/>
                  <p:cNvSpPr>
                    <a:spLocks noChangeArrowheads="1"/>
                  </p:cNvSpPr>
                  <p:nvPr/>
                </p:nvSpPr>
                <p:spPr bwMode="auto">
                  <a:xfrm rot="5964957">
                    <a:off x="18690462" y="19953393"/>
                    <a:ext cx="582055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4" name="Rounded Rectangle 174"/>
                  <p:cNvSpPr>
                    <a:spLocks noChangeArrowheads="1"/>
                  </p:cNvSpPr>
                  <p:nvPr/>
                </p:nvSpPr>
                <p:spPr bwMode="auto">
                  <a:xfrm rot="-1051023">
                    <a:off x="19260106" y="20410327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5" name="Rounded Rectangle 175"/>
                  <p:cNvSpPr>
                    <a:spLocks noChangeArrowheads="1"/>
                  </p:cNvSpPr>
                  <p:nvPr/>
                </p:nvSpPr>
                <p:spPr bwMode="auto">
                  <a:xfrm rot="2225068">
                    <a:off x="19347432" y="19677468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6" name="Rounded Rectangle 176"/>
                  <p:cNvSpPr>
                    <a:spLocks noChangeArrowheads="1"/>
                  </p:cNvSpPr>
                  <p:nvPr/>
                </p:nvSpPr>
                <p:spPr bwMode="auto">
                  <a:xfrm rot="6638273">
                    <a:off x="19671574" y="20818455"/>
                    <a:ext cx="56380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7" name="Rounded Rectangle 177"/>
                  <p:cNvSpPr>
                    <a:spLocks noChangeArrowheads="1"/>
                  </p:cNvSpPr>
                  <p:nvPr/>
                </p:nvSpPr>
                <p:spPr bwMode="auto">
                  <a:xfrm rot="8224267">
                    <a:off x="20495922" y="19679894"/>
                    <a:ext cx="556668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8" name="Rounded Rectangle 178"/>
                  <p:cNvSpPr>
                    <a:spLocks noChangeArrowheads="1"/>
                  </p:cNvSpPr>
                  <p:nvPr/>
                </p:nvSpPr>
                <p:spPr bwMode="auto">
                  <a:xfrm rot="9307963">
                    <a:off x="20074821" y="21255431"/>
                    <a:ext cx="1059741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89" name="Rounded Rectangle 1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9455666" y="19134509"/>
                    <a:ext cx="1398426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90" name="Rounded Rectangle 180"/>
                  <p:cNvSpPr>
                    <a:spLocks noChangeArrowheads="1"/>
                  </p:cNvSpPr>
                  <p:nvPr/>
                </p:nvSpPr>
                <p:spPr bwMode="auto">
                  <a:xfrm rot="-5558028">
                    <a:off x="20917954" y="20005173"/>
                    <a:ext cx="790638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91" name="Rounded Rectangle 181"/>
                  <p:cNvSpPr>
                    <a:spLocks noChangeArrowheads="1"/>
                  </p:cNvSpPr>
                  <p:nvPr/>
                </p:nvSpPr>
                <p:spPr bwMode="auto">
                  <a:xfrm rot="2009206">
                    <a:off x="20571086" y="20478432"/>
                    <a:ext cx="459131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</p:grpSp>
          </p:grpSp>
          <p:grpSp>
            <p:nvGrpSpPr>
              <p:cNvPr id="140" name="Group 31"/>
              <p:cNvGrpSpPr>
                <a:grpSpLocks/>
              </p:cNvGrpSpPr>
              <p:nvPr/>
            </p:nvGrpSpPr>
            <p:grpSpPr bwMode="auto">
              <a:xfrm>
                <a:off x="18590141" y="18908127"/>
                <a:ext cx="3039219" cy="2644525"/>
                <a:chOff x="18595447" y="18996497"/>
                <a:chExt cx="3039219" cy="2644525"/>
              </a:xfrm>
            </p:grpSpPr>
            <p:sp>
              <p:nvSpPr>
                <p:cNvPr id="160" name="Rectangle 30"/>
                <p:cNvSpPr>
                  <a:spLocks/>
                </p:cNvSpPr>
                <p:nvPr/>
              </p:nvSpPr>
              <p:spPr bwMode="auto">
                <a:xfrm>
                  <a:off x="18839941" y="19192659"/>
                  <a:ext cx="2647882" cy="2448363"/>
                </a:xfrm>
                <a:custGeom>
                  <a:avLst/>
                  <a:gdLst>
                    <a:gd name="T0" fmla="*/ 247650 w 2647882"/>
                    <a:gd name="T1" fmla="*/ 19050 h 2448363"/>
                    <a:gd name="T2" fmla="*/ 2400232 w 2647882"/>
                    <a:gd name="T3" fmla="*/ 0 h 2448363"/>
                    <a:gd name="T4" fmla="*/ 2647882 w 2647882"/>
                    <a:gd name="T5" fmla="*/ 1786489 h 2448363"/>
                    <a:gd name="T6" fmla="*/ 819659 w 2647882"/>
                    <a:gd name="T7" fmla="*/ 2448141 h 2448363"/>
                    <a:gd name="T8" fmla="*/ 0 w 2647882"/>
                    <a:gd name="T9" fmla="*/ 1538839 h 2448363"/>
                    <a:gd name="T10" fmla="*/ 247650 w 2647882"/>
                    <a:gd name="T11" fmla="*/ 19050 h 24483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47882" h="2448363">
                      <a:moveTo>
                        <a:pt x="247650" y="19050"/>
                      </a:moveTo>
                      <a:lnTo>
                        <a:pt x="2400232" y="0"/>
                      </a:lnTo>
                      <a:lnTo>
                        <a:pt x="2647882" y="1786489"/>
                      </a:lnTo>
                      <a:cubicBezTo>
                        <a:pt x="2190874" y="1772090"/>
                        <a:pt x="1276667" y="2462540"/>
                        <a:pt x="819659" y="2448141"/>
                      </a:cubicBezTo>
                      <a:lnTo>
                        <a:pt x="0" y="1538839"/>
                      </a:lnTo>
                      <a:lnTo>
                        <a:pt x="247650" y="1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72000" rIns="72000"/>
                <a:lstStyle/>
                <a:p>
                  <a:endParaRPr lang="en-US" sz="2800"/>
                </a:p>
              </p:txBody>
            </p:sp>
            <p:grpSp>
              <p:nvGrpSpPr>
                <p:cNvPr id="161" name="Group 29"/>
                <p:cNvGrpSpPr>
                  <a:grpSpLocks/>
                </p:cNvGrpSpPr>
                <p:nvPr/>
              </p:nvGrpSpPr>
              <p:grpSpPr bwMode="auto">
                <a:xfrm>
                  <a:off x="18595447" y="18996497"/>
                  <a:ext cx="3039219" cy="2355620"/>
                  <a:chOff x="18595447" y="18996497"/>
                  <a:chExt cx="3039219" cy="2355620"/>
                </a:xfrm>
              </p:grpSpPr>
              <p:sp>
                <p:nvSpPr>
                  <p:cNvPr id="162" name="Flowchart: Connector 161"/>
                  <p:cNvSpPr/>
                  <p:nvPr/>
                </p:nvSpPr>
                <p:spPr bwMode="auto">
                  <a:xfrm>
                    <a:off x="19841828" y="19769058"/>
                    <a:ext cx="759358" cy="772652"/>
                  </a:xfrm>
                  <a:prstGeom prst="flowChartConnector">
                    <a:avLst/>
                  </a:prstGeom>
                  <a:solidFill>
                    <a:schemeClr val="accent4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63" name="Flowchart: Connector 162"/>
                  <p:cNvSpPr/>
                  <p:nvPr/>
                </p:nvSpPr>
                <p:spPr bwMode="auto">
                  <a:xfrm>
                    <a:off x="21056802" y="20525724"/>
                    <a:ext cx="578178" cy="583486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64" name="Flowchart: Connector 163"/>
                  <p:cNvSpPr/>
                  <p:nvPr/>
                </p:nvSpPr>
                <p:spPr bwMode="auto">
                  <a:xfrm>
                    <a:off x="20920916" y="18996406"/>
                    <a:ext cx="578179" cy="580821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65" name="Flowchart: Connector 164"/>
                  <p:cNvSpPr/>
                  <p:nvPr/>
                </p:nvSpPr>
                <p:spPr bwMode="auto">
                  <a:xfrm>
                    <a:off x="18816027" y="19041701"/>
                    <a:ext cx="578179" cy="583484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66" name="Flowchart: Connector 165"/>
                  <p:cNvSpPr/>
                  <p:nvPr/>
                </p:nvSpPr>
                <p:spPr bwMode="auto">
                  <a:xfrm>
                    <a:off x="18602874" y="20347216"/>
                    <a:ext cx="578179" cy="583484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67" name="Rounded Rectangle 133"/>
                  <p:cNvSpPr>
                    <a:spLocks noChangeArrowheads="1"/>
                  </p:cNvSpPr>
                  <p:nvPr/>
                </p:nvSpPr>
                <p:spPr bwMode="auto">
                  <a:xfrm rot="5964957">
                    <a:off x="18690462" y="19953393"/>
                    <a:ext cx="582055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68" name="Rounded Rectangle 134"/>
                  <p:cNvSpPr>
                    <a:spLocks noChangeArrowheads="1"/>
                  </p:cNvSpPr>
                  <p:nvPr/>
                </p:nvSpPr>
                <p:spPr bwMode="auto">
                  <a:xfrm rot="-1051023">
                    <a:off x="19260106" y="20410327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69" name="Rounded Rectangle 135"/>
                  <p:cNvSpPr>
                    <a:spLocks noChangeArrowheads="1"/>
                  </p:cNvSpPr>
                  <p:nvPr/>
                </p:nvSpPr>
                <p:spPr bwMode="auto">
                  <a:xfrm rot="2225068">
                    <a:off x="19347432" y="19677468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0" name="Rounded Rectangle 136"/>
                  <p:cNvSpPr>
                    <a:spLocks noChangeArrowheads="1"/>
                  </p:cNvSpPr>
                  <p:nvPr/>
                </p:nvSpPr>
                <p:spPr bwMode="auto">
                  <a:xfrm rot="6638273">
                    <a:off x="19671574" y="20818455"/>
                    <a:ext cx="56380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1" name="Rounded Rectangle 137"/>
                  <p:cNvSpPr>
                    <a:spLocks noChangeArrowheads="1"/>
                  </p:cNvSpPr>
                  <p:nvPr/>
                </p:nvSpPr>
                <p:spPr bwMode="auto">
                  <a:xfrm rot="8224267">
                    <a:off x="20495922" y="19679894"/>
                    <a:ext cx="556668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2" name="Rounded Rectangle 138"/>
                  <p:cNvSpPr>
                    <a:spLocks noChangeArrowheads="1"/>
                  </p:cNvSpPr>
                  <p:nvPr/>
                </p:nvSpPr>
                <p:spPr bwMode="auto">
                  <a:xfrm rot="9307963">
                    <a:off x="20074821" y="21255431"/>
                    <a:ext cx="1059741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3" name="Rounded Rectangle 1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9455666" y="19134509"/>
                    <a:ext cx="1398426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4" name="Rounded Rectangle 141"/>
                  <p:cNvSpPr>
                    <a:spLocks noChangeArrowheads="1"/>
                  </p:cNvSpPr>
                  <p:nvPr/>
                </p:nvSpPr>
                <p:spPr bwMode="auto">
                  <a:xfrm rot="-5558028">
                    <a:off x="20917954" y="20005173"/>
                    <a:ext cx="790638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75" name="Rounded Rectangle 142"/>
                  <p:cNvSpPr>
                    <a:spLocks noChangeArrowheads="1"/>
                  </p:cNvSpPr>
                  <p:nvPr/>
                </p:nvSpPr>
                <p:spPr bwMode="auto">
                  <a:xfrm rot="2009206">
                    <a:off x="20571086" y="20478432"/>
                    <a:ext cx="459131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</p:grpSp>
          </p:grpSp>
          <p:grpSp>
            <p:nvGrpSpPr>
              <p:cNvPr id="141" name="Group 146"/>
              <p:cNvGrpSpPr>
                <a:grpSpLocks/>
              </p:cNvGrpSpPr>
              <p:nvPr/>
            </p:nvGrpSpPr>
            <p:grpSpPr bwMode="auto">
              <a:xfrm>
                <a:off x="18709733" y="19046139"/>
                <a:ext cx="3039219" cy="2758259"/>
                <a:chOff x="18595447" y="18996497"/>
                <a:chExt cx="3039219" cy="2758259"/>
              </a:xfrm>
            </p:grpSpPr>
            <p:sp>
              <p:nvSpPr>
                <p:cNvPr id="142" name="Rectangle 30"/>
                <p:cNvSpPr>
                  <a:spLocks/>
                </p:cNvSpPr>
                <p:nvPr/>
              </p:nvSpPr>
              <p:spPr bwMode="auto">
                <a:xfrm>
                  <a:off x="18839941" y="19192659"/>
                  <a:ext cx="2647882" cy="2448363"/>
                </a:xfrm>
                <a:custGeom>
                  <a:avLst/>
                  <a:gdLst>
                    <a:gd name="T0" fmla="*/ 247650 w 2647882"/>
                    <a:gd name="T1" fmla="*/ 19050 h 2448363"/>
                    <a:gd name="T2" fmla="*/ 2400232 w 2647882"/>
                    <a:gd name="T3" fmla="*/ 0 h 2448363"/>
                    <a:gd name="T4" fmla="*/ 2647882 w 2647882"/>
                    <a:gd name="T5" fmla="*/ 1786489 h 2448363"/>
                    <a:gd name="T6" fmla="*/ 819659 w 2647882"/>
                    <a:gd name="T7" fmla="*/ 2448141 h 2448363"/>
                    <a:gd name="T8" fmla="*/ 0 w 2647882"/>
                    <a:gd name="T9" fmla="*/ 1538839 h 2448363"/>
                    <a:gd name="T10" fmla="*/ 247650 w 2647882"/>
                    <a:gd name="T11" fmla="*/ 19050 h 24483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47882" h="2448363">
                      <a:moveTo>
                        <a:pt x="247650" y="19050"/>
                      </a:moveTo>
                      <a:lnTo>
                        <a:pt x="2400232" y="0"/>
                      </a:lnTo>
                      <a:lnTo>
                        <a:pt x="2647882" y="1786489"/>
                      </a:lnTo>
                      <a:cubicBezTo>
                        <a:pt x="2190874" y="1772090"/>
                        <a:pt x="1276667" y="2462540"/>
                        <a:pt x="819659" y="2448141"/>
                      </a:cubicBezTo>
                      <a:lnTo>
                        <a:pt x="0" y="1538839"/>
                      </a:lnTo>
                      <a:lnTo>
                        <a:pt x="247650" y="190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72000" rIns="72000"/>
                <a:lstStyle/>
                <a:p>
                  <a:endParaRPr lang="en-US" sz="2800"/>
                </a:p>
              </p:txBody>
            </p:sp>
            <p:grpSp>
              <p:nvGrpSpPr>
                <p:cNvPr id="143" name="Group 148"/>
                <p:cNvGrpSpPr>
                  <a:grpSpLocks/>
                </p:cNvGrpSpPr>
                <p:nvPr/>
              </p:nvGrpSpPr>
              <p:grpSpPr bwMode="auto">
                <a:xfrm>
                  <a:off x="18595447" y="18996497"/>
                  <a:ext cx="3039219" cy="2758259"/>
                  <a:chOff x="18595447" y="18996497"/>
                  <a:chExt cx="3039219" cy="2758259"/>
                </a:xfrm>
              </p:grpSpPr>
              <p:sp>
                <p:nvSpPr>
                  <p:cNvPr id="144" name="Flowchart: Connector 143"/>
                  <p:cNvSpPr/>
                  <p:nvPr/>
                </p:nvSpPr>
                <p:spPr bwMode="auto">
                  <a:xfrm>
                    <a:off x="19842135" y="19758933"/>
                    <a:ext cx="759360" cy="780645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45" name="Flowchart: Connector 144"/>
                  <p:cNvSpPr/>
                  <p:nvPr/>
                </p:nvSpPr>
                <p:spPr bwMode="auto">
                  <a:xfrm>
                    <a:off x="19431815" y="21171020"/>
                    <a:ext cx="575514" cy="583486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46" name="Flowchart: Connector 145"/>
                  <p:cNvSpPr/>
                  <p:nvPr/>
                </p:nvSpPr>
                <p:spPr bwMode="auto">
                  <a:xfrm>
                    <a:off x="21057109" y="20526256"/>
                    <a:ext cx="578179" cy="580821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47" name="Flowchart: Connector 146"/>
                  <p:cNvSpPr/>
                  <p:nvPr/>
                </p:nvSpPr>
                <p:spPr bwMode="auto">
                  <a:xfrm>
                    <a:off x="20921225" y="18986281"/>
                    <a:ext cx="578178" cy="583486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48" name="Flowchart: Connector 147"/>
                  <p:cNvSpPr/>
                  <p:nvPr/>
                </p:nvSpPr>
                <p:spPr bwMode="auto">
                  <a:xfrm>
                    <a:off x="18816336" y="19031575"/>
                    <a:ext cx="578178" cy="583484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49" name="Flowchart: Connector 148"/>
                  <p:cNvSpPr/>
                  <p:nvPr/>
                </p:nvSpPr>
                <p:spPr bwMode="auto">
                  <a:xfrm>
                    <a:off x="18603183" y="20347747"/>
                    <a:ext cx="578178" cy="580821"/>
                  </a:xfrm>
                  <a:prstGeom prst="flowChartConnector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endParaRPr lang="en-US" sz="1200">
                      <a:latin typeface="Arial" charset="0"/>
                    </a:endParaRPr>
                  </a:p>
                </p:txBody>
              </p:sp>
              <p:sp>
                <p:nvSpPr>
                  <p:cNvPr id="150" name="Rounded Rectangle 155"/>
                  <p:cNvSpPr>
                    <a:spLocks noChangeArrowheads="1"/>
                  </p:cNvSpPr>
                  <p:nvPr/>
                </p:nvSpPr>
                <p:spPr bwMode="auto">
                  <a:xfrm rot="3046146">
                    <a:off x="18968358" y="21090976"/>
                    <a:ext cx="503881" cy="878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1" name="Rounded Rectangle 156"/>
                  <p:cNvSpPr>
                    <a:spLocks noChangeArrowheads="1"/>
                  </p:cNvSpPr>
                  <p:nvPr/>
                </p:nvSpPr>
                <p:spPr bwMode="auto">
                  <a:xfrm rot="5964957">
                    <a:off x="18690462" y="19953393"/>
                    <a:ext cx="582055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2" name="Rounded Rectangle 157"/>
                  <p:cNvSpPr>
                    <a:spLocks noChangeArrowheads="1"/>
                  </p:cNvSpPr>
                  <p:nvPr/>
                </p:nvSpPr>
                <p:spPr bwMode="auto">
                  <a:xfrm rot="-1051023">
                    <a:off x="19260106" y="20410327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3" name="Rounded Rectangle 158"/>
                  <p:cNvSpPr>
                    <a:spLocks noChangeArrowheads="1"/>
                  </p:cNvSpPr>
                  <p:nvPr/>
                </p:nvSpPr>
                <p:spPr bwMode="auto">
                  <a:xfrm rot="2225068">
                    <a:off x="19347432" y="19677468"/>
                    <a:ext cx="54639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4" name="Rounded Rectangle 159"/>
                  <p:cNvSpPr>
                    <a:spLocks noChangeArrowheads="1"/>
                  </p:cNvSpPr>
                  <p:nvPr/>
                </p:nvSpPr>
                <p:spPr bwMode="auto">
                  <a:xfrm rot="6638273">
                    <a:off x="19671574" y="20818455"/>
                    <a:ext cx="563802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5" name="Rounded Rectangle 160"/>
                  <p:cNvSpPr>
                    <a:spLocks noChangeArrowheads="1"/>
                  </p:cNvSpPr>
                  <p:nvPr/>
                </p:nvSpPr>
                <p:spPr bwMode="auto">
                  <a:xfrm rot="8224267">
                    <a:off x="20495922" y="19679894"/>
                    <a:ext cx="556668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6" name="Rounded Rectangle 161"/>
                  <p:cNvSpPr>
                    <a:spLocks noChangeArrowheads="1"/>
                  </p:cNvSpPr>
                  <p:nvPr/>
                </p:nvSpPr>
                <p:spPr bwMode="auto">
                  <a:xfrm rot="9307963">
                    <a:off x="20074821" y="21255431"/>
                    <a:ext cx="1059741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7" name="Rounded Rectangle 16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9455666" y="19134509"/>
                    <a:ext cx="1398426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8" name="Rounded Rectangle 163"/>
                  <p:cNvSpPr>
                    <a:spLocks noChangeArrowheads="1"/>
                  </p:cNvSpPr>
                  <p:nvPr/>
                </p:nvSpPr>
                <p:spPr bwMode="auto">
                  <a:xfrm rot="-5558028">
                    <a:off x="20917954" y="20005173"/>
                    <a:ext cx="790638" cy="966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  <p:sp>
                <p:nvSpPr>
                  <p:cNvPr id="159" name="Rounded Rectangle 164"/>
                  <p:cNvSpPr>
                    <a:spLocks noChangeArrowheads="1"/>
                  </p:cNvSpPr>
                  <p:nvPr/>
                </p:nvSpPr>
                <p:spPr bwMode="auto">
                  <a:xfrm rot="2009206">
                    <a:off x="20571086" y="20478432"/>
                    <a:ext cx="459131" cy="92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AB1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rIns="72000"/>
                  <a:lstStyle/>
                  <a:p>
                    <a:pPr eaLnBrk="1" hangingPunct="1">
                      <a:spcBef>
                        <a:spcPct val="50000"/>
                      </a:spcBef>
                    </a:pPr>
                    <a:endParaRPr lang="en-US" altLang="en-US" sz="1200"/>
                  </a:p>
                </p:txBody>
              </p:sp>
            </p:grpSp>
          </p:grpSp>
        </p:grpSp>
        <p:sp>
          <p:nvSpPr>
            <p:cNvPr id="138" name="TextBox 186"/>
            <p:cNvSpPr txBox="1">
              <a:spLocks noChangeArrowheads="1"/>
            </p:cNvSpPr>
            <p:nvPr/>
          </p:nvSpPr>
          <p:spPr bwMode="auto">
            <a:xfrm>
              <a:off x="5119722" y="2917758"/>
              <a:ext cx="110109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400" dirty="0"/>
                <a:t>Forwarding </a:t>
              </a:r>
              <a:endParaRPr lang="en-US" altLang="en-US" sz="1400" dirty="0" smtClean="0"/>
            </a:p>
            <a:p>
              <a:pPr algn="ctr"/>
              <a:r>
                <a:rPr lang="en-US" altLang="en-US" sz="1400" dirty="0" smtClean="0"/>
                <a:t>Graphs</a:t>
              </a:r>
              <a:endParaRPr lang="en-US" altLang="en-US" sz="1400" dirty="0"/>
            </a:p>
          </p:txBody>
        </p:sp>
      </p:grpSp>
      <p:sp>
        <p:nvSpPr>
          <p:cNvPr id="192" name="Down Arrow 191"/>
          <p:cNvSpPr/>
          <p:nvPr/>
        </p:nvSpPr>
        <p:spPr>
          <a:xfrm rot="16200000">
            <a:off x="4789783" y="3665386"/>
            <a:ext cx="462311" cy="221723"/>
          </a:xfrm>
          <a:prstGeom prst="downArrow">
            <a:avLst/>
          </a:prstGeom>
          <a:solidFill>
            <a:srgbClr val="9DA4BF"/>
          </a:solidFill>
          <a:ln w="6350">
            <a:solidFill>
              <a:srgbClr val="5259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93" name="TextBox 192"/>
          <p:cNvSpPr txBox="1"/>
          <p:nvPr/>
        </p:nvSpPr>
        <p:spPr>
          <a:xfrm>
            <a:off x="4674121" y="3967637"/>
            <a:ext cx="671587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616C95"/>
                </a:solidFill>
              </a:rPr>
              <a:t>Generate</a:t>
            </a:r>
            <a:endParaRPr lang="en-US" sz="1000" dirty="0">
              <a:solidFill>
                <a:srgbClr val="616C95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1663941" y="2634923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1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224252" y="4359890"/>
            <a:ext cx="307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2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881508" y="3650046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3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6199109" y="3650045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4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99" name="Group 198"/>
          <p:cNvGrpSpPr/>
          <p:nvPr/>
        </p:nvGrpSpPr>
        <p:grpSpPr>
          <a:xfrm>
            <a:off x="6607096" y="3357897"/>
            <a:ext cx="654078" cy="803883"/>
            <a:chOff x="6609915" y="3352801"/>
            <a:chExt cx="654078" cy="803883"/>
          </a:xfrm>
        </p:grpSpPr>
        <p:pic>
          <p:nvPicPr>
            <p:cNvPr id="201" name="Picture 2" descr="C:\Users\umroot\Desktop\Picture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9915" y="3352801"/>
              <a:ext cx="595322" cy="745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2" name="Picture 2" descr="C:\Users\umroot\Desktop\Picture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8671" y="3411581"/>
              <a:ext cx="595322" cy="745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3" name="Group 202"/>
          <p:cNvGrpSpPr/>
          <p:nvPr/>
        </p:nvGrpSpPr>
        <p:grpSpPr>
          <a:xfrm>
            <a:off x="6473282" y="3470289"/>
            <a:ext cx="1141423" cy="1128729"/>
            <a:chOff x="6473282" y="3470289"/>
            <a:chExt cx="1141423" cy="1128729"/>
          </a:xfrm>
        </p:grpSpPr>
        <p:grpSp>
          <p:nvGrpSpPr>
            <p:cNvPr id="204" name="Group 203"/>
            <p:cNvGrpSpPr/>
            <p:nvPr/>
          </p:nvGrpSpPr>
          <p:grpSpPr>
            <a:xfrm>
              <a:off x="6473282" y="4157796"/>
              <a:ext cx="1141423" cy="441222"/>
              <a:chOff x="5675335" y="4351703"/>
              <a:chExt cx="1811666" cy="715234"/>
            </a:xfrm>
          </p:grpSpPr>
          <p:sp>
            <p:nvSpPr>
              <p:cNvPr id="206" name="TextBox 205"/>
              <p:cNvSpPr txBox="1"/>
              <p:nvPr/>
            </p:nvSpPr>
            <p:spPr>
              <a:xfrm>
                <a:off x="6126057" y="4351703"/>
                <a:ext cx="1080467" cy="449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NSD</a:t>
                </a:r>
                <a:endParaRPr lang="en-US" sz="1200" b="1" dirty="0"/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5675335" y="4655332"/>
                <a:ext cx="1811666" cy="411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(ETSI Standard)</a:t>
                </a:r>
              </a:p>
            </p:txBody>
          </p:sp>
        </p:grpSp>
        <p:pic>
          <p:nvPicPr>
            <p:cNvPr id="205" name="Picture 2" descr="C:\Users\umroot\Desktop\Picture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7112" y="3470289"/>
              <a:ext cx="595322" cy="745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552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23900" y="188640"/>
            <a:ext cx="7772400" cy="1143000"/>
          </a:xfrm>
        </p:spPr>
        <p:txBody>
          <a:bodyPr/>
          <a:lstStyle/>
          <a:p>
            <a:r>
              <a:rPr lang="en-US" dirty="0"/>
              <a:t>Modeling </a:t>
            </a:r>
            <a:r>
              <a:rPr lang="en-US" dirty="0" smtClean="0"/>
              <a:t>Framework: Basis</a:t>
            </a:r>
            <a:endParaRPr lang="en-CA" altLang="en-US" sz="1800" dirty="0" smtClean="0"/>
          </a:p>
        </p:txBody>
      </p:sp>
      <p:sp>
        <p:nvSpPr>
          <p:cNvPr id="5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10</a:t>
            </a:r>
            <a:endParaRPr lang="en-CA" dirty="0"/>
          </a:p>
        </p:txBody>
      </p:sp>
      <p:grpSp>
        <p:nvGrpSpPr>
          <p:cNvPr id="52" name="Group 51"/>
          <p:cNvGrpSpPr/>
          <p:nvPr/>
        </p:nvGrpSpPr>
        <p:grpSpPr>
          <a:xfrm>
            <a:off x="5974167" y="3257410"/>
            <a:ext cx="1295180" cy="573877"/>
            <a:chOff x="6251773" y="4933083"/>
            <a:chExt cx="908050" cy="402345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6293152" y="4933083"/>
              <a:ext cx="493628" cy="402345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 rot="2361221">
              <a:off x="6251773" y="5071655"/>
              <a:ext cx="908050" cy="194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Functional</a:t>
              </a:r>
            </a:p>
          </p:txBody>
        </p:sp>
      </p:grpSp>
      <p:sp>
        <p:nvSpPr>
          <p:cNvPr id="55" name="Rounded Rectangle 54"/>
          <p:cNvSpPr/>
          <p:nvPr/>
        </p:nvSpPr>
        <p:spPr>
          <a:xfrm>
            <a:off x="4737920" y="2505313"/>
            <a:ext cx="1291812" cy="766627"/>
          </a:xfrm>
          <a:prstGeom prst="roundRect">
            <a:avLst/>
          </a:prstGeom>
          <a:solidFill>
            <a:srgbClr val="F6F8E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tx1"/>
                </a:solidFill>
              </a:rPr>
              <a:t>NF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3752357" y="3220645"/>
            <a:ext cx="1224395" cy="565575"/>
            <a:chOff x="4571672" y="4909400"/>
            <a:chExt cx="858423" cy="396524"/>
          </a:xfrm>
        </p:grpSpPr>
        <p:cxnSp>
          <p:nvCxnSpPr>
            <p:cNvPr id="57" name="Straight Arrow Connector 56"/>
            <p:cNvCxnSpPr/>
            <p:nvPr/>
          </p:nvCxnSpPr>
          <p:spPr>
            <a:xfrm flipH="1">
              <a:off x="4753717" y="4929818"/>
              <a:ext cx="496352" cy="376106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9385481">
              <a:off x="4571672" y="4909400"/>
              <a:ext cx="858423" cy="194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Architectural</a:t>
              </a:r>
            </a:p>
          </p:txBody>
        </p:sp>
      </p:grpSp>
      <p:sp>
        <p:nvSpPr>
          <p:cNvPr id="59" name="Rounded Rectangle 58"/>
          <p:cNvSpPr/>
          <p:nvPr/>
        </p:nvSpPr>
        <p:spPr>
          <a:xfrm>
            <a:off x="6159219" y="3928691"/>
            <a:ext cx="1365109" cy="3791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ysClr val="windowText" lastClr="000000"/>
                </a:solidFill>
              </a:rPr>
              <a:t>Functionality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3301728" y="3837309"/>
            <a:ext cx="1396058" cy="53550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ysClr val="windowText" lastClr="000000"/>
                </a:solidFill>
              </a:rPr>
              <a:t>Architecture</a:t>
            </a:r>
          </a:p>
          <a:p>
            <a:pPr algn="ctr"/>
            <a:r>
              <a:rPr lang="en-US" sz="1100" b="1" dirty="0">
                <a:solidFill>
                  <a:sysClr val="windowText" lastClr="000000"/>
                </a:solidFill>
              </a:rPr>
              <a:t>Block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881362" y="3757976"/>
            <a:ext cx="2278072" cy="710125"/>
            <a:chOff x="1535779" y="4675814"/>
            <a:chExt cx="1597154" cy="497868"/>
          </a:xfrm>
        </p:grpSpPr>
        <p:cxnSp>
          <p:nvCxnSpPr>
            <p:cNvPr id="62" name="Straight Arrow Connector 61"/>
            <p:cNvCxnSpPr/>
            <p:nvPr/>
          </p:nvCxnSpPr>
          <p:spPr>
            <a:xfrm flipH="1">
              <a:off x="2772532" y="4915962"/>
              <a:ext cx="360401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1535779" y="4675814"/>
              <a:ext cx="1182357" cy="49786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ysClr val="windowText" lastClr="000000"/>
                  </a:solidFill>
                </a:rPr>
                <a:t>Implementation</a:t>
              </a:r>
            </a:p>
            <a:p>
              <a:pPr algn="ctr"/>
              <a:r>
                <a:rPr lang="en-US" sz="1100" b="1" dirty="0" smtClean="0">
                  <a:solidFill>
                    <a:sysClr val="windowText" lastClr="000000"/>
                  </a:solidFill>
                </a:rPr>
                <a:t>(Product):</a:t>
              </a:r>
              <a:endParaRPr lang="en-US" sz="1100" b="1" dirty="0">
                <a:solidFill>
                  <a:sysClr val="windowText" lastClr="000000"/>
                </a:solidFill>
              </a:endParaRPr>
            </a:p>
            <a:p>
              <a:pPr algn="ctr"/>
              <a:r>
                <a:rPr lang="en-US" sz="1100" b="1" dirty="0">
                  <a:solidFill>
                    <a:sysClr val="windowText" lastClr="000000"/>
                  </a:solidFill>
                </a:rPr>
                <a:t>VNF, PNF, …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95398" y="3849973"/>
            <a:ext cx="1270666" cy="261608"/>
            <a:chOff x="5438568" y="5637521"/>
            <a:chExt cx="890862" cy="183414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5438568" y="5815843"/>
              <a:ext cx="709956" cy="0"/>
            </a:xfrm>
            <a:prstGeom prst="straightConnector1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511697" y="5637521"/>
              <a:ext cx="817733" cy="183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Realized By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208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723900" y="188640"/>
            <a:ext cx="7772400" cy="1143000"/>
          </a:xfrm>
        </p:spPr>
        <p:txBody>
          <a:bodyPr/>
          <a:lstStyle/>
          <a:p>
            <a:r>
              <a:rPr lang="en-US" dirty="0"/>
              <a:t>Modeling </a:t>
            </a:r>
            <a:r>
              <a:rPr lang="en-US" dirty="0" smtClean="0"/>
              <a:t>Framework: NSReq</a:t>
            </a:r>
            <a:endParaRPr lang="en-CA" altLang="en-US" sz="1800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55575" y="1196752"/>
            <a:ext cx="8388425" cy="4824536"/>
          </a:xfrm>
        </p:spPr>
        <p:txBody>
          <a:bodyPr/>
          <a:lstStyle/>
          <a:p>
            <a:r>
              <a:rPr lang="en-US" dirty="0" smtClean="0"/>
              <a:t>NSReq Example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b="1" dirty="0" smtClean="0"/>
              <a:t>VoLTE</a:t>
            </a:r>
            <a:r>
              <a:rPr lang="en-US" sz="2000" dirty="0" smtClean="0"/>
              <a:t> service with</a:t>
            </a:r>
          </a:p>
          <a:p>
            <a:pPr lvl="2"/>
            <a:r>
              <a:rPr lang="en-US" sz="1800" b="1" dirty="0" smtClean="0"/>
              <a:t>Voice Call </a:t>
            </a:r>
            <a:r>
              <a:rPr lang="en-US" sz="1800" dirty="0" smtClean="0"/>
              <a:t>and </a:t>
            </a:r>
            <a:r>
              <a:rPr lang="en-US" sz="1800" b="1" dirty="0" smtClean="0"/>
              <a:t>Registration</a:t>
            </a:r>
          </a:p>
          <a:p>
            <a:pPr lvl="1"/>
            <a:r>
              <a:rPr lang="en-US" sz="2000" dirty="0" smtClean="0"/>
              <a:t> </a:t>
            </a:r>
            <a:r>
              <a:rPr lang="en-US" sz="2000" b="1" dirty="0" smtClean="0"/>
              <a:t>6 Mb/s </a:t>
            </a:r>
            <a:r>
              <a:rPr lang="en-US" sz="2000" dirty="0" smtClean="0"/>
              <a:t>throughput and </a:t>
            </a:r>
            <a:r>
              <a:rPr lang="en-US" sz="2000" b="1" dirty="0" smtClean="0"/>
              <a:t>50 Request per Second</a:t>
            </a:r>
            <a:r>
              <a:rPr lang="en-US" sz="2000" dirty="0" smtClean="0"/>
              <a:t> respectively</a:t>
            </a:r>
          </a:p>
          <a:p>
            <a:pPr lvl="1"/>
            <a:r>
              <a:rPr lang="en-US" sz="2000" dirty="0" smtClean="0"/>
              <a:t>Using </a:t>
            </a:r>
            <a:r>
              <a:rPr lang="en-US" sz="2000" b="1" dirty="0" smtClean="0"/>
              <a:t>IMS</a:t>
            </a:r>
            <a:r>
              <a:rPr lang="en-US" sz="2000" dirty="0" smtClean="0"/>
              <a:t> architecture</a:t>
            </a:r>
            <a:endParaRPr lang="en-US" sz="20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376708" y="3789040"/>
            <a:ext cx="3146157" cy="1691232"/>
            <a:chOff x="5447292" y="2709477"/>
            <a:chExt cx="3146157" cy="1691232"/>
          </a:xfrm>
        </p:grpSpPr>
        <p:grpSp>
          <p:nvGrpSpPr>
            <p:cNvPr id="38" name="Group 37"/>
            <p:cNvGrpSpPr/>
            <p:nvPr/>
          </p:nvGrpSpPr>
          <p:grpSpPr>
            <a:xfrm>
              <a:off x="5447292" y="2709477"/>
              <a:ext cx="2432124" cy="1691232"/>
              <a:chOff x="5447292" y="2709477"/>
              <a:chExt cx="2432124" cy="1691232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6525221" y="2709477"/>
                <a:ext cx="715786" cy="369542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/>
                  <a:t>VoLTE</a:t>
                </a:r>
                <a:endParaRPr lang="en-US" sz="1200" dirty="0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6981804" y="3313502"/>
                <a:ext cx="897612" cy="350730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Voice Call</a:t>
                </a:r>
                <a:endParaRPr lang="en-US" sz="1200" dirty="0"/>
              </a:p>
            </p:txBody>
          </p:sp>
          <p:cxnSp>
            <p:nvCxnSpPr>
              <p:cNvPr id="45" name="Straight Connector 44"/>
              <p:cNvCxnSpPr>
                <a:stCxn id="44" idx="0"/>
                <a:endCxn id="43" idx="2"/>
              </p:cNvCxnSpPr>
              <p:nvPr/>
            </p:nvCxnSpPr>
            <p:spPr>
              <a:xfrm flipH="1" flipV="1">
                <a:off x="6883114" y="3079019"/>
                <a:ext cx="547496" cy="2344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Rounded Rectangle 45"/>
              <p:cNvSpPr/>
              <p:nvPr/>
            </p:nvSpPr>
            <p:spPr>
              <a:xfrm>
                <a:off x="5896486" y="3313502"/>
                <a:ext cx="964215" cy="350730"/>
              </a:xfrm>
              <a:prstGeom prst="roundRect">
                <a:avLst/>
              </a:prstGeom>
              <a:solidFill>
                <a:srgbClr val="00628E"/>
              </a:solidFill>
              <a:ln>
                <a:solidFill>
                  <a:schemeClr val="accent5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Registration</a:t>
                </a:r>
                <a:endParaRPr lang="en-US" sz="1100" dirty="0"/>
              </a:p>
            </p:txBody>
          </p:sp>
          <p:cxnSp>
            <p:nvCxnSpPr>
              <p:cNvPr id="47" name="Straight Connector 46"/>
              <p:cNvCxnSpPr>
                <a:stCxn id="46" idx="0"/>
                <a:endCxn id="43" idx="2"/>
              </p:cNvCxnSpPr>
              <p:nvPr/>
            </p:nvCxnSpPr>
            <p:spPr>
              <a:xfrm flipV="1">
                <a:off x="6378594" y="3079019"/>
                <a:ext cx="504520" cy="2344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Rounded Rectangle 47"/>
              <p:cNvSpPr/>
              <p:nvPr/>
            </p:nvSpPr>
            <p:spPr>
              <a:xfrm>
                <a:off x="5447292" y="2710285"/>
                <a:ext cx="655101" cy="371833"/>
              </a:xfrm>
              <a:prstGeom prst="roundRect">
                <a:avLst/>
              </a:prstGeom>
              <a:solidFill>
                <a:srgbClr val="BCABA5"/>
              </a:solidFill>
              <a:ln>
                <a:solidFill>
                  <a:srgbClr val="5259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ysClr val="windowText" lastClr="000000"/>
                    </a:solidFill>
                  </a:rPr>
                  <a:t>IMS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49" name="Elbow Connector 159"/>
              <p:cNvCxnSpPr>
                <a:stCxn id="43" idx="1"/>
                <a:endCxn id="48" idx="3"/>
              </p:cNvCxnSpPr>
              <p:nvPr/>
            </p:nvCxnSpPr>
            <p:spPr>
              <a:xfrm flipH="1">
                <a:off x="6102393" y="2894248"/>
                <a:ext cx="422828" cy="1954"/>
              </a:xfrm>
              <a:prstGeom prst="straightConnector1">
                <a:avLst/>
              </a:prstGeom>
              <a:ln w="19050">
                <a:solidFill>
                  <a:schemeClr val="accent2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6162631" y="4154488"/>
                <a:ext cx="17167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err="1" smtClean="0"/>
                  <a:t>NSReq</a:t>
                </a:r>
                <a:r>
                  <a:rPr lang="en-US" sz="1000" b="1" dirty="0"/>
                  <a:t> </a:t>
                </a:r>
                <a:r>
                  <a:rPr lang="en-US" sz="1000" b="1" dirty="0" smtClean="0"/>
                  <a:t>Model Example</a:t>
                </a:r>
                <a:endParaRPr lang="en-US" sz="1000" b="1" dirty="0"/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8119422" y="3336642"/>
              <a:ext cx="474027" cy="312023"/>
            </a:xfrm>
            <a:prstGeom prst="roundRect">
              <a:avLst/>
            </a:prstGeom>
            <a:solidFill>
              <a:srgbClr val="FFE5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ysClr val="windowText" lastClr="000000"/>
                  </a:solidFill>
                </a:rPr>
                <a:t>6 Mb/s</a:t>
              </a:r>
              <a:endParaRPr lang="en-US" sz="900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44" idx="3"/>
              <a:endCxn id="39" idx="1"/>
            </p:cNvCxnSpPr>
            <p:nvPr/>
          </p:nvCxnSpPr>
          <p:spPr>
            <a:xfrm>
              <a:off x="7879416" y="3488867"/>
              <a:ext cx="240006" cy="3787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163"/>
            <p:cNvCxnSpPr>
              <a:stCxn id="46" idx="2"/>
              <a:endCxn id="42" idx="1"/>
            </p:cNvCxnSpPr>
            <p:nvPr/>
          </p:nvCxnSpPr>
          <p:spPr>
            <a:xfrm rot="16200000" flipH="1">
              <a:off x="7135037" y="2907789"/>
              <a:ext cx="227942" cy="1740828"/>
            </a:xfrm>
            <a:prstGeom prst="bentConnector2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8119422" y="3736162"/>
              <a:ext cx="474027" cy="312023"/>
            </a:xfrm>
            <a:prstGeom prst="roundRect">
              <a:avLst/>
            </a:prstGeom>
            <a:solidFill>
              <a:srgbClr val="FFE5E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ysClr val="windowText" lastClr="000000"/>
                  </a:solidFill>
                </a:rPr>
                <a:t>50 RPS</a:t>
              </a:r>
              <a:endParaRPr lang="en-US" sz="9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58200" y="6416675"/>
            <a:ext cx="533400" cy="365125"/>
          </a:xfrm>
        </p:spPr>
        <p:txBody>
          <a:bodyPr/>
          <a:lstStyle/>
          <a:p>
            <a:r>
              <a:rPr lang="en-CA" dirty="0" smtClean="0"/>
              <a:t>10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968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CS_Presentation-Template">
  <a:themeElements>
    <a:clrScheme name="Concordia-PP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8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80" charset="0"/>
          </a:defRPr>
        </a:defPPr>
      </a:lstStyle>
    </a:lnDef>
  </a:objectDefaults>
  <a:extraClrSchemeLst>
    <a:extraClrScheme>
      <a:clrScheme name="Concordia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rdia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rdia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rdia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rdia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rdia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ordia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ENCS_Presentation-Template</Template>
  <TotalTime>1391</TotalTime>
  <Words>1209</Words>
  <Application>Microsoft Office PowerPoint</Application>
  <PresentationFormat>On-screen Show (4:3)</PresentationFormat>
  <Paragraphs>418</Paragraphs>
  <Slides>23</Slides>
  <Notes>12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ＭＳ Ｐゴシック</vt:lpstr>
      <vt:lpstr>Arial</vt:lpstr>
      <vt:lpstr>GillSans Bold</vt:lpstr>
      <vt:lpstr>Times</vt:lpstr>
      <vt:lpstr>Wingdings</vt:lpstr>
      <vt:lpstr>ENCS_Presentation-Template</vt:lpstr>
      <vt:lpstr>Automated Design of  Network Services from Network Service Requirements</vt:lpstr>
      <vt:lpstr>Outline</vt:lpstr>
      <vt:lpstr>Background</vt:lpstr>
      <vt:lpstr>Motivation</vt:lpstr>
      <vt:lpstr>Goal</vt:lpstr>
      <vt:lpstr>Overall Picture</vt:lpstr>
      <vt:lpstr>Overall Picture</vt:lpstr>
      <vt:lpstr>Modeling Framework: Basis</vt:lpstr>
      <vt:lpstr>Modeling Framework: NSReq</vt:lpstr>
      <vt:lpstr>Modeling Framework: NSReq</vt:lpstr>
      <vt:lpstr>Modeling Framework: Network Functional Ontology</vt:lpstr>
      <vt:lpstr>Modeling Framework: VNF</vt:lpstr>
      <vt:lpstr>Method Steps</vt:lpstr>
      <vt:lpstr>Method Steps (Cont’d)</vt:lpstr>
      <vt:lpstr>Method Steps (Cont’d)</vt:lpstr>
      <vt:lpstr>Method Steps (Cont’d)</vt:lpstr>
      <vt:lpstr>Prototype Tool</vt:lpstr>
      <vt:lpstr>Conclusion &amp; Future Work</vt:lpstr>
      <vt:lpstr>PowerPoint Presentation</vt:lpstr>
      <vt:lpstr>Background: Network Service</vt:lpstr>
      <vt:lpstr>Background: NFV</vt:lpstr>
      <vt:lpstr>Background: NFV (Cont’d)</vt:lpstr>
      <vt:lpstr>Background: NFV (Cont’d)</vt:lpstr>
    </vt:vector>
  </TitlesOfParts>
  <Company>ENCS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khendek</dc:creator>
  <cp:lastModifiedBy>Navid</cp:lastModifiedBy>
  <cp:revision>222</cp:revision>
  <dcterms:created xsi:type="dcterms:W3CDTF">2011-03-19T21:17:26Z</dcterms:created>
  <dcterms:modified xsi:type="dcterms:W3CDTF">2020-04-14T01:40:27Z</dcterms:modified>
</cp:coreProperties>
</file>