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66" r:id="rId2"/>
    <p:sldId id="267" r:id="rId3"/>
    <p:sldId id="264" r:id="rId4"/>
    <p:sldId id="268" r:id="rId5"/>
    <p:sldId id="273" r:id="rId6"/>
    <p:sldId id="271" r:id="rId7"/>
    <p:sldId id="281" r:id="rId8"/>
    <p:sldId id="274" r:id="rId9"/>
    <p:sldId id="276" r:id="rId10"/>
    <p:sldId id="265" r:id="rId11"/>
    <p:sldId id="270" r:id="rId12"/>
    <p:sldId id="275" r:id="rId13"/>
    <p:sldId id="282" r:id="rId14"/>
    <p:sldId id="277" r:id="rId15"/>
    <p:sldId id="280" r:id="rId16"/>
    <p:sldId id="278" r:id="rId17"/>
    <p:sldId id="279" r:id="rId18"/>
    <p:sldId id="283" r:id="rId19"/>
    <p:sldId id="284" r:id="rId20"/>
    <p:sldId id="269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7461" autoAdjust="0"/>
  </p:normalViewPr>
  <p:slideViewPr>
    <p:cSldViewPr>
      <p:cViewPr varScale="1">
        <p:scale>
          <a:sx n="160" d="100"/>
          <a:sy n="160" d="100"/>
        </p:scale>
        <p:origin x="294" y="13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19F31B-378D-4EB5-ACA1-F70A1D31E791}" type="datetimeFigureOut">
              <a:rPr lang="zh-CN" altLang="en-US" smtClean="0"/>
              <a:pPr/>
              <a:t>2020/4/14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D0D0D5-670F-41A6-A7D3-0BABDC5192B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0801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D0D0D5-670F-41A6-A7D3-0BABDC5192B6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25063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altLang="zh-CN" dirty="0"/>
              <a:t>Note: </a:t>
            </a:r>
            <a:r>
              <a:rPr lang="en-GB" dirty="0"/>
              <a:t>A way to set a subservice as “under-maintenance”, not to receive any symptoms</a:t>
            </a:r>
          </a:p>
          <a:p>
            <a:pPr lvl="1"/>
            <a:r>
              <a:rPr lang="en-GB" dirty="0"/>
              <a:t>Ex: device upgrade, optic replacement, routing protocol adjustment 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D0D0D5-670F-41A6-A7D3-0BABDC5192B6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09529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altLang="zh-CN" dirty="0"/>
              <a:t>New </a:t>
            </a:r>
            <a:r>
              <a:rPr lang="fr-FR" altLang="zh-CN" dirty="0" err="1"/>
              <a:t>inte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D0D0D5-670F-41A6-A7D3-0BABDC5192B6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58726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D0D0D5-670F-41A6-A7D3-0BABDC5192B6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66744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D0D0D5-670F-41A6-A7D3-0BABDC5192B6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3777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D0D0D5-670F-41A6-A7D3-0BABDC5192B6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77686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D0D0D5-670F-41A6-A7D3-0BABDC5192B6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16010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D0D0D5-670F-41A6-A7D3-0BABDC5192B6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02326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D0D0D5-670F-41A6-A7D3-0BABDC5192B6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71993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D0D0D5-670F-41A6-A7D3-0BABDC5192B6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72177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D0D0D5-670F-41A6-A7D3-0BABDC5192B6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89247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2020/4/14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tracker.ietf.org/doc/draft-claise-opsawg-service-assurance-yang/" TargetMode="External"/><Relationship Id="rId2" Type="http://schemas.openxmlformats.org/officeDocument/2006/relationships/hyperlink" Target="https://datatracker.ietf.org/doc/draft-claise-opsawg-service-assurance-architecture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tools.ietf.org/wg/opsawg/minutes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tools.ietf.org/wg/opsawg/minutes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tools.ietf.org/wg/opsawg/minutes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tools.ietf.org/wg/opsawg/minutes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tools.ietf.org/wg/opsawg/minutes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tools.ietf.org/wg/opsawg/minutes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tools.ietf.org/wg/opsawg/minutes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tools.ietf.org/wg/opsawg/minute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tools.ietf.org/wg/opsawg/minute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tools.ietf.org/wg/opsawg/minute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tools.ietf.org/wg/opsawg/minutes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209800" y="1141265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GB" sz="4000" b="1" dirty="0"/>
              <a:t>Service Assurance for Intent-based Networking Architecture </a:t>
            </a:r>
            <a:br>
              <a:rPr lang="en-GB" sz="4000" b="1" dirty="0"/>
            </a:br>
            <a:r>
              <a:rPr lang="en-GB" sz="4000" b="1" dirty="0"/>
              <a:t>&amp;</a:t>
            </a:r>
            <a:br>
              <a:rPr lang="en-GB" sz="4000" b="1" dirty="0"/>
            </a:br>
            <a:r>
              <a:rPr lang="en-GB" sz="4000" b="1" dirty="0"/>
              <a:t>YANG Modules for Service Assurance</a:t>
            </a:r>
            <a:endParaRPr lang="zh-CN" altLang="en-US" sz="4000" dirty="0"/>
          </a:p>
        </p:txBody>
      </p:sp>
      <p:sp>
        <p:nvSpPr>
          <p:cNvPr id="4" name="标题 1">
            <a:extLst>
              <a:ext uri="{FF2B5EF4-FFF2-40B4-BE49-F238E27FC236}">
                <a16:creationId xmlns:a16="http://schemas.microsoft.com/office/drawing/2014/main" id="{0E4921BE-4113-442A-9247-E2FD7E6886D6}"/>
              </a:ext>
            </a:extLst>
          </p:cNvPr>
          <p:cNvSpPr txBox="1">
            <a:spLocks/>
          </p:cNvSpPr>
          <p:nvPr/>
        </p:nvSpPr>
        <p:spPr>
          <a:xfrm>
            <a:off x="2209800" y="3356992"/>
            <a:ext cx="7772400" cy="20454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9600" dirty="0">
                <a:hlinkClick r:id="rId2"/>
              </a:rPr>
              <a:t>draft-claise-opsawg-service-assurance-architecture-02</a:t>
            </a:r>
            <a:endParaRPr lang="en-GB" sz="9600" dirty="0"/>
          </a:p>
          <a:p>
            <a:r>
              <a:rPr lang="en-GB" sz="9600" dirty="0"/>
              <a:t>B. Claise (Cisco), J. Quilbeuf (Cisco), Y. El </a:t>
            </a:r>
            <a:r>
              <a:rPr lang="en-GB" sz="9600" dirty="0" err="1"/>
              <a:t>Fathi</a:t>
            </a:r>
            <a:r>
              <a:rPr lang="en-GB" sz="9600" dirty="0"/>
              <a:t> (Orange), D. Lopez (Telefonica), D. </a:t>
            </a:r>
            <a:r>
              <a:rPr lang="en-GB" sz="9600" dirty="0" err="1"/>
              <a:t>Voyer</a:t>
            </a:r>
            <a:r>
              <a:rPr lang="en-GB" sz="9600" dirty="0"/>
              <a:t> (Bell Canada)</a:t>
            </a:r>
          </a:p>
          <a:p>
            <a:br>
              <a:rPr lang="en-GB" sz="9600" dirty="0">
                <a:hlinkClick r:id="rId3"/>
              </a:rPr>
            </a:br>
            <a:r>
              <a:rPr lang="en-GB" sz="9600" dirty="0">
                <a:hlinkClick r:id="rId3"/>
              </a:rPr>
              <a:t>draft-claise-opsawg-service-assurance-yang-04</a:t>
            </a:r>
            <a:endParaRPr lang="en-GB" sz="9600" dirty="0"/>
          </a:p>
          <a:p>
            <a:r>
              <a:rPr lang="en-GB" sz="9600" dirty="0"/>
              <a:t>B. Claise (Cisco), J. Quilbeuf (Cisco), P. </a:t>
            </a:r>
            <a:r>
              <a:rPr lang="en-GB" sz="9600" dirty="0" err="1"/>
              <a:t>Lucente</a:t>
            </a:r>
            <a:r>
              <a:rPr lang="en-GB" sz="9600" dirty="0"/>
              <a:t>(NTT), P. Fasano (Telecom Italia Mobile)</a:t>
            </a:r>
          </a:p>
          <a:p>
            <a:br>
              <a:rPr lang="en-GB" sz="4000" b="1" dirty="0"/>
            </a:br>
            <a:endParaRPr lang="zh-CN" altLang="en-US" sz="4000" dirty="0"/>
          </a:p>
        </p:txBody>
      </p:sp>
      <p:sp>
        <p:nvSpPr>
          <p:cNvPr id="6" name="副标题 2">
            <a:extLst>
              <a:ext uri="{FF2B5EF4-FFF2-40B4-BE49-F238E27FC236}">
                <a16:creationId xmlns:a16="http://schemas.microsoft.com/office/drawing/2014/main" id="{8C8696DB-15EF-41DA-B5CE-58E25199B311}"/>
              </a:ext>
            </a:extLst>
          </p:cNvPr>
          <p:cNvSpPr txBox="1">
            <a:spLocks/>
          </p:cNvSpPr>
          <p:nvPr/>
        </p:nvSpPr>
        <p:spPr>
          <a:xfrm>
            <a:off x="3071664" y="5402444"/>
            <a:ext cx="6400800" cy="4816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/>
              <a:t>IETF 107, Virtual</a:t>
            </a:r>
          </a:p>
        </p:txBody>
      </p:sp>
    </p:spTree>
    <p:extLst>
      <p:ext uri="{BB962C8B-B14F-4D97-AF65-F5344CB8AC3E}">
        <p14:creationId xmlns:p14="http://schemas.microsoft.com/office/powerpoint/2010/main" val="14363084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altLang="zh-CN" dirty="0"/>
              <a:t>Architecture</a:t>
            </a:r>
            <a:br>
              <a:rPr lang="fr-FR" altLang="zh-CN" dirty="0"/>
            </a:br>
            <a:endParaRPr lang="zh-CN" alt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EA7C0E5-7246-4531-BEB7-9246E70692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1705" y="876470"/>
            <a:ext cx="5985875" cy="5962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6271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altLang="zh-CN" dirty="0"/>
              <a:t>Flexible Architecture</a:t>
            </a:r>
            <a:br>
              <a:rPr lang="fr-FR" altLang="zh-CN" dirty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81200" y="1495326"/>
            <a:ext cx="8229600" cy="2653755"/>
          </a:xfrm>
        </p:spPr>
        <p:txBody>
          <a:bodyPr>
            <a:noAutofit/>
          </a:bodyPr>
          <a:lstStyle/>
          <a:p>
            <a:endParaRPr lang="en-US" altLang="zh-CN" sz="1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EA7C0E5-7246-4531-BEB7-9246E70692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1705" y="876470"/>
            <a:ext cx="5985875" cy="596267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4ABF8B0-2CE4-43BA-9686-E92E52356D5F}"/>
              </a:ext>
            </a:extLst>
          </p:cNvPr>
          <p:cNvSpPr/>
          <p:nvPr/>
        </p:nvSpPr>
        <p:spPr>
          <a:xfrm>
            <a:off x="3287688" y="764704"/>
            <a:ext cx="3600400" cy="29523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51EF8D-A30D-4A13-BD74-D0AD92169F07}"/>
              </a:ext>
            </a:extLst>
          </p:cNvPr>
          <p:cNvSpPr txBox="1"/>
          <p:nvPr/>
        </p:nvSpPr>
        <p:spPr>
          <a:xfrm>
            <a:off x="1734252" y="764706"/>
            <a:ext cx="15534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70C0"/>
                </a:solidFill>
              </a:rPr>
              <a:t>Could be a single box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0A8F3D0-64C1-4D73-8CA2-D2A42E53333B}"/>
              </a:ext>
            </a:extLst>
          </p:cNvPr>
          <p:cNvSpPr/>
          <p:nvPr/>
        </p:nvSpPr>
        <p:spPr>
          <a:xfrm>
            <a:off x="3287688" y="4318864"/>
            <a:ext cx="3600400" cy="25202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C43A81B-A950-4B20-B7CE-AE073923B89F}"/>
              </a:ext>
            </a:extLst>
          </p:cNvPr>
          <p:cNvSpPr txBox="1"/>
          <p:nvPr/>
        </p:nvSpPr>
        <p:spPr>
          <a:xfrm>
            <a:off x="1662244" y="4306071"/>
            <a:ext cx="17694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70C0"/>
                </a:solidFill>
              </a:rPr>
              <a:t>Agent could be in or off routers</a:t>
            </a:r>
          </a:p>
        </p:txBody>
      </p:sp>
    </p:spTree>
    <p:extLst>
      <p:ext uri="{BB962C8B-B14F-4D97-AF65-F5344CB8AC3E}">
        <p14:creationId xmlns:p14="http://schemas.microsoft.com/office/powerpoint/2010/main" val="3887648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altLang="zh-CN" dirty="0"/>
              <a:t>Open Architecture with YANG Models</a:t>
            </a:r>
            <a:br>
              <a:rPr lang="en-US" altLang="zh-CN" dirty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81200" y="1600201"/>
            <a:ext cx="8229600" cy="4525963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>
              <a:hlinkClick r:id="rId3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54C9E4F-0CDF-4661-B9E1-ED4F815A48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31705" y="876470"/>
            <a:ext cx="5985875" cy="5962674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D0BBF75-12EC-4A37-80C7-3653D7E849CA}"/>
              </a:ext>
            </a:extLst>
          </p:cNvPr>
          <p:cNvCxnSpPr>
            <a:cxnSpLocks/>
          </p:cNvCxnSpPr>
          <p:nvPr/>
        </p:nvCxnSpPr>
        <p:spPr>
          <a:xfrm flipV="1">
            <a:off x="3431704" y="3933056"/>
            <a:ext cx="1584176" cy="288032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4CD07F0-9463-4888-A3C6-648800139CB3}"/>
              </a:ext>
            </a:extLst>
          </p:cNvPr>
          <p:cNvCxnSpPr>
            <a:cxnSpLocks/>
          </p:cNvCxnSpPr>
          <p:nvPr/>
        </p:nvCxnSpPr>
        <p:spPr>
          <a:xfrm flipH="1" flipV="1">
            <a:off x="7392144" y="4581128"/>
            <a:ext cx="1152128" cy="792088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311E7DF0-0DE8-489C-B31E-D57FC09BD78A}"/>
              </a:ext>
            </a:extLst>
          </p:cNvPr>
          <p:cNvSpPr txBox="1"/>
          <p:nvPr/>
        </p:nvSpPr>
        <p:spPr>
          <a:xfrm>
            <a:off x="2495600" y="3990256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</a:rPr>
              <a:t>YANG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2336108-8BC2-4DC8-9C71-09BF1A463217}"/>
              </a:ext>
            </a:extLst>
          </p:cNvPr>
          <p:cNvSpPr txBox="1"/>
          <p:nvPr/>
        </p:nvSpPr>
        <p:spPr>
          <a:xfrm>
            <a:off x="8544272" y="5142384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</a:rPr>
              <a:t>YANG</a:t>
            </a:r>
          </a:p>
        </p:txBody>
      </p:sp>
    </p:spTree>
    <p:extLst>
      <p:ext uri="{BB962C8B-B14F-4D97-AF65-F5344CB8AC3E}">
        <p14:creationId xmlns:p14="http://schemas.microsoft.com/office/powerpoint/2010/main" val="26825532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altLang="zh-CN" dirty="0"/>
              <a:t>Open Architecture with YANG Models</a:t>
            </a:r>
            <a:br>
              <a:rPr lang="en-US" altLang="zh-CN" dirty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81200" y="1600201"/>
            <a:ext cx="8229600" cy="4525963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>
              <a:hlinkClick r:id="rId3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54C9E4F-0CDF-4661-B9E1-ED4F815A48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31705" y="876470"/>
            <a:ext cx="5985875" cy="5962674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D0BBF75-12EC-4A37-80C7-3653D7E849CA}"/>
              </a:ext>
            </a:extLst>
          </p:cNvPr>
          <p:cNvCxnSpPr>
            <a:cxnSpLocks/>
          </p:cNvCxnSpPr>
          <p:nvPr/>
        </p:nvCxnSpPr>
        <p:spPr>
          <a:xfrm flipV="1">
            <a:off x="3431704" y="3933056"/>
            <a:ext cx="1584176" cy="288032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4CD07F0-9463-4888-A3C6-648800139CB3}"/>
              </a:ext>
            </a:extLst>
          </p:cNvPr>
          <p:cNvCxnSpPr>
            <a:cxnSpLocks/>
          </p:cNvCxnSpPr>
          <p:nvPr/>
        </p:nvCxnSpPr>
        <p:spPr>
          <a:xfrm flipH="1" flipV="1">
            <a:off x="7392144" y="4725144"/>
            <a:ext cx="1152128" cy="792088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D4D01404-911D-4224-AECD-F43CADDAC62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3792" y="4860299"/>
            <a:ext cx="409228" cy="40922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5DF0708-07C1-46B5-A5C6-C1BD385DC0C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3792" y="3075407"/>
            <a:ext cx="409228" cy="40922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8245CBD-76BD-41B0-B74E-E534CAB25061}"/>
              </a:ext>
            </a:extLst>
          </p:cNvPr>
          <p:cNvSpPr txBox="1"/>
          <p:nvPr/>
        </p:nvSpPr>
        <p:spPr>
          <a:xfrm>
            <a:off x="2495600" y="3990256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</a:rPr>
              <a:t>YANG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FF0958-D088-4588-8D24-CBFA66677BA6}"/>
              </a:ext>
            </a:extLst>
          </p:cNvPr>
          <p:cNvSpPr txBox="1"/>
          <p:nvPr/>
        </p:nvSpPr>
        <p:spPr>
          <a:xfrm>
            <a:off x="8544272" y="5142384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</a:rPr>
              <a:t>YANG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9C68750-844E-42B9-BC55-43774A675363}"/>
              </a:ext>
            </a:extLst>
          </p:cNvPr>
          <p:cNvSpPr txBox="1"/>
          <p:nvPr/>
        </p:nvSpPr>
        <p:spPr>
          <a:xfrm>
            <a:off x="1919536" y="2801144"/>
            <a:ext cx="15121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</a:rPr>
              <a:t>Out of scope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1B8AC0A-7F44-4420-944F-8ABDD2BB0F86}"/>
              </a:ext>
            </a:extLst>
          </p:cNvPr>
          <p:cNvCxnSpPr>
            <a:cxnSpLocks/>
          </p:cNvCxnSpPr>
          <p:nvPr/>
        </p:nvCxnSpPr>
        <p:spPr>
          <a:xfrm>
            <a:off x="2844231" y="3293844"/>
            <a:ext cx="1316133" cy="0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25F48701-F278-4A87-B519-FB77D55E05D8}"/>
              </a:ext>
            </a:extLst>
          </p:cNvPr>
          <p:cNvSpPr txBox="1"/>
          <p:nvPr/>
        </p:nvSpPr>
        <p:spPr>
          <a:xfrm>
            <a:off x="1838949" y="4542220"/>
            <a:ext cx="15121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</a:rPr>
              <a:t>Out of scope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517587D-B562-40B8-B0B0-122554AD18C3}"/>
              </a:ext>
            </a:extLst>
          </p:cNvPr>
          <p:cNvCxnSpPr>
            <a:cxnSpLocks/>
          </p:cNvCxnSpPr>
          <p:nvPr/>
        </p:nvCxnSpPr>
        <p:spPr>
          <a:xfrm>
            <a:off x="2763644" y="5034920"/>
            <a:ext cx="1316133" cy="0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89380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2">
            <a:extLst>
              <a:ext uri="{FF2B5EF4-FFF2-40B4-BE49-F238E27FC236}">
                <a16:creationId xmlns:a16="http://schemas.microsoft.com/office/drawing/2014/main" id="{ACF32D32-79B8-4FDF-A1BF-0DAAC098DF28}"/>
              </a:ext>
            </a:extLst>
          </p:cNvPr>
          <p:cNvSpPr txBox="1">
            <a:spLocks/>
          </p:cNvSpPr>
          <p:nvPr/>
        </p:nvSpPr>
        <p:spPr>
          <a:xfrm>
            <a:off x="1873188" y="260649"/>
            <a:ext cx="8445624" cy="55200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en-US" sz="1200" dirty="0"/>
              <a:t>module: </a:t>
            </a:r>
            <a:r>
              <a:rPr lang="en-US" altLang="en-US" sz="1200" dirty="0" err="1"/>
              <a:t>ietf</a:t>
            </a:r>
            <a:r>
              <a:rPr lang="en-US" altLang="en-US" sz="1200" dirty="0"/>
              <a:t>-service-assurance</a:t>
            </a:r>
          </a:p>
          <a:p>
            <a:pPr marL="0" indent="0">
              <a:buNone/>
            </a:pPr>
            <a:r>
              <a:rPr lang="en-US" altLang="en-US" sz="1200" dirty="0"/>
              <a:t>  +--</a:t>
            </a:r>
            <a:r>
              <a:rPr lang="en-US" altLang="en-US" sz="1200" dirty="0" err="1"/>
              <a:t>ro</a:t>
            </a:r>
            <a:r>
              <a:rPr lang="en-US" altLang="en-US" sz="1200" dirty="0"/>
              <a:t> assurance-graph-version?       yang:counter32</a:t>
            </a:r>
          </a:p>
          <a:p>
            <a:pPr marL="0" indent="0">
              <a:buNone/>
            </a:pPr>
            <a:r>
              <a:rPr lang="en-US" altLang="en-US" sz="1200" dirty="0"/>
              <a:t>  +--</a:t>
            </a:r>
            <a:r>
              <a:rPr lang="en-US" altLang="en-US" sz="1200" dirty="0" err="1"/>
              <a:t>ro</a:t>
            </a:r>
            <a:r>
              <a:rPr lang="en-US" altLang="en-US" sz="1200" dirty="0"/>
              <a:t> assurance-graph-last-change?   </a:t>
            </a:r>
            <a:r>
              <a:rPr lang="en-US" altLang="en-US" sz="1200" dirty="0" err="1"/>
              <a:t>yang:date-and-time</a:t>
            </a:r>
            <a:endParaRPr lang="en-US" altLang="en-US" sz="1200" dirty="0"/>
          </a:p>
          <a:p>
            <a:pPr marL="0" indent="0">
              <a:buNone/>
            </a:pPr>
            <a:r>
              <a:rPr lang="en-US" altLang="en-US" sz="1200" dirty="0"/>
              <a:t>  +--</a:t>
            </a:r>
            <a:r>
              <a:rPr lang="en-US" altLang="en-US" sz="1200" dirty="0" err="1"/>
              <a:t>rw</a:t>
            </a:r>
            <a:r>
              <a:rPr lang="en-US" altLang="en-US" sz="1200" dirty="0"/>
              <a:t> subservices</a:t>
            </a:r>
          </a:p>
          <a:p>
            <a:pPr marL="0" indent="0">
              <a:buNone/>
            </a:pPr>
            <a:r>
              <a:rPr lang="en-US" altLang="en-US" sz="1200" dirty="0"/>
              <a:t>     +--</a:t>
            </a:r>
            <a:r>
              <a:rPr lang="en-US" altLang="en-US" sz="1200" dirty="0" err="1"/>
              <a:t>rw</a:t>
            </a:r>
            <a:r>
              <a:rPr lang="en-US" altLang="en-US" sz="1200" dirty="0"/>
              <a:t> subservice* [type id]</a:t>
            </a:r>
          </a:p>
          <a:p>
            <a:pPr marL="0" indent="0">
              <a:buNone/>
            </a:pPr>
            <a:r>
              <a:rPr lang="en-US" altLang="en-US" sz="1200" dirty="0"/>
              <a:t>        +--</a:t>
            </a:r>
            <a:r>
              <a:rPr lang="en-US" altLang="en-US" sz="1200" dirty="0" err="1"/>
              <a:t>rw</a:t>
            </a:r>
            <a:r>
              <a:rPr lang="en-US" altLang="en-US" sz="1200" dirty="0"/>
              <a:t> type                                </a:t>
            </a:r>
            <a:r>
              <a:rPr lang="en-US" altLang="en-US" sz="1200" dirty="0" err="1"/>
              <a:t>identityref</a:t>
            </a:r>
            <a:endParaRPr lang="en-US" altLang="en-US" sz="1200" dirty="0"/>
          </a:p>
          <a:p>
            <a:pPr marL="0" indent="0">
              <a:buNone/>
            </a:pPr>
            <a:r>
              <a:rPr lang="en-US" altLang="en-US" sz="1200" dirty="0"/>
              <a:t>        +--</a:t>
            </a:r>
            <a:r>
              <a:rPr lang="en-US" altLang="en-US" sz="1200" dirty="0" err="1"/>
              <a:t>rw</a:t>
            </a:r>
            <a:r>
              <a:rPr lang="en-US" altLang="en-US" sz="1200" dirty="0"/>
              <a:t> id                                  string</a:t>
            </a:r>
          </a:p>
          <a:p>
            <a:pPr marL="0" indent="0">
              <a:buNone/>
            </a:pPr>
            <a:r>
              <a:rPr lang="en-US" altLang="en-US" sz="1200" dirty="0"/>
              <a:t>        +--</a:t>
            </a:r>
            <a:r>
              <a:rPr lang="en-US" altLang="en-US" sz="1200" dirty="0" err="1"/>
              <a:t>ro</a:t>
            </a:r>
            <a:r>
              <a:rPr lang="en-US" altLang="en-US" sz="1200" dirty="0"/>
              <a:t> last-change?                        </a:t>
            </a:r>
            <a:r>
              <a:rPr lang="en-US" altLang="en-US" sz="1200" dirty="0" err="1"/>
              <a:t>yang:date-and-time</a:t>
            </a:r>
            <a:endParaRPr lang="en-US" altLang="en-US" sz="1200" dirty="0"/>
          </a:p>
          <a:p>
            <a:pPr marL="0" indent="0">
              <a:buNone/>
            </a:pPr>
            <a:r>
              <a:rPr lang="en-US" altLang="en-US" sz="1200" dirty="0"/>
              <a:t>        +--</a:t>
            </a:r>
            <a:r>
              <a:rPr lang="en-US" altLang="en-US" sz="1200" dirty="0" err="1"/>
              <a:t>ro</a:t>
            </a:r>
            <a:r>
              <a:rPr lang="en-US" altLang="en-US" sz="1200" dirty="0"/>
              <a:t> label?                              string</a:t>
            </a:r>
          </a:p>
          <a:p>
            <a:pPr marL="0" indent="0">
              <a:buNone/>
            </a:pPr>
            <a:r>
              <a:rPr lang="en-US" altLang="en-US" sz="1200" dirty="0"/>
              <a:t>        +--</a:t>
            </a:r>
            <a:r>
              <a:rPr lang="en-US" altLang="en-US" sz="1200" dirty="0" err="1"/>
              <a:t>rw</a:t>
            </a:r>
            <a:r>
              <a:rPr lang="en-US" altLang="en-US" sz="1200" dirty="0"/>
              <a:t> under-maintenance?                  </a:t>
            </a:r>
            <a:r>
              <a:rPr lang="en-US" altLang="en-US" sz="1200" dirty="0" err="1"/>
              <a:t>boolean</a:t>
            </a:r>
            <a:endParaRPr lang="en-US" altLang="en-US" sz="1200" dirty="0"/>
          </a:p>
          <a:p>
            <a:pPr marL="0" indent="0">
              <a:buNone/>
            </a:pPr>
            <a:r>
              <a:rPr lang="en-US" altLang="en-US" sz="1200" dirty="0"/>
              <a:t>        +--</a:t>
            </a:r>
            <a:r>
              <a:rPr lang="en-US" altLang="en-US" sz="1200" dirty="0" err="1"/>
              <a:t>rw</a:t>
            </a:r>
            <a:r>
              <a:rPr lang="en-US" altLang="en-US" sz="1200" dirty="0"/>
              <a:t> maintenance-contact                 string</a:t>
            </a:r>
          </a:p>
          <a:p>
            <a:pPr marL="0" indent="0">
              <a:buNone/>
            </a:pPr>
            <a:r>
              <a:rPr lang="en-US" altLang="en-US" sz="1200" dirty="0"/>
              <a:t>        +--</a:t>
            </a:r>
            <a:r>
              <a:rPr lang="en-US" altLang="en-US" sz="1200" dirty="0" err="1"/>
              <a:t>rw</a:t>
            </a:r>
            <a:r>
              <a:rPr lang="en-US" altLang="en-US" sz="1200" dirty="0"/>
              <a:t> (parameter)?</a:t>
            </a:r>
          </a:p>
          <a:p>
            <a:pPr marL="0" indent="0">
              <a:buNone/>
            </a:pPr>
            <a:r>
              <a:rPr lang="en-US" altLang="en-US" sz="1200" dirty="0"/>
              <a:t>        |  +--:(service-instance-parameter)</a:t>
            </a:r>
          </a:p>
          <a:p>
            <a:pPr marL="0" indent="0">
              <a:buNone/>
            </a:pPr>
            <a:r>
              <a:rPr lang="en-US" altLang="en-US" sz="1200" dirty="0"/>
              <a:t>        |     +--</a:t>
            </a:r>
            <a:r>
              <a:rPr lang="en-US" altLang="en-US" sz="1200" dirty="0" err="1"/>
              <a:t>rw</a:t>
            </a:r>
            <a:r>
              <a:rPr lang="en-US" altLang="en-US" sz="1200" dirty="0"/>
              <a:t> service-instance-parameter</a:t>
            </a:r>
          </a:p>
          <a:p>
            <a:pPr marL="0" indent="0">
              <a:buNone/>
            </a:pPr>
            <a:r>
              <a:rPr lang="en-US" altLang="en-US" sz="1200" dirty="0"/>
              <a:t>        |        +--</a:t>
            </a:r>
            <a:r>
              <a:rPr lang="en-US" altLang="en-US" sz="1200" dirty="0" err="1"/>
              <a:t>rw</a:t>
            </a:r>
            <a:r>
              <a:rPr lang="en-US" altLang="en-US" sz="1200" dirty="0"/>
              <a:t> service?         string</a:t>
            </a:r>
          </a:p>
          <a:p>
            <a:pPr marL="0" indent="0">
              <a:buNone/>
            </a:pPr>
            <a:r>
              <a:rPr lang="en-US" altLang="en-US" sz="1200" dirty="0"/>
              <a:t>        |        +--</a:t>
            </a:r>
            <a:r>
              <a:rPr lang="en-US" altLang="en-US" sz="1200" dirty="0" err="1"/>
              <a:t>rw</a:t>
            </a:r>
            <a:r>
              <a:rPr lang="en-US" altLang="en-US" sz="1200" dirty="0"/>
              <a:t> instance-name?   string</a:t>
            </a:r>
          </a:p>
          <a:p>
            <a:pPr marL="0" indent="0">
              <a:buNone/>
            </a:pPr>
            <a:r>
              <a:rPr lang="en-US" altLang="en-US" sz="1200" dirty="0"/>
              <a:t>        +--</a:t>
            </a:r>
            <a:r>
              <a:rPr lang="en-US" altLang="en-US" sz="1200" dirty="0" err="1"/>
              <a:t>ro</a:t>
            </a:r>
            <a:r>
              <a:rPr lang="en-US" altLang="en-US" sz="1200" dirty="0"/>
              <a:t> health-score?                       uint8</a:t>
            </a:r>
          </a:p>
          <a:p>
            <a:pPr marL="0" indent="0">
              <a:buNone/>
            </a:pPr>
            <a:r>
              <a:rPr lang="en-US" altLang="en-US" sz="1200" dirty="0"/>
              <a:t>        +--</a:t>
            </a:r>
            <a:r>
              <a:rPr lang="en-US" altLang="en-US" sz="1200" dirty="0" err="1"/>
              <a:t>rw</a:t>
            </a:r>
            <a:r>
              <a:rPr lang="en-US" altLang="en-US" sz="1200" dirty="0"/>
              <a:t> symptoms</a:t>
            </a:r>
          </a:p>
          <a:p>
            <a:pPr marL="0" indent="0">
              <a:buNone/>
            </a:pPr>
            <a:r>
              <a:rPr lang="en-US" altLang="en-US" sz="1200" dirty="0"/>
              <a:t>        |  +--</a:t>
            </a:r>
            <a:r>
              <a:rPr lang="en-US" altLang="en-US" sz="1200" dirty="0" err="1"/>
              <a:t>ro</a:t>
            </a:r>
            <a:r>
              <a:rPr lang="en-US" altLang="en-US" sz="1200" dirty="0"/>
              <a:t> symptom* [start-date-time id]</a:t>
            </a:r>
          </a:p>
          <a:p>
            <a:pPr marL="0" indent="0">
              <a:buNone/>
            </a:pPr>
            <a:r>
              <a:rPr lang="en-US" altLang="en-US" sz="1200" dirty="0"/>
              <a:t>        |     +--</a:t>
            </a:r>
            <a:r>
              <a:rPr lang="en-US" altLang="en-US" sz="1200" dirty="0" err="1"/>
              <a:t>ro</a:t>
            </a:r>
            <a:r>
              <a:rPr lang="en-US" altLang="en-US" sz="1200" dirty="0"/>
              <a:t> id                     string</a:t>
            </a:r>
          </a:p>
          <a:p>
            <a:pPr marL="0" indent="0">
              <a:buNone/>
            </a:pPr>
            <a:r>
              <a:rPr lang="en-US" altLang="en-US" sz="1200" dirty="0"/>
              <a:t>        |     +--</a:t>
            </a:r>
            <a:r>
              <a:rPr lang="en-US" altLang="en-US" sz="1200" dirty="0" err="1"/>
              <a:t>ro</a:t>
            </a:r>
            <a:r>
              <a:rPr lang="en-US" altLang="en-US" sz="1200" dirty="0"/>
              <a:t> health-score-weight?   uint8</a:t>
            </a:r>
          </a:p>
          <a:p>
            <a:pPr marL="0" indent="0">
              <a:buNone/>
            </a:pPr>
            <a:r>
              <a:rPr lang="en-US" altLang="en-US" sz="1200" dirty="0"/>
              <a:t>        |     +--</a:t>
            </a:r>
            <a:r>
              <a:rPr lang="en-US" altLang="en-US" sz="1200" dirty="0" err="1"/>
              <a:t>ro</a:t>
            </a:r>
            <a:r>
              <a:rPr lang="en-US" altLang="en-US" sz="1200" dirty="0"/>
              <a:t> label?                 string</a:t>
            </a:r>
          </a:p>
          <a:p>
            <a:pPr marL="0" indent="0">
              <a:buNone/>
            </a:pPr>
            <a:r>
              <a:rPr lang="en-US" altLang="en-US" sz="1200" dirty="0"/>
              <a:t>        |     +--</a:t>
            </a:r>
            <a:r>
              <a:rPr lang="en-US" altLang="en-US" sz="1200" dirty="0" err="1"/>
              <a:t>ro</a:t>
            </a:r>
            <a:r>
              <a:rPr lang="en-US" altLang="en-US" sz="1200" dirty="0"/>
              <a:t> start-date-time        </a:t>
            </a:r>
            <a:r>
              <a:rPr lang="en-US" altLang="en-US" sz="1200" dirty="0" err="1"/>
              <a:t>yang:date-and-time</a:t>
            </a:r>
            <a:endParaRPr lang="en-US" altLang="en-US" sz="1200" dirty="0"/>
          </a:p>
          <a:p>
            <a:pPr marL="0" indent="0">
              <a:buNone/>
            </a:pPr>
            <a:r>
              <a:rPr lang="en-US" altLang="en-US" sz="1200" dirty="0"/>
              <a:t>        |     +--</a:t>
            </a:r>
            <a:r>
              <a:rPr lang="en-US" altLang="en-US" sz="1200" dirty="0" err="1"/>
              <a:t>ro</a:t>
            </a:r>
            <a:r>
              <a:rPr lang="en-US" altLang="en-US" sz="1200" dirty="0"/>
              <a:t> stop-date-time?        </a:t>
            </a:r>
            <a:r>
              <a:rPr lang="en-US" altLang="en-US" sz="1200" dirty="0" err="1"/>
              <a:t>yang:date-and-time</a:t>
            </a:r>
            <a:endParaRPr lang="en-US" altLang="en-US" sz="1200" dirty="0"/>
          </a:p>
          <a:p>
            <a:pPr marL="0" indent="0">
              <a:buNone/>
            </a:pPr>
            <a:r>
              <a:rPr lang="en-US" altLang="en-US" sz="1200" dirty="0"/>
              <a:t>        +--</a:t>
            </a:r>
            <a:r>
              <a:rPr lang="en-US" altLang="en-US" sz="1200" dirty="0" err="1"/>
              <a:t>rw</a:t>
            </a:r>
            <a:r>
              <a:rPr lang="en-US" altLang="en-US" sz="1200" dirty="0"/>
              <a:t> dependencies</a:t>
            </a:r>
          </a:p>
          <a:p>
            <a:pPr marL="0" indent="0">
              <a:buNone/>
            </a:pPr>
            <a:r>
              <a:rPr lang="en-US" altLang="en-US" sz="1200" dirty="0"/>
              <a:t>           +--</a:t>
            </a:r>
            <a:r>
              <a:rPr lang="en-US" altLang="en-US" sz="1200" dirty="0" err="1"/>
              <a:t>rw</a:t>
            </a:r>
            <a:r>
              <a:rPr lang="en-US" altLang="en-US" sz="1200" dirty="0"/>
              <a:t> dependency* [type id]</a:t>
            </a:r>
          </a:p>
          <a:p>
            <a:pPr marL="0" indent="0">
              <a:buNone/>
            </a:pPr>
            <a:r>
              <a:rPr lang="en-US" altLang="en-US" sz="1200" dirty="0"/>
              <a:t>              +--</a:t>
            </a:r>
            <a:r>
              <a:rPr lang="en-US" altLang="en-US" sz="1200" dirty="0" err="1"/>
              <a:t>rw</a:t>
            </a:r>
            <a:r>
              <a:rPr lang="en-US" altLang="en-US" sz="1200" dirty="0"/>
              <a:t> type               -&gt; /subservices/subservice/type</a:t>
            </a:r>
          </a:p>
          <a:p>
            <a:pPr marL="0" indent="0">
              <a:buNone/>
            </a:pPr>
            <a:r>
              <a:rPr lang="en-US" altLang="en-US" sz="1200" dirty="0"/>
              <a:t>              +--</a:t>
            </a:r>
            <a:r>
              <a:rPr lang="en-US" altLang="en-US" sz="1200" dirty="0" err="1"/>
              <a:t>rw</a:t>
            </a:r>
            <a:r>
              <a:rPr lang="en-US" altLang="en-US" sz="1200" dirty="0"/>
              <a:t> id                 -&gt; /subservices/subservice[type=current()/../type]/id</a:t>
            </a:r>
          </a:p>
          <a:p>
            <a:pPr marL="0" indent="0">
              <a:buNone/>
            </a:pPr>
            <a:r>
              <a:rPr lang="en-US" altLang="en-US" sz="1200" dirty="0"/>
              <a:t>              +--</a:t>
            </a:r>
            <a:r>
              <a:rPr lang="en-US" altLang="en-US" sz="1200" dirty="0" err="1"/>
              <a:t>rw</a:t>
            </a:r>
            <a:r>
              <a:rPr lang="en-US" altLang="en-US" sz="1200" dirty="0"/>
              <a:t> dependency-type?   </a:t>
            </a:r>
            <a:r>
              <a:rPr lang="en-US" altLang="en-US" sz="1200" dirty="0" err="1"/>
              <a:t>identityref</a:t>
            </a:r>
            <a:endParaRPr lang="en-US" altLang="zh-CN" sz="1200" dirty="0"/>
          </a:p>
          <a:p>
            <a:endParaRPr lang="en-US" altLang="zh-CN" sz="1200" dirty="0"/>
          </a:p>
          <a:p>
            <a:endParaRPr lang="en-US" altLang="zh-CN" sz="1200" dirty="0"/>
          </a:p>
          <a:p>
            <a:endParaRPr lang="en-US" altLang="zh-CN" sz="1200" dirty="0">
              <a:hlinkClick r:id="rId3"/>
            </a:endParaRPr>
          </a:p>
        </p:txBody>
      </p:sp>
    </p:spTree>
    <p:extLst>
      <p:ext uri="{BB962C8B-B14F-4D97-AF65-F5344CB8AC3E}">
        <p14:creationId xmlns:p14="http://schemas.microsoft.com/office/powerpoint/2010/main" val="25427051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zh-CN" dirty="0"/>
              <a:t>Assurance </a:t>
            </a:r>
            <a:r>
              <a:rPr lang="fr-FR" altLang="zh-CN" dirty="0" err="1"/>
              <a:t>Tree</a:t>
            </a:r>
            <a:r>
              <a:rPr lang="fr-FR" altLang="zh-CN" dirty="0"/>
              <a:t> API</a:t>
            </a:r>
            <a:endParaRPr lang="zh-CN" altLang="en-US" dirty="0"/>
          </a:p>
        </p:txBody>
      </p:sp>
      <p:sp>
        <p:nvSpPr>
          <p:cNvPr id="7" name="内容占位符 2">
            <a:extLst>
              <a:ext uri="{FF2B5EF4-FFF2-40B4-BE49-F238E27FC236}">
                <a16:creationId xmlns:a16="http://schemas.microsoft.com/office/drawing/2014/main" id="{ACF32D32-79B8-4FDF-A1BF-0DAAC098DF28}"/>
              </a:ext>
            </a:extLst>
          </p:cNvPr>
          <p:cNvSpPr txBox="1">
            <a:spLocks/>
          </p:cNvSpPr>
          <p:nvPr/>
        </p:nvSpPr>
        <p:spPr>
          <a:xfrm>
            <a:off x="1873188" y="1449853"/>
            <a:ext cx="8445624" cy="55200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en-US" sz="1800" dirty="0"/>
              <a:t>module: </a:t>
            </a:r>
            <a:r>
              <a:rPr lang="en-US" altLang="en-US" sz="1800" dirty="0" err="1"/>
              <a:t>ietf</a:t>
            </a:r>
            <a:r>
              <a:rPr lang="en-US" altLang="en-US" sz="1800" dirty="0"/>
              <a:t>-service-assurance</a:t>
            </a:r>
          </a:p>
          <a:p>
            <a:pPr marL="0" indent="0">
              <a:buNone/>
            </a:pPr>
            <a:r>
              <a:rPr lang="en-US" altLang="en-US" sz="1800" dirty="0"/>
              <a:t>  +--</a:t>
            </a:r>
            <a:r>
              <a:rPr lang="en-US" altLang="en-US" sz="1800" dirty="0" err="1"/>
              <a:t>rw</a:t>
            </a:r>
            <a:r>
              <a:rPr lang="en-US" altLang="en-US" sz="1800" dirty="0"/>
              <a:t> subservices</a:t>
            </a:r>
          </a:p>
          <a:p>
            <a:pPr marL="0" indent="0">
              <a:buNone/>
            </a:pPr>
            <a:r>
              <a:rPr lang="en-US" altLang="en-US" sz="1800" dirty="0"/>
              <a:t>     +--</a:t>
            </a:r>
            <a:r>
              <a:rPr lang="en-US" altLang="en-US" sz="1800" dirty="0" err="1"/>
              <a:t>rw</a:t>
            </a:r>
            <a:r>
              <a:rPr lang="en-US" altLang="en-US" sz="1800" dirty="0"/>
              <a:t> subservice* [type id]</a:t>
            </a:r>
          </a:p>
          <a:p>
            <a:pPr marL="0" indent="0">
              <a:buNone/>
            </a:pPr>
            <a:r>
              <a:rPr lang="en-US" altLang="en-US" sz="1800" dirty="0"/>
              <a:t>        +--</a:t>
            </a:r>
            <a:r>
              <a:rPr lang="en-US" altLang="en-US" sz="1800" dirty="0" err="1"/>
              <a:t>rw</a:t>
            </a:r>
            <a:r>
              <a:rPr lang="en-US" altLang="en-US" sz="1800" dirty="0"/>
              <a:t> type                                </a:t>
            </a:r>
            <a:r>
              <a:rPr lang="en-US" altLang="en-US" sz="1800" dirty="0" err="1"/>
              <a:t>identityref</a:t>
            </a:r>
            <a:endParaRPr lang="en-US" altLang="en-US" sz="1800" dirty="0"/>
          </a:p>
          <a:p>
            <a:pPr marL="0" indent="0">
              <a:buNone/>
            </a:pPr>
            <a:r>
              <a:rPr lang="en-US" altLang="en-US" sz="1800" dirty="0"/>
              <a:t>        +--</a:t>
            </a:r>
            <a:r>
              <a:rPr lang="en-US" altLang="en-US" sz="1800" dirty="0" err="1"/>
              <a:t>rw</a:t>
            </a:r>
            <a:r>
              <a:rPr lang="en-US" altLang="en-US" sz="1800" dirty="0"/>
              <a:t> id                                  string</a:t>
            </a:r>
          </a:p>
          <a:p>
            <a:pPr marL="0" indent="0">
              <a:buNone/>
            </a:pPr>
            <a:r>
              <a:rPr lang="en-US" altLang="en-US" sz="1800" dirty="0"/>
              <a:t>        …</a:t>
            </a:r>
          </a:p>
          <a:p>
            <a:pPr marL="0" indent="0">
              <a:buNone/>
            </a:pPr>
            <a:r>
              <a:rPr lang="en-US" altLang="en-US" sz="1800" dirty="0"/>
              <a:t>        +--</a:t>
            </a:r>
            <a:r>
              <a:rPr lang="en-US" altLang="en-US" sz="1800" dirty="0" err="1"/>
              <a:t>rw</a:t>
            </a:r>
            <a:r>
              <a:rPr lang="en-US" altLang="en-US" sz="1800" dirty="0"/>
              <a:t> dependencies</a:t>
            </a:r>
          </a:p>
          <a:p>
            <a:pPr marL="0" indent="0">
              <a:buNone/>
            </a:pPr>
            <a:r>
              <a:rPr lang="en-US" altLang="en-US" sz="1800" dirty="0"/>
              <a:t>           +--</a:t>
            </a:r>
            <a:r>
              <a:rPr lang="en-US" altLang="en-US" sz="1800" dirty="0" err="1"/>
              <a:t>rw</a:t>
            </a:r>
            <a:r>
              <a:rPr lang="en-US" altLang="en-US" sz="1800" dirty="0"/>
              <a:t> dependency* [type id]</a:t>
            </a:r>
          </a:p>
          <a:p>
            <a:pPr marL="0" indent="0">
              <a:buNone/>
            </a:pPr>
            <a:r>
              <a:rPr lang="en-US" altLang="en-US" sz="1800" dirty="0"/>
              <a:t>              +--</a:t>
            </a:r>
            <a:r>
              <a:rPr lang="en-US" altLang="en-US" sz="1800" dirty="0" err="1"/>
              <a:t>rw</a:t>
            </a:r>
            <a:r>
              <a:rPr lang="en-US" altLang="en-US" sz="1800" dirty="0"/>
              <a:t> type               -&gt; /subservices/subservice/type</a:t>
            </a:r>
          </a:p>
          <a:p>
            <a:pPr marL="0" indent="0">
              <a:buNone/>
            </a:pPr>
            <a:r>
              <a:rPr lang="en-US" altLang="en-US" sz="1800" dirty="0"/>
              <a:t>              +--</a:t>
            </a:r>
            <a:r>
              <a:rPr lang="en-US" altLang="en-US" sz="1800" dirty="0" err="1"/>
              <a:t>rw</a:t>
            </a:r>
            <a:r>
              <a:rPr lang="en-US" altLang="en-US" sz="1800" dirty="0"/>
              <a:t> id                 -&gt; /subservices/subservice[type=current()/../type]/id</a:t>
            </a:r>
          </a:p>
          <a:p>
            <a:pPr marL="0" indent="0">
              <a:buNone/>
            </a:pPr>
            <a:r>
              <a:rPr lang="en-US" altLang="en-US" sz="1800" dirty="0"/>
              <a:t>              +--</a:t>
            </a:r>
            <a:r>
              <a:rPr lang="en-US" altLang="en-US" sz="1800" dirty="0" err="1"/>
              <a:t>rw</a:t>
            </a:r>
            <a:r>
              <a:rPr lang="en-US" altLang="en-US" sz="1800" dirty="0"/>
              <a:t> dependency-type?   </a:t>
            </a:r>
            <a:r>
              <a:rPr lang="en-US" altLang="en-US" sz="1800" dirty="0" err="1"/>
              <a:t>identityref</a:t>
            </a:r>
            <a:endParaRPr lang="en-US" altLang="zh-CN" sz="1800" dirty="0"/>
          </a:p>
          <a:p>
            <a:endParaRPr lang="en-US" altLang="zh-CN" sz="1200" dirty="0"/>
          </a:p>
          <a:p>
            <a:endParaRPr lang="en-US" altLang="zh-CN" sz="1200" dirty="0">
              <a:hlinkClick r:id="rId3"/>
            </a:endParaRPr>
          </a:p>
        </p:txBody>
      </p:sp>
      <p:sp>
        <p:nvSpPr>
          <p:cNvPr id="4" name="Right Brace 3">
            <a:extLst>
              <a:ext uri="{FF2B5EF4-FFF2-40B4-BE49-F238E27FC236}">
                <a16:creationId xmlns:a16="http://schemas.microsoft.com/office/drawing/2014/main" id="{E2AD6939-FB44-4474-9D80-67B968A6401D}"/>
              </a:ext>
            </a:extLst>
          </p:cNvPr>
          <p:cNvSpPr/>
          <p:nvPr/>
        </p:nvSpPr>
        <p:spPr>
          <a:xfrm>
            <a:off x="9480376" y="3717032"/>
            <a:ext cx="216024" cy="1691116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746AF-66A1-40AB-B072-C660FA9319BB}"/>
              </a:ext>
            </a:extLst>
          </p:cNvPr>
          <p:cNvSpPr txBox="1"/>
          <p:nvPr/>
        </p:nvSpPr>
        <p:spPr>
          <a:xfrm>
            <a:off x="8225316" y="5358046"/>
            <a:ext cx="20934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70C0"/>
                </a:solidFill>
              </a:rPr>
              <a:t>Dependency relationship</a:t>
            </a:r>
          </a:p>
        </p:txBody>
      </p:sp>
    </p:spTree>
    <p:extLst>
      <p:ext uri="{BB962C8B-B14F-4D97-AF65-F5344CB8AC3E}">
        <p14:creationId xmlns:p14="http://schemas.microsoft.com/office/powerpoint/2010/main" val="24541710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zh-CN" dirty="0" err="1"/>
              <a:t>Health</a:t>
            </a:r>
            <a:r>
              <a:rPr lang="fr-FR" altLang="zh-CN" dirty="0"/>
              <a:t> Score and </a:t>
            </a:r>
            <a:r>
              <a:rPr lang="fr-FR" altLang="zh-CN" dirty="0" err="1"/>
              <a:t>Symptoms</a:t>
            </a:r>
            <a:r>
              <a:rPr lang="fr-FR" altLang="zh-CN" dirty="0"/>
              <a:t> API</a:t>
            </a:r>
            <a:endParaRPr lang="zh-CN" altLang="en-US" dirty="0"/>
          </a:p>
        </p:txBody>
      </p:sp>
      <p:sp>
        <p:nvSpPr>
          <p:cNvPr id="7" name="内容占位符 2">
            <a:extLst>
              <a:ext uri="{FF2B5EF4-FFF2-40B4-BE49-F238E27FC236}">
                <a16:creationId xmlns:a16="http://schemas.microsoft.com/office/drawing/2014/main" id="{ACF32D32-79B8-4FDF-A1BF-0DAAC098DF28}"/>
              </a:ext>
            </a:extLst>
          </p:cNvPr>
          <p:cNvSpPr txBox="1">
            <a:spLocks/>
          </p:cNvSpPr>
          <p:nvPr/>
        </p:nvSpPr>
        <p:spPr>
          <a:xfrm>
            <a:off x="1981200" y="1556793"/>
            <a:ext cx="8311952" cy="42379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en-US" sz="1800" dirty="0"/>
              <a:t>module: </a:t>
            </a:r>
            <a:r>
              <a:rPr lang="en-US" altLang="en-US" sz="1800" dirty="0" err="1"/>
              <a:t>ietf</a:t>
            </a:r>
            <a:r>
              <a:rPr lang="en-US" altLang="en-US" sz="1800" dirty="0"/>
              <a:t>-service-assurance</a:t>
            </a:r>
          </a:p>
          <a:p>
            <a:pPr marL="0" indent="0">
              <a:buNone/>
            </a:pPr>
            <a:r>
              <a:rPr lang="en-US" altLang="en-US" sz="1800" dirty="0"/>
              <a:t>  +--</a:t>
            </a:r>
            <a:r>
              <a:rPr lang="en-US" altLang="en-US" sz="1800" dirty="0" err="1"/>
              <a:t>ro</a:t>
            </a:r>
            <a:r>
              <a:rPr lang="en-US" altLang="en-US" sz="1800" dirty="0"/>
              <a:t> assurance-graph-version?       yang:counter32</a:t>
            </a:r>
          </a:p>
          <a:p>
            <a:pPr marL="0" indent="0">
              <a:buNone/>
            </a:pPr>
            <a:r>
              <a:rPr lang="en-US" altLang="en-US" sz="1800" dirty="0"/>
              <a:t>  +--</a:t>
            </a:r>
            <a:r>
              <a:rPr lang="en-US" altLang="en-US" sz="1800" dirty="0" err="1"/>
              <a:t>ro</a:t>
            </a:r>
            <a:r>
              <a:rPr lang="en-US" altLang="en-US" sz="1800" dirty="0"/>
              <a:t> assurance-graph-last-change?   </a:t>
            </a:r>
            <a:r>
              <a:rPr lang="en-US" altLang="en-US" sz="1800" dirty="0" err="1"/>
              <a:t>yang:date-and-time</a:t>
            </a:r>
            <a:endParaRPr lang="en-US" altLang="en-US" sz="1800" dirty="0"/>
          </a:p>
          <a:p>
            <a:pPr marL="0" indent="0">
              <a:buNone/>
            </a:pPr>
            <a:r>
              <a:rPr lang="en-US" altLang="en-US" sz="1800" dirty="0"/>
              <a:t>  +--</a:t>
            </a:r>
            <a:r>
              <a:rPr lang="en-US" altLang="en-US" sz="1800" dirty="0" err="1"/>
              <a:t>rw</a:t>
            </a:r>
            <a:r>
              <a:rPr lang="en-US" altLang="en-US" sz="1800" dirty="0"/>
              <a:t> subservices</a:t>
            </a:r>
          </a:p>
          <a:p>
            <a:pPr marL="0" indent="0">
              <a:buNone/>
            </a:pPr>
            <a:r>
              <a:rPr lang="en-US" altLang="en-US" sz="1800" dirty="0"/>
              <a:t>     +--</a:t>
            </a:r>
            <a:r>
              <a:rPr lang="en-US" altLang="en-US" sz="1800" dirty="0" err="1"/>
              <a:t>rw</a:t>
            </a:r>
            <a:r>
              <a:rPr lang="en-US" altLang="en-US" sz="1800" dirty="0"/>
              <a:t> subservice* [type id]</a:t>
            </a:r>
          </a:p>
          <a:p>
            <a:pPr marL="0" indent="0">
              <a:buNone/>
            </a:pPr>
            <a:r>
              <a:rPr lang="en-US" altLang="en-US" sz="1800" dirty="0"/>
              <a:t>        ….</a:t>
            </a:r>
          </a:p>
          <a:p>
            <a:pPr marL="0" indent="0">
              <a:buNone/>
            </a:pPr>
            <a:r>
              <a:rPr lang="en-US" altLang="en-US" sz="1800" dirty="0"/>
              <a:t>        +--</a:t>
            </a:r>
            <a:r>
              <a:rPr lang="en-US" altLang="en-US" sz="1800" dirty="0" err="1"/>
              <a:t>ro</a:t>
            </a:r>
            <a:r>
              <a:rPr lang="en-US" altLang="en-US" sz="1800" dirty="0"/>
              <a:t> health-score?                       uint8</a:t>
            </a:r>
          </a:p>
          <a:p>
            <a:pPr marL="0" indent="0">
              <a:buNone/>
            </a:pPr>
            <a:r>
              <a:rPr lang="en-US" altLang="en-US" sz="1800" dirty="0"/>
              <a:t>        +--</a:t>
            </a:r>
            <a:r>
              <a:rPr lang="en-US" altLang="en-US" sz="1800" dirty="0" err="1"/>
              <a:t>rw</a:t>
            </a:r>
            <a:r>
              <a:rPr lang="en-US" altLang="en-US" sz="1800" dirty="0"/>
              <a:t> symptoms</a:t>
            </a:r>
          </a:p>
          <a:p>
            <a:pPr marL="0" indent="0">
              <a:buNone/>
            </a:pPr>
            <a:r>
              <a:rPr lang="en-US" altLang="en-US" sz="1800" dirty="0"/>
              <a:t>        |  +--</a:t>
            </a:r>
            <a:r>
              <a:rPr lang="en-US" altLang="en-US" sz="1800" dirty="0" err="1"/>
              <a:t>ro</a:t>
            </a:r>
            <a:r>
              <a:rPr lang="en-US" altLang="en-US" sz="1800" dirty="0"/>
              <a:t> symptom* [start-date-time id]</a:t>
            </a:r>
          </a:p>
          <a:p>
            <a:pPr marL="0" indent="0">
              <a:buNone/>
            </a:pPr>
            <a:r>
              <a:rPr lang="en-US" altLang="en-US" sz="1800" dirty="0"/>
              <a:t>        |     +--</a:t>
            </a:r>
            <a:r>
              <a:rPr lang="en-US" altLang="en-US" sz="1800" dirty="0" err="1"/>
              <a:t>ro</a:t>
            </a:r>
            <a:r>
              <a:rPr lang="en-US" altLang="en-US" sz="1800" dirty="0"/>
              <a:t> id                     string</a:t>
            </a:r>
          </a:p>
          <a:p>
            <a:pPr marL="0" indent="0">
              <a:buNone/>
            </a:pPr>
            <a:r>
              <a:rPr lang="en-US" altLang="en-US" sz="1800" dirty="0"/>
              <a:t>        |     +--</a:t>
            </a:r>
            <a:r>
              <a:rPr lang="en-US" altLang="en-US" sz="1800" dirty="0" err="1"/>
              <a:t>ro</a:t>
            </a:r>
            <a:r>
              <a:rPr lang="en-US" altLang="en-US" sz="1800" dirty="0"/>
              <a:t> health-score-weight?   uint8</a:t>
            </a:r>
          </a:p>
          <a:p>
            <a:pPr marL="0" indent="0">
              <a:buNone/>
            </a:pPr>
            <a:r>
              <a:rPr lang="en-US" altLang="en-US" sz="1800" dirty="0"/>
              <a:t>        |     +--</a:t>
            </a:r>
            <a:r>
              <a:rPr lang="en-US" altLang="en-US" sz="1800" dirty="0" err="1"/>
              <a:t>ro</a:t>
            </a:r>
            <a:r>
              <a:rPr lang="en-US" altLang="en-US" sz="1800" dirty="0"/>
              <a:t> label?                 string</a:t>
            </a:r>
          </a:p>
          <a:p>
            <a:pPr marL="0" indent="0">
              <a:buNone/>
            </a:pPr>
            <a:r>
              <a:rPr lang="en-US" altLang="en-US" sz="1800" dirty="0"/>
              <a:t>        |     +--</a:t>
            </a:r>
            <a:r>
              <a:rPr lang="en-US" altLang="en-US" sz="1800" dirty="0" err="1"/>
              <a:t>ro</a:t>
            </a:r>
            <a:r>
              <a:rPr lang="en-US" altLang="en-US" sz="1800" dirty="0"/>
              <a:t> start-date-time             </a:t>
            </a:r>
            <a:r>
              <a:rPr lang="en-US" altLang="en-US" sz="1800" dirty="0" err="1"/>
              <a:t>yang:date-and-time</a:t>
            </a:r>
            <a:endParaRPr lang="en-US" altLang="en-US" sz="1800" dirty="0"/>
          </a:p>
          <a:p>
            <a:pPr marL="0" indent="0">
              <a:buNone/>
            </a:pPr>
            <a:r>
              <a:rPr lang="en-US" altLang="en-US" sz="1800" dirty="0"/>
              <a:t>        |     +--</a:t>
            </a:r>
            <a:r>
              <a:rPr lang="en-US" altLang="en-US" sz="1800" dirty="0" err="1"/>
              <a:t>ro</a:t>
            </a:r>
            <a:r>
              <a:rPr lang="en-US" altLang="en-US" sz="1800" dirty="0"/>
              <a:t> stop-date-time?            </a:t>
            </a:r>
            <a:r>
              <a:rPr lang="en-US" altLang="en-US" sz="1800" dirty="0" err="1"/>
              <a:t>yang:date-and-time</a:t>
            </a:r>
            <a:endParaRPr lang="en-US" altLang="zh-CN" sz="1800" dirty="0"/>
          </a:p>
          <a:p>
            <a:endParaRPr lang="en-US" altLang="zh-CN" sz="1200" dirty="0"/>
          </a:p>
          <a:p>
            <a:endParaRPr lang="en-US" altLang="zh-CN" sz="1200" dirty="0"/>
          </a:p>
          <a:p>
            <a:endParaRPr lang="en-US" altLang="zh-CN" sz="1200" dirty="0">
              <a:hlinkClick r:id="rId3"/>
            </a:endParaRPr>
          </a:p>
        </p:txBody>
      </p:sp>
      <p:sp>
        <p:nvSpPr>
          <p:cNvPr id="3" name="Right Brace 2">
            <a:extLst>
              <a:ext uri="{FF2B5EF4-FFF2-40B4-BE49-F238E27FC236}">
                <a16:creationId xmlns:a16="http://schemas.microsoft.com/office/drawing/2014/main" id="{0EF67701-2500-400C-AE5E-66D8EEE22C33}"/>
              </a:ext>
            </a:extLst>
          </p:cNvPr>
          <p:cNvSpPr/>
          <p:nvPr/>
        </p:nvSpPr>
        <p:spPr>
          <a:xfrm>
            <a:off x="7824192" y="3573016"/>
            <a:ext cx="288032" cy="2736304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843F6AB-7558-4FFE-962E-16B3FCE3AD46}"/>
              </a:ext>
            </a:extLst>
          </p:cNvPr>
          <p:cNvSpPr txBox="1"/>
          <p:nvPr/>
        </p:nvSpPr>
        <p:spPr>
          <a:xfrm>
            <a:off x="8425970" y="3933056"/>
            <a:ext cx="155343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70C0"/>
                </a:solidFill>
              </a:rPr>
              <a:t>Health score and Symptoms per subservice</a:t>
            </a:r>
          </a:p>
        </p:txBody>
      </p:sp>
    </p:spTree>
    <p:extLst>
      <p:ext uri="{BB962C8B-B14F-4D97-AF65-F5344CB8AC3E}">
        <p14:creationId xmlns:p14="http://schemas.microsoft.com/office/powerpoint/2010/main" val="15156378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zh-CN" dirty="0" err="1"/>
              <a:t>Subservice</a:t>
            </a:r>
            <a:r>
              <a:rPr lang="fr-FR" altLang="zh-CN" dirty="0"/>
              <a:t> </a:t>
            </a:r>
            <a:r>
              <a:rPr lang="fr-FR" altLang="zh-CN" dirty="0" err="1"/>
              <a:t>Parameters</a:t>
            </a:r>
            <a:r>
              <a:rPr lang="fr-FR" altLang="zh-CN" dirty="0"/>
              <a:t> API</a:t>
            </a:r>
            <a:endParaRPr lang="zh-CN" altLang="en-US" dirty="0"/>
          </a:p>
        </p:txBody>
      </p:sp>
      <p:sp>
        <p:nvSpPr>
          <p:cNvPr id="7" name="内容占位符 2">
            <a:extLst>
              <a:ext uri="{FF2B5EF4-FFF2-40B4-BE49-F238E27FC236}">
                <a16:creationId xmlns:a16="http://schemas.microsoft.com/office/drawing/2014/main" id="{ACF32D32-79B8-4FDF-A1BF-0DAAC098DF28}"/>
              </a:ext>
            </a:extLst>
          </p:cNvPr>
          <p:cNvSpPr txBox="1">
            <a:spLocks/>
          </p:cNvSpPr>
          <p:nvPr/>
        </p:nvSpPr>
        <p:spPr>
          <a:xfrm>
            <a:off x="1873188" y="1449853"/>
            <a:ext cx="8445624" cy="55200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en-US" sz="1800" dirty="0"/>
              <a:t>module: </a:t>
            </a:r>
            <a:r>
              <a:rPr lang="en-US" altLang="en-US" sz="1800" dirty="0" err="1"/>
              <a:t>ietf</a:t>
            </a:r>
            <a:r>
              <a:rPr lang="en-US" altLang="en-US" sz="1800" dirty="0"/>
              <a:t>-service-assurance</a:t>
            </a:r>
          </a:p>
          <a:p>
            <a:pPr marL="0" indent="0">
              <a:buNone/>
            </a:pPr>
            <a:r>
              <a:rPr lang="en-US" altLang="en-US" sz="1800" dirty="0"/>
              <a:t>  +--</a:t>
            </a:r>
            <a:r>
              <a:rPr lang="en-US" altLang="en-US" sz="1800" dirty="0" err="1"/>
              <a:t>ro</a:t>
            </a:r>
            <a:r>
              <a:rPr lang="en-US" altLang="en-US" sz="1800" dirty="0"/>
              <a:t> assurance-graph-version?       yang:counter32</a:t>
            </a:r>
          </a:p>
          <a:p>
            <a:pPr marL="0" indent="0">
              <a:buNone/>
            </a:pPr>
            <a:r>
              <a:rPr lang="en-US" altLang="en-US" sz="1800" dirty="0"/>
              <a:t>  +--</a:t>
            </a:r>
            <a:r>
              <a:rPr lang="en-US" altLang="en-US" sz="1800" dirty="0" err="1"/>
              <a:t>ro</a:t>
            </a:r>
            <a:r>
              <a:rPr lang="en-US" altLang="en-US" sz="1800" dirty="0"/>
              <a:t> assurance-graph-last-change?   </a:t>
            </a:r>
            <a:r>
              <a:rPr lang="en-US" altLang="en-US" sz="1800" dirty="0" err="1"/>
              <a:t>yang:date-and-time</a:t>
            </a:r>
            <a:endParaRPr lang="en-US" altLang="en-US" sz="1800" dirty="0"/>
          </a:p>
          <a:p>
            <a:pPr marL="0" indent="0">
              <a:buNone/>
            </a:pPr>
            <a:r>
              <a:rPr lang="en-US" altLang="en-US" sz="1800" dirty="0"/>
              <a:t>  +--</a:t>
            </a:r>
            <a:r>
              <a:rPr lang="en-US" altLang="en-US" sz="1800" dirty="0" err="1"/>
              <a:t>rw</a:t>
            </a:r>
            <a:r>
              <a:rPr lang="en-US" altLang="en-US" sz="1800" dirty="0"/>
              <a:t> subservices</a:t>
            </a:r>
          </a:p>
          <a:p>
            <a:pPr marL="0" indent="0">
              <a:buNone/>
            </a:pPr>
            <a:r>
              <a:rPr lang="en-US" altLang="en-US" sz="1800" dirty="0"/>
              <a:t>     +--</a:t>
            </a:r>
            <a:r>
              <a:rPr lang="en-US" altLang="en-US" sz="1800" dirty="0" err="1"/>
              <a:t>rw</a:t>
            </a:r>
            <a:r>
              <a:rPr lang="en-US" altLang="en-US" sz="1800" dirty="0"/>
              <a:t> subservice* [type id]</a:t>
            </a:r>
          </a:p>
          <a:p>
            <a:pPr marL="0" indent="0">
              <a:buNone/>
            </a:pPr>
            <a:r>
              <a:rPr lang="en-US" altLang="en-US" sz="1800" dirty="0"/>
              <a:t>        +--</a:t>
            </a:r>
            <a:r>
              <a:rPr lang="en-US" altLang="en-US" sz="1800" dirty="0" err="1"/>
              <a:t>rw</a:t>
            </a:r>
            <a:r>
              <a:rPr lang="en-US" altLang="en-US" sz="1800" dirty="0"/>
              <a:t> type                                </a:t>
            </a:r>
            <a:r>
              <a:rPr lang="en-US" altLang="en-US" sz="1800" dirty="0" err="1"/>
              <a:t>identityref</a:t>
            </a:r>
            <a:endParaRPr lang="en-US" altLang="en-US" sz="1800" dirty="0"/>
          </a:p>
          <a:p>
            <a:pPr marL="0" indent="0">
              <a:buNone/>
            </a:pPr>
            <a:r>
              <a:rPr lang="en-US" altLang="en-US" sz="1800" dirty="0"/>
              <a:t>        +--</a:t>
            </a:r>
            <a:r>
              <a:rPr lang="en-US" altLang="en-US" sz="1800" dirty="0" err="1"/>
              <a:t>rw</a:t>
            </a:r>
            <a:r>
              <a:rPr lang="en-US" altLang="en-US" sz="1800" dirty="0"/>
              <a:t> id                                  string</a:t>
            </a:r>
          </a:p>
          <a:p>
            <a:pPr marL="0" indent="0">
              <a:buNone/>
            </a:pPr>
            <a:r>
              <a:rPr lang="en-US" altLang="en-US" sz="1800" dirty="0"/>
              <a:t>        +--</a:t>
            </a:r>
            <a:r>
              <a:rPr lang="en-US" altLang="en-US" sz="1800" dirty="0" err="1"/>
              <a:t>ro</a:t>
            </a:r>
            <a:r>
              <a:rPr lang="en-US" altLang="en-US" sz="1800" dirty="0"/>
              <a:t> last-change?                        </a:t>
            </a:r>
            <a:r>
              <a:rPr lang="en-US" altLang="en-US" sz="1800" dirty="0" err="1"/>
              <a:t>yang:date-and-time</a:t>
            </a:r>
            <a:endParaRPr lang="en-US" altLang="en-US" sz="1800" dirty="0"/>
          </a:p>
          <a:p>
            <a:pPr marL="0" indent="0">
              <a:buNone/>
            </a:pPr>
            <a:r>
              <a:rPr lang="en-US" altLang="en-US" sz="1800" dirty="0"/>
              <a:t>        +--</a:t>
            </a:r>
            <a:r>
              <a:rPr lang="en-US" altLang="en-US" sz="1800" dirty="0" err="1"/>
              <a:t>ro</a:t>
            </a:r>
            <a:r>
              <a:rPr lang="en-US" altLang="en-US" sz="1800" dirty="0"/>
              <a:t> label?                              string</a:t>
            </a:r>
          </a:p>
          <a:p>
            <a:pPr marL="0" indent="0">
              <a:buNone/>
            </a:pPr>
            <a:r>
              <a:rPr lang="en-US" altLang="en-US" sz="1800" dirty="0">
                <a:solidFill>
                  <a:srgbClr val="FF0000"/>
                </a:solidFill>
              </a:rPr>
              <a:t>        +--</a:t>
            </a:r>
            <a:r>
              <a:rPr lang="en-US" altLang="en-US" sz="1800" dirty="0" err="1">
                <a:solidFill>
                  <a:srgbClr val="FF0000"/>
                </a:solidFill>
              </a:rPr>
              <a:t>rw</a:t>
            </a:r>
            <a:r>
              <a:rPr lang="en-US" altLang="en-US" sz="1800" dirty="0">
                <a:solidFill>
                  <a:srgbClr val="FF0000"/>
                </a:solidFill>
              </a:rPr>
              <a:t> under-maintenance?                  </a:t>
            </a:r>
            <a:r>
              <a:rPr lang="en-US" altLang="en-US" sz="1800" dirty="0" err="1">
                <a:solidFill>
                  <a:srgbClr val="FF0000"/>
                </a:solidFill>
              </a:rPr>
              <a:t>boolean</a:t>
            </a:r>
            <a:endParaRPr lang="en-US" altLang="en-US" sz="18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altLang="en-US" sz="1800" dirty="0">
                <a:solidFill>
                  <a:srgbClr val="FF0000"/>
                </a:solidFill>
              </a:rPr>
              <a:t>        +--</a:t>
            </a:r>
            <a:r>
              <a:rPr lang="en-US" altLang="en-US" sz="1800" dirty="0" err="1">
                <a:solidFill>
                  <a:srgbClr val="FF0000"/>
                </a:solidFill>
              </a:rPr>
              <a:t>rw</a:t>
            </a:r>
            <a:r>
              <a:rPr lang="en-US" altLang="en-US" sz="1800" dirty="0">
                <a:solidFill>
                  <a:srgbClr val="FF0000"/>
                </a:solidFill>
              </a:rPr>
              <a:t> maintenance-contact                 string</a:t>
            </a:r>
          </a:p>
          <a:p>
            <a:pPr marL="0" indent="0">
              <a:buNone/>
            </a:pPr>
            <a:r>
              <a:rPr lang="en-US" altLang="en-US" sz="1800" dirty="0"/>
              <a:t>        +--</a:t>
            </a:r>
            <a:r>
              <a:rPr lang="en-US" altLang="en-US" sz="1800" dirty="0" err="1"/>
              <a:t>rw</a:t>
            </a:r>
            <a:r>
              <a:rPr lang="en-US" altLang="en-US" sz="1800" dirty="0"/>
              <a:t> (parameter)?</a:t>
            </a:r>
          </a:p>
          <a:p>
            <a:pPr marL="0" indent="0">
              <a:buNone/>
            </a:pPr>
            <a:r>
              <a:rPr lang="en-US" altLang="en-US" sz="1800" dirty="0"/>
              <a:t>        |  +--:(service-instance-parameter)</a:t>
            </a:r>
          </a:p>
          <a:p>
            <a:pPr marL="0" indent="0">
              <a:buNone/>
            </a:pPr>
            <a:r>
              <a:rPr lang="en-US" altLang="en-US" sz="1800" dirty="0"/>
              <a:t>        |     +--</a:t>
            </a:r>
            <a:r>
              <a:rPr lang="en-US" altLang="en-US" sz="1800" dirty="0" err="1"/>
              <a:t>rw</a:t>
            </a:r>
            <a:r>
              <a:rPr lang="en-US" altLang="en-US" sz="1800" dirty="0"/>
              <a:t> service-instance-parameter</a:t>
            </a:r>
          </a:p>
          <a:p>
            <a:pPr marL="0" indent="0">
              <a:buNone/>
            </a:pPr>
            <a:r>
              <a:rPr lang="en-US" altLang="en-US" sz="1800" dirty="0"/>
              <a:t>        |        +--</a:t>
            </a:r>
            <a:r>
              <a:rPr lang="en-US" altLang="en-US" sz="1800" dirty="0" err="1"/>
              <a:t>rw</a:t>
            </a:r>
            <a:r>
              <a:rPr lang="en-US" altLang="en-US" sz="1800" dirty="0"/>
              <a:t> service?         string</a:t>
            </a:r>
          </a:p>
          <a:p>
            <a:pPr marL="0" indent="0">
              <a:buNone/>
            </a:pPr>
            <a:r>
              <a:rPr lang="en-US" altLang="en-US" sz="1800" dirty="0"/>
              <a:t>        |        +--</a:t>
            </a:r>
            <a:r>
              <a:rPr lang="en-US" altLang="en-US" sz="1800" dirty="0" err="1"/>
              <a:t>rw</a:t>
            </a:r>
            <a:r>
              <a:rPr lang="en-US" altLang="en-US" sz="1800" dirty="0"/>
              <a:t> instance-name?   string</a:t>
            </a:r>
            <a:endParaRPr lang="en-US" altLang="zh-CN" sz="1200" dirty="0"/>
          </a:p>
          <a:p>
            <a:endParaRPr lang="en-US" altLang="zh-CN" sz="1200" dirty="0">
              <a:hlinkClick r:id="rId3"/>
            </a:endParaRPr>
          </a:p>
        </p:txBody>
      </p:sp>
      <p:sp>
        <p:nvSpPr>
          <p:cNvPr id="4" name="Right Brace 3">
            <a:extLst>
              <a:ext uri="{FF2B5EF4-FFF2-40B4-BE49-F238E27FC236}">
                <a16:creationId xmlns:a16="http://schemas.microsoft.com/office/drawing/2014/main" id="{E2AD6939-FB44-4474-9D80-67B968A6401D}"/>
              </a:ext>
            </a:extLst>
          </p:cNvPr>
          <p:cNvSpPr/>
          <p:nvPr/>
        </p:nvSpPr>
        <p:spPr>
          <a:xfrm>
            <a:off x="6888088" y="5157192"/>
            <a:ext cx="216024" cy="1691116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746AF-66A1-40AB-B072-C660FA9319BB}"/>
              </a:ext>
            </a:extLst>
          </p:cNvPr>
          <p:cNvSpPr txBox="1"/>
          <p:nvPr/>
        </p:nvSpPr>
        <p:spPr>
          <a:xfrm>
            <a:off x="7392145" y="5496706"/>
            <a:ext cx="20934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70C0"/>
                </a:solidFill>
              </a:rPr>
              <a:t>Subservice Parameters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46EB92E-FDA1-4D0C-84E9-B9550F2D0602}"/>
              </a:ext>
            </a:extLst>
          </p:cNvPr>
          <p:cNvSpPr txBox="1"/>
          <p:nvPr/>
        </p:nvSpPr>
        <p:spPr>
          <a:xfrm>
            <a:off x="7968208" y="4509120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FF0000"/>
                </a:solidFill>
              </a:rPr>
              <a:t>NEW</a:t>
            </a:r>
          </a:p>
        </p:txBody>
      </p:sp>
    </p:spTree>
    <p:extLst>
      <p:ext uri="{BB962C8B-B14F-4D97-AF65-F5344CB8AC3E}">
        <p14:creationId xmlns:p14="http://schemas.microsoft.com/office/powerpoint/2010/main" val="22714394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altLang="zh-CN" dirty="0"/>
              <a:t>New </a:t>
            </a:r>
            <a:r>
              <a:rPr lang="fr-FR" altLang="zh-CN" dirty="0" err="1"/>
              <a:t>Subservices</a:t>
            </a:r>
            <a:r>
              <a:rPr lang="fr-FR" altLang="zh-CN" dirty="0"/>
              <a:t>, </a:t>
            </a:r>
            <a:r>
              <a:rPr lang="fr-FR" altLang="zh-CN" dirty="0" err="1"/>
              <a:t>with</a:t>
            </a:r>
            <a:r>
              <a:rPr lang="fr-FR" altLang="zh-CN" dirty="0"/>
              <a:t> </a:t>
            </a:r>
            <a:r>
              <a:rPr lang="fr-FR" altLang="zh-CN" dirty="0" err="1"/>
              <a:t>different</a:t>
            </a:r>
            <a:r>
              <a:rPr lang="fr-FR" altLang="zh-CN" dirty="0"/>
              <a:t> Sets of </a:t>
            </a:r>
            <a:r>
              <a:rPr lang="fr-FR" altLang="zh-CN" dirty="0" err="1"/>
              <a:t>Parameters</a:t>
            </a:r>
            <a:endParaRPr lang="zh-CN" altLang="en-US" dirty="0"/>
          </a:p>
        </p:txBody>
      </p:sp>
      <p:sp>
        <p:nvSpPr>
          <p:cNvPr id="7" name="内容占位符 2">
            <a:extLst>
              <a:ext uri="{FF2B5EF4-FFF2-40B4-BE49-F238E27FC236}">
                <a16:creationId xmlns:a16="http://schemas.microsoft.com/office/drawing/2014/main" id="{ACF32D32-79B8-4FDF-A1BF-0DAAC098DF28}"/>
              </a:ext>
            </a:extLst>
          </p:cNvPr>
          <p:cNvSpPr txBox="1">
            <a:spLocks/>
          </p:cNvSpPr>
          <p:nvPr/>
        </p:nvSpPr>
        <p:spPr>
          <a:xfrm>
            <a:off x="1775520" y="1417639"/>
            <a:ext cx="8445624" cy="55200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en-US" sz="1600" dirty="0"/>
              <a:t>+--</a:t>
            </a:r>
            <a:r>
              <a:rPr lang="en-US" altLang="en-US" sz="1600" dirty="0" err="1"/>
              <a:t>rw</a:t>
            </a:r>
            <a:r>
              <a:rPr lang="en-US" altLang="en-US" sz="1600" dirty="0"/>
              <a:t> (parameter)?</a:t>
            </a:r>
          </a:p>
          <a:p>
            <a:pPr marL="0" indent="0">
              <a:buNone/>
            </a:pPr>
            <a:r>
              <a:rPr lang="en-US" altLang="en-US" sz="1600" dirty="0"/>
              <a:t>        |  +--:(service-instance-parameter)</a:t>
            </a:r>
          </a:p>
          <a:p>
            <a:pPr marL="0" indent="0">
              <a:buNone/>
            </a:pPr>
            <a:r>
              <a:rPr lang="en-US" altLang="en-US" sz="1600" dirty="0"/>
              <a:t>        |  |  +--</a:t>
            </a:r>
            <a:r>
              <a:rPr lang="en-US" altLang="en-US" sz="1600" dirty="0" err="1"/>
              <a:t>rw</a:t>
            </a:r>
            <a:r>
              <a:rPr lang="en-US" altLang="en-US" sz="1600" dirty="0"/>
              <a:t> service-instance-parameter</a:t>
            </a:r>
          </a:p>
          <a:p>
            <a:pPr marL="0" indent="0">
              <a:buNone/>
            </a:pPr>
            <a:r>
              <a:rPr lang="en-US" altLang="en-US" sz="1600" dirty="0"/>
              <a:t>        |  |     +--</a:t>
            </a:r>
            <a:r>
              <a:rPr lang="en-US" altLang="en-US" sz="1600" dirty="0" err="1"/>
              <a:t>rw</a:t>
            </a:r>
            <a:r>
              <a:rPr lang="en-US" altLang="en-US" sz="1600" dirty="0"/>
              <a:t> service?         string</a:t>
            </a:r>
          </a:p>
          <a:p>
            <a:pPr marL="0" indent="0">
              <a:buNone/>
            </a:pPr>
            <a:r>
              <a:rPr lang="en-US" altLang="en-US" sz="1600" dirty="0"/>
              <a:t>        |  |     +--</a:t>
            </a:r>
            <a:r>
              <a:rPr lang="en-US" altLang="en-US" sz="1600" dirty="0" err="1"/>
              <a:t>rw</a:t>
            </a:r>
            <a:r>
              <a:rPr lang="en-US" altLang="en-US" sz="1600" dirty="0"/>
              <a:t> instance-name?   string</a:t>
            </a:r>
          </a:p>
          <a:p>
            <a:pPr marL="0" indent="0">
              <a:buNone/>
            </a:pPr>
            <a:r>
              <a:rPr lang="en-US" altLang="en-US" sz="1600" dirty="0"/>
              <a:t>        |  +--:(</a:t>
            </a:r>
            <a:r>
              <a:rPr lang="en-US" altLang="en-US" sz="1600" dirty="0" err="1"/>
              <a:t>service-assurance-device:device-idty</a:t>
            </a:r>
            <a:r>
              <a:rPr lang="en-US" altLang="en-US" sz="1600" dirty="0"/>
              <a:t>)</a:t>
            </a:r>
          </a:p>
          <a:p>
            <a:pPr marL="0" indent="0">
              <a:buNone/>
            </a:pPr>
            <a:r>
              <a:rPr lang="en-US" altLang="en-US" sz="1600" dirty="0"/>
              <a:t>        |  |  +--</a:t>
            </a:r>
            <a:r>
              <a:rPr lang="en-US" altLang="en-US" sz="1600" dirty="0" err="1"/>
              <a:t>rw</a:t>
            </a:r>
            <a:r>
              <a:rPr lang="en-US" altLang="en-US" sz="1600" dirty="0"/>
              <a:t> </a:t>
            </a:r>
            <a:r>
              <a:rPr lang="en-US" altLang="en-US" sz="1600" dirty="0" err="1"/>
              <a:t>service-assurance-device:device-idty</a:t>
            </a:r>
            <a:endParaRPr lang="en-US" altLang="en-US" sz="1600" dirty="0"/>
          </a:p>
          <a:p>
            <a:pPr marL="0" indent="0">
              <a:buNone/>
            </a:pPr>
            <a:r>
              <a:rPr lang="en-US" altLang="en-US" sz="1600" dirty="0"/>
              <a:t>        |  |     +--</a:t>
            </a:r>
            <a:r>
              <a:rPr lang="en-US" altLang="en-US" sz="1600" dirty="0" err="1"/>
              <a:t>rw</a:t>
            </a:r>
            <a:r>
              <a:rPr lang="en-US" altLang="en-US" sz="1600" dirty="0"/>
              <a:t> </a:t>
            </a:r>
            <a:r>
              <a:rPr lang="en-US" altLang="en-US" sz="1600" dirty="0" err="1"/>
              <a:t>service-assurance-device:device</a:t>
            </a:r>
            <a:r>
              <a:rPr lang="en-US" altLang="en-US" sz="1600" dirty="0"/>
              <a:t>?   string</a:t>
            </a:r>
          </a:p>
          <a:p>
            <a:pPr marL="0" indent="0">
              <a:buNone/>
            </a:pPr>
            <a:r>
              <a:rPr lang="en-US" altLang="en-US" sz="1600" dirty="0"/>
              <a:t>        |  +--:(</a:t>
            </a:r>
            <a:r>
              <a:rPr lang="en-US" altLang="en-US" sz="1600" dirty="0" err="1"/>
              <a:t>service-assurance-interface:device</a:t>
            </a:r>
            <a:r>
              <a:rPr lang="en-US" altLang="en-US" sz="1600" dirty="0"/>
              <a:t>)</a:t>
            </a:r>
          </a:p>
          <a:p>
            <a:pPr marL="0" indent="0">
              <a:buNone/>
            </a:pPr>
            <a:r>
              <a:rPr lang="en-US" altLang="en-US" sz="1600" dirty="0"/>
              <a:t>        |  |  +--</a:t>
            </a:r>
            <a:r>
              <a:rPr lang="en-US" altLang="en-US" sz="1600" dirty="0" err="1"/>
              <a:t>rw</a:t>
            </a:r>
            <a:r>
              <a:rPr lang="en-US" altLang="en-US" sz="1600" dirty="0"/>
              <a:t> </a:t>
            </a:r>
            <a:r>
              <a:rPr lang="en-US" altLang="en-US" sz="1600" dirty="0" err="1"/>
              <a:t>service-assurance-interface:device</a:t>
            </a:r>
            <a:r>
              <a:rPr lang="en-US" altLang="en-US" sz="1600" dirty="0"/>
              <a:t>?      string</a:t>
            </a:r>
          </a:p>
          <a:p>
            <a:pPr marL="0" indent="0">
              <a:buNone/>
            </a:pPr>
            <a:r>
              <a:rPr lang="en-US" altLang="en-US" sz="1600" dirty="0"/>
              <a:t>        |  +--:(</a:t>
            </a:r>
            <a:r>
              <a:rPr lang="en-US" altLang="en-US" sz="1600" dirty="0" err="1"/>
              <a:t>service-assurance-interface:interface</a:t>
            </a:r>
            <a:r>
              <a:rPr lang="en-US" altLang="en-US" sz="1600" dirty="0"/>
              <a:t>)</a:t>
            </a:r>
          </a:p>
          <a:p>
            <a:pPr marL="0" indent="0">
              <a:buNone/>
            </a:pPr>
            <a:r>
              <a:rPr lang="en-US" altLang="en-US" sz="1600" dirty="0"/>
              <a:t>        |     +--</a:t>
            </a:r>
            <a:r>
              <a:rPr lang="en-US" altLang="en-US" sz="1600" dirty="0" err="1"/>
              <a:t>rw</a:t>
            </a:r>
            <a:r>
              <a:rPr lang="en-US" altLang="en-US" sz="1600" dirty="0"/>
              <a:t> </a:t>
            </a:r>
            <a:r>
              <a:rPr lang="en-US" altLang="en-US" sz="1600" dirty="0" err="1"/>
              <a:t>service-assurance-interface:interface</a:t>
            </a:r>
            <a:r>
              <a:rPr lang="en-US" altLang="en-US" sz="1600" dirty="0"/>
              <a:t>?   string</a:t>
            </a:r>
          </a:p>
          <a:p>
            <a:pPr marL="0" indent="0">
              <a:buNone/>
            </a:pPr>
            <a:r>
              <a:rPr lang="en-US" altLang="en-US" sz="1600" dirty="0"/>
              <a:t>        |  +--:(</a:t>
            </a:r>
            <a:r>
              <a:rPr lang="en-US" altLang="en-US" sz="1600" dirty="0" err="1"/>
              <a:t>example-service-assurance-device-acme:acme-device-idty</a:t>
            </a:r>
            <a:r>
              <a:rPr lang="en-US" altLang="en-US" sz="1600" dirty="0"/>
              <a:t>)</a:t>
            </a:r>
          </a:p>
          <a:p>
            <a:pPr marL="0" indent="0">
              <a:buNone/>
            </a:pPr>
            <a:r>
              <a:rPr lang="en-US" altLang="en-US" sz="1600" dirty="0"/>
              <a:t>        |     +--</a:t>
            </a:r>
            <a:r>
              <a:rPr lang="en-US" altLang="en-US" sz="1600" dirty="0" err="1"/>
              <a:t>rw</a:t>
            </a:r>
            <a:r>
              <a:rPr lang="en-US" altLang="en-US" sz="1600" dirty="0"/>
              <a:t> </a:t>
            </a:r>
            <a:r>
              <a:rPr lang="en-US" altLang="en-US" sz="1600" dirty="0" err="1"/>
              <a:t>example-service-assurance-device-acme:acme-device-idty</a:t>
            </a:r>
            <a:endParaRPr lang="en-US" altLang="en-US" sz="1600" dirty="0"/>
          </a:p>
          <a:p>
            <a:pPr marL="0" indent="0">
              <a:buNone/>
            </a:pPr>
            <a:r>
              <a:rPr lang="en-US" altLang="en-US" sz="1600" dirty="0"/>
              <a:t>        |        +--</a:t>
            </a:r>
            <a:r>
              <a:rPr lang="en-US" altLang="en-US" sz="1600" dirty="0" err="1"/>
              <a:t>rw</a:t>
            </a:r>
            <a:r>
              <a:rPr lang="en-US" altLang="en-US" sz="1600" dirty="0"/>
              <a:t> </a:t>
            </a:r>
            <a:r>
              <a:rPr lang="en-US" altLang="en-US" sz="1600" dirty="0" err="1"/>
              <a:t>example-service-assurance-device-acme:device</a:t>
            </a:r>
            <a:r>
              <a:rPr lang="en-US" altLang="en-US" sz="1600" dirty="0"/>
              <a:t>?                    string</a:t>
            </a:r>
          </a:p>
          <a:p>
            <a:pPr marL="0" indent="0">
              <a:buNone/>
            </a:pPr>
            <a:r>
              <a:rPr lang="en-US" altLang="en-US" sz="1600" dirty="0"/>
              <a:t>        |        +--</a:t>
            </a:r>
            <a:r>
              <a:rPr lang="en-US" altLang="en-US" sz="1600" dirty="0" err="1"/>
              <a:t>rw</a:t>
            </a:r>
            <a:r>
              <a:rPr lang="en-US" altLang="en-US" sz="1600" dirty="0"/>
              <a:t> </a:t>
            </a:r>
            <a:r>
              <a:rPr lang="en-US" altLang="en-US" sz="1600" dirty="0" err="1"/>
              <a:t>example-service-assurance-device-acme:acme-specific-parameter</a:t>
            </a:r>
            <a:r>
              <a:rPr lang="en-US" altLang="en-US" sz="1600" dirty="0"/>
              <a:t>?   string</a:t>
            </a:r>
            <a:endParaRPr lang="en-US" altLang="zh-CN" sz="1100" dirty="0"/>
          </a:p>
          <a:p>
            <a:endParaRPr lang="en-US" altLang="zh-CN" sz="1200" dirty="0">
              <a:hlinkClick r:id="rId3"/>
            </a:endParaRPr>
          </a:p>
        </p:txBody>
      </p:sp>
      <p:sp>
        <p:nvSpPr>
          <p:cNvPr id="4" name="Right Brace 3">
            <a:extLst>
              <a:ext uri="{FF2B5EF4-FFF2-40B4-BE49-F238E27FC236}">
                <a16:creationId xmlns:a16="http://schemas.microsoft.com/office/drawing/2014/main" id="{E2AD6939-FB44-4474-9D80-67B968A6401D}"/>
              </a:ext>
            </a:extLst>
          </p:cNvPr>
          <p:cNvSpPr/>
          <p:nvPr/>
        </p:nvSpPr>
        <p:spPr>
          <a:xfrm>
            <a:off x="7752184" y="2996952"/>
            <a:ext cx="288032" cy="755012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746AF-66A1-40AB-B072-C660FA9319BB}"/>
              </a:ext>
            </a:extLst>
          </p:cNvPr>
          <p:cNvSpPr txBox="1"/>
          <p:nvPr/>
        </p:nvSpPr>
        <p:spPr>
          <a:xfrm>
            <a:off x="8150348" y="3013502"/>
            <a:ext cx="22661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70C0"/>
                </a:solidFill>
              </a:rPr>
              <a:t>New subservice type</a:t>
            </a: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36095675-6612-4F89-9370-741FC283A5B3}"/>
              </a:ext>
            </a:extLst>
          </p:cNvPr>
          <p:cNvSpPr/>
          <p:nvPr/>
        </p:nvSpPr>
        <p:spPr>
          <a:xfrm>
            <a:off x="9101950" y="5116837"/>
            <a:ext cx="522442" cy="1059593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00A9E62-1B33-4216-A67D-957EA8031B36}"/>
              </a:ext>
            </a:extLst>
          </p:cNvPr>
          <p:cNvSpPr txBox="1"/>
          <p:nvPr/>
        </p:nvSpPr>
        <p:spPr>
          <a:xfrm>
            <a:off x="5303912" y="6198404"/>
            <a:ext cx="51125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70C0"/>
                </a:solidFill>
              </a:rPr>
              <a:t>New vendor-specific subservice type</a:t>
            </a:r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A9CD53F6-7253-457D-9CA5-8196A3E8A705}"/>
              </a:ext>
            </a:extLst>
          </p:cNvPr>
          <p:cNvSpPr/>
          <p:nvPr/>
        </p:nvSpPr>
        <p:spPr>
          <a:xfrm>
            <a:off x="7752184" y="3877598"/>
            <a:ext cx="288032" cy="755012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C98B97-67DE-4CF5-92DE-376515D6B986}"/>
              </a:ext>
            </a:extLst>
          </p:cNvPr>
          <p:cNvSpPr txBox="1"/>
          <p:nvPr/>
        </p:nvSpPr>
        <p:spPr>
          <a:xfrm>
            <a:off x="8150348" y="3894148"/>
            <a:ext cx="22661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New subservice type</a:t>
            </a:r>
          </a:p>
        </p:txBody>
      </p:sp>
    </p:spTree>
    <p:extLst>
      <p:ext uri="{BB962C8B-B14F-4D97-AF65-F5344CB8AC3E}">
        <p14:creationId xmlns:p14="http://schemas.microsoft.com/office/powerpoint/2010/main" val="12163783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altLang="zh-CN" dirty="0"/>
              <a:t>Changes </a:t>
            </a:r>
            <a:r>
              <a:rPr lang="fr-FR" altLang="zh-CN" dirty="0" err="1"/>
              <a:t>since</a:t>
            </a:r>
            <a:r>
              <a:rPr lang="fr-FR" altLang="zh-CN" dirty="0"/>
              <a:t> Last IETF</a:t>
            </a:r>
            <a:endParaRPr lang="zh-CN" alt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03270F0-A59A-431B-B177-4CB9C50982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A way to set a subservice as “under-maintenance”, not to receive any symptoms</a:t>
            </a:r>
          </a:p>
          <a:p>
            <a:pPr lvl="1"/>
            <a:r>
              <a:rPr lang="en-GB" dirty="0"/>
              <a:t>Ex: device upgrade, optic replacement, routing protocol adjustment </a:t>
            </a:r>
          </a:p>
          <a:p>
            <a:r>
              <a:rPr lang="en-GB" dirty="0"/>
              <a:t>New interface health subservice with two parameters:</a:t>
            </a:r>
          </a:p>
          <a:p>
            <a:pPr marL="457200" lvl="1" indent="0">
              <a:buNone/>
            </a:pPr>
            <a:r>
              <a:rPr lang="en-GB" dirty="0"/>
              <a:t>1. Device id</a:t>
            </a:r>
          </a:p>
          <a:p>
            <a:pPr marL="457200" lvl="1" indent="0">
              <a:buNone/>
            </a:pPr>
            <a:r>
              <a:rPr lang="en-GB" dirty="0"/>
              <a:t>2. Interface id</a:t>
            </a:r>
          </a:p>
        </p:txBody>
      </p:sp>
    </p:spTree>
    <p:extLst>
      <p:ext uri="{BB962C8B-B14F-4D97-AF65-F5344CB8AC3E}">
        <p14:creationId xmlns:p14="http://schemas.microsoft.com/office/powerpoint/2010/main" val="3209984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Issues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A service being configured doesn’t mean it’s operating correctly</a:t>
            </a:r>
          </a:p>
          <a:p>
            <a:r>
              <a:rPr lang="en-US" altLang="zh-CN" dirty="0"/>
              <a:t>Too much data in telemetry: needle in a haystack</a:t>
            </a:r>
          </a:p>
          <a:p>
            <a:r>
              <a:rPr lang="en-US" altLang="zh-CN" dirty="0"/>
              <a:t>When a service degrades, where is the fault?</a:t>
            </a:r>
          </a:p>
          <a:p>
            <a:pPr lvl="1"/>
            <a:r>
              <a:rPr lang="en-US" altLang="zh-CN" dirty="0"/>
              <a:t>what are the symptoms?</a:t>
            </a:r>
          </a:p>
          <a:p>
            <a:pPr lvl="1"/>
            <a:r>
              <a:rPr lang="en-US" altLang="zh-CN" dirty="0"/>
              <a:t>what is the root cause? </a:t>
            </a:r>
          </a:p>
          <a:p>
            <a:r>
              <a:rPr lang="en-US" altLang="zh-CN" dirty="0"/>
              <a:t>When a network component fails, which services are impacted?</a:t>
            </a:r>
          </a:p>
          <a:p>
            <a:r>
              <a:rPr lang="en-US" altLang="zh-CN" dirty="0"/>
              <a:t>How to solve closed loop automation, as a first step</a:t>
            </a:r>
          </a:p>
          <a:p>
            <a:endParaRPr lang="en-US" altLang="zh-CN" dirty="0"/>
          </a:p>
          <a:p>
            <a:endParaRPr lang="en-US" altLang="zh-CN" dirty="0">
              <a:hlinkClick r:id="rId3"/>
            </a:endParaRPr>
          </a:p>
        </p:txBody>
      </p:sp>
    </p:spTree>
    <p:extLst>
      <p:ext uri="{BB962C8B-B14F-4D97-AF65-F5344CB8AC3E}">
        <p14:creationId xmlns:p14="http://schemas.microsoft.com/office/powerpoint/2010/main" val="4118124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altLang="zh-CN" dirty="0"/>
              <a:t>Feedback</a:t>
            </a:r>
            <a:endParaRPr lang="zh-CN" alt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03270F0-A59A-431B-B177-4CB9C50982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To do: aligned with draft-</a:t>
            </a:r>
            <a:r>
              <a:rPr lang="en-GB" dirty="0" err="1"/>
              <a:t>irtf</a:t>
            </a:r>
            <a:r>
              <a:rPr lang="en-GB" dirty="0"/>
              <a:t>-</a:t>
            </a:r>
            <a:r>
              <a:rPr lang="en-GB" dirty="0" err="1"/>
              <a:t>nmrg</a:t>
            </a:r>
            <a:r>
              <a:rPr lang="en-GB" dirty="0"/>
              <a:t>-ibn-concepts-definitions</a:t>
            </a:r>
          </a:p>
          <a:p>
            <a:endParaRPr lang="en-GB" dirty="0"/>
          </a:p>
          <a:p>
            <a:r>
              <a:rPr lang="en-GB" dirty="0"/>
              <a:t>Valid problem to solve industry-wide?</a:t>
            </a:r>
          </a:p>
          <a:p>
            <a:r>
              <a:rPr lang="en-GB" dirty="0"/>
              <a:t>At the IETF?</a:t>
            </a:r>
          </a:p>
          <a:p>
            <a:r>
              <a:rPr lang="en-GB" dirty="0"/>
              <a:t>Going in the right direction?</a:t>
            </a:r>
          </a:p>
          <a:p>
            <a:endParaRPr lang="en-GB" dirty="0"/>
          </a:p>
          <a:p>
            <a:r>
              <a:rPr lang="en-GB" dirty="0"/>
              <a:t>If yes, please consider as WG adoption (in OPSAWG)</a:t>
            </a:r>
          </a:p>
        </p:txBody>
      </p:sp>
    </p:spTree>
    <p:extLst>
      <p:ext uri="{BB962C8B-B14F-4D97-AF65-F5344CB8AC3E}">
        <p14:creationId xmlns:p14="http://schemas.microsoft.com/office/powerpoint/2010/main" val="30230194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Proposal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dirty="0"/>
              <a:t>The end goal: intent-based networking</a:t>
            </a:r>
          </a:p>
          <a:p>
            <a:r>
              <a:rPr lang="en-US" altLang="en-US" dirty="0"/>
              <a:t>Service Assurance for Intent-based Networking Architecture proposal: </a:t>
            </a:r>
          </a:p>
          <a:p>
            <a:pPr lvl="1"/>
            <a:r>
              <a:rPr lang="en-US" altLang="en-US" dirty="0"/>
              <a:t>Decompose the problem into smaller components (=subservices)</a:t>
            </a:r>
          </a:p>
          <a:p>
            <a:pPr lvl="1"/>
            <a:r>
              <a:rPr lang="en-US" altLang="en-US" dirty="0"/>
              <a:t>The assurance graph links those subservices to map the service “intent”</a:t>
            </a:r>
          </a:p>
          <a:p>
            <a:pPr lvl="1"/>
            <a:r>
              <a:rPr lang="en-US" altLang="en-US" dirty="0"/>
              <a:t>The subservices are assured independently</a:t>
            </a:r>
          </a:p>
          <a:p>
            <a:pPr lvl="1"/>
            <a:r>
              <a:rPr lang="en-US" altLang="en-US" dirty="0"/>
              <a:t>Inferred service health score</a:t>
            </a:r>
          </a:p>
          <a:p>
            <a:r>
              <a:rPr lang="en-US" altLang="en-US" dirty="0"/>
              <a:t>This complement the end-to-end synthetic tests</a:t>
            </a:r>
          </a:p>
          <a:p>
            <a:pPr marL="457200" lvl="1" indent="0">
              <a:buNone/>
            </a:pP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>
              <a:hlinkClick r:id="rId3"/>
            </a:endParaRPr>
          </a:p>
        </p:txBody>
      </p:sp>
    </p:spTree>
    <p:extLst>
      <p:ext uri="{BB962C8B-B14F-4D97-AF65-F5344CB8AC3E}">
        <p14:creationId xmlns:p14="http://schemas.microsoft.com/office/powerpoint/2010/main" val="39754144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altLang="zh-CN" dirty="0"/>
              <a:t>Assurance Graph</a:t>
            </a:r>
            <a:br>
              <a:rPr lang="fr-FR" altLang="zh-CN" dirty="0"/>
            </a:br>
            <a:endParaRPr lang="zh-CN" alt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006CCB2-9DA1-4636-AE4C-8B0EBC3A5A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7092" y="1124744"/>
            <a:ext cx="6696744" cy="525262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733109C-07FD-4CE6-8213-0D9D5678A545}"/>
              </a:ext>
            </a:extLst>
          </p:cNvPr>
          <p:cNvSpPr txBox="1"/>
          <p:nvPr/>
        </p:nvSpPr>
        <p:spPr>
          <a:xfrm>
            <a:off x="1703513" y="1340769"/>
            <a:ext cx="12321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0070C0"/>
                </a:solidFill>
              </a:rPr>
              <a:t>Service</a:t>
            </a:r>
          </a:p>
          <a:p>
            <a:r>
              <a:rPr lang="en-GB" sz="2400" dirty="0">
                <a:solidFill>
                  <a:srgbClr val="0070C0"/>
                </a:solidFill>
              </a:rPr>
              <a:t>Instance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6C8849F-61FD-403C-A3EB-081015383489}"/>
              </a:ext>
            </a:extLst>
          </p:cNvPr>
          <p:cNvSpPr txBox="1"/>
          <p:nvPr/>
        </p:nvSpPr>
        <p:spPr>
          <a:xfrm>
            <a:off x="1562542" y="4021614"/>
            <a:ext cx="18782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70C0"/>
                </a:solidFill>
              </a:rPr>
              <a:t>Subservice</a:t>
            </a:r>
          </a:p>
          <a:p>
            <a:r>
              <a:rPr lang="en-GB" sz="2400" dirty="0">
                <a:solidFill>
                  <a:srgbClr val="0070C0"/>
                </a:solidFill>
              </a:rPr>
              <a:t>Instances</a:t>
            </a:r>
          </a:p>
        </p:txBody>
      </p:sp>
      <p:sp>
        <p:nvSpPr>
          <p:cNvPr id="9" name="Left Brace 8">
            <a:extLst>
              <a:ext uri="{FF2B5EF4-FFF2-40B4-BE49-F238E27FC236}">
                <a16:creationId xmlns:a16="http://schemas.microsoft.com/office/drawing/2014/main" id="{865B202E-F29A-40A9-B508-9343CE23392F}"/>
              </a:ext>
            </a:extLst>
          </p:cNvPr>
          <p:cNvSpPr/>
          <p:nvPr/>
        </p:nvSpPr>
        <p:spPr>
          <a:xfrm>
            <a:off x="3215680" y="1211560"/>
            <a:ext cx="298376" cy="720080"/>
          </a:xfrm>
          <a:prstGeom prst="leftBrac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Left Brace 9">
            <a:extLst>
              <a:ext uri="{FF2B5EF4-FFF2-40B4-BE49-F238E27FC236}">
                <a16:creationId xmlns:a16="http://schemas.microsoft.com/office/drawing/2014/main" id="{51441553-4C47-498F-A8F4-4412EEC9E494}"/>
              </a:ext>
            </a:extLst>
          </p:cNvPr>
          <p:cNvSpPr/>
          <p:nvPr/>
        </p:nvSpPr>
        <p:spPr>
          <a:xfrm>
            <a:off x="3215680" y="2708920"/>
            <a:ext cx="366092" cy="3456384"/>
          </a:xfrm>
          <a:prstGeom prst="leftBrac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5530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altLang="zh-CN" dirty="0"/>
              <a:t>Score &amp; </a:t>
            </a:r>
            <a:r>
              <a:rPr lang="fr-FR" altLang="zh-CN" dirty="0" err="1"/>
              <a:t>Symptoms</a:t>
            </a:r>
            <a:r>
              <a:rPr lang="fr-FR" altLang="zh-CN" dirty="0"/>
              <a:t> </a:t>
            </a:r>
            <a:br>
              <a:rPr lang="fr-FR" altLang="zh-CN" dirty="0"/>
            </a:br>
            <a:endParaRPr lang="zh-CN" alt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006CCB2-9DA1-4636-AE4C-8B0EBC3A5A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7092" y="980728"/>
            <a:ext cx="6696744" cy="525262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733109C-07FD-4CE6-8213-0D9D5678A545}"/>
              </a:ext>
            </a:extLst>
          </p:cNvPr>
          <p:cNvSpPr txBox="1"/>
          <p:nvPr/>
        </p:nvSpPr>
        <p:spPr>
          <a:xfrm>
            <a:off x="1738165" y="1013828"/>
            <a:ext cx="32631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0070C0"/>
                </a:solidFill>
              </a:rPr>
              <a:t>An inferred health score </a:t>
            </a:r>
            <a:br>
              <a:rPr lang="en-GB" sz="2400" dirty="0">
                <a:solidFill>
                  <a:srgbClr val="0070C0"/>
                </a:solidFill>
              </a:rPr>
            </a:br>
            <a:r>
              <a:rPr lang="en-GB" sz="2400" dirty="0">
                <a:solidFill>
                  <a:srgbClr val="0070C0"/>
                </a:solidFill>
              </a:rPr>
              <a:t>+ a series of symptoms</a:t>
            </a:r>
          </a:p>
        </p:txBody>
      </p:sp>
      <p:sp>
        <p:nvSpPr>
          <p:cNvPr id="9" name="Left Brace 8">
            <a:extLst>
              <a:ext uri="{FF2B5EF4-FFF2-40B4-BE49-F238E27FC236}">
                <a16:creationId xmlns:a16="http://schemas.microsoft.com/office/drawing/2014/main" id="{865B202E-F29A-40A9-B508-9343CE23392F}"/>
              </a:ext>
            </a:extLst>
          </p:cNvPr>
          <p:cNvSpPr/>
          <p:nvPr/>
        </p:nvSpPr>
        <p:spPr>
          <a:xfrm>
            <a:off x="5070704" y="1124744"/>
            <a:ext cx="298376" cy="720080"/>
          </a:xfrm>
          <a:prstGeom prst="leftBrac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Left Brace 10">
            <a:extLst>
              <a:ext uri="{FF2B5EF4-FFF2-40B4-BE49-F238E27FC236}">
                <a16:creationId xmlns:a16="http://schemas.microsoft.com/office/drawing/2014/main" id="{8D4E59E7-71AA-43A9-88FD-8B0AD1D8B2AD}"/>
              </a:ext>
            </a:extLst>
          </p:cNvPr>
          <p:cNvSpPr/>
          <p:nvPr/>
        </p:nvSpPr>
        <p:spPr>
          <a:xfrm>
            <a:off x="3458716" y="2673368"/>
            <a:ext cx="298376" cy="720080"/>
          </a:xfrm>
          <a:prstGeom prst="leftBrac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Left Brace 12">
            <a:extLst>
              <a:ext uri="{FF2B5EF4-FFF2-40B4-BE49-F238E27FC236}">
                <a16:creationId xmlns:a16="http://schemas.microsoft.com/office/drawing/2014/main" id="{3A2D88EF-D5FE-4A2E-9A04-E3A4A71D63AB}"/>
              </a:ext>
            </a:extLst>
          </p:cNvPr>
          <p:cNvSpPr/>
          <p:nvPr/>
        </p:nvSpPr>
        <p:spPr>
          <a:xfrm>
            <a:off x="3458716" y="3934734"/>
            <a:ext cx="298376" cy="720080"/>
          </a:xfrm>
          <a:prstGeom prst="leftBrac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Left Brace 13">
            <a:extLst>
              <a:ext uri="{FF2B5EF4-FFF2-40B4-BE49-F238E27FC236}">
                <a16:creationId xmlns:a16="http://schemas.microsoft.com/office/drawing/2014/main" id="{1EA6A44C-F286-48E4-8A8C-38022DDE33A0}"/>
              </a:ext>
            </a:extLst>
          </p:cNvPr>
          <p:cNvSpPr/>
          <p:nvPr/>
        </p:nvSpPr>
        <p:spPr>
          <a:xfrm>
            <a:off x="3458716" y="5196101"/>
            <a:ext cx="298376" cy="720080"/>
          </a:xfrm>
          <a:prstGeom prst="leftBrac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Left Brace 14">
            <a:extLst>
              <a:ext uri="{FF2B5EF4-FFF2-40B4-BE49-F238E27FC236}">
                <a16:creationId xmlns:a16="http://schemas.microsoft.com/office/drawing/2014/main" id="{2725A5E9-32F1-4D15-91E7-78C027510E9E}"/>
              </a:ext>
            </a:extLst>
          </p:cNvPr>
          <p:cNvSpPr/>
          <p:nvPr/>
        </p:nvSpPr>
        <p:spPr>
          <a:xfrm>
            <a:off x="5797624" y="2706467"/>
            <a:ext cx="298376" cy="720080"/>
          </a:xfrm>
          <a:prstGeom prst="leftBrac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Left Brace 15">
            <a:extLst>
              <a:ext uri="{FF2B5EF4-FFF2-40B4-BE49-F238E27FC236}">
                <a16:creationId xmlns:a16="http://schemas.microsoft.com/office/drawing/2014/main" id="{3DC3BE59-8D6C-4FEE-A53C-7F3E7C646ED0}"/>
              </a:ext>
            </a:extLst>
          </p:cNvPr>
          <p:cNvSpPr/>
          <p:nvPr/>
        </p:nvSpPr>
        <p:spPr>
          <a:xfrm>
            <a:off x="5797624" y="3967833"/>
            <a:ext cx="298376" cy="720080"/>
          </a:xfrm>
          <a:prstGeom prst="leftBrac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Left Brace 16">
            <a:extLst>
              <a:ext uri="{FF2B5EF4-FFF2-40B4-BE49-F238E27FC236}">
                <a16:creationId xmlns:a16="http://schemas.microsoft.com/office/drawing/2014/main" id="{02207F9A-F9AD-4D76-B41E-5EE027775176}"/>
              </a:ext>
            </a:extLst>
          </p:cNvPr>
          <p:cNvSpPr/>
          <p:nvPr/>
        </p:nvSpPr>
        <p:spPr>
          <a:xfrm>
            <a:off x="5797624" y="5229200"/>
            <a:ext cx="298376" cy="720080"/>
          </a:xfrm>
          <a:prstGeom prst="leftBrac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Left Brace 17">
            <a:extLst>
              <a:ext uri="{FF2B5EF4-FFF2-40B4-BE49-F238E27FC236}">
                <a16:creationId xmlns:a16="http://schemas.microsoft.com/office/drawing/2014/main" id="{6A8B6943-1D0E-4918-A9B9-A9829311615C}"/>
              </a:ext>
            </a:extLst>
          </p:cNvPr>
          <p:cNvSpPr/>
          <p:nvPr/>
        </p:nvSpPr>
        <p:spPr>
          <a:xfrm>
            <a:off x="8040216" y="2708920"/>
            <a:ext cx="298376" cy="720080"/>
          </a:xfrm>
          <a:prstGeom prst="leftBrac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Left Brace 18">
            <a:extLst>
              <a:ext uri="{FF2B5EF4-FFF2-40B4-BE49-F238E27FC236}">
                <a16:creationId xmlns:a16="http://schemas.microsoft.com/office/drawing/2014/main" id="{6D639428-62B1-4D96-A838-6BA2E3AD6795}"/>
              </a:ext>
            </a:extLst>
          </p:cNvPr>
          <p:cNvSpPr/>
          <p:nvPr/>
        </p:nvSpPr>
        <p:spPr>
          <a:xfrm>
            <a:off x="8040216" y="3970286"/>
            <a:ext cx="298376" cy="720080"/>
          </a:xfrm>
          <a:prstGeom prst="leftBrac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6D03429-7422-4860-9D65-846AC327DE90}"/>
              </a:ext>
            </a:extLst>
          </p:cNvPr>
          <p:cNvCxnSpPr>
            <a:cxnSpLocks/>
          </p:cNvCxnSpPr>
          <p:nvPr/>
        </p:nvCxnSpPr>
        <p:spPr>
          <a:xfrm flipV="1">
            <a:off x="2351584" y="2240148"/>
            <a:ext cx="0" cy="3709132"/>
          </a:xfrm>
          <a:prstGeom prst="straightConnector1">
            <a:avLst/>
          </a:prstGeom>
          <a:ln w="825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63564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472627" cy="1143000"/>
          </a:xfrm>
        </p:spPr>
        <p:txBody>
          <a:bodyPr>
            <a:normAutofit fontScale="90000"/>
          </a:bodyPr>
          <a:lstStyle/>
          <a:p>
            <a:r>
              <a:rPr lang="fr-FR" altLang="zh-CN" sz="4000" dirty="0"/>
              <a:t>(</a:t>
            </a:r>
            <a:r>
              <a:rPr lang="fr-FR" altLang="zh-CN" sz="4000" dirty="0" err="1"/>
              <a:t>Impacting</a:t>
            </a:r>
            <a:r>
              <a:rPr lang="fr-FR" altLang="zh-CN" sz="4000" dirty="0"/>
              <a:t> or </a:t>
            </a:r>
            <a:r>
              <a:rPr lang="fr-FR" altLang="zh-CN" sz="4000" dirty="0" err="1"/>
              <a:t>Informational</a:t>
            </a:r>
            <a:r>
              <a:rPr lang="fr-FR" altLang="zh-CN" sz="4000" dirty="0"/>
              <a:t>) </a:t>
            </a:r>
            <a:r>
              <a:rPr lang="fr-FR" altLang="zh-CN" sz="4000" dirty="0" err="1"/>
              <a:t>Dependencies</a:t>
            </a:r>
            <a:r>
              <a:rPr lang="fr-FR" altLang="zh-CN" sz="4000" dirty="0"/>
              <a:t> </a:t>
            </a:r>
            <a:br>
              <a:rPr lang="fr-FR" altLang="zh-CN" sz="4000" dirty="0"/>
            </a:br>
            <a:endParaRPr lang="zh-CN" alt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FAEA598-0BA1-46C5-85AF-D253D6EC7EC1}"/>
              </a:ext>
            </a:extLst>
          </p:cNvPr>
          <p:cNvSpPr txBox="1"/>
          <p:nvPr/>
        </p:nvSpPr>
        <p:spPr>
          <a:xfrm>
            <a:off x="1738164" y="4725145"/>
            <a:ext cx="18213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0070C0"/>
                </a:solidFill>
              </a:rPr>
              <a:t>Impacting</a:t>
            </a:r>
          </a:p>
          <a:p>
            <a:r>
              <a:rPr lang="en-GB" sz="2400" dirty="0">
                <a:solidFill>
                  <a:srgbClr val="0070C0"/>
                </a:solidFill>
              </a:rPr>
              <a:t>Dependency 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BAE81FAD-1BFD-492A-8B2B-43D9047768E3}"/>
              </a:ext>
            </a:extLst>
          </p:cNvPr>
          <p:cNvCxnSpPr/>
          <p:nvPr/>
        </p:nvCxnSpPr>
        <p:spPr>
          <a:xfrm flipV="1">
            <a:off x="3559496" y="4672590"/>
            <a:ext cx="0" cy="936104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F861A887-7AA4-4631-A79D-A21EDF3445C3}"/>
              </a:ext>
            </a:extLst>
          </p:cNvPr>
          <p:cNvSpPr txBox="1"/>
          <p:nvPr/>
        </p:nvSpPr>
        <p:spPr>
          <a:xfrm>
            <a:off x="1738164" y="3140969"/>
            <a:ext cx="18213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0070C0"/>
                </a:solidFill>
              </a:rPr>
              <a:t>Impacting</a:t>
            </a:r>
          </a:p>
          <a:p>
            <a:r>
              <a:rPr lang="en-GB" sz="2400" dirty="0">
                <a:solidFill>
                  <a:srgbClr val="0070C0"/>
                </a:solidFill>
              </a:rPr>
              <a:t>Dependency 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CC07CCD-8A88-49C3-91AC-DCB86ACAC6BA}"/>
              </a:ext>
            </a:extLst>
          </p:cNvPr>
          <p:cNvCxnSpPr/>
          <p:nvPr/>
        </p:nvCxnSpPr>
        <p:spPr>
          <a:xfrm flipV="1">
            <a:off x="3559496" y="3088414"/>
            <a:ext cx="0" cy="936104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8074CF22-2A04-40C6-AB5B-D962505E2D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7092" y="1124744"/>
            <a:ext cx="6696744" cy="5252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6922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1BD835C-E5CA-476B-8F15-C481625DA5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8056" y="3530743"/>
            <a:ext cx="1992592" cy="157595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472627" cy="1143000"/>
          </a:xfrm>
        </p:spPr>
        <p:txBody>
          <a:bodyPr>
            <a:normAutofit fontScale="90000"/>
          </a:bodyPr>
          <a:lstStyle/>
          <a:p>
            <a:r>
              <a:rPr lang="fr-FR" altLang="zh-CN" sz="4000" dirty="0"/>
              <a:t>(</a:t>
            </a:r>
            <a:r>
              <a:rPr lang="fr-FR" altLang="zh-CN" sz="4000" dirty="0" err="1"/>
              <a:t>Impacting</a:t>
            </a:r>
            <a:r>
              <a:rPr lang="fr-FR" altLang="zh-CN" sz="4000" dirty="0"/>
              <a:t> or </a:t>
            </a:r>
            <a:r>
              <a:rPr lang="fr-FR" altLang="zh-CN" sz="4000" dirty="0" err="1"/>
              <a:t>Informational</a:t>
            </a:r>
            <a:r>
              <a:rPr lang="fr-FR" altLang="zh-CN" sz="4000" dirty="0"/>
              <a:t>) </a:t>
            </a:r>
            <a:r>
              <a:rPr lang="fr-FR" altLang="zh-CN" sz="4000" dirty="0" err="1"/>
              <a:t>Dependencies</a:t>
            </a:r>
            <a:r>
              <a:rPr lang="fr-FR" altLang="zh-CN" sz="4000" dirty="0"/>
              <a:t> </a:t>
            </a:r>
            <a:br>
              <a:rPr lang="fr-FR" altLang="zh-CN" dirty="0"/>
            </a:br>
            <a:endParaRPr lang="zh-CN" alt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861A887-7AA4-4631-A79D-A21EDF3445C3}"/>
              </a:ext>
            </a:extLst>
          </p:cNvPr>
          <p:cNvSpPr txBox="1"/>
          <p:nvPr/>
        </p:nvSpPr>
        <p:spPr>
          <a:xfrm>
            <a:off x="8544456" y="2527309"/>
            <a:ext cx="18839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0070C0"/>
                </a:solidFill>
              </a:rPr>
              <a:t>Informational</a:t>
            </a:r>
          </a:p>
          <a:p>
            <a:r>
              <a:rPr lang="en-GB" sz="2400" dirty="0">
                <a:solidFill>
                  <a:srgbClr val="0070C0"/>
                </a:solidFill>
              </a:rPr>
              <a:t>Dependency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074CF22-2A04-40C6-AB5B-D962505E2D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3495" y="980728"/>
            <a:ext cx="6696744" cy="525262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04B5DC2-6E62-4C55-8DD7-410082597B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9343" y="3965049"/>
            <a:ext cx="1224123" cy="66431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4A3845E-EE57-4503-8D4E-A33C6876B3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38375" y="3268873"/>
            <a:ext cx="965090" cy="52373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422FCB4-E6EF-420F-8B3A-E6074177C19A}"/>
              </a:ext>
            </a:extLst>
          </p:cNvPr>
          <p:cNvSpPr txBox="1"/>
          <p:nvPr/>
        </p:nvSpPr>
        <p:spPr>
          <a:xfrm>
            <a:off x="8652102" y="4226917"/>
            <a:ext cx="1584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ECMP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CC07CCD-8A88-49C3-91AC-DCB86ACAC6BA}"/>
              </a:ext>
            </a:extLst>
          </p:cNvPr>
          <p:cNvCxnSpPr>
            <a:cxnSpLocks/>
          </p:cNvCxnSpPr>
          <p:nvPr/>
        </p:nvCxnSpPr>
        <p:spPr>
          <a:xfrm flipH="1" flipV="1">
            <a:off x="8184233" y="3530743"/>
            <a:ext cx="467869" cy="259954"/>
          </a:xfrm>
          <a:prstGeom prst="straightConnector1">
            <a:avLst/>
          </a:prstGeom>
          <a:ln w="1270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0BD53D7-2DA4-431A-BC54-37A5BA2D1B15}"/>
              </a:ext>
            </a:extLst>
          </p:cNvPr>
          <p:cNvCxnSpPr>
            <a:cxnSpLocks/>
          </p:cNvCxnSpPr>
          <p:nvPr/>
        </p:nvCxnSpPr>
        <p:spPr>
          <a:xfrm flipH="1" flipV="1">
            <a:off x="8268057" y="3070431"/>
            <a:ext cx="1435408" cy="767237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65086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So far, we know…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When a service degrades, where is the fault</a:t>
            </a:r>
          </a:p>
          <a:p>
            <a:pPr lvl="1"/>
            <a:r>
              <a:rPr lang="en-US" altLang="zh-CN" dirty="0"/>
              <a:t>what are the symptoms?</a:t>
            </a:r>
          </a:p>
          <a:p>
            <a:pPr lvl="1"/>
            <a:r>
              <a:rPr lang="en-US" altLang="zh-CN" dirty="0"/>
              <a:t>what is the root cause? </a:t>
            </a:r>
          </a:p>
          <a:p>
            <a:r>
              <a:rPr lang="en-US" altLang="zh-CN" dirty="0"/>
              <a:t>When a network component fails, which services are impacted</a:t>
            </a:r>
          </a:p>
          <a:p>
            <a:pPr marL="0" indent="0">
              <a:buNone/>
            </a:pPr>
            <a:endParaRPr lang="en-US" altLang="zh-CN" dirty="0"/>
          </a:p>
          <a:p>
            <a:endParaRPr lang="en-US" altLang="zh-CN" dirty="0">
              <a:hlinkClick r:id="rId3"/>
            </a:endParaRPr>
          </a:p>
        </p:txBody>
      </p:sp>
    </p:spTree>
    <p:extLst>
      <p:ext uri="{BB962C8B-B14F-4D97-AF65-F5344CB8AC3E}">
        <p14:creationId xmlns:p14="http://schemas.microsoft.com/office/powerpoint/2010/main" val="28344469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Open and Flexible Architecture</a:t>
            </a:r>
            <a:endParaRPr lang="zh-CN" altLang="en-US" dirty="0"/>
          </a:p>
        </p:txBody>
      </p:sp>
      <p:sp>
        <p:nvSpPr>
          <p:cNvPr id="7" name="内容占位符 2">
            <a:extLst>
              <a:ext uri="{FF2B5EF4-FFF2-40B4-BE49-F238E27FC236}">
                <a16:creationId xmlns:a16="http://schemas.microsoft.com/office/drawing/2014/main" id="{ACF32D32-79B8-4FDF-A1BF-0DAAC098DF28}"/>
              </a:ext>
            </a:extLst>
          </p:cNvPr>
          <p:cNvSpPr txBox="1">
            <a:spLocks/>
          </p:cNvSpPr>
          <p:nvPr/>
        </p:nvSpPr>
        <p:spPr>
          <a:xfrm>
            <a:off x="2133600" y="17526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/>
              <a:t>Open architecture for multi-vendor support</a:t>
            </a:r>
          </a:p>
          <a:p>
            <a:pPr lvl="1"/>
            <a:r>
              <a:rPr lang="en-US" altLang="en-US" dirty="0"/>
              <a:t>How? With a YANG module:</a:t>
            </a:r>
          </a:p>
          <a:p>
            <a:pPr lvl="2"/>
            <a:r>
              <a:rPr lang="en-US" altLang="en-US" dirty="0"/>
              <a:t>Can augment the YANG module</a:t>
            </a:r>
          </a:p>
          <a:p>
            <a:pPr lvl="2"/>
            <a:r>
              <a:rPr lang="en-US" altLang="en-US" dirty="0"/>
              <a:t>Even for vendor-specific subservices</a:t>
            </a:r>
          </a:p>
          <a:p>
            <a:r>
              <a:rPr lang="en-GB" dirty="0"/>
              <a:t>Flexible architecture:</a:t>
            </a:r>
          </a:p>
          <a:p>
            <a:pPr lvl="1"/>
            <a:r>
              <a:rPr lang="en-GB" dirty="0"/>
              <a:t>Components</a:t>
            </a:r>
          </a:p>
          <a:p>
            <a:pPr lvl="1"/>
            <a:r>
              <a:rPr lang="en-GB" dirty="0"/>
              <a:t>Service &amp; subservices</a:t>
            </a:r>
          </a:p>
          <a:p>
            <a:pPr lvl="1"/>
            <a:r>
              <a:rPr lang="en-GB" dirty="0"/>
              <a:t>Distributed graph</a:t>
            </a:r>
          </a:p>
          <a:p>
            <a:pPr lvl="1"/>
            <a:r>
              <a:rPr lang="en-GB" dirty="0"/>
              <a:t>Physical and virtual</a:t>
            </a:r>
          </a:p>
          <a:p>
            <a:endParaRPr lang="en-US" altLang="en-US" dirty="0"/>
          </a:p>
          <a:p>
            <a:endParaRPr lang="en-US" altLang="en-US" dirty="0"/>
          </a:p>
          <a:p>
            <a:pPr marL="457200" lvl="1" indent="0">
              <a:buNone/>
            </a:pP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>
              <a:hlinkClick r:id="rId3"/>
            </a:endParaRPr>
          </a:p>
        </p:txBody>
      </p:sp>
    </p:spTree>
    <p:extLst>
      <p:ext uri="{BB962C8B-B14F-4D97-AF65-F5344CB8AC3E}">
        <p14:creationId xmlns:p14="http://schemas.microsoft.com/office/powerpoint/2010/main" val="33822412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6771</TotalTime>
  <Words>1046</Words>
  <Application>Microsoft Office PowerPoint</Application>
  <PresentationFormat>Widescreen</PresentationFormat>
  <Paragraphs>203</Paragraphs>
  <Slides>20</Slides>
  <Notes>11</Notes>
  <HiddenSlides>2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Courier New</vt:lpstr>
      <vt:lpstr>Office 主题</vt:lpstr>
      <vt:lpstr>Service Assurance for Intent-based Networking Architecture  &amp; YANG Modules for Service Assurance</vt:lpstr>
      <vt:lpstr>Issues</vt:lpstr>
      <vt:lpstr>Proposal</vt:lpstr>
      <vt:lpstr>Assurance Graph </vt:lpstr>
      <vt:lpstr>Score &amp; Symptoms  </vt:lpstr>
      <vt:lpstr>(Impacting or Informational) Dependencies  </vt:lpstr>
      <vt:lpstr>(Impacting or Informational) Dependencies  </vt:lpstr>
      <vt:lpstr>So far, we know…</vt:lpstr>
      <vt:lpstr>Open and Flexible Architecture</vt:lpstr>
      <vt:lpstr>Architecture </vt:lpstr>
      <vt:lpstr>Flexible Architecture </vt:lpstr>
      <vt:lpstr>Open Architecture with YANG Models </vt:lpstr>
      <vt:lpstr>Open Architecture with YANG Models </vt:lpstr>
      <vt:lpstr>PowerPoint Presentation</vt:lpstr>
      <vt:lpstr>Assurance Tree API</vt:lpstr>
      <vt:lpstr>Health Score and Symptoms API</vt:lpstr>
      <vt:lpstr>Subservice Parameters API</vt:lpstr>
      <vt:lpstr>New Subservices, with different Sets of Parameters</vt:lpstr>
      <vt:lpstr>Changes since Last IETF</vt:lpstr>
      <vt:lpstr>Feedback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Zhoutianran</dc:creator>
  <cp:lastModifiedBy>Laurent Ciavaglia</cp:lastModifiedBy>
  <cp:revision>127</cp:revision>
  <dcterms:created xsi:type="dcterms:W3CDTF">2016-11-07T07:24:12Z</dcterms:created>
  <dcterms:modified xsi:type="dcterms:W3CDTF">2020-04-14T10:28:37Z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(3)NWhVWdyjTVEJAX8sn67Ty3meTrKvs7fbkdTrvqTTyAHzPoXtxf4e4nV+B8P/uTIfNDxILXBC
agoOynkmHFq34YioGCEdqXorSS6RtOjZ2P6a7kwLgz8eyaVn/IbiSp5lPcXdBM/HabjPcQUj
mrRsy6wthPbfQznS9RVl95fCGFm2i0ypbkM8jbrXju1Ub37Qt4r9X7AVfLSJGK3v2xCZMOKZ
jeWSkSi3qI4f12EpWa</vt:lpwstr>
  </property>
  <property fmtid="{D5CDD505-2E9C-101B-9397-08002B2CF9AE}" pid="3" name="_2015_ms_pID_7253431">
    <vt:lpwstr>2olR+EvwiFHILNIJ4MpWi0suGn+pdQH/0eal+H1kxOLQEvwySbPQph
kRs3jIukSEKo+gNBEByl6FhfWW25tDekkeaP6/9WLU3jSnZoadpyNujoECJ8/4X1zbeyrCSU
1gSQrRsZKLqOwU5zCaXZ/SaT1ckcuGmf7KKUbsyZQM2CYh4Sb+7IDpaFEB+GX8IXroqXlCML
M9lbnBq9wbjlgdXCGVIhQIoqvj+NpSfAs0D+</vt:lpwstr>
  </property>
  <property fmtid="{D5CDD505-2E9C-101B-9397-08002B2CF9AE}" pid="4" name="_2015_ms_pID_7253432">
    <vt:lpwstr>hp29oLzVYT0/m5EYNy21O44=</vt:lpwstr>
  </property>
  <property fmtid="{D5CDD505-2E9C-101B-9397-08002B2CF9AE}" pid="5" name="_readonly">
    <vt:lpwstr/>
  </property>
  <property fmtid="{D5CDD505-2E9C-101B-9397-08002B2CF9AE}" pid="6" name="_change">
    <vt:lpwstr/>
  </property>
  <property fmtid="{D5CDD505-2E9C-101B-9397-08002B2CF9AE}" pid="7" name="_full-control">
    <vt:lpwstr/>
  </property>
  <property fmtid="{D5CDD505-2E9C-101B-9397-08002B2CF9AE}" pid="8" name="sflag">
    <vt:lpwstr>1563152545</vt:lpwstr>
  </property>
</Properties>
</file>