
<file path=[Content_Types].xml><?xml version="1.0" encoding="utf-8"?>
<Types xmlns="http://schemas.openxmlformats.org/package/2006/content-types">
  <Default Extension="tmp" ContentType="image/png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7" r:id="rId4"/>
    <p:sldId id="268" r:id="rId5"/>
    <p:sldId id="278" r:id="rId6"/>
    <p:sldId id="284" r:id="rId7"/>
    <p:sldId id="287" r:id="rId8"/>
    <p:sldId id="288" r:id="rId9"/>
    <p:sldId id="286" r:id="rId10"/>
    <p:sldId id="289" r:id="rId11"/>
    <p:sldId id="266" r:id="rId12"/>
    <p:sldId id="267" r:id="rId13"/>
    <p:sldId id="290" r:id="rId14"/>
    <p:sldId id="280" r:id="rId15"/>
    <p:sldId id="281" r:id="rId16"/>
    <p:sldId id="282" r:id="rId17"/>
    <p:sldId id="26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ushucheng (Will Liu)" initials="L(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45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4" autoAdjust="0"/>
    <p:restoredTop sz="94660"/>
  </p:normalViewPr>
  <p:slideViewPr>
    <p:cSldViewPr snapToGrid="0">
      <p:cViewPr varScale="1">
        <p:scale>
          <a:sx n="89" d="100"/>
          <a:sy n="89" d="100"/>
        </p:scale>
        <p:origin x="3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04_Research\Intent%20Based%20Networking\IETF\Post_RG_Commen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04_Research\Intent%20Based%20Networking\IETF\Post_RG_Commen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Author Distribution per Complexity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Stats!$B$21</c:f>
              <c:strCache>
                <c:ptCount val="1"/>
                <c:pt idx="0">
                  <c:v>King Daniel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Stats!$C$13:$F$13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Stats!$C$21:$F$21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1</c:v>
                </c:pt>
                <c:pt idx="3">
                  <c:v>3</c:v>
                </c:pt>
              </c:numCache>
            </c:numRef>
          </c:val>
        </c:ser>
        <c:ser>
          <c:idx val="1"/>
          <c:order val="1"/>
          <c:tx>
            <c:strRef>
              <c:f>Stats!$B$19</c:f>
              <c:strCache>
                <c:ptCount val="1"/>
                <c:pt idx="0">
                  <c:v>Allexander Clemm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Stats!$C$13:$F$13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Stats!$C$19:$F$19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3</c:v>
                </c:pt>
              </c:numCache>
            </c:numRef>
          </c:val>
        </c:ser>
        <c:ser>
          <c:idx val="2"/>
          <c:order val="2"/>
          <c:tx>
            <c:strRef>
              <c:f>Stats!$B$18</c:f>
              <c:strCache>
                <c:ptCount val="1"/>
                <c:pt idx="0">
                  <c:v>Pedro Andres Aranda Gutierrez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Stats!$C$13:$F$13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Stats!$C$18:$F$18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Stats!$B$17</c:f>
              <c:strCache>
                <c:ptCount val="1"/>
                <c:pt idx="0">
                  <c:v>Yehia Elkhatib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Stats!$C$13:$F$13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Stats!$C$17:$F$17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ser>
          <c:idx val="4"/>
          <c:order val="4"/>
          <c:tx>
            <c:strRef>
              <c:f>Stats!$B$16</c:f>
              <c:strCache>
                <c:ptCount val="1"/>
                <c:pt idx="0">
                  <c:v>Mehdi Bezahaf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Stats!$C$16:$F$16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4</c:v>
                </c:pt>
                <c:pt idx="3">
                  <c:v>3</c:v>
                </c:pt>
              </c:numCache>
            </c:numRef>
          </c:val>
        </c:ser>
        <c:ser>
          <c:idx val="5"/>
          <c:order val="5"/>
          <c:tx>
            <c:strRef>
              <c:f>Stats!$B$20</c:f>
              <c:strCache>
                <c:ptCount val="1"/>
                <c:pt idx="0">
                  <c:v>Qiong Sun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Stats!$C$20:$F$20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592608320"/>
        <c:axId val="-1592619744"/>
      </c:barChart>
      <c:catAx>
        <c:axId val="-15926083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Complexity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92619744"/>
        <c:crosses val="autoZero"/>
        <c:auto val="1"/>
        <c:lblAlgn val="ctr"/>
        <c:lblOffset val="100"/>
        <c:noMultiLvlLbl val="0"/>
      </c:catAx>
      <c:valAx>
        <c:axId val="-1592619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No</a:t>
                </a:r>
                <a:r>
                  <a:rPr lang="en-US" baseline="0"/>
                  <a:t> Comments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92608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Complexity Distribution per</a:t>
            </a:r>
            <a:r>
              <a:rPr lang="en-US" baseline="0"/>
              <a:t> Author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Stats!$C$13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Stats!$B$16:$B$21</c:f>
              <c:strCache>
                <c:ptCount val="6"/>
                <c:pt idx="0">
                  <c:v>Mehdi Bezahaf</c:v>
                </c:pt>
                <c:pt idx="1">
                  <c:v>Yehia Elkhatib</c:v>
                </c:pt>
                <c:pt idx="2">
                  <c:v>Pedro Andres Aranda Gutierrez </c:v>
                </c:pt>
                <c:pt idx="3">
                  <c:v>Allexander Clemm</c:v>
                </c:pt>
                <c:pt idx="4">
                  <c:v>Qiong Sun</c:v>
                </c:pt>
                <c:pt idx="5">
                  <c:v>King Daniel</c:v>
                </c:pt>
              </c:strCache>
            </c:strRef>
          </c:cat>
          <c:val>
            <c:numRef>
              <c:f>Stats!$C$16:$C$21</c:f>
              <c:numCache>
                <c:formatCode>General</c:formatCode>
                <c:ptCount val="6"/>
                <c:pt idx="0">
                  <c:v>3</c:v>
                </c:pt>
                <c:pt idx="1">
                  <c:v>0</c:v>
                </c:pt>
                <c:pt idx="2">
                  <c:v>3</c:v>
                </c:pt>
                <c:pt idx="3">
                  <c:v>0</c:v>
                </c:pt>
                <c:pt idx="4">
                  <c:v>0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Stats!$D$13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Stats!$B$16:$B$21</c:f>
              <c:strCache>
                <c:ptCount val="6"/>
                <c:pt idx="0">
                  <c:v>Mehdi Bezahaf</c:v>
                </c:pt>
                <c:pt idx="1">
                  <c:v>Yehia Elkhatib</c:v>
                </c:pt>
                <c:pt idx="2">
                  <c:v>Pedro Andres Aranda Gutierrez </c:v>
                </c:pt>
                <c:pt idx="3">
                  <c:v>Allexander Clemm</c:v>
                </c:pt>
                <c:pt idx="4">
                  <c:v>Qiong Sun</c:v>
                </c:pt>
                <c:pt idx="5">
                  <c:v>King Daniel</c:v>
                </c:pt>
              </c:strCache>
            </c:strRef>
          </c:cat>
          <c:val>
            <c:numRef>
              <c:f>Stats!$D$16:$D$21</c:f>
              <c:numCache>
                <c:formatCode>General</c:formatCode>
                <c:ptCount val="6"/>
                <c:pt idx="0">
                  <c:v>3</c:v>
                </c:pt>
                <c:pt idx="1">
                  <c:v>2</c:v>
                </c:pt>
                <c:pt idx="2">
                  <c:v>2</c:v>
                </c:pt>
                <c:pt idx="3">
                  <c:v>0</c:v>
                </c:pt>
                <c:pt idx="4">
                  <c:v>0</c:v>
                </c:pt>
                <c:pt idx="5">
                  <c:v>3</c:v>
                </c:pt>
              </c:numCache>
            </c:numRef>
          </c:val>
        </c:ser>
        <c:ser>
          <c:idx val="2"/>
          <c:order val="2"/>
          <c:tx>
            <c:strRef>
              <c:f>Stats!$E$13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Stats!$B$16:$B$21</c:f>
              <c:strCache>
                <c:ptCount val="6"/>
                <c:pt idx="0">
                  <c:v>Mehdi Bezahaf</c:v>
                </c:pt>
                <c:pt idx="1">
                  <c:v>Yehia Elkhatib</c:v>
                </c:pt>
                <c:pt idx="2">
                  <c:v>Pedro Andres Aranda Gutierrez </c:v>
                </c:pt>
                <c:pt idx="3">
                  <c:v>Allexander Clemm</c:v>
                </c:pt>
                <c:pt idx="4">
                  <c:v>Qiong Sun</c:v>
                </c:pt>
                <c:pt idx="5">
                  <c:v>King Daniel</c:v>
                </c:pt>
              </c:strCache>
            </c:strRef>
          </c:cat>
          <c:val>
            <c:numRef>
              <c:f>Stats!$E$16:$E$21</c:f>
              <c:numCache>
                <c:formatCode>General</c:formatCode>
                <c:ptCount val="6"/>
                <c:pt idx="0">
                  <c:v>4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ser>
          <c:idx val="3"/>
          <c:order val="3"/>
          <c:tx>
            <c:strRef>
              <c:f>Stats!$F$13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Stats!$B$16:$B$21</c:f>
              <c:strCache>
                <c:ptCount val="6"/>
                <c:pt idx="0">
                  <c:v>Mehdi Bezahaf</c:v>
                </c:pt>
                <c:pt idx="1">
                  <c:v>Yehia Elkhatib</c:v>
                </c:pt>
                <c:pt idx="2">
                  <c:v>Pedro Andres Aranda Gutierrez </c:v>
                </c:pt>
                <c:pt idx="3">
                  <c:v>Allexander Clemm</c:v>
                </c:pt>
                <c:pt idx="4">
                  <c:v>Qiong Sun</c:v>
                </c:pt>
                <c:pt idx="5">
                  <c:v>King Daniel</c:v>
                </c:pt>
              </c:strCache>
            </c:strRef>
          </c:cat>
          <c:val>
            <c:numRef>
              <c:f>Stats!$F$16:$F$21</c:f>
              <c:numCache>
                <c:formatCode>General</c:formatCode>
                <c:ptCount val="6"/>
                <c:pt idx="0">
                  <c:v>3</c:v>
                </c:pt>
                <c:pt idx="1">
                  <c:v>1</c:v>
                </c:pt>
                <c:pt idx="2">
                  <c:v>0</c:v>
                </c:pt>
                <c:pt idx="3">
                  <c:v>3</c:v>
                </c:pt>
                <c:pt idx="4">
                  <c:v>0</c:v>
                </c:pt>
                <c:pt idx="5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592629536"/>
        <c:axId val="-1592619200"/>
      </c:barChart>
      <c:catAx>
        <c:axId val="-15926295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Comment Author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92619200"/>
        <c:crosses val="autoZero"/>
        <c:auto val="1"/>
        <c:lblAlgn val="ctr"/>
        <c:lblOffset val="100"/>
        <c:noMultiLvlLbl val="0"/>
      </c:catAx>
      <c:valAx>
        <c:axId val="-1592619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No</a:t>
                </a:r>
                <a:r>
                  <a:rPr lang="en-US" baseline="0"/>
                  <a:t> Comments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92629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522A25-8AC4-454A-AE6A-A7BC461CC45F}" type="datetimeFigureOut">
              <a:rPr lang="zh-CN" altLang="en-US" smtClean="0"/>
              <a:t>2020/9/25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9F9088-66B9-43EF-A3CD-AE71368298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068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9F9088-66B9-43EF-A3CD-AE71368298E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721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6DBF-5357-4CBB-A8D3-85A555601428}" type="datetime1">
              <a:rPr lang="en-US" altLang="zh-CN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6BBCB-7BC1-4AC1-A557-F18AF45212FA}" type="datetime1">
              <a:rPr lang="en-US" altLang="zh-CN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2873-0387-4DEC-8581-666F9E06BD51}" type="datetime1">
              <a:rPr lang="en-US" altLang="zh-CN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271B-5215-4C23-94E8-9CB70D613180}" type="datetime1">
              <a:rPr lang="en-US" altLang="zh-CN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DFB1A-93D7-4790-A13A-154501D17102}" type="datetime1">
              <a:rPr lang="en-US" altLang="zh-CN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1240A-C513-4523-903C-E0C4A9DD3086}" type="datetime1">
              <a:rPr lang="en-US" altLang="zh-CN" smtClean="0"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BBBC2-1A52-4CB8-AE48-5D53FF1F04A8}" type="datetime1">
              <a:rPr lang="en-US" altLang="zh-CN" smtClean="0"/>
              <a:t>9/25/2020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1684E-B858-457A-8647-7B75F09C164A}" type="datetime1">
              <a:rPr lang="en-US" altLang="zh-CN" smtClean="0"/>
              <a:t>9/25/2020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3A0E9-F4A3-4306-9C66-5DC2E9F10998}" type="datetime1">
              <a:rPr lang="en-US" altLang="zh-CN" smtClean="0"/>
              <a:t>9/25/2020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C7C9-D629-4F70-9838-B86BE26AF1B6}" type="datetime1">
              <a:rPr lang="en-US" altLang="zh-CN" smtClean="0"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0979-CB02-4C54-8AA4-604B27D48D88}" type="datetime1">
              <a:rPr lang="en-US" altLang="zh-CN" smtClean="0"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D361D-5C57-4BCB-B580-2BCCEB95CCBB}" type="datetime1">
              <a:rPr lang="en-US" altLang="zh-CN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A4D66-354B-4486-A5F9-50FB7654F54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hyperlink" Target="https://github.com/irtf-nmrg/nmrg-ibn-intent-classificatio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832656"/>
            <a:ext cx="9467211" cy="520410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sz="6600" dirty="0"/>
              <a:t>Intent </a:t>
            </a:r>
            <a:r>
              <a:rPr lang="en-US" altLang="zh-CN" sz="6600" dirty="0" smtClean="0"/>
              <a:t>Classification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sz="4400" dirty="0" smtClean="0"/>
              <a:t>draft-irtf-nmrg-ibn-intent-classification-00</a:t>
            </a:r>
            <a:br>
              <a:rPr lang="en-US" altLang="zh-CN" sz="4400" dirty="0" smtClean="0"/>
            </a:br>
            <a:r>
              <a:rPr lang="en-US" altLang="zh-CN" sz="4400" dirty="0" smtClean="0"/>
              <a:t/>
            </a:r>
            <a:br>
              <a:rPr lang="en-US" altLang="zh-CN" sz="4400" dirty="0" smtClean="0"/>
            </a:br>
            <a:r>
              <a:rPr lang="en-US" altLang="zh-CN" sz="5400" dirty="0" smtClean="0"/>
              <a:t/>
            </a:r>
            <a:br>
              <a:rPr lang="en-US" altLang="zh-CN" sz="5400" dirty="0" smtClean="0"/>
            </a:br>
            <a:r>
              <a:rPr lang="en-US" altLang="zh-CN" sz="2000" dirty="0" smtClean="0"/>
              <a:t>Chen Li, China Telecom</a:t>
            </a:r>
            <a:br>
              <a:rPr lang="en-US" altLang="zh-CN" sz="2000" dirty="0" smtClean="0"/>
            </a:br>
            <a:r>
              <a:rPr lang="en-US" altLang="zh-CN" sz="2000" dirty="0" err="1" smtClean="0"/>
              <a:t>Xueyuan</a:t>
            </a:r>
            <a:r>
              <a:rPr lang="en-US" altLang="zh-CN" sz="2000" dirty="0" smtClean="0"/>
              <a:t> Sun, </a:t>
            </a:r>
            <a:r>
              <a:rPr lang="en-US" altLang="zh-CN" sz="2000" dirty="0" smtClean="0">
                <a:sym typeface="+mn-ea"/>
              </a:rPr>
              <a:t>China Telecom</a:t>
            </a:r>
            <a:r>
              <a:rPr lang="zh-CN" altLang="zh-CN" sz="2000" dirty="0"/>
              <a:t/>
            </a:r>
            <a:br>
              <a:rPr lang="zh-CN" altLang="zh-CN" sz="2000" dirty="0"/>
            </a:br>
            <a:r>
              <a:rPr lang="en-US" altLang="zh-CN" sz="2000" dirty="0" smtClean="0"/>
              <a:t>Olga Havel, </a:t>
            </a:r>
            <a:r>
              <a:rPr lang="en-US" altLang="zh-CN" sz="2000" dirty="0" err="1" smtClean="0"/>
              <a:t>Shucheng</a:t>
            </a:r>
            <a:r>
              <a:rPr lang="en-US" altLang="zh-CN" sz="2000" dirty="0" smtClean="0"/>
              <a:t> Liu (</a:t>
            </a:r>
            <a:r>
              <a:rPr lang="en-US" altLang="zh-CN" sz="2000" dirty="0"/>
              <a:t>Will</a:t>
            </a:r>
            <a:r>
              <a:rPr lang="en-US" altLang="zh-CN" sz="2000" dirty="0" smtClean="0"/>
              <a:t>), </a:t>
            </a:r>
            <a:r>
              <a:rPr lang="en-US" altLang="zh-CN" sz="2000" dirty="0"/>
              <a:t>Adriana </a:t>
            </a:r>
            <a:r>
              <a:rPr lang="en-US" altLang="zh-CN" sz="2000" dirty="0" smtClean="0"/>
              <a:t>Olariu, Huawei </a:t>
            </a:r>
            <a:r>
              <a:rPr lang="en-US" altLang="zh-CN" sz="2000" dirty="0"/>
              <a:t>Technologies</a:t>
            </a:r>
            <a:r>
              <a:rPr lang="zh-CN" altLang="zh-CN" sz="2000" dirty="0"/>
              <a:t/>
            </a:r>
            <a:br>
              <a:rPr lang="zh-CN" altLang="zh-CN" sz="2000" dirty="0"/>
            </a:br>
            <a:r>
              <a:rPr lang="en-US" altLang="zh-CN" sz="2000" dirty="0" smtClean="0"/>
              <a:t>Pedro Martinez-Julia, NICT</a:t>
            </a:r>
            <a:r>
              <a:rPr lang="zh-CN" altLang="zh-CN" sz="2000" dirty="0"/>
              <a:t/>
            </a:r>
            <a:br>
              <a:rPr lang="zh-CN" altLang="zh-CN" sz="2000" dirty="0"/>
            </a:br>
            <a:r>
              <a:rPr lang="en-US" altLang="zh-CN" sz="2000" dirty="0" err="1" smtClean="0"/>
              <a:t>Jeferson</a:t>
            </a:r>
            <a:r>
              <a:rPr lang="en-US" altLang="zh-CN" sz="2000" dirty="0" smtClean="0"/>
              <a:t> </a:t>
            </a:r>
            <a:r>
              <a:rPr lang="en-US" altLang="zh-CN" sz="2000" dirty="0"/>
              <a:t>Campos </a:t>
            </a:r>
            <a:r>
              <a:rPr lang="en-US" altLang="zh-CN" sz="2000" dirty="0" err="1" smtClean="0"/>
              <a:t>Nobre</a:t>
            </a:r>
            <a:r>
              <a:rPr lang="en-US" altLang="zh-CN" sz="2000" dirty="0" smtClean="0"/>
              <a:t>, </a:t>
            </a:r>
            <a:r>
              <a:rPr lang="en-US" altLang="zh-CN" sz="2000" dirty="0"/>
              <a:t>Federal University of Rio Grande do </a:t>
            </a:r>
            <a:r>
              <a:rPr lang="en-US" altLang="zh-CN" sz="2000" dirty="0" err="1"/>
              <a:t>Sul</a:t>
            </a:r>
            <a:r>
              <a:rPr lang="zh-CN" altLang="zh-CN" sz="2000" dirty="0"/>
              <a:t/>
            </a:r>
            <a:br>
              <a:rPr lang="zh-CN" altLang="zh-CN" sz="2000" dirty="0"/>
            </a:br>
            <a:r>
              <a:rPr lang="en-US" altLang="zh-CN" sz="2000" dirty="0" smtClean="0"/>
              <a:t>Diego </a:t>
            </a:r>
            <a:r>
              <a:rPr lang="en-US" altLang="zh-CN" sz="2000" dirty="0"/>
              <a:t>R. </a:t>
            </a:r>
            <a:r>
              <a:rPr lang="en-US" altLang="zh-CN" sz="2000" dirty="0" smtClean="0"/>
              <a:t>Lopez, Telefonica I+D</a:t>
            </a:r>
            <a:br>
              <a:rPr lang="en-US" altLang="zh-CN" sz="2000" dirty="0" smtClean="0"/>
            </a:br>
            <a:r>
              <a:rPr lang="en-US" altLang="zh-CN" sz="2000" dirty="0"/>
              <a:t/>
            </a:r>
            <a:br>
              <a:rPr lang="en-US" altLang="zh-CN" sz="2000" dirty="0"/>
            </a:br>
            <a:r>
              <a:rPr lang="en-US" altLang="zh-CN" sz="2000" dirty="0" smtClean="0"/>
              <a:t>July 2020</a:t>
            </a:r>
            <a:endParaRPr lang="en-US" sz="66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10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12064" y="3689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/>
              <a:t>Updates (5) – </a:t>
            </a:r>
            <a:r>
              <a:rPr lang="en-US" sz="4000" b="1" dirty="0"/>
              <a:t>A</a:t>
            </a:r>
            <a:r>
              <a:rPr lang="en-US" sz="4000" b="1" dirty="0" smtClean="0"/>
              <a:t>ssigned</a:t>
            </a:r>
            <a:endParaRPr lang="en-US" sz="4000" b="1" dirty="0"/>
          </a:p>
        </p:txBody>
      </p:sp>
      <p:sp>
        <p:nvSpPr>
          <p:cNvPr id="6" name="Rectangle 5"/>
          <p:cNvSpPr/>
          <p:nvPr/>
        </p:nvSpPr>
        <p:spPr>
          <a:xfrm>
            <a:off x="2875" y="6198255"/>
            <a:ext cx="12189125" cy="523220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800" b="1" dirty="0">
                <a:solidFill>
                  <a:schemeClr val="bg1"/>
                </a:solidFill>
              </a:rPr>
              <a:t>Currently in Progress by </a:t>
            </a:r>
            <a:r>
              <a:rPr lang="en-US" sz="2800" b="1" dirty="0" smtClean="0">
                <a:solidFill>
                  <a:schemeClr val="bg1"/>
                </a:solidFill>
              </a:rPr>
              <a:t>Huawei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7763" y="875397"/>
            <a:ext cx="1471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Huawei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00128"/>
            <a:ext cx="12192000" cy="2657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754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smtClean="0"/>
              <a:t>Conclusion and Next </a:t>
            </a:r>
            <a:r>
              <a:rPr lang="en-IE" b="1" dirty="0" smtClean="0"/>
              <a:t>Steps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959352" cy="4527231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Complexity 0 and 1 comments are addressed.</a:t>
            </a:r>
          </a:p>
          <a:p>
            <a:r>
              <a:rPr lang="en-US" altLang="zh-CN" smtClean="0"/>
              <a:t>Three </a:t>
            </a:r>
            <a:r>
              <a:rPr lang="en-US" altLang="zh-CN" dirty="0" smtClean="0"/>
              <a:t>complexity 2, and one complexity 3 comments are addressed.</a:t>
            </a:r>
          </a:p>
          <a:p>
            <a:r>
              <a:rPr lang="en-IE" altLang="zh-CN" dirty="0"/>
              <a:t>v</a:t>
            </a:r>
            <a:r>
              <a:rPr lang="en-IE" altLang="zh-CN" dirty="0" smtClean="0"/>
              <a:t>00 is available in Git</a:t>
            </a:r>
          </a:p>
          <a:p>
            <a:r>
              <a:rPr lang="en-IE" altLang="zh-CN" dirty="0" smtClean="0"/>
              <a:t>Ongoing work for v01 done through Git</a:t>
            </a:r>
            <a:endParaRPr lang="en-US" altLang="zh-CN" dirty="0"/>
          </a:p>
          <a:p>
            <a:r>
              <a:rPr lang="en-US" altLang="zh-CN" dirty="0" smtClean="0"/>
              <a:t>Candidate editors identified for all the comments.</a:t>
            </a:r>
          </a:p>
          <a:p>
            <a:r>
              <a:rPr lang="en-US" altLang="zh-CN" dirty="0" smtClean="0"/>
              <a:t>Next steps:</a:t>
            </a:r>
          </a:p>
          <a:p>
            <a:pPr lvl="1"/>
            <a:r>
              <a:rPr lang="en-US" altLang="zh-CN" dirty="0" smtClean="0"/>
              <a:t>Continue addressing the comments for v01 of the document</a:t>
            </a:r>
          </a:p>
          <a:p>
            <a:pPr lvl="1"/>
            <a:r>
              <a:rPr lang="en-US" altLang="zh-CN" dirty="0" smtClean="0"/>
              <a:t>Engage with comment authors as needed</a:t>
            </a:r>
            <a:endParaRPr lang="en-US" altLang="zh-CN" dirty="0"/>
          </a:p>
          <a:p>
            <a:pPr lvl="1"/>
            <a:r>
              <a:rPr lang="en-US" altLang="zh-CN" dirty="0" smtClean="0"/>
              <a:t>Submit v01 of the document</a:t>
            </a:r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184" y="2898013"/>
            <a:ext cx="10207752" cy="1325563"/>
          </a:xfrm>
        </p:spPr>
        <p:txBody>
          <a:bodyPr>
            <a:noAutofit/>
          </a:bodyPr>
          <a:lstStyle/>
          <a:p>
            <a:pPr algn="ctr"/>
            <a:r>
              <a:rPr lang="en-IE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  <a:endParaRPr lang="en-IE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Received Comments (1)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13</a:t>
            </a:fld>
            <a:endParaRPr lang="en-US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" y="1320501"/>
            <a:ext cx="11334750" cy="553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1535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Received Comments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10" y="1690688"/>
            <a:ext cx="11724379" cy="4257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792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Received Comments (3)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46" y="2622901"/>
            <a:ext cx="11770108" cy="1557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804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Received Comments (4)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54" y="1369471"/>
            <a:ext cx="11679162" cy="535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890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064" y="36893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Updates (1)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694" y="1165041"/>
            <a:ext cx="11450806" cy="507053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smtClean="0"/>
              <a:t>All Complexity 0 and Complexity 1 comments have been addressed by Huawei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lvl="1" algn="just"/>
            <a:endParaRPr lang="en-US" sz="1600" dirty="0" smtClean="0"/>
          </a:p>
          <a:p>
            <a:pPr lvl="1" algn="just">
              <a:lnSpc>
                <a:spcPct val="150000"/>
              </a:lnSpc>
            </a:pPr>
            <a:endParaRPr lang="zh-CN" altLang="zh-CN" sz="14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509" y="1971623"/>
            <a:ext cx="8853917" cy="474985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965" y="137362"/>
            <a:ext cx="10515600" cy="957702"/>
          </a:xfrm>
        </p:spPr>
        <p:txBody>
          <a:bodyPr/>
          <a:lstStyle/>
          <a:p>
            <a:r>
              <a:rPr lang="en-US" altLang="zh-CN" sz="4000" b="1" dirty="0" smtClean="0"/>
              <a:t>Brief </a:t>
            </a:r>
            <a:r>
              <a:rPr lang="en-US" sz="4000" b="1" dirty="0" smtClean="0"/>
              <a:t>Intro and Scope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750" y="1129079"/>
            <a:ext cx="10506973" cy="53750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2000" dirty="0"/>
              <a:t>G</a:t>
            </a:r>
            <a:r>
              <a:rPr lang="en-US" sz="2000" dirty="0" smtClean="0"/>
              <a:t>oal </a:t>
            </a:r>
            <a:r>
              <a:rPr lang="en-US" sz="2000" dirty="0"/>
              <a:t>of this </a:t>
            </a:r>
            <a:r>
              <a:rPr lang="en-US" sz="2000" dirty="0" smtClean="0"/>
              <a:t>draft is </a:t>
            </a:r>
            <a:r>
              <a:rPr lang="en-US" sz="2000" dirty="0"/>
              <a:t>to bring clarity to </a:t>
            </a:r>
            <a:r>
              <a:rPr lang="en-US" sz="2000" b="1" dirty="0">
                <a:solidFill>
                  <a:srgbClr val="C00000"/>
                </a:solidFill>
              </a:rPr>
              <a:t>what an intent represents for different stakeholders</a:t>
            </a:r>
            <a:r>
              <a:rPr lang="en-US" sz="2000" dirty="0"/>
              <a:t>, by means of classification on various dimensions, such as solutions, </a:t>
            </a:r>
            <a:r>
              <a:rPr lang="en-US" sz="2000" dirty="0" smtClean="0"/>
              <a:t>users and intent types. 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2000" dirty="0" smtClean="0"/>
              <a:t>This </a:t>
            </a:r>
            <a:r>
              <a:rPr lang="en-US" sz="2000" dirty="0"/>
              <a:t>classification would ensure a </a:t>
            </a:r>
            <a:r>
              <a:rPr lang="en-US" sz="2000" b="1" dirty="0">
                <a:solidFill>
                  <a:srgbClr val="C00000"/>
                </a:solidFill>
              </a:rPr>
              <a:t>common understanding </a:t>
            </a:r>
            <a:r>
              <a:rPr lang="en-US" sz="2000" dirty="0"/>
              <a:t>across all participants and it can be used to identify the scope and priorities of individual projects, </a:t>
            </a:r>
            <a:r>
              <a:rPr lang="en-US" sz="2000" dirty="0" err="1"/>
              <a:t>PoCs</a:t>
            </a:r>
            <a:r>
              <a:rPr lang="en-US" sz="2000" dirty="0"/>
              <a:t>, research or open-source projects.</a:t>
            </a:r>
            <a:endParaRPr lang="en-IE" sz="2000" dirty="0"/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2000" dirty="0"/>
              <a:t>This is achieved by proposing initial classification </a:t>
            </a:r>
            <a:r>
              <a:rPr lang="en-US" sz="2000" dirty="0" smtClean="0"/>
              <a:t>taxonomy </a:t>
            </a:r>
            <a:r>
              <a:rPr lang="en-US" sz="2000" dirty="0" smtClean="0"/>
              <a:t>and the methodology </a:t>
            </a:r>
            <a:r>
              <a:rPr lang="en-US" sz="2000" dirty="0"/>
              <a:t>used for generating </a:t>
            </a:r>
            <a:r>
              <a:rPr lang="en-US" sz="2000" dirty="0" smtClean="0"/>
              <a:t>the taxonomy</a:t>
            </a:r>
            <a:r>
              <a:rPr lang="en-US" sz="2000" dirty="0" smtClean="0"/>
              <a:t>. </a:t>
            </a:r>
            <a:r>
              <a:rPr lang="en-US" sz="2000" dirty="0"/>
              <a:t>This </a:t>
            </a:r>
            <a:r>
              <a:rPr lang="en-US" sz="2000" b="1" dirty="0">
                <a:solidFill>
                  <a:srgbClr val="C00000"/>
                </a:solidFill>
              </a:rPr>
              <a:t>methodology</a:t>
            </a:r>
            <a:r>
              <a:rPr lang="en-US" sz="2000" dirty="0"/>
              <a:t> can be used to update the </a:t>
            </a:r>
            <a:r>
              <a:rPr lang="en-US" sz="2000" dirty="0" smtClean="0"/>
              <a:t>taxonomy</a:t>
            </a:r>
            <a:r>
              <a:rPr lang="en-US" sz="2000" dirty="0" smtClean="0"/>
              <a:t> by </a:t>
            </a:r>
            <a:r>
              <a:rPr lang="en-US" sz="2000" dirty="0"/>
              <a:t>adding or removing different solutions, users or intent types in order to cater for future scenarios, applications or domains.</a:t>
            </a:r>
            <a:endParaRPr lang="en-IE" sz="2000" dirty="0"/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2000" dirty="0"/>
              <a:t>This draft together with </a:t>
            </a:r>
            <a:r>
              <a:rPr lang="en-US" sz="2000" dirty="0" smtClean="0"/>
              <a:t>draft-</a:t>
            </a:r>
            <a:r>
              <a:rPr lang="en-US" sz="2000" dirty="0" err="1" smtClean="0"/>
              <a:t>irtf</a:t>
            </a:r>
            <a:r>
              <a:rPr lang="en-US" sz="2000" dirty="0" smtClean="0"/>
              <a:t>-</a:t>
            </a:r>
            <a:r>
              <a:rPr lang="en-US" sz="2000" dirty="0" err="1" smtClean="0"/>
              <a:t>nmrg</a:t>
            </a:r>
            <a:r>
              <a:rPr lang="en-US" sz="2000" dirty="0" smtClean="0"/>
              <a:t>-ibn-concepts-definitions (which defines the intent concept and differences with service and policy) aims </a:t>
            </a:r>
            <a:r>
              <a:rPr lang="en-US" sz="2000" dirty="0"/>
              <a:t>to become the </a:t>
            </a:r>
            <a:r>
              <a:rPr lang="en-US" sz="2000" b="1" dirty="0">
                <a:solidFill>
                  <a:srgbClr val="C00000"/>
                </a:solidFill>
              </a:rPr>
              <a:t>foundation</a:t>
            </a:r>
            <a:r>
              <a:rPr lang="en-US" sz="2000" dirty="0"/>
              <a:t> for future intent-related topic discussions where all participants have the same common </a:t>
            </a:r>
            <a:r>
              <a:rPr lang="en-US" sz="2000" dirty="0" smtClean="0"/>
              <a:t>understanding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altLang="zh-CN" sz="2000" dirty="0" smtClean="0"/>
              <a:t>RG draft: https</a:t>
            </a:r>
            <a:r>
              <a:rPr lang="en-US" altLang="zh-CN" sz="2000" dirty="0"/>
              <a:t>://tools.ietf.org/html/draft-irtf-nmrg-ibn-intent-classification-00</a:t>
            </a:r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1" y="1095064"/>
            <a:ext cx="7109364" cy="53920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/>
              <a:t>Analysis of received comments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1800" dirty="0" smtClean="0"/>
              <a:t>Classification based on complexity (0, 1, 2, 3), comments </a:t>
            </a:r>
            <a:r>
              <a:rPr lang="en-US" sz="1800" dirty="0" smtClean="0"/>
              <a:t>authors  </a:t>
            </a:r>
            <a:r>
              <a:rPr lang="en-US" sz="1800" dirty="0" smtClean="0"/>
              <a:t>&amp; sections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1800" dirty="0" smtClean="0"/>
              <a:t>Assignment to Editors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/>
              <a:t>Draft Updates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1800" dirty="0" err="1" smtClean="0"/>
              <a:t>Git</a:t>
            </a:r>
            <a:r>
              <a:rPr lang="en-US" sz="1800" dirty="0" smtClean="0"/>
              <a:t> project created for </a:t>
            </a:r>
            <a:r>
              <a:rPr lang="en-US" sz="1800" dirty="0"/>
              <a:t>the draft (</a:t>
            </a:r>
            <a:r>
              <a:rPr lang="en-US" sz="18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github.com/irtf-nmrg/nmrg-ibn-intent-classification</a:t>
            </a:r>
            <a:r>
              <a:rPr lang="en-US" sz="1800" dirty="0" smtClean="0"/>
              <a:t>)</a:t>
            </a:r>
            <a:endParaRPr lang="en-US" sz="1800" dirty="0"/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1800" dirty="0" smtClean="0"/>
              <a:t>V.00 added to </a:t>
            </a:r>
            <a:r>
              <a:rPr lang="en-US" sz="1800" dirty="0" err="1" smtClean="0"/>
              <a:t>Git</a:t>
            </a:r>
            <a:r>
              <a:rPr lang="en-US" sz="1800" dirty="0" smtClean="0"/>
              <a:t> 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1800" dirty="0" smtClean="0"/>
              <a:t>V.01 created with 0 and 1 complexity addressed and added to </a:t>
            </a:r>
            <a:r>
              <a:rPr lang="en-US" sz="1800" dirty="0" err="1"/>
              <a:t>G</a:t>
            </a:r>
            <a:r>
              <a:rPr lang="en-US" sz="1800" dirty="0" err="1" smtClean="0"/>
              <a:t>it</a:t>
            </a:r>
            <a:endParaRPr lang="en-US" sz="1800" dirty="0" smtClean="0"/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IE" sz="1800" dirty="0" smtClean="0"/>
              <a:t>Authors of complexity 0 and 1 comments contacted for feedback</a:t>
            </a:r>
            <a:endParaRPr lang="en-US" sz="1800" dirty="0" smtClean="0"/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1800" dirty="0" smtClean="0"/>
              <a:t>Other updates in </a:t>
            </a:r>
            <a:r>
              <a:rPr lang="en-US" sz="1800" dirty="0" smtClean="0"/>
              <a:t>progress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/>
              <a:t>Target: Submit v.01 in October</a:t>
            </a:r>
            <a:endParaRPr lang="en-US" sz="2400" dirty="0" smtClean="0"/>
          </a:p>
          <a:p>
            <a:pPr lvl="1">
              <a:spcBef>
                <a:spcPts val="1200"/>
              </a:spcBef>
              <a:spcAft>
                <a:spcPts val="600"/>
              </a:spcAft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3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92965" y="137362"/>
            <a:ext cx="10515600" cy="957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 smtClean="0"/>
              <a:t>Summary</a:t>
            </a:r>
            <a:endParaRPr lang="en-US" b="1" dirty="0"/>
          </a:p>
        </p:txBody>
      </p:sp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041" y="315541"/>
            <a:ext cx="4782217" cy="308653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16045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200" y="2168476"/>
            <a:ext cx="11590822" cy="46895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2000" b="1" dirty="0" smtClean="0"/>
              <a:t>RG Adoption:</a:t>
            </a:r>
          </a:p>
          <a:p>
            <a:r>
              <a:rPr lang="en-US" altLang="zh-CN" sz="2000" dirty="0" smtClean="0"/>
              <a:t>1</a:t>
            </a:r>
            <a:r>
              <a:rPr lang="en-US" altLang="zh-CN" sz="2000" baseline="30000" dirty="0" smtClean="0"/>
              <a:t>st</a:t>
            </a:r>
            <a:r>
              <a:rPr lang="en-US" altLang="zh-CN" sz="2000" dirty="0" smtClean="0"/>
              <a:t> July – Intent Classification draft adopted by the RG</a:t>
            </a:r>
          </a:p>
          <a:p>
            <a:r>
              <a:rPr lang="en-US" sz="2000" dirty="0" smtClean="0"/>
              <a:t>draft-irtf-nmrg-ibn-intent-classification-00 uploaded to IETF</a:t>
            </a:r>
            <a:endParaRPr lang="en-US" altLang="zh-CN" sz="2000" dirty="0" smtClean="0"/>
          </a:p>
          <a:p>
            <a:pPr marL="0" indent="0">
              <a:buNone/>
            </a:pPr>
            <a:r>
              <a:rPr lang="en-US" altLang="zh-CN" sz="2000" b="1" dirty="0" smtClean="0"/>
              <a:t>Addressing Comments (</a:t>
            </a:r>
            <a:r>
              <a:rPr lang="en-US" sz="2000" b="1" dirty="0" smtClean="0"/>
              <a:t>draft-irtf-nmrg-ibn-intent-classification-01 in progress)</a:t>
            </a:r>
            <a:r>
              <a:rPr lang="en-US" altLang="zh-CN" sz="2000" b="1" dirty="0" smtClean="0"/>
              <a:t>:</a:t>
            </a:r>
          </a:p>
          <a:p>
            <a:r>
              <a:rPr lang="en-US" altLang="zh-CN" sz="2000" dirty="0" smtClean="0"/>
              <a:t>38 comments received since the RG adoption call</a:t>
            </a:r>
            <a:endParaRPr lang="en-US" altLang="zh-CN" sz="600" dirty="0" smtClean="0"/>
          </a:p>
          <a:p>
            <a:pPr lvl="1"/>
            <a:r>
              <a:rPr lang="en-US" altLang="zh-CN" sz="1600" dirty="0"/>
              <a:t>Mehdi </a:t>
            </a:r>
            <a:r>
              <a:rPr lang="en-US" altLang="zh-CN" sz="1600" dirty="0" err="1" smtClean="0"/>
              <a:t>Bezahaf</a:t>
            </a:r>
            <a:r>
              <a:rPr lang="en-US" altLang="zh-CN" sz="1600" dirty="0" smtClean="0"/>
              <a:t> (13)</a:t>
            </a:r>
            <a:endParaRPr lang="en-US" altLang="zh-CN" sz="1600" dirty="0"/>
          </a:p>
          <a:p>
            <a:pPr lvl="1"/>
            <a:r>
              <a:rPr lang="en-US" altLang="zh-CN" sz="1600" dirty="0" err="1"/>
              <a:t>Yehia</a:t>
            </a:r>
            <a:r>
              <a:rPr lang="en-US" altLang="zh-CN" sz="1600" dirty="0"/>
              <a:t> </a:t>
            </a:r>
            <a:r>
              <a:rPr lang="en-US" altLang="zh-CN" sz="1600" dirty="0" err="1" smtClean="0"/>
              <a:t>Elkhatib</a:t>
            </a:r>
            <a:r>
              <a:rPr lang="en-US" altLang="zh-CN" sz="1600" dirty="0" smtClean="0"/>
              <a:t> (4)</a:t>
            </a:r>
            <a:endParaRPr lang="en-US" altLang="zh-CN" sz="1600" dirty="0"/>
          </a:p>
          <a:p>
            <a:pPr lvl="1"/>
            <a:r>
              <a:rPr lang="en-US" altLang="zh-CN" sz="1600" dirty="0"/>
              <a:t>Pedro Andres Aranda Gutierrez </a:t>
            </a:r>
            <a:r>
              <a:rPr lang="en-US" altLang="zh-CN" sz="1600" dirty="0" smtClean="0"/>
              <a:t>(5)</a:t>
            </a:r>
            <a:endParaRPr lang="en-US" altLang="zh-CN" sz="1600" dirty="0"/>
          </a:p>
          <a:p>
            <a:pPr lvl="1"/>
            <a:r>
              <a:rPr lang="en-US" altLang="zh-CN" sz="1600" dirty="0" err="1"/>
              <a:t>Allexander</a:t>
            </a:r>
            <a:r>
              <a:rPr lang="en-US" altLang="zh-CN" sz="1600" dirty="0"/>
              <a:t> </a:t>
            </a:r>
            <a:r>
              <a:rPr lang="en-US" altLang="zh-CN" sz="1600" dirty="0" err="1" smtClean="0"/>
              <a:t>Clemm</a:t>
            </a:r>
            <a:r>
              <a:rPr lang="en-US" altLang="zh-CN" sz="1600" dirty="0" smtClean="0"/>
              <a:t> (4)</a:t>
            </a:r>
            <a:endParaRPr lang="en-US" altLang="zh-CN" sz="1600" dirty="0"/>
          </a:p>
          <a:p>
            <a:pPr lvl="1"/>
            <a:r>
              <a:rPr lang="en-US" altLang="zh-CN" sz="1600" dirty="0" err="1"/>
              <a:t>Qiong</a:t>
            </a:r>
            <a:r>
              <a:rPr lang="en-US" altLang="zh-CN" sz="1600" dirty="0"/>
              <a:t> </a:t>
            </a:r>
            <a:r>
              <a:rPr lang="en-US" altLang="zh-CN" sz="1600" dirty="0" smtClean="0"/>
              <a:t>Sun (1)</a:t>
            </a:r>
            <a:endParaRPr lang="en-US" altLang="zh-CN" sz="1600" dirty="0"/>
          </a:p>
          <a:p>
            <a:pPr lvl="1"/>
            <a:r>
              <a:rPr lang="en-US" altLang="zh-CN" sz="1600" dirty="0"/>
              <a:t>King </a:t>
            </a:r>
            <a:r>
              <a:rPr lang="en-US" altLang="zh-CN" sz="1600" dirty="0" smtClean="0"/>
              <a:t>Daniel (11</a:t>
            </a:r>
            <a:r>
              <a:rPr lang="en-US" altLang="zh-CN" sz="1600" dirty="0" smtClean="0"/>
              <a:t>)</a:t>
            </a:r>
          </a:p>
          <a:p>
            <a:pPr lvl="1"/>
            <a:endParaRPr lang="en-US" altLang="zh-CN" sz="16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4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92965" y="137362"/>
            <a:ext cx="10515600" cy="957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 smtClean="0"/>
              <a:t>History</a:t>
            </a:r>
            <a:endParaRPr lang="en-US" b="1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930178"/>
            <a:ext cx="12192000" cy="11684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200" y="1095064"/>
            <a:ext cx="11590822" cy="5762935"/>
          </a:xfrm>
        </p:spPr>
        <p:txBody>
          <a:bodyPr>
            <a:noAutofit/>
          </a:bodyPr>
          <a:lstStyle/>
          <a:p>
            <a:r>
              <a:rPr lang="en-US" altLang="zh-CN" sz="1800" b="1" dirty="0" smtClean="0"/>
              <a:t>Comments are split based on 4 complexity levels</a:t>
            </a:r>
          </a:p>
          <a:p>
            <a:pPr lvl="1"/>
            <a:r>
              <a:rPr lang="en-US" altLang="zh-CN" sz="1400" b="1" dirty="0" smtClean="0"/>
              <a:t>0 = Lowest Complexity</a:t>
            </a:r>
          </a:p>
          <a:p>
            <a:pPr lvl="1"/>
            <a:r>
              <a:rPr lang="en-US" altLang="zh-CN" sz="1400" b="1" dirty="0" smtClean="0"/>
              <a:t>3 = Highest Complexity</a:t>
            </a:r>
          </a:p>
          <a:p>
            <a:pPr marL="0" indent="0">
              <a:buNone/>
            </a:pPr>
            <a:endParaRPr lang="en-US" altLang="zh-CN" sz="1800" b="1" dirty="0" smtClean="0"/>
          </a:p>
          <a:p>
            <a:pPr marL="0" indent="0">
              <a:buNone/>
            </a:pPr>
            <a:endParaRPr lang="en-US" altLang="zh-CN" sz="1800" b="1" dirty="0"/>
          </a:p>
          <a:p>
            <a:pPr marL="0" indent="0">
              <a:buNone/>
            </a:pPr>
            <a:endParaRPr lang="en-US" altLang="zh-CN" sz="1800" b="1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5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92965" y="137362"/>
            <a:ext cx="10515600" cy="957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 smtClean="0"/>
              <a:t>Received Comments Analyzed and Classified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2275" y="1906956"/>
            <a:ext cx="3105149" cy="16996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801" y="1628642"/>
            <a:ext cx="5130228" cy="1977948"/>
          </a:xfrm>
          <a:prstGeom prst="rect">
            <a:avLst/>
          </a:prstGeom>
        </p:spPr>
      </p:pic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4905453"/>
              </p:ext>
            </p:extLst>
          </p:nvPr>
        </p:nvGraphicFramePr>
        <p:xfrm>
          <a:off x="643124" y="3795712"/>
          <a:ext cx="510764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4071734"/>
              </p:ext>
            </p:extLst>
          </p:nvPr>
        </p:nvGraphicFramePr>
        <p:xfrm>
          <a:off x="7029777" y="3795712"/>
          <a:ext cx="453614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6420405"/>
            <a:ext cx="12191999" cy="369332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Analysis of received </a:t>
            </a:r>
            <a:r>
              <a:rPr lang="en-US" b="1" dirty="0" smtClean="0">
                <a:solidFill>
                  <a:schemeClr val="bg1"/>
                </a:solidFill>
              </a:rPr>
              <a:t>comments finished. Classification </a:t>
            </a:r>
            <a:r>
              <a:rPr lang="en-US" b="1" dirty="0">
                <a:solidFill>
                  <a:schemeClr val="bg1"/>
                </a:solidFill>
              </a:rPr>
              <a:t>based on complexity (0, 1, 2, 3), comments authors &amp; </a:t>
            </a:r>
            <a:r>
              <a:rPr lang="en-US" b="1" dirty="0" smtClean="0">
                <a:solidFill>
                  <a:schemeClr val="bg1"/>
                </a:solidFill>
              </a:rPr>
              <a:t>sections.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47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6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46569" y="-2219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/>
              <a:t>Updates (1) </a:t>
            </a:r>
            <a:r>
              <a:rPr lang="en-US" sz="4000" b="1" dirty="0" smtClean="0"/>
              <a:t>– Completed (Complexity 0 and 1)</a:t>
            </a:r>
            <a:endParaRPr lang="en-US" sz="4000" b="1" dirty="0"/>
          </a:p>
        </p:txBody>
      </p:sp>
      <p:sp>
        <p:nvSpPr>
          <p:cNvPr id="13" name="Rectangle 12"/>
          <p:cNvSpPr/>
          <p:nvPr/>
        </p:nvSpPr>
        <p:spPr>
          <a:xfrm>
            <a:off x="9836809" y="844870"/>
            <a:ext cx="2130724" cy="4524315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Most comments of complexity 0 and 1 addressed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19 in total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1 outstanding (in progress by Huawei)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b="1" dirty="0">
              <a:solidFill>
                <a:schemeClr val="bg1"/>
              </a:solidFill>
            </a:endParaRPr>
          </a:p>
          <a:p>
            <a:endParaRPr lang="en-IE" b="1" dirty="0" smtClean="0">
              <a:solidFill>
                <a:schemeClr val="bg1"/>
              </a:solidFill>
            </a:endParaRPr>
          </a:p>
          <a:p>
            <a:r>
              <a:rPr lang="en-IE" b="1" dirty="0" smtClean="0">
                <a:solidFill>
                  <a:schemeClr val="bg1"/>
                </a:solidFill>
              </a:rPr>
              <a:t>Comments’ authors have been contacted to check if their comments have been addressed satisfactory.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91" y="760390"/>
            <a:ext cx="9741918" cy="5961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424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844" y="0"/>
            <a:ext cx="10515600" cy="948388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Updates (2) - Assigned</a:t>
            </a:r>
            <a:endParaRPr lang="en-US" sz="4000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7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6420405"/>
            <a:ext cx="12191999" cy="523220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Currently </a:t>
            </a:r>
            <a:r>
              <a:rPr lang="en-US" sz="2800" b="1" dirty="0" smtClean="0">
                <a:solidFill>
                  <a:schemeClr val="bg1"/>
                </a:solidFill>
              </a:rPr>
              <a:t>Completed &amp; In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</a:rPr>
              <a:t>Progress by China Telecom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5024" y="746490"/>
            <a:ext cx="2341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China Telecom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01000"/>
            <a:ext cx="12192000" cy="28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42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844" y="0"/>
            <a:ext cx="10515600" cy="948388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Updates (3) - Assigned</a:t>
            </a:r>
            <a:endParaRPr lang="en-US" sz="4000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8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6420405"/>
            <a:ext cx="12191999" cy="523220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Currently </a:t>
            </a:r>
            <a:r>
              <a:rPr lang="en-US" sz="2800" b="1" dirty="0" smtClean="0">
                <a:solidFill>
                  <a:schemeClr val="bg1"/>
                </a:solidFill>
              </a:rPr>
              <a:t>Completed and In </a:t>
            </a:r>
            <a:r>
              <a:rPr lang="en-US" sz="2800" b="1" dirty="0" smtClean="0">
                <a:solidFill>
                  <a:schemeClr val="bg1"/>
                </a:solidFill>
              </a:rPr>
              <a:t>Progress by Prof </a:t>
            </a:r>
            <a:r>
              <a:rPr lang="en-US" sz="2800" b="1" dirty="0">
                <a:solidFill>
                  <a:schemeClr val="bg1"/>
                </a:solidFill>
              </a:rPr>
              <a:t>Dr. </a:t>
            </a:r>
            <a:r>
              <a:rPr lang="en-US" sz="2800" b="1" dirty="0" err="1">
                <a:solidFill>
                  <a:schemeClr val="bg1"/>
                </a:solidFill>
              </a:rPr>
              <a:t>Jéferson</a:t>
            </a:r>
            <a:r>
              <a:rPr lang="en-US" sz="2800" b="1" dirty="0">
                <a:solidFill>
                  <a:schemeClr val="bg1"/>
                </a:solidFill>
              </a:rPr>
              <a:t> Campos </a:t>
            </a:r>
            <a:r>
              <a:rPr lang="en-US" sz="2800" b="1" dirty="0" err="1" smtClean="0">
                <a:solidFill>
                  <a:schemeClr val="bg1"/>
                </a:solidFill>
              </a:rPr>
              <a:t>Nobre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9624" y="930934"/>
            <a:ext cx="4539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Prof. Dr. </a:t>
            </a:r>
            <a:r>
              <a:rPr lang="en-US" sz="2400" dirty="0" err="1"/>
              <a:t>Jéferson</a:t>
            </a:r>
            <a:r>
              <a:rPr lang="en-US" sz="2400" dirty="0"/>
              <a:t> Campos </a:t>
            </a:r>
            <a:r>
              <a:rPr lang="en-US" sz="2400" dirty="0" err="1"/>
              <a:t>Nobre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9000"/>
            <a:ext cx="12192000" cy="3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7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844" y="0"/>
            <a:ext cx="10515600" cy="948388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Updates (4) - Assigned</a:t>
            </a:r>
            <a:endParaRPr lang="en-US" sz="4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4D66-354B-4486-A5F9-50FB7654F544}" type="slidenum">
              <a:rPr lang="en-US" smtClean="0"/>
              <a:t>9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" y="6061858"/>
            <a:ext cx="12191999" cy="523220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800" b="1" dirty="0">
                <a:solidFill>
                  <a:schemeClr val="bg1"/>
                </a:solidFill>
              </a:rPr>
              <a:t>Currently in Progress by </a:t>
            </a:r>
            <a:r>
              <a:rPr lang="en-US" sz="2800" b="1" dirty="0" err="1" smtClean="0">
                <a:solidFill>
                  <a:schemeClr val="bg1"/>
                </a:solidFill>
              </a:rPr>
              <a:t>Perdo</a:t>
            </a:r>
            <a:r>
              <a:rPr lang="en-US" sz="2800" b="1" dirty="0" smtClean="0">
                <a:solidFill>
                  <a:schemeClr val="bg1"/>
                </a:solidFill>
              </a:rPr>
              <a:t> Martinez-Julia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5024" y="884641"/>
            <a:ext cx="3100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Pedro Martinez-Julia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341866"/>
            <a:ext cx="12192000" cy="125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9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599</Words>
  <Application>Microsoft Office PowerPoint</Application>
  <PresentationFormat>Widescreen</PresentationFormat>
  <Paragraphs>97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宋体</vt:lpstr>
      <vt:lpstr>Arial</vt:lpstr>
      <vt:lpstr>Calibri</vt:lpstr>
      <vt:lpstr>Calibri Light</vt:lpstr>
      <vt:lpstr>等线</vt:lpstr>
      <vt:lpstr>等线 Light</vt:lpstr>
      <vt:lpstr>Office Theme</vt:lpstr>
      <vt:lpstr>Intent Classification draft-irtf-nmrg-ibn-intent-classification-00   Chen Li, China Telecom Xueyuan Sun, China Telecom Olga Havel, Shucheng Liu (Will), Adriana Olariu, Huawei Technologies Pedro Martinez-Julia, NICT Jeferson Campos Nobre, Federal University of Rio Grande do Sul Diego R. Lopez, Telefonica I+D  July 2020</vt:lpstr>
      <vt:lpstr>Brief Intro and Scope</vt:lpstr>
      <vt:lpstr>PowerPoint Presentation</vt:lpstr>
      <vt:lpstr>PowerPoint Presentation</vt:lpstr>
      <vt:lpstr>PowerPoint Presentation</vt:lpstr>
      <vt:lpstr>PowerPoint Presentation</vt:lpstr>
      <vt:lpstr>Updates (2) - Assigned</vt:lpstr>
      <vt:lpstr>Updates (3) - Assigned</vt:lpstr>
      <vt:lpstr>Updates (4) - Assigned</vt:lpstr>
      <vt:lpstr>PowerPoint Presentation</vt:lpstr>
      <vt:lpstr>Conclusion and Next Steps</vt:lpstr>
      <vt:lpstr>Thank You</vt:lpstr>
      <vt:lpstr>Received Comments (1)</vt:lpstr>
      <vt:lpstr>Received Comments (2)</vt:lpstr>
      <vt:lpstr>Received Comments (3)</vt:lpstr>
      <vt:lpstr>Received Comments (4)</vt:lpstr>
      <vt:lpstr>Updates (1)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Draft-ietf-supa-generic-policy-data-model-02</dc:title>
  <dc:creator>Joel Halpern</dc:creator>
  <cp:lastModifiedBy>Olga Havel</cp:lastModifiedBy>
  <cp:revision>298</cp:revision>
  <dcterms:created xsi:type="dcterms:W3CDTF">2016-11-11T00:21:00Z</dcterms:created>
  <dcterms:modified xsi:type="dcterms:W3CDTF">2020-09-25T12:49:09Z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(3)z9cfVlWyBTRDdSanIRxGWfBwDrc6fZ2ZGmteLYYCP0QLktw9+/DZa+zKabK5RGuGm6FL6ynH
g9mv8jUB96QBeFLL4m00ELHgVOKBIPosS38gMhgEplqWUwvLKPXEfHOLaVk8q/ow68i+59A+
KMDkel7JkHBWS7RTXtgYque79t5oTH2dftAD8ZOW3AQ21nieRVfQGg2sZjrCzAGTchEVAkta
fpSC5uHOVI9Xxyep0M</vt:lpwstr>
  </property>
  <property fmtid="{D5CDD505-2E9C-101B-9397-08002B2CF9AE}" pid="3" name="_2015_ms_pID_7253431">
    <vt:lpwstr>4AeTMbYmq8WZ0vbljuBFZdwVgYLfNoeElTJpyAs9fMOlvD/XoAk6pq
YX9py28rJuyl1DdNj5ZEMAs5uW9IynOoyEqrgaygBXfXyfx4nRnA9Y/PPyV0J6aDQGosV9Al
fK+7MybuRO/0s46SdSzmiMtKw27ayBH9VKmYQ2L3+WvoUiScw2DK2vIjuw2wztu0wQR7k5Pl
KMa8pd8vhcn5I8qPvNqHvG7f8/AF7o04Hsre</vt:lpwstr>
  </property>
  <property fmtid="{D5CDD505-2E9C-101B-9397-08002B2CF9AE}" pid="4" name="_2015_ms_pID_7253432">
    <vt:lpwstr>GDXMXEb6g+WuXFrTxyAEPDw=</vt:lpwstr>
  </property>
  <property fmtid="{D5CDD505-2E9C-101B-9397-08002B2CF9AE}" pid="5" name="KSOProductBuildVer">
    <vt:lpwstr>2052-11.1.0.9292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1600676154</vt:lpwstr>
  </property>
</Properties>
</file>