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2" r:id="rId3"/>
    <p:sldId id="278" r:id="rId4"/>
    <p:sldId id="283" r:id="rId5"/>
    <p:sldId id="276" r:id="rId6"/>
    <p:sldId id="285" r:id="rId7"/>
    <p:sldId id="279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53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9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4FB89-2035-4F1E-A21E-02DD3E18D9FC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70015-4A31-4BDC-8A17-9EE3B0A65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3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08D69-C5AC-4BBB-815A-DF0782D69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DF60A7-929C-4B4B-992A-82CDCFE25B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FEFEA-E877-4CB7-8B0E-DCB7FEA0F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77F9B-72C9-4A2B-B943-70BD8020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E6258-D597-46C7-9CB3-24841A79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6D93-6DFE-4247-BC99-F80F5B8C7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D53B5-5038-4974-9907-9E63C6499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6500F-F8C2-4E0F-87D2-B8ABD7F7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675A3-D546-41FA-8058-A690F5E04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66653-35F3-4E3A-BC53-F6B38B625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1EA21C-38FB-4F43-B4DA-19C8B6A75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85716-4B9A-4F07-98EE-B18637EA1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9D89-2394-4932-A4DC-3E1819D6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1A581-A1EA-4F0A-B385-F2154DA20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E762-22E8-44FE-8780-E0E8D728A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8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B358-E803-4855-B65F-CE167F5C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954B-AE10-48EB-8983-3A69DE523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472F0-686E-4B17-A0AB-80C1E1BB7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6A80-97E3-4362-BB53-8EC78C451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E5E72-E070-4B59-8FAF-D02BAF7FC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7C8DC-1A3E-40FD-8B91-72EB56301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ED2E6-F1FE-4C74-BD8B-D33F78B30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0BBF3-3C28-4954-9235-4F0BE637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B86F5-0F63-48FD-9992-361F7AA4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1E8F-7FAB-411A-9096-F928A83C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9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D0A4-1D2F-4E36-BCAB-1C39F5DBC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27748-CC5F-4871-9680-514D3BB570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EE24B-7D69-4AF3-A3CB-CC473ED46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8E9E1-C5B1-43C9-96B8-8F1C383A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88BEB-5E6A-4229-975C-BA1630828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51720-11EB-4D33-B663-6BCE38A7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4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C4C32-A9B7-4094-AE43-DAEE043C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ABD9B-07EC-46D5-813C-0DA4F2E99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202DF-D375-4595-9B4E-70496D864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7A6DC1-AD9C-472C-BFE5-71B823BEBF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FE1F5-BEF5-4E98-A096-BA718CAD7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CCCF2-4CEF-4157-B482-B9D2893E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F6F1C-E9FA-41AA-A372-3DBF2CC7A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8A8E2-597D-43B6-9FFA-F796BD4D7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28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36742-F652-457E-959B-494002875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DC6F1-8939-4946-A640-728CB8DCF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415FF-137B-4ACB-9EFF-2DC7FE7D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DDADE-252A-4523-BB9B-7C7D6330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4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F8E62-E77F-4C04-8029-AF9C48693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C740D-10E8-4A14-BDCB-2AD1A835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96579-01EF-46F3-9FC2-C276C8E3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1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6980-083E-4CE3-9E70-C53F88E1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4B344-4C75-4228-96E8-48683732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23800-43DF-405A-8B81-227CA163C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BA87F-B6AE-4A03-AB7B-B651EE7B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04AAA-2132-430E-9CB1-4C26785E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91078-BDC3-47C2-BD5A-BE2A5CC7F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9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F57A1-10A2-489E-BAD6-F79B2B3D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7B59A-C1EC-4422-B71E-9576D06FAF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44BC9-EAC7-468C-9708-63B9D03E7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9D4FE-CAE7-49B7-8F8D-051E10C6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A54DA-90B8-47E6-A417-5D860754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64981-57C7-461D-BC3C-EE5B2422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0DD23A-670B-4C37-A3CE-8185B6EA4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E420E-5944-4948-9336-4218168AA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B8CB1-F5D5-4D5E-AC36-F22E8C0682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E32F-59EB-4ACD-B9D8-36D7FECAF820}" type="datetimeFigureOut">
              <a:rPr lang="en-US" smtClean="0"/>
              <a:t>25-Sep-20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B2854-5FCB-4F8F-9C2F-763CA8D7A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64BB2-0AFA-43D2-A92F-BF4CC2944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7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C1AD-613C-4F43-A1CF-7A763356F2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 update</a:t>
            </a:r>
            <a:br>
              <a:rPr lang="en-US" dirty="0"/>
            </a:br>
            <a:r>
              <a:rPr lang="en-US" sz="4400" dirty="0"/>
              <a:t>draft-irtf-nmrg-ibn-concepts-definitions-02</a:t>
            </a:r>
            <a:br>
              <a:rPr lang="en-US" sz="5300" dirty="0"/>
            </a:br>
            <a:r>
              <a:rPr lang="en-US" sz="4400" dirty="0"/>
              <a:t>“Intent-Based Networking – </a:t>
            </a:r>
            <a:br>
              <a:rPr lang="en-US" sz="4400" dirty="0"/>
            </a:br>
            <a:r>
              <a:rPr lang="en-US" sz="4400" dirty="0"/>
              <a:t>Concepts and Definitions”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F08EC-FD99-4AF8-A1BF-943A7D3A3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7611"/>
            <a:ext cx="9144000" cy="2085876"/>
          </a:xfrm>
        </p:spPr>
        <p:txBody>
          <a:bodyPr>
            <a:normAutofit/>
          </a:bodyPr>
          <a:lstStyle/>
          <a:p>
            <a:r>
              <a:rPr lang="en-US" b="1" dirty="0"/>
              <a:t>Alexander Clemm </a:t>
            </a:r>
            <a:r>
              <a:rPr lang="en-US" dirty="0"/>
              <a:t>(</a:t>
            </a:r>
            <a:r>
              <a:rPr lang="en-US" dirty="0" err="1"/>
              <a:t>Futurewei</a:t>
            </a:r>
            <a:r>
              <a:rPr lang="en-US" dirty="0"/>
              <a:t>, USA) </a:t>
            </a:r>
          </a:p>
          <a:p>
            <a:r>
              <a:rPr lang="en-US" b="1" dirty="0"/>
              <a:t>Laurent Ciavaglia </a:t>
            </a:r>
            <a:r>
              <a:rPr lang="en-US" dirty="0"/>
              <a:t>(Nokia, France) </a:t>
            </a:r>
          </a:p>
          <a:p>
            <a:r>
              <a:rPr lang="en-US" b="1" dirty="0"/>
              <a:t>Lisandro Zambenedetti Granville </a:t>
            </a:r>
            <a:r>
              <a:rPr lang="en-US" dirty="0"/>
              <a:t>(UFRGS, Brazil)</a:t>
            </a:r>
          </a:p>
          <a:p>
            <a:r>
              <a:rPr lang="en-US" b="1" dirty="0"/>
              <a:t>Jeff Tantsura </a:t>
            </a:r>
            <a:r>
              <a:rPr lang="en-US" dirty="0"/>
              <a:t>(</a:t>
            </a:r>
            <a:r>
              <a:rPr lang="en-US" dirty="0" err="1"/>
              <a:t>Apstra</a:t>
            </a:r>
            <a:r>
              <a:rPr lang="en-US" dirty="0"/>
              <a:t>, USA)</a:t>
            </a:r>
          </a:p>
        </p:txBody>
      </p:sp>
    </p:spTree>
    <p:extLst>
      <p:ext uri="{BB962C8B-B14F-4D97-AF65-F5344CB8AC3E}">
        <p14:creationId xmlns:p14="http://schemas.microsoft.com/office/powerpoint/2010/main" val="208198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E1C-5458-4688-906D-7DEED2EE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7628-59BC-4CB2-819B-4378985A4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19" y="1550532"/>
            <a:ext cx="11115907" cy="5211337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Draft update -02 posted on September 15</a:t>
            </a:r>
          </a:p>
          <a:p>
            <a:r>
              <a:rPr lang="en-US" dirty="0">
                <a:sym typeface="Wingdings" panose="05000000000000000000" pitchFamily="2" charset="2"/>
              </a:rPr>
              <a:t>Updates: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Addressed comments received on mailing list (Ali Rezaki)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Expanded section 6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More details on IBN functionality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Expanded into new subsections for Intent Fulfillment and Intent Assurance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Sharpened distinction from Policy-Based Management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Added intent examples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Refactored “Items for Discussions” into “Additional Considerations”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Various editorial improvements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67E3AC1-CDA9-4404-BC87-91516DC1FA30}"/>
              </a:ext>
            </a:extLst>
          </p:cNvPr>
          <p:cNvSpPr txBox="1">
            <a:spLocks/>
          </p:cNvSpPr>
          <p:nvPr/>
        </p:nvSpPr>
        <p:spPr bwMode="auto">
          <a:xfrm>
            <a:off x="11091745" y="6331853"/>
            <a:ext cx="92830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2329ED-D383-4D3E-8338-920C0FF7AC7C}" type="slidenum">
              <a:rPr lang="en-US" altLang="en-US" sz="18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32759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F9B76-E23E-4A12-84DA-062E78DF4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29"/>
            <a:ext cx="10515600" cy="1325563"/>
          </a:xfrm>
        </p:spPr>
        <p:txBody>
          <a:bodyPr/>
          <a:lstStyle/>
          <a:p>
            <a:r>
              <a:rPr lang="en-US" dirty="0"/>
              <a:t>Document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4CD5C-5F91-47DD-BE38-969308254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728" y="1537483"/>
            <a:ext cx="6363223" cy="440347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1-3.  Introduction, Key Words, </a:t>
            </a:r>
            <a:br>
              <a:rPr lang="en-US" sz="2400" dirty="0">
                <a:cs typeface="Courier New" panose="02070309020205020404" pitchFamily="49" charset="0"/>
              </a:rPr>
            </a:br>
            <a:r>
              <a:rPr lang="en-US" sz="2400" dirty="0">
                <a:cs typeface="Courier New" panose="02070309020205020404" pitchFamily="49" charset="0"/>
              </a:rPr>
              <a:t>            Definitions and Acronyms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4.  Introduction of Concepts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  4.1.  Intent and Intent-Based Management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  4.2.  Related Concepts 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    4.2.1.  Service Models 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    4.2.2.  Policy and Policy-Based Management 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    4.2.3.  Distinguishing between </a:t>
            </a:r>
            <a:br>
              <a:rPr lang="en-US" sz="2400" dirty="0">
                <a:cs typeface="Courier New" panose="02070309020205020404" pitchFamily="49" charset="0"/>
              </a:rPr>
            </a:br>
            <a:r>
              <a:rPr lang="en-US" sz="2400" dirty="0">
                <a:cs typeface="Courier New" panose="02070309020205020404" pitchFamily="49" charset="0"/>
              </a:rPr>
              <a:t>                   Intent, Policy, and Service Models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   5.  Principles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DAB9B9-0764-449B-9312-51F00FDBD3B2}"/>
              </a:ext>
            </a:extLst>
          </p:cNvPr>
          <p:cNvSpPr txBox="1">
            <a:spLocks/>
          </p:cNvSpPr>
          <p:nvPr/>
        </p:nvSpPr>
        <p:spPr>
          <a:xfrm>
            <a:off x="7115618" y="1537483"/>
            <a:ext cx="4847574" cy="44034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cs typeface="Courier New" panose="02070309020205020404" pitchFamily="49" charset="0"/>
              </a:rPr>
              <a:t>6.  Intent-Based Networking - Functionality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cs typeface="Courier New" panose="02070309020205020404" pitchFamily="49" charset="0"/>
              </a:rPr>
              <a:t>     6.1.  Intent Fulfillment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cs typeface="Courier New" panose="02070309020205020404" pitchFamily="49" charset="0"/>
              </a:rPr>
              <a:t>     6.2.  Intent Assurance  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7.  Lifecycle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cs typeface="Courier New" panose="02070309020205020404" pitchFamily="49" charset="0"/>
              </a:rPr>
              <a:t>8.  Additional Considerations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cs typeface="Courier New" panose="02070309020205020404" pitchFamily="49" charset="0"/>
              </a:rPr>
              <a:t>9.  IANA Considerations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cs typeface="Courier New" panose="02070309020205020404" pitchFamily="49" charset="0"/>
              </a:rPr>
              <a:t>10. Security Considerations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cs typeface="Courier New" panose="02070309020205020404" pitchFamily="49" charset="0"/>
              </a:rPr>
              <a:t>11. References  </a:t>
            </a:r>
          </a:p>
        </p:txBody>
      </p:sp>
    </p:spTree>
    <p:extLst>
      <p:ext uri="{BB962C8B-B14F-4D97-AF65-F5344CB8AC3E}">
        <p14:creationId xmlns:p14="http://schemas.microsoft.com/office/powerpoint/2010/main" val="3407209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6C86E-A021-4360-8A75-866B70356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E5423-C3CA-4ABA-942C-CFEDE70DD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667250"/>
          </a:xfrm>
        </p:spPr>
        <p:txBody>
          <a:bodyPr>
            <a:normAutofit/>
          </a:bodyPr>
          <a:lstStyle/>
          <a:p>
            <a:r>
              <a:rPr lang="en-US" dirty="0"/>
              <a:t>We believe the document is reasonably stable now</a:t>
            </a:r>
          </a:p>
          <a:p>
            <a:r>
              <a:rPr lang="en-US" dirty="0"/>
              <a:t>Would like to assess readiness for progression to next steps</a:t>
            </a:r>
          </a:p>
          <a:p>
            <a:pPr lvl="1"/>
            <a:r>
              <a:rPr lang="en-US" dirty="0"/>
              <a:t>Solicit “last call”-style reviews</a:t>
            </a:r>
          </a:p>
          <a:p>
            <a:pPr lvl="1"/>
            <a:r>
              <a:rPr lang="en-US" dirty="0"/>
              <a:t>Submit </a:t>
            </a:r>
            <a:r>
              <a:rPr lang="en-US"/>
              <a:t>to IRSG </a:t>
            </a:r>
            <a:r>
              <a:rPr lang="en-US" dirty="0"/>
              <a:t>review (prior to IETF 109 cutoff?)</a:t>
            </a:r>
          </a:p>
        </p:txBody>
      </p:sp>
    </p:spTree>
    <p:extLst>
      <p:ext uri="{BB962C8B-B14F-4D97-AF65-F5344CB8AC3E}">
        <p14:creationId xmlns:p14="http://schemas.microsoft.com/office/powerpoint/2010/main" val="1593029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903B-3C90-4D16-9556-419AAD074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025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65544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88112-441A-4F25-BBA5-E14751357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Intent Examples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C5C48FB-2E75-4E99-B05B-33D4EBFD20A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82376" y="2120490"/>
            <a:ext cx="10916433" cy="338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"Steer networking traffic originating from endpoints in one geography away from a second geography, 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unless the destination lies in that second geography.“</a:t>
            </a:r>
          </a:p>
          <a:p>
            <a:pPr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"Avoid routing networking traffic originating from a given set of endpoints (or associated with a given customer) through a particular vendor's equipment, even if this occurs at the expense of reduced service levels." </a:t>
            </a:r>
            <a:endParaRPr lang="en-US" altLang="en-US" sz="2000" dirty="0">
              <a:solidFill>
                <a:srgbClr val="000000"/>
              </a:solidFill>
            </a:endParaRPr>
          </a:p>
          <a:p>
            <a:pPr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"Maximize network utilization even if it means trading off service levels (such as latency, loss), 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unless service levels have deteriorated 20% or more from their historic mean." </a:t>
            </a:r>
            <a:endParaRPr lang="en-US" altLang="en-US" sz="2000" dirty="0">
              <a:solidFill>
                <a:srgbClr val="000000"/>
              </a:solidFill>
            </a:endParaRPr>
          </a:p>
          <a:p>
            <a:pPr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"VPN service must have path protection at all times for all paths." </a:t>
            </a:r>
          </a:p>
          <a:p>
            <a:pPr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</a:rPr>
              <a:t>“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Generate in-situ OAM data and network telemetry across for later offline analysis whenever significant fluctuations in latency across a path are observed."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416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3EDA8-FBBD-49FD-99D3-6B2997591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Intent concept clarifications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0F80B-A682-480A-A1BA-4A38F873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5696"/>
          </a:xfrm>
        </p:spPr>
        <p:txBody>
          <a:bodyPr>
            <a:normAutofit/>
          </a:bodyPr>
          <a:lstStyle/>
          <a:p>
            <a:r>
              <a:rPr lang="en-US" dirty="0"/>
              <a:t>Intent is outcome-oriented</a:t>
            </a:r>
          </a:p>
          <a:p>
            <a:pPr lvl="1"/>
            <a:r>
              <a:rPr lang="en-US" dirty="0"/>
              <a:t>“What outcomes does a network provider expect”, </a:t>
            </a:r>
            <a:br>
              <a:rPr lang="en-US" dirty="0"/>
            </a:br>
            <a:r>
              <a:rPr lang="en-US" dirty="0"/>
              <a:t>not “how those outcomes are achieved”</a:t>
            </a:r>
          </a:p>
          <a:p>
            <a:pPr lvl="1"/>
            <a:r>
              <a:rPr lang="en-US" dirty="0"/>
              <a:t>Intent system, not user, responsible for translating desired outcomes into courses of actions, policies, algorithms.</a:t>
            </a:r>
          </a:p>
          <a:p>
            <a:r>
              <a:rPr lang="en-US" dirty="0"/>
              <a:t>On the relationship to Policy</a:t>
            </a:r>
          </a:p>
          <a:p>
            <a:pPr lvl="1"/>
            <a:r>
              <a:rPr lang="en-US" dirty="0"/>
              <a:t>“Intent-based” relates to “policy-based” like “AI and machine-learning” relate to “Expert Systems”</a:t>
            </a:r>
          </a:p>
          <a:p>
            <a:pPr lvl="2"/>
            <a:r>
              <a:rPr lang="en-US" dirty="0"/>
              <a:t>Intent defined by desired outcomes, not how to achieve them (one way of which might be means of rules)</a:t>
            </a:r>
          </a:p>
          <a:p>
            <a:pPr lvl="2"/>
            <a:r>
              <a:rPr lang="en-US" dirty="0"/>
              <a:t>Policy defined by rules (e.g. Events/Conditions/Actions) and what to do under which circumstance</a:t>
            </a:r>
          </a:p>
        </p:txBody>
      </p:sp>
    </p:spTree>
    <p:extLst>
      <p:ext uri="{BB962C8B-B14F-4D97-AF65-F5344CB8AC3E}">
        <p14:creationId xmlns:p14="http://schemas.microsoft.com/office/powerpoint/2010/main" val="434642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E69F4-782B-47B2-AB68-AF50E39B8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872BC-2FE3-4C97-A97E-BAA815D3C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2577"/>
            <a:ext cx="11099104" cy="50323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Starter set of principles defined, subject to further discussion:</a:t>
            </a:r>
          </a:p>
          <a:p>
            <a:pPr>
              <a:lnSpc>
                <a:spcPct val="105000"/>
              </a:lnSpc>
            </a:pPr>
            <a:r>
              <a:rPr lang="en-US" b="1" dirty="0"/>
              <a:t>Single source and single version of truth  (</a:t>
            </a:r>
            <a:r>
              <a:rPr lang="en-US" b="1" dirty="0" err="1"/>
              <a:t>SSoT</a:t>
            </a:r>
            <a:r>
              <a:rPr lang="en-US" b="1" dirty="0"/>
              <a:t>/</a:t>
            </a:r>
            <a:r>
              <a:rPr lang="en-US" b="1" dirty="0" err="1"/>
              <a:t>SVoT</a:t>
            </a:r>
            <a:r>
              <a:rPr lang="en-US" b="1" dirty="0"/>
              <a:t>)</a:t>
            </a:r>
            <a:br>
              <a:rPr lang="en-US" dirty="0"/>
            </a:br>
            <a:r>
              <a:rPr lang="en-US" dirty="0"/>
              <a:t>(Important to capture drift, ensure system convergence)</a:t>
            </a:r>
          </a:p>
          <a:p>
            <a:pPr>
              <a:lnSpc>
                <a:spcPct val="105000"/>
              </a:lnSpc>
            </a:pPr>
            <a:r>
              <a:rPr lang="en-US" b="1" dirty="0"/>
              <a:t>One touch but not one shot</a:t>
            </a:r>
            <a:br>
              <a:rPr lang="en-US" dirty="0"/>
            </a:br>
            <a:r>
              <a:rPr lang="en-US" dirty="0"/>
              <a:t>(It may take iterations and interactions to arrive at desired intent, resolve ambiguities, avoid unintended consequences)</a:t>
            </a:r>
          </a:p>
          <a:p>
            <a:pPr>
              <a:lnSpc>
                <a:spcPct val="105000"/>
              </a:lnSpc>
            </a:pPr>
            <a:r>
              <a:rPr lang="en-US" b="1" dirty="0"/>
              <a:t>Autonomy and oversight</a:t>
            </a:r>
            <a:br>
              <a:rPr lang="en-US" dirty="0"/>
            </a:br>
            <a:r>
              <a:rPr lang="en-US" dirty="0"/>
              <a:t>(System conducts tasks on its own; users are given the necessary tools to retain an understanding of current state and what is happening)</a:t>
            </a:r>
          </a:p>
          <a:p>
            <a:pPr>
              <a:lnSpc>
                <a:spcPct val="105000"/>
              </a:lnSpc>
            </a:pPr>
            <a:r>
              <a:rPr lang="en-US" b="1" dirty="0"/>
              <a:t>Learning</a:t>
            </a:r>
            <a:br>
              <a:rPr lang="en-US" dirty="0"/>
            </a:br>
            <a:r>
              <a:rPr lang="en-US" dirty="0"/>
              <a:t>(System is able to assess effectiveness of its own actions and improve in order to optimize outcomes and adapt to dynamic conditions and changing context)</a:t>
            </a:r>
          </a:p>
          <a:p>
            <a:pPr>
              <a:lnSpc>
                <a:spcPct val="105000"/>
              </a:lnSpc>
            </a:pPr>
            <a:r>
              <a:rPr lang="en-US" b="1" dirty="0" err="1"/>
              <a:t>Explainability</a:t>
            </a:r>
            <a:r>
              <a:rPr lang="en-US" b="1" dirty="0"/>
              <a:t>  </a:t>
            </a:r>
            <a:br>
              <a:rPr lang="en-US" dirty="0"/>
            </a:br>
            <a:r>
              <a:rPr lang="en-US" dirty="0"/>
              <a:t>(System is able explain its actions and reason about their effectiveness)</a:t>
            </a:r>
          </a:p>
          <a:p>
            <a:pPr>
              <a:lnSpc>
                <a:spcPct val="105000"/>
              </a:lnSpc>
            </a:pPr>
            <a:r>
              <a:rPr lang="en-US" b="1" dirty="0"/>
              <a:t>Abstraction</a:t>
            </a:r>
            <a:br>
              <a:rPr lang="en-US" dirty="0"/>
            </a:br>
            <a:r>
              <a:rPr lang="en-US" dirty="0"/>
              <a:t>(Users do not need to be concerned with how intent is mapped into lower-level artefacts)</a:t>
            </a:r>
          </a:p>
        </p:txBody>
      </p:sp>
    </p:spTree>
    <p:extLst>
      <p:ext uri="{BB962C8B-B14F-4D97-AF65-F5344CB8AC3E}">
        <p14:creationId xmlns:p14="http://schemas.microsoft.com/office/powerpoint/2010/main" val="3757240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14792</TotalTime>
  <Words>650</Words>
  <Application>Microsoft Office PowerPoint</Application>
  <PresentationFormat>Widescreen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Status update draft-irtf-nmrg-ibn-concepts-definitions-02 “Intent-Based Networking –  Concepts and Definitions”</vt:lpstr>
      <vt:lpstr>Status update</vt:lpstr>
      <vt:lpstr>Document structure</vt:lpstr>
      <vt:lpstr>Next steps</vt:lpstr>
      <vt:lpstr>Thank you!</vt:lpstr>
      <vt:lpstr>Intent Examples</vt:lpstr>
      <vt:lpstr>Intent concept clarifications</vt:lpstr>
      <vt:lpstr>Principles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Subscription and Event Notification Drafts</dc:title>
  <dc:creator>Alex</dc:creator>
  <cp:lastModifiedBy>Laurent Ciavaglia</cp:lastModifiedBy>
  <cp:revision>117</cp:revision>
  <dcterms:created xsi:type="dcterms:W3CDTF">2017-07-13T17:07:54Z</dcterms:created>
  <dcterms:modified xsi:type="dcterms:W3CDTF">2020-09-25T06:44:13Z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1573757966</vt:lpwstr>
  </property>
</Properties>
</file>