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8" r:id="rId3"/>
    <p:sldId id="269" r:id="rId4"/>
    <p:sldId id="262" r:id="rId5"/>
    <p:sldId id="273" r:id="rId6"/>
    <p:sldId id="274" r:id="rId7"/>
    <p:sldId id="275" r:id="rId8"/>
    <p:sldId id="270" r:id="rId9"/>
    <p:sldId id="271" r:id="rId10"/>
    <p:sldId id="272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A00B-1C12-4F78-B7FA-56A93F20D03D}" type="datetimeFigureOut">
              <a:rPr lang="en-US" smtClean="0"/>
              <a:t>07-Apr-20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EF7C0-F06A-4B16-B217-AA0DA7906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542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45A93-3607-4BE2-AC09-B0B5F6585F91}" type="datetime1">
              <a:rPr lang="en-US" smtClean="0"/>
              <a:t>07-Apr-20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85BB6-711E-404A-AB6D-1E679769A447}" type="datetime1">
              <a:rPr lang="en-US" smtClean="0"/>
              <a:t>07-Apr-20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EAD70-C4D9-4559-BEDC-8EE4FA7D63FC}" type="datetime1">
              <a:rPr lang="en-US" smtClean="0"/>
              <a:t>07-Apr-20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56BEB-66A2-4919-8F3F-82765719DF8C}" type="datetime1">
              <a:rPr lang="en-US" smtClean="0"/>
              <a:t>07-Apr-20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D0CA9-ECE0-4197-8245-C8DDE1022470}" type="datetime1">
              <a:rPr lang="en-US" smtClean="0"/>
              <a:t>07-Apr-20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B811-B41F-483D-9DB7-12E58A083860}" type="datetime1">
              <a:rPr lang="en-US" smtClean="0"/>
              <a:t>07-Apr-20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0C39-58F6-4700-AC43-496329F40B6E}" type="datetime1">
              <a:rPr lang="en-US" smtClean="0"/>
              <a:t>07-Apr-20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78EA4-A083-4352-84A4-5D17180CFBCB}" type="datetime1">
              <a:rPr lang="en-US" smtClean="0"/>
              <a:t>07-Apr-20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45B73-378C-4154-930A-996EB4AF3707}" type="datetime1">
              <a:rPr lang="en-US" smtClean="0"/>
              <a:t>07-Apr-20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3D75-73C2-4A40-8CA2-DA0DDFD5B2FF}" type="datetime1">
              <a:rPr lang="en-US" smtClean="0"/>
              <a:t>07-Apr-20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260C-03FE-4B66-A470-06E8CD967B39}" type="datetime1">
              <a:rPr lang="en-US" smtClean="0"/>
              <a:t>07-Apr-20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2F78A-DD8E-4BEA-900C-FA862D87DA13}" type="datetime1">
              <a:rPr lang="en-US" smtClean="0"/>
              <a:t>07-Apr-20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networkservicemesh.io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b="1" dirty="0"/>
              <a:t>Nested JWT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1524000"/>
          </a:xfrm>
        </p:spPr>
        <p:txBody>
          <a:bodyPr>
            <a:normAutofit/>
          </a:bodyPr>
          <a:lstStyle/>
          <a:p>
            <a:r>
              <a:rPr lang="en-US" sz="2400" dirty="0"/>
              <a:t>Rifaat Shekh-Yusef</a:t>
            </a:r>
          </a:p>
          <a:p>
            <a:r>
              <a:rPr lang="en-US" sz="2400" dirty="0" smtClean="0"/>
              <a:t>OAuth </a:t>
            </a:r>
            <a:r>
              <a:rPr lang="en-US" sz="2400" dirty="0"/>
              <a:t>WG, </a:t>
            </a:r>
            <a:r>
              <a:rPr lang="en-US" sz="2400" dirty="0" smtClean="0"/>
              <a:t>Interim Meeting</a:t>
            </a:r>
            <a:endParaRPr lang="en-US" sz="2400" dirty="0"/>
          </a:p>
          <a:p>
            <a:r>
              <a:rPr lang="en-US" sz="2400" dirty="0" smtClean="0"/>
              <a:t>13 April 2020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59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6C5E78F-F2F9-4A15-A638-6B776EB2A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CB869CC-05BC-4751-B17D-60CA0C740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   "</a:t>
            </a:r>
            <a:r>
              <a:rPr lang="en-US" dirty="0" err="1">
                <a:latin typeface="Consolas" panose="020B0609020204030204" pitchFamily="49" charset="0"/>
              </a:rPr>
              <a:t>alg</a:t>
            </a:r>
            <a:r>
              <a:rPr lang="en-US" dirty="0">
                <a:latin typeface="Consolas" panose="020B0609020204030204" pitchFamily="49" charset="0"/>
              </a:rPr>
              <a:t>": "HS256",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   "</a:t>
            </a:r>
            <a:r>
              <a:rPr lang="en-US" dirty="0" err="1">
                <a:latin typeface="Consolas" panose="020B0609020204030204" pitchFamily="49" charset="0"/>
              </a:rPr>
              <a:t>typ</a:t>
            </a:r>
            <a:r>
              <a:rPr lang="en-US" dirty="0">
                <a:latin typeface="Consolas" panose="020B0609020204030204" pitchFamily="49" charset="0"/>
              </a:rPr>
              <a:t>": "JWT",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Consolas" panose="020B0609020204030204" pitchFamily="49" charset="0"/>
              </a:rPr>
              <a:t>   "</a:t>
            </a: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</a:rPr>
              <a:t>cty</a:t>
            </a:r>
            <a:r>
              <a:rPr lang="en-US" b="1" dirty="0">
                <a:solidFill>
                  <a:srgbClr val="C00000"/>
                </a:solidFill>
                <a:latin typeface="Consolas" panose="020B0609020204030204" pitchFamily="49" charset="0"/>
              </a:rPr>
              <a:t>": "NJWT"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 }</a:t>
            </a:r>
          </a:p>
          <a:p>
            <a:pPr marL="0" indent="0">
              <a:buNone/>
            </a:pPr>
            <a:endParaRPr lang="en-US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   "sub": "1234567890",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   "name": "John Doe",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   "</a:t>
            </a:r>
            <a:r>
              <a:rPr lang="en-US" dirty="0" err="1">
                <a:latin typeface="Consolas" panose="020B0609020204030204" pitchFamily="49" charset="0"/>
              </a:rPr>
              <a:t>iat</a:t>
            </a:r>
            <a:r>
              <a:rPr lang="en-US" dirty="0">
                <a:latin typeface="Consolas" panose="020B0609020204030204" pitchFamily="49" charset="0"/>
              </a:rPr>
              <a:t>": 1516239022,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Consolas" panose="020B0609020204030204" pitchFamily="49" charset="0"/>
              </a:rPr>
              <a:t>   "</a:t>
            </a: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</a:rPr>
              <a:t>njwt</a:t>
            </a:r>
            <a:r>
              <a:rPr lang="en-US" b="1" dirty="0">
                <a:solidFill>
                  <a:srgbClr val="C00000"/>
                </a:solidFill>
                <a:latin typeface="Consolas" panose="020B0609020204030204" pitchFamily="49" charset="0"/>
              </a:rPr>
              <a:t>": "&lt;</a:t>
            </a: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</a:rPr>
              <a:t>njwt</a:t>
            </a:r>
            <a:r>
              <a:rPr lang="en-US" b="1" dirty="0">
                <a:solidFill>
                  <a:srgbClr val="C00000"/>
                </a:solidFill>
                <a:latin typeface="Consolas" panose="020B0609020204030204" pitchFamily="49" charset="0"/>
              </a:rPr>
              <a:t>&gt;"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 }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DA3A39E-3937-438F-96DF-C571CA67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26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Questions?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Ready for adoption?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93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B6FC3AB-4EED-4BE1-8AA2-6F21FED03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3E9623-8E94-4677-BE49-6923A5D8FA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RFC7519</a:t>
            </a:r>
            <a:r>
              <a:rPr lang="en-US" dirty="0"/>
              <a:t> defines the </a:t>
            </a:r>
            <a:r>
              <a:rPr lang="en-US" b="1" dirty="0"/>
              <a:t>JSON Web Token (JWT)</a:t>
            </a:r>
            <a:r>
              <a:rPr lang="en-US" dirty="0"/>
              <a:t> concept and includes a description of the </a:t>
            </a:r>
            <a:r>
              <a:rPr lang="en-US" b="1" dirty="0"/>
              <a:t>Nested JWT</a:t>
            </a:r>
            <a:r>
              <a:rPr lang="en-US" dirty="0"/>
              <a:t> concept.</a:t>
            </a:r>
          </a:p>
          <a:p>
            <a:r>
              <a:rPr lang="en-US" b="1" dirty="0"/>
              <a:t>Nested JWT</a:t>
            </a:r>
            <a:r>
              <a:rPr lang="en-US" dirty="0"/>
              <a:t> is a JWT that its payload contains another JWT.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202D143-C1E5-4C24-A182-D605F0F52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99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A534124-45C9-4F7F-86AC-D5FF0D11D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Nested JWT Limitation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83D804-71A6-4412-866B-2FAD47F6D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currently defined, the </a:t>
            </a:r>
            <a:r>
              <a:rPr lang="en-US" b="1" dirty="0"/>
              <a:t>payload</a:t>
            </a:r>
            <a:r>
              <a:rPr lang="en-US" dirty="0"/>
              <a:t> of the </a:t>
            </a:r>
            <a:r>
              <a:rPr lang="en-US" b="1" dirty="0"/>
              <a:t>enclosing JWT</a:t>
            </a:r>
            <a:r>
              <a:rPr lang="en-US" dirty="0"/>
              <a:t> is limited to containing the full </a:t>
            </a:r>
            <a:r>
              <a:rPr lang="en-US" b="1" dirty="0"/>
              <a:t>enclosed JWT</a:t>
            </a:r>
            <a:r>
              <a:rPr lang="en-US" dirty="0"/>
              <a:t> only.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4CDED16-A9E2-48D7-B84E-C482EAF69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48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Goal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Extend the scope of the </a:t>
            </a:r>
            <a:r>
              <a:rPr lang="en-US" b="1" dirty="0"/>
              <a:t>Nested  JWT</a:t>
            </a:r>
            <a:r>
              <a:rPr lang="en-US" dirty="0"/>
              <a:t> to allow the </a:t>
            </a:r>
            <a:r>
              <a:rPr lang="en-US" b="1" dirty="0"/>
              <a:t>payload</a:t>
            </a:r>
            <a:r>
              <a:rPr lang="en-US" dirty="0"/>
              <a:t> of the </a:t>
            </a:r>
            <a:r>
              <a:rPr lang="en-US" b="1" dirty="0"/>
              <a:t>enclosing JWT</a:t>
            </a:r>
            <a:r>
              <a:rPr lang="en-US" dirty="0"/>
              <a:t> to contain its own </a:t>
            </a:r>
            <a:r>
              <a:rPr lang="en-US" b="1" dirty="0"/>
              <a:t>Claims Set</a:t>
            </a:r>
            <a:r>
              <a:rPr lang="en-US" dirty="0"/>
              <a:t> in addition to the </a:t>
            </a:r>
            <a:r>
              <a:rPr lang="en-US" b="1" dirty="0"/>
              <a:t>enclosed JWT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52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Native App Use Case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/>
          </a:p>
          <a:p>
            <a:r>
              <a:rPr lang="en-US" dirty="0"/>
              <a:t>A </a:t>
            </a:r>
            <a:r>
              <a:rPr lang="en-US" b="1" dirty="0"/>
              <a:t>Native </a:t>
            </a:r>
            <a:r>
              <a:rPr lang="en-US" b="1" dirty="0" smtClean="0"/>
              <a:t>App </a:t>
            </a:r>
            <a:r>
              <a:rPr lang="en-US" dirty="0" smtClean="0"/>
              <a:t>that </a:t>
            </a:r>
            <a:r>
              <a:rPr lang="en-US" dirty="0"/>
              <a:t>needs access to: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telephony service controlled by an AS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non-telephony service controlled by an OP</a:t>
            </a:r>
          </a:p>
          <a:p>
            <a:r>
              <a:rPr lang="en-US" dirty="0" smtClean="0"/>
              <a:t>The </a:t>
            </a:r>
            <a:r>
              <a:rPr lang="en-US" dirty="0"/>
              <a:t>Native App is aware of the </a:t>
            </a:r>
            <a:r>
              <a:rPr lang="en-US" b="1" dirty="0"/>
              <a:t>AS</a:t>
            </a:r>
            <a:r>
              <a:rPr lang="en-US" dirty="0"/>
              <a:t>, but not </a:t>
            </a:r>
            <a:r>
              <a:rPr lang="en-US" b="1" dirty="0"/>
              <a:t>OP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b="1" dirty="0" smtClean="0"/>
              <a:t>Flow</a:t>
            </a:r>
            <a:r>
              <a:rPr lang="en-US" dirty="0"/>
              <a:t>:</a:t>
            </a:r>
          </a:p>
          <a:p>
            <a:pPr lvl="1"/>
            <a:r>
              <a:rPr lang="en-US" dirty="0" smtClean="0"/>
              <a:t>Native </a:t>
            </a:r>
            <a:r>
              <a:rPr lang="en-US" dirty="0"/>
              <a:t>App launches a browser to authenticate the user</a:t>
            </a:r>
          </a:p>
          <a:p>
            <a:pPr lvl="1"/>
            <a:r>
              <a:rPr lang="en-US" dirty="0" smtClean="0"/>
              <a:t>Browser </a:t>
            </a:r>
            <a:r>
              <a:rPr lang="en-US" dirty="0"/>
              <a:t>calls AS, which redirects it to OP</a:t>
            </a:r>
          </a:p>
          <a:p>
            <a:pPr lvl="1"/>
            <a:r>
              <a:rPr lang="en-US" dirty="0" smtClean="0"/>
              <a:t>User </a:t>
            </a:r>
            <a:r>
              <a:rPr lang="en-US" dirty="0"/>
              <a:t>authenticates and obtains a code from OP</a:t>
            </a:r>
          </a:p>
          <a:p>
            <a:pPr lvl="1"/>
            <a:r>
              <a:rPr lang="en-US" dirty="0" smtClean="0"/>
              <a:t>Native </a:t>
            </a:r>
            <a:r>
              <a:rPr lang="en-US" dirty="0"/>
              <a:t>App gets the code and sends it to AS</a:t>
            </a:r>
          </a:p>
          <a:p>
            <a:pPr lvl="1"/>
            <a:r>
              <a:rPr lang="en-US" dirty="0" smtClean="0"/>
              <a:t>AS </a:t>
            </a:r>
            <a:r>
              <a:rPr lang="en-US" dirty="0"/>
              <a:t>exchanges the code with an OP Token</a:t>
            </a:r>
          </a:p>
          <a:p>
            <a:pPr lvl="1"/>
            <a:r>
              <a:rPr lang="en-US" dirty="0" smtClean="0"/>
              <a:t>AS </a:t>
            </a:r>
            <a:r>
              <a:rPr lang="en-US" dirty="0"/>
              <a:t>creates its own AS Token and embeds the OP Token inside 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0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STIR Use Case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err="1" smtClean="0"/>
              <a:t>PASSporTExtension</a:t>
            </a:r>
            <a:r>
              <a:rPr lang="en-US" b="1" dirty="0" smtClean="0"/>
              <a:t> </a:t>
            </a:r>
            <a:r>
              <a:rPr lang="en-US" b="1" dirty="0"/>
              <a:t>for Diverted </a:t>
            </a:r>
            <a:r>
              <a:rPr lang="en-US" b="1" dirty="0" smtClean="0"/>
              <a:t>Calls </a:t>
            </a:r>
            <a:r>
              <a:rPr lang="en-US" dirty="0" smtClean="0"/>
              <a:t>draft  </a:t>
            </a:r>
            <a:r>
              <a:rPr lang="en-US" dirty="0"/>
              <a:t>uses nested </a:t>
            </a:r>
            <a:r>
              <a:rPr lang="en-US" dirty="0" err="1" smtClean="0"/>
              <a:t>PASSporTs</a:t>
            </a:r>
            <a:r>
              <a:rPr lang="en-US" dirty="0" smtClean="0"/>
              <a:t> to </a:t>
            </a:r>
            <a:r>
              <a:rPr lang="en-US" dirty="0"/>
              <a:t>deliver information about diverted calls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b="1" dirty="0" smtClean="0"/>
              <a:t>Flow</a:t>
            </a:r>
            <a:r>
              <a:rPr lang="en-US" dirty="0"/>
              <a:t>: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calls B with a JWT(</a:t>
            </a:r>
            <a:r>
              <a:rPr lang="en-US" dirty="0" err="1"/>
              <a:t>PASSporT</a:t>
            </a:r>
            <a:r>
              <a:rPr lang="en-US" dirty="0"/>
              <a:t>)</a:t>
            </a:r>
          </a:p>
          <a:p>
            <a:pPr lvl="1"/>
            <a:r>
              <a:rPr lang="en-US" dirty="0" smtClean="0"/>
              <a:t>A’s </a:t>
            </a:r>
            <a:r>
              <a:rPr lang="en-US" dirty="0"/>
              <a:t>call is retargeted to C</a:t>
            </a:r>
          </a:p>
          <a:p>
            <a:pPr lvl="1"/>
            <a:r>
              <a:rPr lang="en-US" dirty="0" smtClean="0"/>
              <a:t>An </a:t>
            </a:r>
            <a:r>
              <a:rPr lang="en-US" dirty="0"/>
              <a:t>authentication service acting for a retargeting entity generates new </a:t>
            </a:r>
            <a:r>
              <a:rPr lang="en-US" dirty="0" smtClean="0"/>
              <a:t>JWT, embeds </a:t>
            </a:r>
            <a:r>
              <a:rPr lang="en-US" dirty="0"/>
              <a:t>the original JWT inside the new </a:t>
            </a:r>
            <a:r>
              <a:rPr lang="en-US" dirty="0" smtClean="0"/>
              <a:t>one, then sends the call to C.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07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NSM Use Case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Network Service Mesh (NSM)</a:t>
            </a:r>
            <a:r>
              <a:rPr lang="en-US" dirty="0"/>
              <a:t> is a mechanism that maps the concept of a service mesh in Kubernetes to L2/L3 payloads</a:t>
            </a:r>
            <a:r>
              <a:rPr lang="en-US" dirty="0" smtClean="0"/>
              <a:t>.</a:t>
            </a:r>
          </a:p>
          <a:p>
            <a:pPr lvl="1"/>
            <a:r>
              <a:rPr lang="en-US" dirty="0">
                <a:hlinkClick r:id="rId2"/>
              </a:rPr>
              <a:t>https://networkservicemesh.io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Flow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NMS m</a:t>
            </a:r>
            <a:r>
              <a:rPr lang="en-US" dirty="0" smtClean="0"/>
              <a:t>essages pass through, and might be transformed, by multiple </a:t>
            </a:r>
            <a:r>
              <a:rPr lang="en-US" dirty="0" smtClean="0"/>
              <a:t>intermediaries.</a:t>
            </a:r>
          </a:p>
          <a:p>
            <a:pPr lvl="1"/>
            <a:r>
              <a:rPr lang="en-US" smtClean="0"/>
              <a:t>Each </a:t>
            </a:r>
            <a:r>
              <a:rPr lang="en-US" dirty="0"/>
              <a:t>intermediary is expected to create its own JWT token, and include a claim that </a:t>
            </a:r>
            <a:r>
              <a:rPr lang="en-US" dirty="0" smtClean="0"/>
              <a:t>contains </a:t>
            </a:r>
            <a:r>
              <a:rPr lang="en-US" dirty="0"/>
              <a:t>the JWT it received with the message it has transformed.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28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E72C09F-FFD8-4490-BEEF-F5CBA3B38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JWT Content Type Header Parameter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EC57E60-8590-4DCD-945D-200A9033EF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 a new value for the </a:t>
            </a:r>
            <a:r>
              <a:rPr lang="en-US" b="1" dirty="0" err="1"/>
              <a:t>cty</a:t>
            </a:r>
            <a:r>
              <a:rPr lang="en-US" dirty="0"/>
              <a:t> header, e.g. </a:t>
            </a:r>
            <a:r>
              <a:rPr lang="en-US" b="1" dirty="0"/>
              <a:t>NJWT</a:t>
            </a:r>
            <a:r>
              <a:rPr lang="en-US" dirty="0"/>
              <a:t>, to indicate that the payload contains a </a:t>
            </a:r>
            <a:r>
              <a:rPr lang="en-US" b="1" dirty="0"/>
              <a:t>Claims Set</a:t>
            </a:r>
            <a:r>
              <a:rPr lang="en-US" dirty="0"/>
              <a:t> in addition to the </a:t>
            </a:r>
            <a:r>
              <a:rPr lang="en-US" b="1" dirty="0"/>
              <a:t>JWT</a:t>
            </a:r>
            <a:r>
              <a:rPr lang="en-US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78B38AD-3C67-4DD1-B2C4-D754D5AE1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13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1BF38DC-371E-4756-87E2-760A537CA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JWT 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BA5B76F-35D1-4C28-94E2-9E7E63A125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 a new claim, e.g. </a:t>
            </a:r>
            <a:r>
              <a:rPr lang="en-US" b="1" dirty="0" err="1"/>
              <a:t>njwt</a:t>
            </a:r>
            <a:r>
              <a:rPr lang="en-US" dirty="0"/>
              <a:t>, that would be used to contain the </a:t>
            </a:r>
            <a:r>
              <a:rPr lang="en-US" b="1" dirty="0"/>
              <a:t>enclosed JWT</a:t>
            </a:r>
            <a:r>
              <a:rPr lang="en-US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1A3DDB6-5067-4D86-85AC-4842BD2C7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3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460</Words>
  <Application>Microsoft Office PowerPoint</Application>
  <PresentationFormat>On-screen Show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Nested JWT</vt:lpstr>
      <vt:lpstr>Background</vt:lpstr>
      <vt:lpstr>Nested JWT Limitation</vt:lpstr>
      <vt:lpstr>Goal</vt:lpstr>
      <vt:lpstr>Native App Use Case</vt:lpstr>
      <vt:lpstr>STIR Use Case</vt:lpstr>
      <vt:lpstr>NSM Use Case</vt:lpstr>
      <vt:lpstr>JWT Content Type Header Parameter</vt:lpstr>
      <vt:lpstr>JWT Content</vt:lpstr>
      <vt:lpstr>Example</vt:lpstr>
      <vt:lpstr>Questions?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3rd-Party Authentication for SIP</dc:title>
  <dc:creator>Shekh-Yusef, Rifaat (Rifaat)</dc:creator>
  <cp:lastModifiedBy>Rifaat</cp:lastModifiedBy>
  <cp:revision>361</cp:revision>
  <dcterms:created xsi:type="dcterms:W3CDTF">2006-08-16T00:00:00Z</dcterms:created>
  <dcterms:modified xsi:type="dcterms:W3CDTF">2020-04-07T15:21:39Z</dcterms:modified>
</cp:coreProperties>
</file>