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38"/>
  </p:normalViewPr>
  <p:slideViewPr>
    <p:cSldViewPr snapToGrid="0">
      <p:cViewPr varScale="1">
        <p:scale>
          <a:sx n="118" d="100"/>
          <a:sy n="118" d="100"/>
        </p:scale>
        <p:origin x="90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37B23-D82D-4964-B360-BBEBE4022C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5DBA05-6D29-4995-AD12-08BE1AAFBA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5DBFE8-4D0F-426D-9845-D78AACF47F30}"/>
              </a:ext>
            </a:extLst>
          </p:cNvPr>
          <p:cNvSpPr>
            <a:spLocks noGrp="1"/>
          </p:cNvSpPr>
          <p:nvPr>
            <p:ph type="dt" sz="half" idx="10"/>
          </p:nvPr>
        </p:nvSpPr>
        <p:spPr/>
        <p:txBody>
          <a:bodyPr/>
          <a:lstStyle/>
          <a:p>
            <a:fld id="{1D6969A5-C277-4CE1-81AD-DB52657E0392}" type="datetimeFigureOut">
              <a:rPr lang="en-US" smtClean="0"/>
              <a:t>8/10/20</a:t>
            </a:fld>
            <a:endParaRPr lang="en-US"/>
          </a:p>
        </p:txBody>
      </p:sp>
      <p:sp>
        <p:nvSpPr>
          <p:cNvPr id="5" name="Footer Placeholder 4">
            <a:extLst>
              <a:ext uri="{FF2B5EF4-FFF2-40B4-BE49-F238E27FC236}">
                <a16:creationId xmlns:a16="http://schemas.microsoft.com/office/drawing/2014/main" id="{CE481DA8-86C6-4A51-B62B-12DE0F96DC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0E846D-CB3D-44C8-B408-F9CB1FD6616E}"/>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423646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96BAA-235A-4261-B88A-0F0B211A72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D586D1-2A1C-49A1-85A7-ABB7B61DD9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1F1F3F-B9C2-4C51-936B-A4E37E22551C}"/>
              </a:ext>
            </a:extLst>
          </p:cNvPr>
          <p:cNvSpPr>
            <a:spLocks noGrp="1"/>
          </p:cNvSpPr>
          <p:nvPr>
            <p:ph type="dt" sz="half" idx="10"/>
          </p:nvPr>
        </p:nvSpPr>
        <p:spPr/>
        <p:txBody>
          <a:bodyPr/>
          <a:lstStyle/>
          <a:p>
            <a:fld id="{1D6969A5-C277-4CE1-81AD-DB52657E0392}" type="datetimeFigureOut">
              <a:rPr lang="en-US" smtClean="0"/>
              <a:t>8/10/20</a:t>
            </a:fld>
            <a:endParaRPr lang="en-US"/>
          </a:p>
        </p:txBody>
      </p:sp>
      <p:sp>
        <p:nvSpPr>
          <p:cNvPr id="5" name="Footer Placeholder 4">
            <a:extLst>
              <a:ext uri="{FF2B5EF4-FFF2-40B4-BE49-F238E27FC236}">
                <a16:creationId xmlns:a16="http://schemas.microsoft.com/office/drawing/2014/main" id="{01336F80-6082-479C-838A-FF9790CA40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F38CE4-92F2-41BD-BD09-E6BE887A240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57604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78D13-96A4-4AC6-8B82-E181484FAA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D940A2-F26D-4232-8200-24A1AF5F6A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484A22-4853-4385-A11E-B3D6A994EDCF}"/>
              </a:ext>
            </a:extLst>
          </p:cNvPr>
          <p:cNvSpPr>
            <a:spLocks noGrp="1"/>
          </p:cNvSpPr>
          <p:nvPr>
            <p:ph type="dt" sz="half" idx="10"/>
          </p:nvPr>
        </p:nvSpPr>
        <p:spPr/>
        <p:txBody>
          <a:bodyPr/>
          <a:lstStyle/>
          <a:p>
            <a:fld id="{1D6969A5-C277-4CE1-81AD-DB52657E0392}" type="datetimeFigureOut">
              <a:rPr lang="en-US" smtClean="0"/>
              <a:t>8/10/20</a:t>
            </a:fld>
            <a:endParaRPr lang="en-US"/>
          </a:p>
        </p:txBody>
      </p:sp>
      <p:sp>
        <p:nvSpPr>
          <p:cNvPr id="5" name="Footer Placeholder 4">
            <a:extLst>
              <a:ext uri="{FF2B5EF4-FFF2-40B4-BE49-F238E27FC236}">
                <a16:creationId xmlns:a16="http://schemas.microsoft.com/office/drawing/2014/main" id="{838B98A6-B761-4521-BB44-B5C0930224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981E79-1A95-49DE-A6B8-D0F5981D88F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03468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E47C2-499E-4EE4-B998-7F218DA38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CDE304-B2D9-4E87-983A-4C9B80C236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9DA832-678F-4DDE-A8F2-C749A99E1508}"/>
              </a:ext>
            </a:extLst>
          </p:cNvPr>
          <p:cNvSpPr>
            <a:spLocks noGrp="1"/>
          </p:cNvSpPr>
          <p:nvPr>
            <p:ph type="dt" sz="half" idx="10"/>
          </p:nvPr>
        </p:nvSpPr>
        <p:spPr/>
        <p:txBody>
          <a:bodyPr/>
          <a:lstStyle/>
          <a:p>
            <a:fld id="{1D6969A5-C277-4CE1-81AD-DB52657E0392}" type="datetimeFigureOut">
              <a:rPr lang="en-US" smtClean="0"/>
              <a:t>8/10/20</a:t>
            </a:fld>
            <a:endParaRPr lang="en-US"/>
          </a:p>
        </p:txBody>
      </p:sp>
      <p:sp>
        <p:nvSpPr>
          <p:cNvPr id="5" name="Footer Placeholder 4">
            <a:extLst>
              <a:ext uri="{FF2B5EF4-FFF2-40B4-BE49-F238E27FC236}">
                <a16:creationId xmlns:a16="http://schemas.microsoft.com/office/drawing/2014/main" id="{AB8B3A88-14EB-4C82-8AC3-828B9A36A2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1AB824-CD98-44FB-A2C2-E056E605F662}"/>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91118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C9623-2265-4358-BBAA-F74F9CB870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26B159-5675-4F91-8910-6F9822BD01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669EC1-B158-4B6F-8A64-642F21AF94A0}"/>
              </a:ext>
            </a:extLst>
          </p:cNvPr>
          <p:cNvSpPr>
            <a:spLocks noGrp="1"/>
          </p:cNvSpPr>
          <p:nvPr>
            <p:ph type="dt" sz="half" idx="10"/>
          </p:nvPr>
        </p:nvSpPr>
        <p:spPr/>
        <p:txBody>
          <a:bodyPr/>
          <a:lstStyle/>
          <a:p>
            <a:fld id="{1D6969A5-C277-4CE1-81AD-DB52657E0392}" type="datetimeFigureOut">
              <a:rPr lang="en-US" smtClean="0"/>
              <a:t>8/10/20</a:t>
            </a:fld>
            <a:endParaRPr lang="en-US"/>
          </a:p>
        </p:txBody>
      </p:sp>
      <p:sp>
        <p:nvSpPr>
          <p:cNvPr id="5" name="Footer Placeholder 4">
            <a:extLst>
              <a:ext uri="{FF2B5EF4-FFF2-40B4-BE49-F238E27FC236}">
                <a16:creationId xmlns:a16="http://schemas.microsoft.com/office/drawing/2014/main" id="{848156E4-464F-4421-9E98-426C5E4E9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6B403-AFB5-4C4F-BB2E-732F92824176}"/>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718805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9AE3D-0EDA-4C5D-9B3E-A0F8271CD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B6597-3415-462F-8FD2-52EF264D4A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511B50-7B9D-4FC8-9ABB-2427948690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278308-5487-4A8E-88F1-AF3F27885393}"/>
              </a:ext>
            </a:extLst>
          </p:cNvPr>
          <p:cNvSpPr>
            <a:spLocks noGrp="1"/>
          </p:cNvSpPr>
          <p:nvPr>
            <p:ph type="dt" sz="half" idx="10"/>
          </p:nvPr>
        </p:nvSpPr>
        <p:spPr/>
        <p:txBody>
          <a:bodyPr/>
          <a:lstStyle/>
          <a:p>
            <a:fld id="{1D6969A5-C277-4CE1-81AD-DB52657E0392}" type="datetimeFigureOut">
              <a:rPr lang="en-US" smtClean="0"/>
              <a:t>8/10/20</a:t>
            </a:fld>
            <a:endParaRPr lang="en-US"/>
          </a:p>
        </p:txBody>
      </p:sp>
      <p:sp>
        <p:nvSpPr>
          <p:cNvPr id="6" name="Footer Placeholder 5">
            <a:extLst>
              <a:ext uri="{FF2B5EF4-FFF2-40B4-BE49-F238E27FC236}">
                <a16:creationId xmlns:a16="http://schemas.microsoft.com/office/drawing/2014/main" id="{1B7ED7E2-592E-471C-942A-C57FE3B3EF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BECB64-E733-4EF8-BC14-63A68ED377BB}"/>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599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F7003-0B8D-423A-BE1B-E9238632FE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CC053C-55F2-4546-9DF7-B1A7F0A52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CBB12F-68AE-4AF5-B8D9-BDF2F893A1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14BEAB-90B2-4234-ACF6-C55974E4FA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0DBF5D-7B17-4337-A08F-BE8E1D0AF7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661B15-1930-417D-BC4A-BB95176A996E}"/>
              </a:ext>
            </a:extLst>
          </p:cNvPr>
          <p:cNvSpPr>
            <a:spLocks noGrp="1"/>
          </p:cNvSpPr>
          <p:nvPr>
            <p:ph type="dt" sz="half" idx="10"/>
          </p:nvPr>
        </p:nvSpPr>
        <p:spPr/>
        <p:txBody>
          <a:bodyPr/>
          <a:lstStyle/>
          <a:p>
            <a:fld id="{1D6969A5-C277-4CE1-81AD-DB52657E0392}" type="datetimeFigureOut">
              <a:rPr lang="en-US" smtClean="0"/>
              <a:t>8/10/20</a:t>
            </a:fld>
            <a:endParaRPr lang="en-US"/>
          </a:p>
        </p:txBody>
      </p:sp>
      <p:sp>
        <p:nvSpPr>
          <p:cNvPr id="8" name="Footer Placeholder 7">
            <a:extLst>
              <a:ext uri="{FF2B5EF4-FFF2-40B4-BE49-F238E27FC236}">
                <a16:creationId xmlns:a16="http://schemas.microsoft.com/office/drawing/2014/main" id="{782C1726-3820-4152-8D0B-DD99EFDF5A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047D12-0886-4BF8-8FCB-887445053B3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70126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F29A3-68F1-4870-8CA1-8C27B693AD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EBB4C1-EAD3-4DA7-AD42-05C097F82E3F}"/>
              </a:ext>
            </a:extLst>
          </p:cNvPr>
          <p:cNvSpPr>
            <a:spLocks noGrp="1"/>
          </p:cNvSpPr>
          <p:nvPr>
            <p:ph type="dt" sz="half" idx="10"/>
          </p:nvPr>
        </p:nvSpPr>
        <p:spPr/>
        <p:txBody>
          <a:bodyPr/>
          <a:lstStyle/>
          <a:p>
            <a:fld id="{1D6969A5-C277-4CE1-81AD-DB52657E0392}" type="datetimeFigureOut">
              <a:rPr lang="en-US" smtClean="0"/>
              <a:t>8/10/20</a:t>
            </a:fld>
            <a:endParaRPr lang="en-US"/>
          </a:p>
        </p:txBody>
      </p:sp>
      <p:sp>
        <p:nvSpPr>
          <p:cNvPr id="4" name="Footer Placeholder 3">
            <a:extLst>
              <a:ext uri="{FF2B5EF4-FFF2-40B4-BE49-F238E27FC236}">
                <a16:creationId xmlns:a16="http://schemas.microsoft.com/office/drawing/2014/main" id="{1828933F-BD83-4415-AFB3-32F5964BBA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3979D56-5653-4A61-9B4B-EFECC52CA8F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17376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9524A5-25D2-4389-8D18-BC915D9F7879}"/>
              </a:ext>
            </a:extLst>
          </p:cNvPr>
          <p:cNvSpPr>
            <a:spLocks noGrp="1"/>
          </p:cNvSpPr>
          <p:nvPr>
            <p:ph type="dt" sz="half" idx="10"/>
          </p:nvPr>
        </p:nvSpPr>
        <p:spPr/>
        <p:txBody>
          <a:bodyPr/>
          <a:lstStyle/>
          <a:p>
            <a:fld id="{1D6969A5-C277-4CE1-81AD-DB52657E0392}" type="datetimeFigureOut">
              <a:rPr lang="en-US" smtClean="0"/>
              <a:t>8/10/20</a:t>
            </a:fld>
            <a:endParaRPr lang="en-US"/>
          </a:p>
        </p:txBody>
      </p:sp>
      <p:sp>
        <p:nvSpPr>
          <p:cNvPr id="3" name="Footer Placeholder 2">
            <a:extLst>
              <a:ext uri="{FF2B5EF4-FFF2-40B4-BE49-F238E27FC236}">
                <a16:creationId xmlns:a16="http://schemas.microsoft.com/office/drawing/2014/main" id="{4BB78D83-6E03-42A0-A4DA-E168DD6EA4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DB6649E-9064-48A4-B567-D9FFF7E283C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81607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FA5A7-431B-4FA1-8356-80ECBFE16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61645C-787F-4ED6-A02F-CE6189920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A81C4F-0D45-4B66-A73A-CD7AC34596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73F20C-F5B3-4B1D-A1EE-982120F0E5B0}"/>
              </a:ext>
            </a:extLst>
          </p:cNvPr>
          <p:cNvSpPr>
            <a:spLocks noGrp="1"/>
          </p:cNvSpPr>
          <p:nvPr>
            <p:ph type="dt" sz="half" idx="10"/>
          </p:nvPr>
        </p:nvSpPr>
        <p:spPr/>
        <p:txBody>
          <a:bodyPr/>
          <a:lstStyle/>
          <a:p>
            <a:fld id="{1D6969A5-C277-4CE1-81AD-DB52657E0392}" type="datetimeFigureOut">
              <a:rPr lang="en-US" smtClean="0"/>
              <a:t>8/10/20</a:t>
            </a:fld>
            <a:endParaRPr lang="en-US"/>
          </a:p>
        </p:txBody>
      </p:sp>
      <p:sp>
        <p:nvSpPr>
          <p:cNvPr id="6" name="Footer Placeholder 5">
            <a:extLst>
              <a:ext uri="{FF2B5EF4-FFF2-40B4-BE49-F238E27FC236}">
                <a16:creationId xmlns:a16="http://schemas.microsoft.com/office/drawing/2014/main" id="{8B16237B-6EA1-4F78-998D-03599FA435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9F2B2B-D1D4-4118-9E4F-506FBAB9091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126533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07097-5919-4029-971A-16E9E60E49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728D2E-4C9C-422C-825A-E48014700A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C3171B-C26E-4FBC-A7B4-4FF22277F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DE6C0B-3559-4896-9AA0-5899B557FCFF}"/>
              </a:ext>
            </a:extLst>
          </p:cNvPr>
          <p:cNvSpPr>
            <a:spLocks noGrp="1"/>
          </p:cNvSpPr>
          <p:nvPr>
            <p:ph type="dt" sz="half" idx="10"/>
          </p:nvPr>
        </p:nvSpPr>
        <p:spPr/>
        <p:txBody>
          <a:bodyPr/>
          <a:lstStyle/>
          <a:p>
            <a:fld id="{1D6969A5-C277-4CE1-81AD-DB52657E0392}" type="datetimeFigureOut">
              <a:rPr lang="en-US" smtClean="0"/>
              <a:t>8/10/20</a:t>
            </a:fld>
            <a:endParaRPr lang="en-US"/>
          </a:p>
        </p:txBody>
      </p:sp>
      <p:sp>
        <p:nvSpPr>
          <p:cNvPr id="6" name="Footer Placeholder 5">
            <a:extLst>
              <a:ext uri="{FF2B5EF4-FFF2-40B4-BE49-F238E27FC236}">
                <a16:creationId xmlns:a16="http://schemas.microsoft.com/office/drawing/2014/main" id="{E3F96A6D-1CDB-4694-95BD-C991B51D07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032A00-33F3-4FDD-8FAC-8FEEF6DDBF9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88121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F5B06D-2521-4F95-BCBC-D862A8636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787147-5630-428C-A557-3BDA480331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925204-6A16-4636-8946-7192F00C97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969A5-C277-4CE1-81AD-DB52657E0392}" type="datetimeFigureOut">
              <a:rPr lang="en-US" smtClean="0"/>
              <a:t>8/10/20</a:t>
            </a:fld>
            <a:endParaRPr lang="en-US"/>
          </a:p>
        </p:txBody>
      </p:sp>
      <p:sp>
        <p:nvSpPr>
          <p:cNvPr id="5" name="Footer Placeholder 4">
            <a:extLst>
              <a:ext uri="{FF2B5EF4-FFF2-40B4-BE49-F238E27FC236}">
                <a16:creationId xmlns:a16="http://schemas.microsoft.com/office/drawing/2014/main" id="{DBCF16C5-7757-4665-BBFD-825810E88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1B35EAB-72D3-48A7-97F9-AA9AD110C2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F4CDF-FD3E-4509-AD8E-40481A2BAC86}" type="slidenum">
              <a:rPr lang="en-US" smtClean="0"/>
              <a:t>‹#›</a:t>
            </a:fld>
            <a:endParaRPr lang="en-US"/>
          </a:p>
        </p:txBody>
      </p:sp>
    </p:spTree>
    <p:extLst>
      <p:ext uri="{BB962C8B-B14F-4D97-AF65-F5344CB8AC3E}">
        <p14:creationId xmlns:p14="http://schemas.microsoft.com/office/powerpoint/2010/main" val="137423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7294-991E-4D57-9B18-DA28138FD1B8}"/>
              </a:ext>
            </a:extLst>
          </p:cNvPr>
          <p:cNvSpPr>
            <a:spLocks noGrp="1"/>
          </p:cNvSpPr>
          <p:nvPr>
            <p:ph type="ctrTitle"/>
          </p:nvPr>
        </p:nvSpPr>
        <p:spPr/>
        <p:txBody>
          <a:bodyPr/>
          <a:lstStyle/>
          <a:p>
            <a:r>
              <a:rPr lang="en-US" b="1" dirty="0"/>
              <a:t>OAuth Interim Meeting</a:t>
            </a:r>
          </a:p>
        </p:txBody>
      </p:sp>
      <p:sp>
        <p:nvSpPr>
          <p:cNvPr id="3" name="Subtitle 2">
            <a:extLst>
              <a:ext uri="{FF2B5EF4-FFF2-40B4-BE49-F238E27FC236}">
                <a16:creationId xmlns:a16="http://schemas.microsoft.com/office/drawing/2014/main" id="{B969ADFD-BD51-43B4-BDB5-8AD3500E125D}"/>
              </a:ext>
            </a:extLst>
          </p:cNvPr>
          <p:cNvSpPr>
            <a:spLocks noGrp="1"/>
          </p:cNvSpPr>
          <p:nvPr>
            <p:ph type="subTitle" idx="1"/>
          </p:nvPr>
        </p:nvSpPr>
        <p:spPr/>
        <p:txBody>
          <a:bodyPr/>
          <a:lstStyle/>
          <a:p>
            <a:r>
              <a:rPr lang="en-US" dirty="0" err="1"/>
              <a:t>Rifaat</a:t>
            </a:r>
            <a:r>
              <a:rPr lang="en-US" dirty="0"/>
              <a:t> </a:t>
            </a:r>
            <a:r>
              <a:rPr lang="en-US" dirty="0" err="1"/>
              <a:t>Shekh</a:t>
            </a:r>
            <a:r>
              <a:rPr lang="en-US" dirty="0"/>
              <a:t>-Yusef and Hannes </a:t>
            </a:r>
            <a:r>
              <a:rPr lang="en-US" dirty="0" err="1"/>
              <a:t>Tschofenig</a:t>
            </a:r>
            <a:endParaRPr lang="en-US" dirty="0"/>
          </a:p>
          <a:p>
            <a:r>
              <a:rPr lang="en-US" dirty="0"/>
              <a:t>August 10</a:t>
            </a:r>
            <a:r>
              <a:rPr lang="en-US" baseline="30000" dirty="0"/>
              <a:t>th</a:t>
            </a:r>
            <a:r>
              <a:rPr lang="en-US" dirty="0"/>
              <a:t>, 2020</a:t>
            </a:r>
          </a:p>
        </p:txBody>
      </p:sp>
    </p:spTree>
    <p:extLst>
      <p:ext uri="{BB962C8B-B14F-4D97-AF65-F5344CB8AC3E}">
        <p14:creationId xmlns:p14="http://schemas.microsoft.com/office/powerpoint/2010/main" val="1355020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6DAC7-3FD7-437E-A5AB-C047F51AE9F8}"/>
              </a:ext>
            </a:extLst>
          </p:cNvPr>
          <p:cNvSpPr>
            <a:spLocks noGrp="1"/>
          </p:cNvSpPr>
          <p:nvPr>
            <p:ph type="title"/>
          </p:nvPr>
        </p:nvSpPr>
        <p:spPr>
          <a:xfrm>
            <a:off x="838200" y="365125"/>
            <a:ext cx="10515600" cy="806727"/>
          </a:xfrm>
        </p:spPr>
        <p:txBody>
          <a:bodyPr/>
          <a:lstStyle/>
          <a:p>
            <a:pPr algn="ctr"/>
            <a:r>
              <a:rPr lang="en-US" b="1" dirty="0"/>
              <a:t>Note Well</a:t>
            </a:r>
          </a:p>
        </p:txBody>
      </p:sp>
      <p:sp>
        <p:nvSpPr>
          <p:cNvPr id="3" name="Content Placeholder 2">
            <a:extLst>
              <a:ext uri="{FF2B5EF4-FFF2-40B4-BE49-F238E27FC236}">
                <a16:creationId xmlns:a16="http://schemas.microsoft.com/office/drawing/2014/main" id="{6045F99D-BA2D-488E-B9CC-19269D7CD2D9}"/>
              </a:ext>
            </a:extLst>
          </p:cNvPr>
          <p:cNvSpPr>
            <a:spLocks noGrp="1"/>
          </p:cNvSpPr>
          <p:nvPr>
            <p:ph idx="1"/>
          </p:nvPr>
        </p:nvSpPr>
        <p:spPr>
          <a:xfrm>
            <a:off x="838200" y="1411550"/>
            <a:ext cx="10515600" cy="5157926"/>
          </a:xfrm>
        </p:spPr>
        <p:txBody>
          <a:bodyPr>
            <a:normAutofit fontScale="70000" lnSpcReduction="20000"/>
          </a:bodyPr>
          <a:lstStyle/>
          <a:p>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r>
              <a:rPr lang="en-US" dirty="0"/>
              <a:t>As a reminder:</a:t>
            </a:r>
          </a:p>
          <a:p>
            <a:pPr lvl="1"/>
            <a:r>
              <a:rPr lang="en-US" dirty="0"/>
              <a:t>By participating in the IETF, you agree to follow IETF processes and policies.</a:t>
            </a:r>
          </a:p>
          <a:p>
            <a:pPr lvl="1"/>
            <a:r>
              <a:rPr lang="en-US" dirty="0"/>
              <a:t>If you are aware that any IETF contribution is covered by patents or patent applications that are owned or controlled by you or your sponsor, you must disclose that fact, or not participate in the discussion.</a:t>
            </a:r>
          </a:p>
          <a:p>
            <a:pPr lvl="1"/>
            <a:r>
              <a:rPr lang="en-US" dirty="0"/>
              <a:t>As a participant in or attendee to any IETF activity you acknowledge that written, audio, video, and photographic records of meetings may be made public.</a:t>
            </a:r>
          </a:p>
          <a:p>
            <a:pPr lvl="1"/>
            <a:r>
              <a:rPr lang="en-US" dirty="0"/>
              <a:t>Personal information that you provide to IETF will be handled in accordance with the IETF Privacy Statement.</a:t>
            </a:r>
          </a:p>
          <a:p>
            <a:pPr lvl="1"/>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r>
              <a:rPr lang="en-US" dirty="0"/>
              <a:t>Definitive information is in the documents listed below and other IETF BCPs. For advice, please talk to WG chairs or ADs:</a:t>
            </a:r>
          </a:p>
          <a:p>
            <a:pPr lvl="1"/>
            <a:r>
              <a:rPr lang="en-US" dirty="0">
                <a:hlinkClick r:id="rId3"/>
              </a:rPr>
              <a:t>BCP 9</a:t>
            </a:r>
            <a:r>
              <a:rPr lang="en-US" dirty="0"/>
              <a:t> (Internet Standards Process)</a:t>
            </a:r>
            <a:br>
              <a:rPr lang="en-US" dirty="0"/>
            </a:br>
            <a:r>
              <a:rPr lang="en-US" dirty="0">
                <a:hlinkClick r:id="rId4"/>
              </a:rPr>
              <a:t>BCP 25</a:t>
            </a:r>
            <a:r>
              <a:rPr lang="en-US" dirty="0"/>
              <a:t> (Working Group processes)</a:t>
            </a:r>
            <a:br>
              <a:rPr lang="en-US" dirty="0"/>
            </a:br>
            <a:r>
              <a:rPr lang="en-US" dirty="0">
                <a:hlinkClick r:id="rId4"/>
              </a:rPr>
              <a:t>BCP 25</a:t>
            </a:r>
            <a:r>
              <a:rPr lang="en-US" dirty="0"/>
              <a:t> (Anti-Harassment Procedures)</a:t>
            </a:r>
            <a:br>
              <a:rPr lang="en-US" dirty="0"/>
            </a:br>
            <a:r>
              <a:rPr lang="en-US" dirty="0">
                <a:hlinkClick r:id="rId5"/>
              </a:rPr>
              <a:t>BCP 54</a:t>
            </a:r>
            <a:r>
              <a:rPr lang="en-US" dirty="0"/>
              <a:t> (Code of Conduct)</a:t>
            </a:r>
            <a:br>
              <a:rPr lang="en-US" dirty="0"/>
            </a:br>
            <a:r>
              <a:rPr lang="en-US" dirty="0">
                <a:hlinkClick r:id="rId6"/>
              </a:rPr>
              <a:t>BCP 78</a:t>
            </a:r>
            <a:r>
              <a:rPr lang="en-US" dirty="0"/>
              <a:t> (Copyright)</a:t>
            </a:r>
            <a:br>
              <a:rPr lang="en-US" dirty="0"/>
            </a:br>
            <a:r>
              <a:rPr lang="en-US" dirty="0">
                <a:hlinkClick r:id="rId7"/>
              </a:rPr>
              <a:t>BCP 79</a:t>
            </a:r>
            <a:r>
              <a:rPr lang="en-US" dirty="0"/>
              <a:t> (Patents, Participation)</a:t>
            </a:r>
            <a:br>
              <a:rPr lang="en-US" dirty="0"/>
            </a:br>
            <a:r>
              <a:rPr lang="en-US" dirty="0">
                <a:hlinkClick r:id="rId8"/>
              </a:rPr>
              <a:t>https://www.ietf.org/privacy-policy/</a:t>
            </a:r>
            <a:r>
              <a:rPr lang="en-US" dirty="0"/>
              <a:t> (Privacy Policy)</a:t>
            </a:r>
          </a:p>
          <a:p>
            <a:endParaRPr lang="en-US" dirty="0"/>
          </a:p>
        </p:txBody>
      </p:sp>
    </p:spTree>
    <p:extLst>
      <p:ext uri="{BB962C8B-B14F-4D97-AF65-F5344CB8AC3E}">
        <p14:creationId xmlns:p14="http://schemas.microsoft.com/office/powerpoint/2010/main" val="3362218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18CA6-2CA5-4BA8-BC39-CDBD7ED01DA0}"/>
              </a:ext>
            </a:extLst>
          </p:cNvPr>
          <p:cNvSpPr>
            <a:spLocks noGrp="1"/>
          </p:cNvSpPr>
          <p:nvPr>
            <p:ph type="title"/>
          </p:nvPr>
        </p:nvSpPr>
        <p:spPr/>
        <p:txBody>
          <a:bodyPr>
            <a:normAutofit/>
          </a:bodyPr>
          <a:lstStyle/>
          <a:p>
            <a:r>
              <a:rPr lang="en-US" sz="4800" b="1" dirty="0"/>
              <a:t>Interim Meetings</a:t>
            </a:r>
          </a:p>
        </p:txBody>
      </p:sp>
      <p:sp>
        <p:nvSpPr>
          <p:cNvPr id="3" name="Content Placeholder 2">
            <a:extLst>
              <a:ext uri="{FF2B5EF4-FFF2-40B4-BE49-F238E27FC236}">
                <a16:creationId xmlns:a16="http://schemas.microsoft.com/office/drawing/2014/main" id="{8952DC9B-2604-4E16-A8D0-3EC84DD4F8E3}"/>
              </a:ext>
            </a:extLst>
          </p:cNvPr>
          <p:cNvSpPr>
            <a:spLocks noGrp="1"/>
          </p:cNvSpPr>
          <p:nvPr>
            <p:ph idx="1"/>
          </p:nvPr>
        </p:nvSpPr>
        <p:spPr/>
        <p:txBody>
          <a:bodyPr>
            <a:normAutofit lnSpcReduction="10000"/>
          </a:bodyPr>
          <a:lstStyle/>
          <a:p>
            <a:pPr marL="514350" indent="-514350">
              <a:buFont typeface="+mj-lt"/>
              <a:buAutoNum type="arabicPeriod"/>
            </a:pPr>
            <a:r>
              <a:rPr lang="en-US" dirty="0"/>
              <a:t>OAuth 2.1</a:t>
            </a:r>
          </a:p>
          <a:p>
            <a:pPr marL="514350" indent="-514350">
              <a:buFont typeface="+mj-lt"/>
              <a:buAutoNum type="arabicPeriod"/>
            </a:pPr>
            <a:r>
              <a:rPr lang="en-US" b="1" dirty="0"/>
              <a:t>PAR</a:t>
            </a:r>
          </a:p>
          <a:p>
            <a:pPr marL="514350" indent="-514350">
              <a:buFont typeface="+mj-lt"/>
              <a:buAutoNum type="arabicPeriod"/>
            </a:pPr>
            <a:endParaRPr lang="en-US" b="1" dirty="0"/>
          </a:p>
          <a:p>
            <a:pPr marL="514350" indent="-514350">
              <a:buFont typeface="+mj-lt"/>
              <a:buAutoNum type="arabicPeriod"/>
            </a:pPr>
            <a:r>
              <a:rPr lang="en-US" dirty="0"/>
              <a:t>Others?</a:t>
            </a:r>
          </a:p>
          <a:p>
            <a:pPr marL="971550" lvl="1" indent="-514350">
              <a:buFont typeface="+mj-lt"/>
              <a:buAutoNum type="arabicPeriod"/>
            </a:pPr>
            <a:r>
              <a:rPr lang="en-CA" b="1" dirty="0"/>
              <a:t>Public Key Authenticated Encryption for JOSE: ECDH-1PU (Neil)</a:t>
            </a:r>
            <a:endParaRPr lang="en-US" b="1" dirty="0"/>
          </a:p>
          <a:p>
            <a:pPr marL="971550" lvl="1" indent="-514350">
              <a:buFont typeface="+mj-lt"/>
              <a:buAutoNum type="arabicPeriod"/>
            </a:pPr>
            <a:r>
              <a:rPr lang="en-US" dirty="0"/>
              <a:t>Browser-based Apps</a:t>
            </a:r>
          </a:p>
          <a:p>
            <a:pPr marL="971550" lvl="1" indent="-514350">
              <a:buFont typeface="+mj-lt"/>
              <a:buAutoNum type="arabicPeriod"/>
            </a:pPr>
            <a:r>
              <a:rPr lang="en-US" dirty="0" err="1"/>
              <a:t>DPoP</a:t>
            </a:r>
            <a:endParaRPr lang="en-US" dirty="0"/>
          </a:p>
          <a:p>
            <a:pPr marL="971550" lvl="1" indent="-514350">
              <a:buFont typeface="+mj-lt"/>
              <a:buAutoNum type="arabicPeriod"/>
            </a:pPr>
            <a:r>
              <a:rPr lang="en-US" dirty="0"/>
              <a:t>Incremental </a:t>
            </a:r>
            <a:r>
              <a:rPr lang="en-US" dirty="0" err="1"/>
              <a:t>AuthZ</a:t>
            </a:r>
            <a:endParaRPr lang="en-US" dirty="0"/>
          </a:p>
          <a:p>
            <a:pPr marL="971550" lvl="1" indent="-514350">
              <a:buFont typeface="+mj-lt"/>
              <a:buAutoNum type="arabicPeriod"/>
            </a:pPr>
            <a:r>
              <a:rPr lang="en-US" dirty="0"/>
              <a:t>RAR</a:t>
            </a:r>
          </a:p>
          <a:p>
            <a:pPr marL="971550" lvl="1" indent="-514350">
              <a:buFont typeface="+mj-lt"/>
              <a:buAutoNum type="arabicPeriod"/>
            </a:pPr>
            <a:r>
              <a:rPr lang="en-US" dirty="0"/>
              <a:t>Security Topics</a:t>
            </a:r>
          </a:p>
          <a:p>
            <a:pPr marL="971550" lvl="1" indent="-514350">
              <a:buFont typeface="+mj-lt"/>
              <a:buAutoNum type="arabicPeriod"/>
            </a:pPr>
            <a:endParaRPr lang="en-US" dirty="0"/>
          </a:p>
        </p:txBody>
      </p:sp>
    </p:spTree>
    <p:extLst>
      <p:ext uri="{BB962C8B-B14F-4D97-AF65-F5344CB8AC3E}">
        <p14:creationId xmlns:p14="http://schemas.microsoft.com/office/powerpoint/2010/main" val="33801937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334</Words>
  <Application>Microsoft Macintosh PowerPoint</Application>
  <PresentationFormat>Widescreen</PresentationFormat>
  <Paragraphs>24</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OAuth Interim Meeting</vt:lpstr>
      <vt:lpstr>Note Well</vt:lpstr>
      <vt:lpstr>Interim Meetings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OAuth Interim Meeting</dc:title>
  <dc:creator>Shekh-Yusef, Rifaat (Rifaat)</dc:creator>
  <cp:lastModifiedBy>Rifaat Shekh-Yusef</cp:lastModifiedBy>
  <cp:revision>45</cp:revision>
  <dcterms:created xsi:type="dcterms:W3CDTF">2020-04-06T10:43:34Z</dcterms:created>
  <dcterms:modified xsi:type="dcterms:W3CDTF">2020-08-10T11:49:35Z</dcterms:modified>
</cp:coreProperties>
</file>