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9" r:id="rId4"/>
  </p:sldMasterIdLst>
  <p:sldIdLst>
    <p:sldId id="256" r:id="rId5"/>
    <p:sldId id="282" r:id="rId6"/>
    <p:sldId id="281" r:id="rId7"/>
    <p:sldId id="284" r:id="rId8"/>
    <p:sldId id="280" r:id="rId9"/>
    <p:sldId id="283" r:id="rId10"/>
    <p:sldId id="28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43"/>
    <p:restoredTop sz="94690"/>
  </p:normalViewPr>
  <p:slideViewPr>
    <p:cSldViewPr snapToGrid="0" snapToObjects="1">
      <p:cViewPr varScale="1">
        <p:scale>
          <a:sx n="62" d="100"/>
          <a:sy n="62" d="100"/>
        </p:scale>
        <p:origin x="51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4/3/2020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4/3/2020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4/3/2020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4/3/2020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4/3/2020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4/3/2020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4/3/2020</a:t>
            </a:fld>
            <a:endParaRPr 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4/3/2020</a:t>
            </a:fld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4/3/2020</a:t>
            </a:fld>
            <a:endParaRPr 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4/3/2020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4/3/2020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4/3/2020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192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scargdd/l2n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 Layer </a:t>
            </a:r>
            <a:r>
              <a:rPr lang="en-GB" dirty="0"/>
              <a:t>2 VPN Network Model (L2NM)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733101"/>
            <a:ext cx="9144000" cy="1864484"/>
          </a:xfrm>
        </p:spPr>
        <p:txBody>
          <a:bodyPr>
            <a:normAutofit/>
          </a:bodyPr>
          <a:lstStyle/>
          <a:p>
            <a:r>
              <a:rPr lang="en-GB" dirty="0" smtClean="0"/>
              <a:t>draft-barguil-opsawg-l2sm-l2nm-01</a:t>
            </a:r>
            <a:endParaRPr lang="en-GB" dirty="0"/>
          </a:p>
          <a:p>
            <a:r>
              <a:rPr lang="en-GB" dirty="0"/>
              <a:t>S. </a:t>
            </a:r>
            <a:r>
              <a:rPr lang="en-GB" dirty="0" err="1"/>
              <a:t>Barguil</a:t>
            </a:r>
            <a:r>
              <a:rPr lang="en-GB" dirty="0"/>
              <a:t> O. Gonzalez de Dios </a:t>
            </a:r>
            <a:r>
              <a:rPr lang="en-GB" b="1" dirty="0"/>
              <a:t>, </a:t>
            </a:r>
            <a:r>
              <a:rPr lang="en-GB" dirty="0"/>
              <a:t>V. Lopez (Telefonica), M. </a:t>
            </a:r>
            <a:r>
              <a:rPr lang="en-GB" dirty="0" err="1"/>
              <a:t>Boucadair</a:t>
            </a:r>
            <a:r>
              <a:rPr lang="en-GB" dirty="0"/>
              <a:t> (Orange), L. Munoz, M. Julian (Vodafone), D. King (ODC),  L. Jalil (Verizon), Q. Wu (Huawei), </a:t>
            </a:r>
            <a:r>
              <a:rPr lang="en-GB" dirty="0" err="1"/>
              <a:t>Erez</a:t>
            </a:r>
            <a:r>
              <a:rPr lang="en-GB" dirty="0"/>
              <a:t> </a:t>
            </a:r>
            <a:r>
              <a:rPr lang="en-GB" dirty="0" err="1"/>
              <a:t>Segev</a:t>
            </a:r>
            <a:r>
              <a:rPr lang="en-GB" dirty="0"/>
              <a:t> (ECI Telecom)</a:t>
            </a:r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788808" y="5605975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800" dirty="0"/>
              <a:t>OPSAWG Meeting</a:t>
            </a:r>
            <a:br>
              <a:rPr lang="en-GB" sz="2800" dirty="0"/>
            </a:br>
            <a:r>
              <a:rPr lang="en-GB" dirty="0"/>
              <a:t>7</a:t>
            </a:r>
            <a:r>
              <a:rPr lang="en-GB" baseline="30000" dirty="0"/>
              <a:t>rd</a:t>
            </a:r>
            <a:r>
              <a:rPr lang="en-GB" dirty="0"/>
              <a:t> Apr 2020,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1515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Autofit/>
          </a:bodyPr>
          <a:lstStyle/>
          <a:p>
            <a:r>
              <a:rPr lang="en-GB" sz="2400" dirty="0"/>
              <a:t>L2SM (</a:t>
            </a:r>
            <a:r>
              <a:rPr lang="en-US" sz="2400" dirty="0"/>
              <a:t>RFC8466</a:t>
            </a:r>
            <a:r>
              <a:rPr lang="en-GB" sz="2400" dirty="0"/>
              <a:t>) captures an L2VPN service…  but from a service standpoint</a:t>
            </a:r>
          </a:p>
          <a:p>
            <a:r>
              <a:rPr lang="en-GB" sz="2400" dirty="0"/>
              <a:t>For the delivery of the service,  a </a:t>
            </a:r>
            <a:r>
              <a:rPr lang="en-GB" sz="2400" b="1" i="1" dirty="0">
                <a:solidFill>
                  <a:srgbClr val="FF0000"/>
                </a:solidFill>
              </a:rPr>
              <a:t>Network-Centric view  </a:t>
            </a:r>
            <a:r>
              <a:rPr lang="en-GB" sz="2400" dirty="0"/>
              <a:t>is needed to provides a representation of the Layer 2 VPN Service from a network standpoint: L2NM</a:t>
            </a:r>
          </a:p>
          <a:p>
            <a:pPr lvl="1"/>
            <a:r>
              <a:rPr lang="en-GB" sz="2000" dirty="0"/>
              <a:t>L2NM defines a YANG module to manage the provisioning of Layer 2 VPN services within a Service Provider Network</a:t>
            </a:r>
          </a:p>
          <a:p>
            <a:pPr lvl="1"/>
            <a:r>
              <a:rPr lang="en-GB" sz="2000" dirty="0"/>
              <a:t>The module is meant to be used by a Network Controller to derive the configuration information that will be sent to relevant network devices and function</a:t>
            </a:r>
          </a:p>
          <a:p>
            <a:r>
              <a:rPr lang="en-GB" sz="2000" dirty="0"/>
              <a:t>Translating L2SM into a network view is </a:t>
            </a:r>
            <a:r>
              <a:rPr lang="en-GB" sz="2000" b="1" i="1" dirty="0">
                <a:solidFill>
                  <a:srgbClr val="FF0000"/>
                </a:solidFill>
              </a:rPr>
              <a:t>not straightforward </a:t>
            </a:r>
            <a:r>
              <a:rPr lang="en-GB" sz="2000" dirty="0"/>
              <a:t>(see next slide)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9B1F863-AF3C-144B-9754-DB71A1F6782C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Scope &amp; Motivation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77721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8B454-6438-C145-92A4-C5AE855D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Module </a:t>
            </a:r>
            <a:r>
              <a:rPr lang="x-none"/>
              <a:t>Structure</a:t>
            </a:r>
            <a:endParaRPr lang="x-none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41C6F74-4BE9-B04B-A37B-ACFBDB8B09EA}"/>
              </a:ext>
            </a:extLst>
          </p:cNvPr>
          <p:cNvCxnSpPr>
            <a:cxnSpLocks/>
          </p:cNvCxnSpPr>
          <p:nvPr/>
        </p:nvCxnSpPr>
        <p:spPr>
          <a:xfrm flipH="1">
            <a:off x="-1005802" y="3715504"/>
            <a:ext cx="726269" cy="0"/>
          </a:xfrm>
          <a:prstGeom prst="line">
            <a:avLst/>
          </a:prstGeom>
          <a:ln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07C4EA00-C483-8547-8E8D-8D53BA5F373F}"/>
              </a:ext>
            </a:extLst>
          </p:cNvPr>
          <p:cNvSpPr/>
          <p:nvPr/>
        </p:nvSpPr>
        <p:spPr>
          <a:xfrm>
            <a:off x="1289399" y="4557335"/>
            <a:ext cx="2295939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dirty="0">
                <a:solidFill>
                  <a:schemeClr val="tx1"/>
                </a:solidFill>
              </a:rPr>
              <a:t>VPN SERVICE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6681495-312D-9B42-AA55-6C42FF73C64C}"/>
              </a:ext>
            </a:extLst>
          </p:cNvPr>
          <p:cNvSpPr/>
          <p:nvPr/>
        </p:nvSpPr>
        <p:spPr>
          <a:xfrm>
            <a:off x="1289399" y="4926667"/>
            <a:ext cx="2295939" cy="9541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x-none" sz="1200" dirty="0">
                <a:solidFill>
                  <a:schemeClr val="tx1"/>
                </a:solidFill>
                <a:latin typeface="Courier" pitchFamily="2" charset="0"/>
              </a:rPr>
              <a:t>[PK] service-id</a:t>
            </a:r>
          </a:p>
          <a:p>
            <a:r>
              <a:rPr lang="x-none" sz="1200" dirty="0">
                <a:solidFill>
                  <a:schemeClr val="tx1"/>
                </a:solidFill>
                <a:latin typeface="Courier" pitchFamily="2" charset="0"/>
              </a:rPr>
              <a:t>service-type</a:t>
            </a:r>
          </a:p>
          <a:p>
            <a:r>
              <a:rPr lang="x-none" sz="1200" dirty="0">
                <a:solidFill>
                  <a:schemeClr val="tx1"/>
                </a:solidFill>
                <a:latin typeface="Courier" pitchFamily="2" charset="0"/>
              </a:rPr>
              <a:t>status</a:t>
            </a:r>
          </a:p>
          <a:p>
            <a:r>
              <a:rPr lang="x-none" sz="1200" dirty="0">
                <a:solidFill>
                  <a:schemeClr val="tx1"/>
                </a:solidFill>
                <a:latin typeface="Courier" pitchFamily="2" charset="0"/>
              </a:rPr>
              <a:t>...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B15BD26-AB39-EA49-BF73-AFC740715C35}"/>
              </a:ext>
            </a:extLst>
          </p:cNvPr>
          <p:cNvSpPr/>
          <p:nvPr/>
        </p:nvSpPr>
        <p:spPr>
          <a:xfrm>
            <a:off x="4950313" y="4557335"/>
            <a:ext cx="2295939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dirty="0">
                <a:solidFill>
                  <a:schemeClr val="tx1"/>
                </a:solidFill>
              </a:rPr>
              <a:t>VPN NODE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7DE1A9D-E76E-4940-AB43-E01B0AD2A604}"/>
              </a:ext>
            </a:extLst>
          </p:cNvPr>
          <p:cNvSpPr/>
          <p:nvPr/>
        </p:nvSpPr>
        <p:spPr>
          <a:xfrm>
            <a:off x="4950313" y="4926667"/>
            <a:ext cx="2295939" cy="9541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  <a:latin typeface="Courier" pitchFamily="2" charset="0"/>
              </a:rPr>
              <a:t>[PK] v</a:t>
            </a:r>
            <a:r>
              <a:rPr lang="x-none" sz="1200" dirty="0">
                <a:solidFill>
                  <a:schemeClr val="tx1"/>
                </a:solidFill>
                <a:latin typeface="Courier" pitchFamily="2" charset="0"/>
              </a:rPr>
              <a:t>pn-service-id</a:t>
            </a:r>
          </a:p>
          <a:p>
            <a:r>
              <a:rPr lang="en-US" sz="1200" dirty="0">
                <a:solidFill>
                  <a:schemeClr val="tx1"/>
                </a:solidFill>
                <a:latin typeface="Courier" pitchFamily="2" charset="0"/>
              </a:rPr>
              <a:t>n</a:t>
            </a:r>
            <a:r>
              <a:rPr lang="x-none" sz="1200" dirty="0">
                <a:solidFill>
                  <a:schemeClr val="tx1"/>
                </a:solidFill>
                <a:latin typeface="Courier" pitchFamily="2" charset="0"/>
              </a:rPr>
              <a:t>e-id</a:t>
            </a:r>
          </a:p>
          <a:p>
            <a:r>
              <a:rPr lang="es-ES" sz="1200" dirty="0" err="1">
                <a:solidFill>
                  <a:schemeClr val="tx1"/>
                </a:solidFill>
                <a:latin typeface="Courier" pitchFamily="2" charset="0"/>
              </a:rPr>
              <a:t>import-export-profiles</a:t>
            </a:r>
            <a:endParaRPr lang="es-ES" sz="1200" dirty="0">
              <a:solidFill>
                <a:schemeClr val="tx1"/>
              </a:solidFill>
              <a:latin typeface="Courier" pitchFamily="2" charset="0"/>
            </a:endParaRPr>
          </a:p>
          <a:p>
            <a:r>
              <a:rPr lang="x-none" sz="1200" dirty="0">
                <a:solidFill>
                  <a:schemeClr val="tx1"/>
                </a:solidFill>
                <a:latin typeface="Courier" pitchFamily="2" charset="0"/>
              </a:rPr>
              <a:t>...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2FFA717-78A1-AF48-8473-32DE9F8D07F4}"/>
              </a:ext>
            </a:extLst>
          </p:cNvPr>
          <p:cNvSpPr/>
          <p:nvPr/>
        </p:nvSpPr>
        <p:spPr>
          <a:xfrm>
            <a:off x="8805532" y="4557335"/>
            <a:ext cx="2295939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dirty="0">
                <a:solidFill>
                  <a:schemeClr val="tx1"/>
                </a:solidFill>
              </a:rPr>
              <a:t>VPN-NET-ACCESS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40D9DE1-E5A7-444F-94E4-150E561A6677}"/>
              </a:ext>
            </a:extLst>
          </p:cNvPr>
          <p:cNvSpPr/>
          <p:nvPr/>
        </p:nvSpPr>
        <p:spPr>
          <a:xfrm>
            <a:off x="8805532" y="4926667"/>
            <a:ext cx="2295939" cy="9541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  <a:latin typeface="Courier" pitchFamily="2" charset="0"/>
              </a:rPr>
              <a:t>[PK] net</a:t>
            </a:r>
            <a:r>
              <a:rPr lang="x-none" sz="1200" dirty="0">
                <a:solidFill>
                  <a:schemeClr val="tx1"/>
                </a:solidFill>
                <a:latin typeface="Courier" pitchFamily="2" charset="0"/>
              </a:rPr>
              <a:t>-access-id</a:t>
            </a:r>
          </a:p>
          <a:p>
            <a:r>
              <a:rPr lang="es-ES" sz="1200" dirty="0">
                <a:solidFill>
                  <a:schemeClr val="tx1"/>
                </a:solidFill>
                <a:latin typeface="Courier" pitchFamily="2" charset="0"/>
              </a:rPr>
              <a:t>Interface-</a:t>
            </a:r>
            <a:r>
              <a:rPr lang="es-ES" sz="1200" dirty="0" err="1">
                <a:solidFill>
                  <a:schemeClr val="tx1"/>
                </a:solidFill>
                <a:latin typeface="Courier" pitchFamily="2" charset="0"/>
              </a:rPr>
              <a:t>mtu</a:t>
            </a:r>
            <a:endParaRPr lang="x-none" sz="1200" dirty="0">
              <a:solidFill>
                <a:schemeClr val="tx1"/>
              </a:solidFill>
              <a:latin typeface="Courier" pitchFamily="2" charset="0"/>
            </a:endParaRPr>
          </a:p>
          <a:p>
            <a:r>
              <a:rPr lang="es-ES" sz="1200" dirty="0" err="1">
                <a:solidFill>
                  <a:schemeClr val="tx1"/>
                </a:solidFill>
                <a:latin typeface="Courier" pitchFamily="2" charset="0"/>
              </a:rPr>
              <a:t>connection</a:t>
            </a:r>
            <a:endParaRPr lang="es-ES" sz="1200" dirty="0">
              <a:solidFill>
                <a:schemeClr val="tx1"/>
              </a:solidFill>
              <a:latin typeface="Courier" pitchFamily="2" charset="0"/>
            </a:endParaRPr>
          </a:p>
          <a:p>
            <a:r>
              <a:rPr lang="x-none" sz="1200" dirty="0">
                <a:solidFill>
                  <a:schemeClr val="tx1"/>
                </a:solidFill>
                <a:latin typeface="Courier" pitchFamily="2" charset="0"/>
              </a:rPr>
              <a:t>...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D6506EC-2DB9-D247-9809-30A4D10A6829}"/>
              </a:ext>
            </a:extLst>
          </p:cNvPr>
          <p:cNvCxnSpPr>
            <a:stCxn id="18" idx="3"/>
            <a:endCxn id="20" idx="1"/>
          </p:cNvCxnSpPr>
          <p:nvPr/>
        </p:nvCxnSpPr>
        <p:spPr>
          <a:xfrm>
            <a:off x="3585338" y="5403746"/>
            <a:ext cx="1364975" cy="0"/>
          </a:xfrm>
          <a:prstGeom prst="straightConnector1">
            <a:avLst/>
          </a:prstGeom>
          <a:ln>
            <a:solidFill>
              <a:schemeClr val="tx1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CBE0433-6C53-2148-B295-E25A4EAE859F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7246252" y="5403746"/>
            <a:ext cx="1559280" cy="0"/>
          </a:xfrm>
          <a:prstGeom prst="straightConnector1">
            <a:avLst/>
          </a:prstGeom>
          <a:ln>
            <a:solidFill>
              <a:schemeClr val="tx1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A10B1450-E7E3-9745-BFCF-01E44F051148}"/>
              </a:ext>
            </a:extLst>
          </p:cNvPr>
          <p:cNvSpPr txBox="1"/>
          <p:nvPr/>
        </p:nvSpPr>
        <p:spPr>
          <a:xfrm>
            <a:off x="4463842" y="5034413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/>
              <a:t>0..n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22DC109-749E-BE46-B42A-4F2C53873F8F}"/>
              </a:ext>
            </a:extLst>
          </p:cNvPr>
          <p:cNvSpPr txBox="1"/>
          <p:nvPr/>
        </p:nvSpPr>
        <p:spPr>
          <a:xfrm>
            <a:off x="8266602" y="5090049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/>
              <a:t>0..n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3AB43274-58DC-7746-9D02-7DC69D4C1F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0223" y="366938"/>
            <a:ext cx="5571914" cy="3768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87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C37DD-5BC4-AB45-9D73-892256BAD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Where it Applies?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1415E69-4192-534D-BFCC-236D88A961A4}"/>
              </a:ext>
            </a:extLst>
          </p:cNvPr>
          <p:cNvSpPr/>
          <p:nvPr/>
        </p:nvSpPr>
        <p:spPr>
          <a:xfrm>
            <a:off x="7582134" y="1959866"/>
            <a:ext cx="2315575" cy="17339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BF47C8A-25AF-C84D-9C2D-D30AC6BAC77D}"/>
              </a:ext>
            </a:extLst>
          </p:cNvPr>
          <p:cNvSpPr/>
          <p:nvPr/>
        </p:nvSpPr>
        <p:spPr>
          <a:xfrm>
            <a:off x="2508043" y="1996499"/>
            <a:ext cx="2315575" cy="17339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F6B8F8F-E75E-154E-8957-1C1C445B4DE8}"/>
              </a:ext>
            </a:extLst>
          </p:cNvPr>
          <p:cNvSpPr/>
          <p:nvPr/>
        </p:nvSpPr>
        <p:spPr>
          <a:xfrm>
            <a:off x="10275959" y="2197741"/>
            <a:ext cx="1514268" cy="1269943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  <a:prstDash val="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9AFA71-91EA-1F42-B1FF-69EDF3FD0E4F}"/>
              </a:ext>
            </a:extLst>
          </p:cNvPr>
          <p:cNvSpPr/>
          <p:nvPr/>
        </p:nvSpPr>
        <p:spPr>
          <a:xfrm>
            <a:off x="500626" y="2173557"/>
            <a:ext cx="1514268" cy="126994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274DE3C-085D-4349-9DAB-FA92A05C2824}"/>
              </a:ext>
            </a:extLst>
          </p:cNvPr>
          <p:cNvSpPr/>
          <p:nvPr/>
        </p:nvSpPr>
        <p:spPr>
          <a:xfrm>
            <a:off x="3106106" y="2081975"/>
            <a:ext cx="1563116" cy="145310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4317B8D-C359-D34C-8601-172FB38F807E}"/>
              </a:ext>
            </a:extLst>
          </p:cNvPr>
          <p:cNvSpPr/>
          <p:nvPr/>
        </p:nvSpPr>
        <p:spPr>
          <a:xfrm>
            <a:off x="7764677" y="2081975"/>
            <a:ext cx="1563116" cy="145310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B999A29-8CB3-FA4B-939E-1A5BE7941A33}"/>
              </a:ext>
            </a:extLst>
          </p:cNvPr>
          <p:cNvSpPr/>
          <p:nvPr/>
        </p:nvSpPr>
        <p:spPr>
          <a:xfrm>
            <a:off x="2776386" y="2521571"/>
            <a:ext cx="903677" cy="5983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291045C-13D0-6940-AD47-C3E56287F68D}"/>
              </a:ext>
            </a:extLst>
          </p:cNvPr>
          <p:cNvSpPr/>
          <p:nvPr/>
        </p:nvSpPr>
        <p:spPr>
          <a:xfrm>
            <a:off x="8704988" y="2521571"/>
            <a:ext cx="903677" cy="598338"/>
          </a:xfrm>
          <a:prstGeom prst="ellipse">
            <a:avLst/>
          </a:prstGeom>
          <a:solidFill>
            <a:srgbClr val="D9D9D9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C08C843-2668-F94C-B0CF-D5387DB2BD2C}"/>
              </a:ext>
            </a:extLst>
          </p:cNvPr>
          <p:cNvSpPr/>
          <p:nvPr/>
        </p:nvSpPr>
        <p:spPr>
          <a:xfrm>
            <a:off x="2654268" y="2716947"/>
            <a:ext cx="232025" cy="21979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88C35AB-6A01-AB43-B33E-F308CF4B621D}"/>
              </a:ext>
            </a:extLst>
          </p:cNvPr>
          <p:cNvSpPr/>
          <p:nvPr/>
        </p:nvSpPr>
        <p:spPr>
          <a:xfrm>
            <a:off x="9492652" y="2716947"/>
            <a:ext cx="232025" cy="21979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F09300A-AA87-2A4C-BAE9-24BF04C62DE4}"/>
              </a:ext>
            </a:extLst>
          </p:cNvPr>
          <p:cNvCxnSpPr>
            <a:cxnSpLocks/>
            <a:stCxn id="7" idx="6"/>
            <a:endCxn id="31" idx="2"/>
          </p:cNvCxnSpPr>
          <p:nvPr/>
        </p:nvCxnSpPr>
        <p:spPr>
          <a:xfrm flipV="1">
            <a:off x="4669222" y="2801757"/>
            <a:ext cx="483182" cy="6772"/>
          </a:xfrm>
          <a:prstGeom prst="line">
            <a:avLst/>
          </a:prstGeom>
          <a:ln w="38100" cmpd="sng">
            <a:solidFill>
              <a:srgbClr val="000000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3B0EB710-6801-9D45-905A-A129D33A0426}"/>
              </a:ext>
            </a:extLst>
          </p:cNvPr>
          <p:cNvSpPr/>
          <p:nvPr/>
        </p:nvSpPr>
        <p:spPr>
          <a:xfrm>
            <a:off x="1573271" y="2716947"/>
            <a:ext cx="232025" cy="21979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15" name="Curved Connector 14">
            <a:extLst>
              <a:ext uri="{FF2B5EF4-FFF2-40B4-BE49-F238E27FC236}">
                <a16:creationId xmlns:a16="http://schemas.microsoft.com/office/drawing/2014/main" id="{CB602B82-BDF3-6743-924C-4045BB268A4B}"/>
              </a:ext>
            </a:extLst>
          </p:cNvPr>
          <p:cNvCxnSpPr>
            <a:stCxn id="9" idx="7"/>
            <a:endCxn id="10" idx="1"/>
          </p:cNvCxnSpPr>
          <p:nvPr/>
        </p:nvCxnSpPr>
        <p:spPr>
          <a:xfrm rot="5400000" flipH="1" flipV="1">
            <a:off x="6192525" y="-35606"/>
            <a:ext cx="12700" cy="5289605"/>
          </a:xfrm>
          <a:prstGeom prst="curvedConnector3">
            <a:avLst>
              <a:gd name="adj1" fmla="val 3066843"/>
            </a:avLst>
          </a:prstGeom>
          <a:ln>
            <a:solidFill>
              <a:schemeClr val="tx1"/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2E514AD1-D2C2-BC4A-9AFB-7642591C0780}"/>
              </a:ext>
            </a:extLst>
          </p:cNvPr>
          <p:cNvSpPr/>
          <p:nvPr/>
        </p:nvSpPr>
        <p:spPr>
          <a:xfrm>
            <a:off x="10469351" y="2716947"/>
            <a:ext cx="232025" cy="21979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B66F048-2704-B844-B1E7-3E872390DA8E}"/>
              </a:ext>
            </a:extLst>
          </p:cNvPr>
          <p:cNvSpPr txBox="1"/>
          <p:nvPr/>
        </p:nvSpPr>
        <p:spPr>
          <a:xfrm>
            <a:off x="5257012" y="1537479"/>
            <a:ext cx="1985452" cy="369332"/>
          </a:xfrm>
          <a:prstGeom prst="rect">
            <a:avLst/>
          </a:prstGeom>
          <a:noFill/>
          <a:ln>
            <a:solidFill>
              <a:schemeClr val="tx1"/>
            </a:solidFill>
            <a:prstDash val="dot"/>
          </a:ln>
        </p:spPr>
        <p:txBody>
          <a:bodyPr wrap="none" rtlCol="0">
            <a:spAutoFit/>
          </a:bodyPr>
          <a:lstStyle/>
          <a:p>
            <a:r>
              <a:rPr lang="es-CO" dirty="0">
                <a:latin typeface="Courier"/>
                <a:cs typeface="Courier"/>
              </a:rPr>
              <a:t>L2VPN SERVICE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DC6C4CE-5B3D-2D42-AE75-67826DC320A4}"/>
              </a:ext>
            </a:extLst>
          </p:cNvPr>
          <p:cNvCxnSpPr>
            <a:stCxn id="17" idx="2"/>
          </p:cNvCxnSpPr>
          <p:nvPr/>
        </p:nvCxnSpPr>
        <p:spPr>
          <a:xfrm>
            <a:off x="6249738" y="1906811"/>
            <a:ext cx="0" cy="382751"/>
          </a:xfrm>
          <a:prstGeom prst="line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6D0CAFB8-7B34-284C-8FBD-8543897D206A}"/>
              </a:ext>
            </a:extLst>
          </p:cNvPr>
          <p:cNvSpPr/>
          <p:nvPr/>
        </p:nvSpPr>
        <p:spPr>
          <a:xfrm>
            <a:off x="769226" y="2535685"/>
            <a:ext cx="903677" cy="5983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623CFBA-C122-D54D-A752-7F13BFF68E94}"/>
              </a:ext>
            </a:extLst>
          </p:cNvPr>
          <p:cNvSpPr/>
          <p:nvPr/>
        </p:nvSpPr>
        <p:spPr>
          <a:xfrm>
            <a:off x="10581195" y="2521571"/>
            <a:ext cx="903677" cy="5983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49E2439-0AE6-B84B-A3D8-4F315EF04308}"/>
              </a:ext>
            </a:extLst>
          </p:cNvPr>
          <p:cNvCxnSpPr>
            <a:endCxn id="11" idx="1"/>
          </p:cNvCxnSpPr>
          <p:nvPr/>
        </p:nvCxnSpPr>
        <p:spPr>
          <a:xfrm>
            <a:off x="1805296" y="2808529"/>
            <a:ext cx="848972" cy="18317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3CE7CB3-FE57-7445-8CEC-3CD3E2AF8CA4}"/>
              </a:ext>
            </a:extLst>
          </p:cNvPr>
          <p:cNvCxnSpPr>
            <a:stCxn id="12" idx="3"/>
            <a:endCxn id="16" idx="1"/>
          </p:cNvCxnSpPr>
          <p:nvPr/>
        </p:nvCxnSpPr>
        <p:spPr>
          <a:xfrm>
            <a:off x="9724677" y="2826846"/>
            <a:ext cx="744674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C298E67-4E31-6A44-8A50-0BE8AA15FA4D}"/>
              </a:ext>
            </a:extLst>
          </p:cNvPr>
          <p:cNvSpPr txBox="1"/>
          <p:nvPr/>
        </p:nvSpPr>
        <p:spPr>
          <a:xfrm>
            <a:off x="3694836" y="2623863"/>
            <a:ext cx="416625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s-CO" dirty="0"/>
              <a:t>PE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D60321C-9135-0C4B-AD24-B7A7B6999513}"/>
              </a:ext>
            </a:extLst>
          </p:cNvPr>
          <p:cNvSpPr txBox="1"/>
          <p:nvPr/>
        </p:nvSpPr>
        <p:spPr>
          <a:xfrm>
            <a:off x="8247858" y="2632734"/>
            <a:ext cx="416625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s-CO" dirty="0"/>
              <a:t>PE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502EED9-9C48-3948-87DC-22240CDA4C03}"/>
              </a:ext>
            </a:extLst>
          </p:cNvPr>
          <p:cNvSpPr txBox="1"/>
          <p:nvPr/>
        </p:nvSpPr>
        <p:spPr>
          <a:xfrm>
            <a:off x="1001876" y="2642180"/>
            <a:ext cx="416625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/>
          </a:lstStyle>
          <a:p>
            <a:r>
              <a:rPr lang="es-CO" dirty="0"/>
              <a:t>CE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29F6D3B-B2EA-1D4D-9378-FF7A35615D15}"/>
              </a:ext>
            </a:extLst>
          </p:cNvPr>
          <p:cNvSpPr txBox="1"/>
          <p:nvPr/>
        </p:nvSpPr>
        <p:spPr>
          <a:xfrm>
            <a:off x="10841407" y="2619260"/>
            <a:ext cx="416625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/>
          </a:lstStyle>
          <a:p>
            <a:r>
              <a:rPr lang="es-CO" dirty="0"/>
              <a:t>CE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216240E-9B5F-C545-A653-8271DA481CD9}"/>
              </a:ext>
            </a:extLst>
          </p:cNvPr>
          <p:cNvSpPr txBox="1"/>
          <p:nvPr/>
        </p:nvSpPr>
        <p:spPr>
          <a:xfrm>
            <a:off x="1824271" y="4447492"/>
            <a:ext cx="188045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ot"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s-CO" sz="1400" dirty="0"/>
              <a:t>VPN NETWORK ACCESS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3185597-6BE2-7E4C-9BDF-1E19BE323374}"/>
              </a:ext>
            </a:extLst>
          </p:cNvPr>
          <p:cNvCxnSpPr>
            <a:stCxn id="27" idx="0"/>
            <a:endCxn id="11" idx="2"/>
          </p:cNvCxnSpPr>
          <p:nvPr/>
        </p:nvCxnSpPr>
        <p:spPr>
          <a:xfrm flipV="1">
            <a:off x="2764497" y="2936744"/>
            <a:ext cx="5784" cy="1510748"/>
          </a:xfrm>
          <a:prstGeom prst="line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C83E75D-734E-3840-AAF6-0A5350001EDF}"/>
              </a:ext>
            </a:extLst>
          </p:cNvPr>
          <p:cNvSpPr txBox="1"/>
          <p:nvPr/>
        </p:nvSpPr>
        <p:spPr>
          <a:xfrm>
            <a:off x="8670109" y="4446003"/>
            <a:ext cx="187711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ot"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s-CO" sz="1400" dirty="0"/>
              <a:t>SITE NETWORK ACCESS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8CE6885-0691-FE41-8AF3-64BACD47F8AE}"/>
              </a:ext>
            </a:extLst>
          </p:cNvPr>
          <p:cNvCxnSpPr>
            <a:stCxn id="29" idx="0"/>
          </p:cNvCxnSpPr>
          <p:nvPr/>
        </p:nvCxnSpPr>
        <p:spPr>
          <a:xfrm flipV="1">
            <a:off x="9608665" y="2935255"/>
            <a:ext cx="5785" cy="1510748"/>
          </a:xfrm>
          <a:prstGeom prst="line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loud 30">
            <a:extLst>
              <a:ext uri="{FF2B5EF4-FFF2-40B4-BE49-F238E27FC236}">
                <a16:creationId xmlns:a16="http://schemas.microsoft.com/office/drawing/2014/main" id="{0CAA33BB-7B1E-C041-94D3-C6A5EDA327E4}"/>
              </a:ext>
            </a:extLst>
          </p:cNvPr>
          <p:cNvSpPr/>
          <p:nvPr/>
        </p:nvSpPr>
        <p:spPr>
          <a:xfrm>
            <a:off x="5147005" y="2289562"/>
            <a:ext cx="1740415" cy="1024389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>
                <a:solidFill>
                  <a:schemeClr val="tx1"/>
                </a:solidFill>
                <a:latin typeface="Courier"/>
                <a:cs typeface="Courier"/>
              </a:rPr>
              <a:t>TRANSPORT</a:t>
            </a:r>
          </a:p>
          <a:p>
            <a:pPr algn="ctr"/>
            <a:r>
              <a:rPr lang="es-CO" sz="1200" dirty="0">
                <a:solidFill>
                  <a:schemeClr val="tx1"/>
                </a:solidFill>
                <a:latin typeface="Courier"/>
                <a:cs typeface="Courier"/>
              </a:rPr>
              <a:t>IP/MPLS</a:t>
            </a:r>
          </a:p>
          <a:p>
            <a:pPr algn="ctr"/>
            <a:r>
              <a:rPr lang="es-CO" sz="1200" dirty="0">
                <a:solidFill>
                  <a:schemeClr val="tx1"/>
                </a:solidFill>
                <a:latin typeface="Courier"/>
                <a:cs typeface="Courier"/>
              </a:rPr>
              <a:t>BGP</a:t>
            </a:r>
          </a:p>
          <a:p>
            <a:pPr algn="ctr"/>
            <a:r>
              <a:rPr lang="es-CO" sz="1200" dirty="0">
                <a:solidFill>
                  <a:schemeClr val="tx1"/>
                </a:solidFill>
                <a:latin typeface="Courier"/>
                <a:cs typeface="Courier"/>
              </a:rPr>
              <a:t>SR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11B1B92-5D6F-2A45-889F-DCB02A252D9A}"/>
              </a:ext>
            </a:extLst>
          </p:cNvPr>
          <p:cNvCxnSpPr>
            <a:cxnSpLocks/>
            <a:stCxn id="31" idx="0"/>
            <a:endCxn id="8" idx="2"/>
          </p:cNvCxnSpPr>
          <p:nvPr/>
        </p:nvCxnSpPr>
        <p:spPr>
          <a:xfrm>
            <a:off x="6885970" y="2801757"/>
            <a:ext cx="878707" cy="6772"/>
          </a:xfrm>
          <a:prstGeom prst="line">
            <a:avLst/>
          </a:prstGeom>
          <a:ln w="38100" cmpd="sng">
            <a:solidFill>
              <a:srgbClr val="000000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adroTexto 63">
            <a:extLst>
              <a:ext uri="{FF2B5EF4-FFF2-40B4-BE49-F238E27FC236}">
                <a16:creationId xmlns:a16="http://schemas.microsoft.com/office/drawing/2014/main" id="{ED5A7905-4A57-744D-B420-EF02385CE8E9}"/>
              </a:ext>
            </a:extLst>
          </p:cNvPr>
          <p:cNvSpPr txBox="1"/>
          <p:nvPr/>
        </p:nvSpPr>
        <p:spPr>
          <a:xfrm>
            <a:off x="1016696" y="5066764"/>
            <a:ext cx="1024133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u="sng" dirty="0"/>
              <a:t>Assumptions</a:t>
            </a:r>
            <a:r>
              <a:rPr lang="en-GB" sz="2000" dirty="0"/>
              <a:t>: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500" dirty="0"/>
              <a:t>P2P, P2PM, and MP2MP services must be supported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500" dirty="0"/>
              <a:t> Several underlay transport options must be supported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F40DBAA-CA6A-604F-ABDF-DC1C191857BC}"/>
              </a:ext>
            </a:extLst>
          </p:cNvPr>
          <p:cNvSpPr txBox="1"/>
          <p:nvPr/>
        </p:nvSpPr>
        <p:spPr>
          <a:xfrm>
            <a:off x="2684220" y="1594348"/>
            <a:ext cx="98296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ot"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s-CO" sz="1400" dirty="0"/>
              <a:t>VPN-NODE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9438FDE-5D99-BA42-B31E-A10652455C3E}"/>
              </a:ext>
            </a:extLst>
          </p:cNvPr>
          <p:cNvCxnSpPr>
            <a:stCxn id="34" idx="2"/>
          </p:cNvCxnSpPr>
          <p:nvPr/>
        </p:nvCxnSpPr>
        <p:spPr>
          <a:xfrm>
            <a:off x="3175701" y="1902125"/>
            <a:ext cx="0" cy="595024"/>
          </a:xfrm>
          <a:prstGeom prst="line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1DA52BCE-57CD-D24B-8888-CEE2DE27BCF6}"/>
              </a:ext>
            </a:extLst>
          </p:cNvPr>
          <p:cNvSpPr txBox="1"/>
          <p:nvPr/>
        </p:nvSpPr>
        <p:spPr>
          <a:xfrm>
            <a:off x="8740138" y="1592859"/>
            <a:ext cx="98296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ot"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s-CO" sz="1400" dirty="0"/>
              <a:t>VPN-NODE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54FF6561-B71E-044D-B549-11EFF7C72E0A}"/>
              </a:ext>
            </a:extLst>
          </p:cNvPr>
          <p:cNvCxnSpPr>
            <a:stCxn id="36" idx="2"/>
          </p:cNvCxnSpPr>
          <p:nvPr/>
        </p:nvCxnSpPr>
        <p:spPr>
          <a:xfrm>
            <a:off x="9231619" y="1900636"/>
            <a:ext cx="0" cy="595024"/>
          </a:xfrm>
          <a:prstGeom prst="line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178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Autofit/>
          </a:bodyPr>
          <a:lstStyle/>
          <a:p>
            <a:r>
              <a:rPr lang="en-GB" b="1" i="1" dirty="0">
                <a:solidFill>
                  <a:srgbClr val="FF0000"/>
                </a:solidFill>
              </a:rPr>
              <a:t>Module structure </a:t>
            </a:r>
            <a:r>
              <a:rPr lang="en-GB" dirty="0"/>
              <a:t>to fit the network view and need</a:t>
            </a:r>
          </a:p>
          <a:p>
            <a:r>
              <a:rPr lang="en-GB" dirty="0"/>
              <a:t>And many pieces to </a:t>
            </a:r>
            <a:r>
              <a:rPr lang="en-GB" b="1" i="1" dirty="0">
                <a:solidFill>
                  <a:srgbClr val="FF0000"/>
                </a:solidFill>
              </a:rPr>
              <a:t>feed that network view</a:t>
            </a:r>
            <a:r>
              <a:rPr lang="en-GB" dirty="0"/>
              <a:t>:</a:t>
            </a:r>
          </a:p>
          <a:p>
            <a:pPr lvl="1"/>
            <a:r>
              <a:rPr lang="en-GB" dirty="0" smtClean="0"/>
              <a:t>Support </a:t>
            </a:r>
            <a:r>
              <a:rPr lang="en-GB" dirty="0"/>
              <a:t>newer service types such as EVPN</a:t>
            </a:r>
          </a:p>
          <a:p>
            <a:pPr lvl="1"/>
            <a:r>
              <a:rPr lang="en-GB" dirty="0" smtClean="0"/>
              <a:t>Supports </a:t>
            </a:r>
            <a:r>
              <a:rPr lang="en-GB" dirty="0"/>
              <a:t>several types of </a:t>
            </a:r>
            <a:r>
              <a:rPr lang="es-CO" dirty="0"/>
              <a:t>legacy access technologies, such as ATM, FR, Ethernet, and Circuit Emulation Service (CES)</a:t>
            </a:r>
            <a:endParaRPr lang="en-GB" dirty="0"/>
          </a:p>
          <a:p>
            <a:pPr lvl="1"/>
            <a:r>
              <a:rPr lang="en-GB" dirty="0" smtClean="0"/>
              <a:t>Allows to request underlay transport protocol preference </a:t>
            </a:r>
            <a:r>
              <a:rPr lang="en-GB" dirty="0"/>
              <a:t>(i.e., BGP, LDP, SR-TE)</a:t>
            </a:r>
          </a:p>
          <a:p>
            <a:pPr lvl="1"/>
            <a:r>
              <a:rPr lang="en-GB" dirty="0" smtClean="0"/>
              <a:t>Supports </a:t>
            </a:r>
            <a:r>
              <a:rPr lang="en-GB" dirty="0"/>
              <a:t>Redundancy (two remotes terminations)</a:t>
            </a:r>
          </a:p>
          <a:p>
            <a:pPr lvl="1"/>
            <a:r>
              <a:rPr lang="en-GB" dirty="0" smtClean="0"/>
              <a:t>Support </a:t>
            </a:r>
            <a:r>
              <a:rPr lang="en-GB" dirty="0"/>
              <a:t>Network specific parameters such as </a:t>
            </a:r>
            <a:r>
              <a:rPr lang="en-GB" dirty="0" smtClean="0"/>
              <a:t>RDs</a:t>
            </a:r>
            <a:r>
              <a:rPr lang="en-GB" dirty="0"/>
              <a:t>, RTS for </a:t>
            </a:r>
            <a:r>
              <a:rPr lang="en-GB" dirty="0" smtClean="0"/>
              <a:t>BGP-VPLS</a:t>
            </a:r>
            <a:endParaRPr lang="en-GB" dirty="0"/>
          </a:p>
          <a:p>
            <a:pPr lvl="1"/>
            <a:r>
              <a:rPr lang="en-GB" dirty="0" smtClean="0"/>
              <a:t>Supports </a:t>
            </a:r>
            <a:r>
              <a:rPr lang="en-GB" dirty="0"/>
              <a:t>administrative &amp; operation status</a:t>
            </a:r>
          </a:p>
          <a:p>
            <a:endParaRPr lang="en-GB" sz="32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12301E8-78E0-2A47-AE8D-642DFA581E75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L2NM module </a:t>
            </a:r>
            <a:r>
              <a:rPr lang="es-ES" dirty="0" err="1" smtClean="0"/>
              <a:t>highlights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56387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12301E8-78E0-2A47-AE8D-642DFA581E75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dirty="0"/>
              <a:t>H</a:t>
            </a:r>
            <a:r>
              <a:rPr lang="en-US" dirty="0"/>
              <a:t>o</a:t>
            </a:r>
            <a:r>
              <a:rPr lang="x-none" dirty="0"/>
              <a:t>w to Contribute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4EFC12-CC86-0949-B3E5-70A8A575D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x-none" sz="2400" dirty="0"/>
              <a:t>The model is available on Github </a:t>
            </a:r>
            <a:r>
              <a:rPr lang="en-US" sz="2400" dirty="0">
                <a:hlinkClick r:id="rId2"/>
              </a:rPr>
              <a:t>https://github.com/oscargdd/l2nm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Several Open Issues are discussed to improve the model, e.g., </a:t>
            </a:r>
          </a:p>
          <a:p>
            <a:pPr lvl="1"/>
            <a:r>
              <a:rPr lang="en-US" sz="2000" dirty="0"/>
              <a:t>Service mapping with BGP Tunnel and MPLS with LDP </a:t>
            </a:r>
          </a:p>
          <a:p>
            <a:pPr lvl="1"/>
            <a:r>
              <a:rPr lang="en-US" sz="2000" dirty="0"/>
              <a:t>Underly tunnel selection</a:t>
            </a:r>
          </a:p>
          <a:p>
            <a:pPr lvl="1"/>
            <a:r>
              <a:rPr lang="en-US" sz="2000" dirty="0"/>
              <a:t>E-VPN support</a:t>
            </a:r>
          </a:p>
          <a:p>
            <a:pPr marL="457200" lvl="1" indent="0">
              <a:buNone/>
            </a:pPr>
            <a:endParaRPr lang="en-US" sz="2000" dirty="0"/>
          </a:p>
          <a:p>
            <a:r>
              <a:rPr lang="en-US" sz="2400" dirty="0" smtClean="0"/>
              <a:t>Collaboration with TEAS to include LNM-TE </a:t>
            </a:r>
            <a:r>
              <a:rPr lang="en-US" sz="2400" smtClean="0"/>
              <a:t>service mapping </a:t>
            </a:r>
          </a:p>
          <a:p>
            <a:r>
              <a:rPr lang="en-US" sz="2400" dirty="0" smtClean="0"/>
              <a:t>In </a:t>
            </a:r>
            <a:r>
              <a:rPr lang="en-US" sz="2400" dirty="0"/>
              <a:t>roadmap for vendor implementation during 2Q@2020</a:t>
            </a:r>
          </a:p>
        </p:txBody>
      </p:sp>
    </p:spTree>
    <p:extLst>
      <p:ext uri="{BB962C8B-B14F-4D97-AF65-F5344CB8AC3E}">
        <p14:creationId xmlns:p14="http://schemas.microsoft.com/office/powerpoint/2010/main" val="107731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Next</a:t>
            </a:r>
            <a:r>
              <a:rPr lang="fr-FR" dirty="0"/>
              <a:t> </a:t>
            </a:r>
            <a:r>
              <a:rPr lang="fr-FR" dirty="0" err="1"/>
              <a:t>Steps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Authors request the working group to review the document</a:t>
            </a:r>
          </a:p>
          <a:p>
            <a:r>
              <a:rPr lang="fr-FR" dirty="0" smtClean="0"/>
              <a:t>Fix </a:t>
            </a:r>
            <a:r>
              <a:rPr lang="fr-FR" dirty="0"/>
              <a:t>the open </a:t>
            </a:r>
            <a:r>
              <a:rPr lang="fr-FR" dirty="0" smtClean="0"/>
              <a:t>issues and comments from reviews</a:t>
            </a:r>
            <a:endParaRPr lang="fr-FR" dirty="0"/>
          </a:p>
          <a:p>
            <a:r>
              <a:rPr lang="fr-FR" dirty="0" smtClean="0"/>
              <a:t>Consider </a:t>
            </a:r>
            <a:r>
              <a:rPr lang="fr-FR" dirty="0"/>
              <a:t>WG </a:t>
            </a:r>
            <a:r>
              <a:rPr lang="fr-FR" dirty="0" smtClean="0"/>
              <a:t>adoption following L3NM way of working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0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2F7BB550F9AB4686004BED543992AD" ma:contentTypeVersion="15" ma:contentTypeDescription="Create a new document." ma:contentTypeScope="" ma:versionID="fdff15cd4377addff2c3c62e090564c3">
  <xsd:schema xmlns:xsd="http://www.w3.org/2001/XMLSchema" xmlns:xs="http://www.w3.org/2001/XMLSchema" xmlns:p="http://schemas.microsoft.com/office/2006/metadata/properties" xmlns:ns1="http://schemas.microsoft.com/sharepoint/v3" xmlns:ns3="1578ce3e-a126-4a59-8ac9-995ccb79e80a" xmlns:ns4="01576c83-e3a6-4e7b-a87d-852c4b0c16b4" targetNamespace="http://schemas.microsoft.com/office/2006/metadata/properties" ma:root="true" ma:fieldsID="17c124b3d38ecdff976eb241a1798e8e" ns1:_="" ns3:_="" ns4:_="">
    <xsd:import namespace="http://schemas.microsoft.com/sharepoint/v3"/>
    <xsd:import namespace="1578ce3e-a126-4a59-8ac9-995ccb79e80a"/>
    <xsd:import namespace="01576c83-e3a6-4e7b-a87d-852c4b0c16b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4:MediaServiceMetadata" minOccurs="0"/>
                <xsd:element ref="ns4:MediaServiceFastMetadata" minOccurs="0"/>
                <xsd:element ref="ns3:SharedWithDetails" minOccurs="0"/>
                <xsd:element ref="ns3:SharingHintHash" minOccurs="0"/>
                <xsd:element ref="ns4:MediaServiceAutoTags" minOccurs="0"/>
                <xsd:element ref="ns4:MediaServiceOCR" minOccurs="0"/>
                <xsd:element ref="ns4:MediaServiceDateTaken" minOccurs="0"/>
                <xsd:element ref="ns1:_ip_UnifiedCompliancePolicyProperties" minOccurs="0"/>
                <xsd:element ref="ns1:_ip_UnifiedCompliancePolicyUIAction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6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7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78ce3e-a126-4a59-8ac9-995ccb79e80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576c83-e3a6-4e7b-a87d-852c4b0c16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B41570-E1CD-46F1-83A1-5E576A3D0E5E}">
  <ds:schemaRefs>
    <ds:schemaRef ds:uri="http://schemas.openxmlformats.org/package/2006/metadata/core-properties"/>
    <ds:schemaRef ds:uri="http://purl.org/dc/elements/1.1/"/>
    <ds:schemaRef ds:uri="01576c83-e3a6-4e7b-a87d-852c4b0c16b4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1578ce3e-a126-4a59-8ac9-995ccb79e80a"/>
    <ds:schemaRef ds:uri="http://schemas.microsoft.com/sharepoint/v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FAD7BD0-C31F-414E-82D6-FF17C754906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95339F5-B46B-4D0B-B372-26DD8A159A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1578ce3e-a126-4a59-8ac9-995ccb79e80a"/>
    <ds:schemaRef ds:uri="01576c83-e3a6-4e7b-a87d-852c4b0c16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8888</TotalTime>
  <Words>428</Words>
  <Application>Microsoft Office PowerPoint</Application>
  <PresentationFormat>Panorámica</PresentationFormat>
  <Paragraphs>68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Courier</vt:lpstr>
      <vt:lpstr>Tema de Office</vt:lpstr>
      <vt:lpstr>A Layer 2 VPN Network Model (L2NM)</vt:lpstr>
      <vt:lpstr>Presentación de PowerPoint</vt:lpstr>
      <vt:lpstr>Module Structure</vt:lpstr>
      <vt:lpstr>Where it Applies?</vt:lpstr>
      <vt:lpstr>Presentación de PowerPoint</vt:lpstr>
      <vt:lpstr>Presentación de PowerPoint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Layer 3 VPN Network model</dc:title>
  <dc:creator>A Aguado</dc:creator>
  <cp:lastModifiedBy>OSCAR GONZALEZ DE DIOS</cp:lastModifiedBy>
  <cp:revision>113</cp:revision>
  <cp:lastPrinted>2019-07-18T10:47:28Z</cp:lastPrinted>
  <dcterms:created xsi:type="dcterms:W3CDTF">2019-05-22T14:28:33Z</dcterms:created>
  <dcterms:modified xsi:type="dcterms:W3CDTF">2020-04-03T20:46:54Z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0x010100C22F7BB550F9AB4686004BED543992AD</vt:lpwstr>
  </property>
</Properties>
</file>