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4"/>
  </p:sldMasterIdLst>
  <p:sldIdLst>
    <p:sldId id="256" r:id="rId5"/>
    <p:sldId id="258" r:id="rId6"/>
    <p:sldId id="275" r:id="rId7"/>
    <p:sldId id="284" r:id="rId8"/>
    <p:sldId id="286" r:id="rId9"/>
    <p:sldId id="280" r:id="rId10"/>
    <p:sldId id="287" r:id="rId11"/>
    <p:sldId id="274" r:id="rId12"/>
    <p:sldId id="285" r:id="rId13"/>
    <p:sldId id="27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90"/>
  </p:normalViewPr>
  <p:slideViewPr>
    <p:cSldViewPr snapToGrid="0" snapToObjects="1">
      <p:cViewPr varScale="1">
        <p:scale>
          <a:sx n="62" d="100"/>
          <a:sy n="62" d="100"/>
        </p:scale>
        <p:origin x="51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9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ETF-OPSAWG-WG/l3n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ietf-teas-te-service-mapping-yang-0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Layer 3 VPN Network Yang model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566366" cy="280415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draft-ietf-opsawg-l3sm-l3nm-03</a:t>
            </a:r>
          </a:p>
          <a:p>
            <a:endParaRPr lang="en-GB" dirty="0"/>
          </a:p>
          <a:p>
            <a:r>
              <a:rPr lang="en-GB" b="1" dirty="0"/>
              <a:t>O. Gonzalez de Dios</a:t>
            </a:r>
            <a:r>
              <a:rPr lang="en-GB" dirty="0"/>
              <a:t>, V. Lopez, S. </a:t>
            </a:r>
            <a:r>
              <a:rPr lang="en-GB" dirty="0" err="1"/>
              <a:t>Barguil</a:t>
            </a:r>
            <a:r>
              <a:rPr lang="en-GB" dirty="0"/>
              <a:t> (Telefonica)</a:t>
            </a:r>
          </a:p>
          <a:p>
            <a:r>
              <a:rPr lang="en-GB" dirty="0"/>
              <a:t>D. </a:t>
            </a:r>
            <a:r>
              <a:rPr lang="en-GB" dirty="0" err="1"/>
              <a:t>Voyer</a:t>
            </a:r>
            <a:r>
              <a:rPr lang="en-GB" dirty="0"/>
              <a:t> (Bell Canada), L. Munoz, M. Julian (Vodafone)</a:t>
            </a:r>
          </a:p>
          <a:p>
            <a:r>
              <a:rPr lang="en-GB" dirty="0"/>
              <a:t>D. King (ODC),  L. </a:t>
            </a:r>
            <a:r>
              <a:rPr lang="en-GB" dirty="0" err="1"/>
              <a:t>Jalil</a:t>
            </a:r>
            <a:r>
              <a:rPr lang="en-GB" dirty="0"/>
              <a:t> (Verizon), A. Aguado (Nokia)</a:t>
            </a:r>
          </a:p>
          <a:p>
            <a:r>
              <a:rPr lang="en-GB" dirty="0"/>
              <a:t>Q. Wu (Huawei), M. </a:t>
            </a:r>
            <a:r>
              <a:rPr lang="en-GB" dirty="0" err="1"/>
              <a:t>Boucadair</a:t>
            </a:r>
            <a:r>
              <a:rPr lang="en-GB" dirty="0"/>
              <a:t> (Orange), </a:t>
            </a:r>
          </a:p>
          <a:p>
            <a:r>
              <a:rPr lang="en-GB" dirty="0"/>
              <a:t>S. </a:t>
            </a:r>
            <a:r>
              <a:rPr lang="en-GB" dirty="0" err="1"/>
              <a:t>Litwosky</a:t>
            </a:r>
            <a:r>
              <a:rPr lang="en-GB" dirty="0"/>
              <a:t> (Cisco), Erez Segev (ECI Telecom)</a:t>
            </a:r>
          </a:p>
        </p:txBody>
      </p:sp>
      <p:sp>
        <p:nvSpPr>
          <p:cNvPr id="4" name="Rectangle 3"/>
          <p:cNvSpPr/>
          <p:nvPr/>
        </p:nvSpPr>
        <p:spPr>
          <a:xfrm>
            <a:off x="788808" y="5605975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dirty="0"/>
              <a:t>OPSAWG</a:t>
            </a:r>
            <a:br>
              <a:rPr lang="en-GB" sz="2800" dirty="0"/>
            </a:br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April 2020,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15158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believe the YANG module is now stable</a:t>
            </a:r>
          </a:p>
          <a:p>
            <a:r>
              <a:rPr lang="en-US" dirty="0" smtClean="0"/>
              <a:t>Request YANG doctor review</a:t>
            </a:r>
          </a:p>
          <a:p>
            <a:r>
              <a:rPr lang="en-US" dirty="0" smtClean="0"/>
              <a:t>Some text tweaking may be needed. We will work on </a:t>
            </a:r>
            <a:r>
              <a:rPr lang="en-US" dirty="0" smtClean="0"/>
              <a:t>that.</a:t>
            </a:r>
            <a:endParaRPr lang="en-US" dirty="0" smtClean="0"/>
          </a:p>
          <a:p>
            <a:r>
              <a:rPr lang="en-US" dirty="0" smtClean="0"/>
              <a:t>Please review this version of the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88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Summary of </a:t>
            </a:r>
            <a:r>
              <a:rPr lang="en-GB" dirty="0" smtClean="0"/>
              <a:t>updates from </a:t>
            </a:r>
            <a:r>
              <a:rPr lang="en-GB" dirty="0"/>
              <a:t>-01 version</a:t>
            </a:r>
          </a:p>
          <a:p>
            <a:r>
              <a:rPr lang="en-GB" dirty="0" smtClean="0"/>
              <a:t>Focus on Multicast</a:t>
            </a:r>
            <a:endParaRPr lang="en-GB" dirty="0"/>
          </a:p>
          <a:p>
            <a:r>
              <a:rPr lang="en-GB" dirty="0" smtClean="0"/>
              <a:t>Auto-assign of RDs</a:t>
            </a:r>
            <a:endParaRPr lang="en-GB" dirty="0"/>
          </a:p>
          <a:p>
            <a:r>
              <a:rPr lang="en-GB" dirty="0" smtClean="0"/>
              <a:t>Collaboration </a:t>
            </a:r>
            <a:r>
              <a:rPr lang="en-GB" dirty="0"/>
              <a:t>with TEAS: service mapping</a:t>
            </a:r>
          </a:p>
          <a:p>
            <a:r>
              <a:rPr lang="en-GB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058749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Changes</a:t>
            </a:r>
            <a:r>
              <a:rPr lang="es-ES" dirty="0" smtClean="0"/>
              <a:t> </a:t>
            </a:r>
            <a:r>
              <a:rPr lang="es-ES" dirty="0" err="1" smtClean="0"/>
              <a:t>Since</a:t>
            </a:r>
            <a:r>
              <a:rPr lang="es-ES" dirty="0" smtClean="0"/>
              <a:t> </a:t>
            </a:r>
            <a:r>
              <a:rPr lang="es-ES" dirty="0" err="1" smtClean="0"/>
              <a:t>Last</a:t>
            </a:r>
            <a:r>
              <a:rPr lang="es-ES" dirty="0" smtClean="0"/>
              <a:t> Meetin</a:t>
            </a:r>
            <a:r>
              <a:rPr lang="es-ES" dirty="0"/>
              <a:t>g</a:t>
            </a:r>
            <a:r>
              <a:rPr lang="es-ES" dirty="0" smtClean="0"/>
              <a:t> </a:t>
            </a:r>
            <a:r>
              <a:rPr lang="es-ES" dirty="0"/>
              <a:t>(1)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22218"/>
            <a:ext cx="10515600" cy="5054745"/>
          </a:xfrm>
        </p:spPr>
        <p:txBody>
          <a:bodyPr>
            <a:noAutofit/>
          </a:bodyPr>
          <a:lstStyle/>
          <a:p>
            <a:r>
              <a:rPr lang="en-US" sz="1800" dirty="0"/>
              <a:t>New contributors: We welcome Lucia Oliva (Telefonica), Manuel Julian (Vodafone),  Erez Segev (ECI Telecom). They have contributed to complete the L3 VPN multicast and provide many contributions and </a:t>
            </a:r>
            <a:r>
              <a:rPr lang="en-US" sz="1800" dirty="0" smtClean="0"/>
              <a:t>insights</a:t>
            </a:r>
            <a:endParaRPr lang="en-US" sz="1800" dirty="0"/>
          </a:p>
          <a:p>
            <a:r>
              <a:rPr lang="en-US" sz="1800" dirty="0"/>
              <a:t>OPSAWG </a:t>
            </a:r>
            <a:r>
              <a:rPr lang="en-US" sz="1800" dirty="0" err="1"/>
              <a:t>Github</a:t>
            </a:r>
            <a:r>
              <a:rPr lang="en-US" sz="1800" dirty="0"/>
              <a:t> L3NM official Repository: </a:t>
            </a:r>
            <a:r>
              <a:rPr lang="en-US" sz="1800" dirty="0">
                <a:hlinkClick r:id="rId2"/>
              </a:rPr>
              <a:t>https://github.com/IETF-OPSAWG-WG/l3nm</a:t>
            </a:r>
            <a:endParaRPr lang="en-US" sz="1800" dirty="0"/>
          </a:p>
          <a:p>
            <a:pPr lvl="1"/>
            <a:r>
              <a:rPr lang="en-US" sz="1600" dirty="0"/>
              <a:t>38 issues closed. Each issue discussed in </a:t>
            </a:r>
            <a:r>
              <a:rPr lang="en-US" sz="1600" dirty="0" smtClean="0"/>
              <a:t>calls/mails/</a:t>
            </a:r>
            <a:r>
              <a:rPr lang="en-US" sz="1600" dirty="0" err="1" smtClean="0"/>
              <a:t>github</a:t>
            </a:r>
            <a:endParaRPr lang="en-US" sz="1600" dirty="0"/>
          </a:p>
          <a:p>
            <a:pPr lvl="1"/>
            <a:r>
              <a:rPr lang="en-US" sz="1600" dirty="0"/>
              <a:t>264 commits</a:t>
            </a:r>
          </a:p>
          <a:p>
            <a:r>
              <a:rPr lang="en-US" sz="1800" dirty="0"/>
              <a:t>Multicast support fully updated. Validated in the design of Telefonica IPTV Multicast based on L3VPN </a:t>
            </a:r>
          </a:p>
          <a:p>
            <a:r>
              <a:rPr lang="en-US" sz="1800" dirty="0"/>
              <a:t>Enable requesting complex </a:t>
            </a:r>
            <a:r>
              <a:rPr lang="en-US" sz="1800" dirty="0" err="1"/>
              <a:t>vrf</a:t>
            </a:r>
            <a:r>
              <a:rPr lang="en-US" sz="1800" dirty="0"/>
              <a:t>-import &amp; export profiles (AND/OR operations between communities)</a:t>
            </a:r>
          </a:p>
          <a:p>
            <a:pPr lvl="1"/>
            <a:r>
              <a:rPr lang="en-US" sz="1600" dirty="0"/>
              <a:t>Example: </a:t>
            </a:r>
          </a:p>
          <a:p>
            <a:pPr lvl="1"/>
            <a:r>
              <a:rPr lang="en-US" sz="1400" dirty="0">
                <a:latin typeface="Courier" pitchFamily="2" charset="0"/>
              </a:rPr>
              <a:t>"target:12956:184" &amp;  "target:12956:17901” | "target:12956:184" &amp; "target:12956:1001” </a:t>
            </a:r>
          </a:p>
          <a:p>
            <a:r>
              <a:rPr lang="en-US" sz="1800" dirty="0"/>
              <a:t>Port ID identification in </a:t>
            </a:r>
            <a:r>
              <a:rPr lang="en-US" sz="1800" dirty="0" err="1"/>
              <a:t>vpn</a:t>
            </a:r>
            <a:r>
              <a:rPr lang="en-US" sz="1800" dirty="0"/>
              <a:t>-network-access.</a:t>
            </a:r>
          </a:p>
          <a:p>
            <a:pPr lvl="1"/>
            <a:r>
              <a:rPr lang="en-US" sz="1600" dirty="0"/>
              <a:t>Allows to differentiate between </a:t>
            </a:r>
            <a:r>
              <a:rPr lang="en-US" sz="1600" dirty="0" err="1"/>
              <a:t>vpn</a:t>
            </a:r>
            <a:r>
              <a:rPr lang="en-US" sz="1600" dirty="0"/>
              <a:t>-network-access id (just an ID) and port ID (which identifies the </a:t>
            </a:r>
            <a:r>
              <a:rPr lang="en-US" sz="1600" dirty="0" smtClean="0"/>
              <a:t>interface/sub-interface </a:t>
            </a:r>
            <a:r>
              <a:rPr lang="en-US" sz="1600" dirty="0"/>
              <a:t>in </a:t>
            </a:r>
            <a:r>
              <a:rPr lang="en-US" sz="1600" dirty="0" smtClean="0"/>
              <a:t>a </a:t>
            </a:r>
            <a:r>
              <a:rPr lang="en-US" sz="1600" dirty="0"/>
              <a:t>device or in a topology)</a:t>
            </a:r>
          </a:p>
          <a:p>
            <a:r>
              <a:rPr lang="en-US" sz="1800" dirty="0"/>
              <a:t>Identified which BGP </a:t>
            </a:r>
            <a:r>
              <a:rPr lang="en-US" sz="1800" dirty="0" smtClean="0"/>
              <a:t>parameters </a:t>
            </a:r>
            <a:r>
              <a:rPr lang="en-US" sz="1800" dirty="0"/>
              <a:t>are </a:t>
            </a:r>
            <a:r>
              <a:rPr lang="en-US" sz="1800" dirty="0" smtClean="0"/>
              <a:t>essentially needed as part of L3NM </a:t>
            </a:r>
            <a:r>
              <a:rPr lang="en-US" sz="1800" dirty="0"/>
              <a:t>for operational needs.</a:t>
            </a:r>
          </a:p>
          <a:p>
            <a:r>
              <a:rPr lang="en-US" sz="1800" dirty="0"/>
              <a:t>IS-IS included as CE-PE routing protocol (one operator use case identified which required IS-IS)</a:t>
            </a:r>
          </a:p>
          <a:p>
            <a:endParaRPr lang="en-US" sz="1800" dirty="0"/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8368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Changes</a:t>
            </a:r>
            <a:r>
              <a:rPr lang="es-ES" dirty="0" smtClean="0"/>
              <a:t> </a:t>
            </a:r>
            <a:r>
              <a:rPr lang="es-ES" dirty="0" err="1"/>
              <a:t>Since</a:t>
            </a:r>
            <a:r>
              <a:rPr lang="es-ES" dirty="0"/>
              <a:t> </a:t>
            </a:r>
            <a:r>
              <a:rPr lang="es-ES" dirty="0" err="1"/>
              <a:t>Last</a:t>
            </a:r>
            <a:r>
              <a:rPr lang="es-ES" dirty="0"/>
              <a:t> </a:t>
            </a:r>
            <a:r>
              <a:rPr lang="es-ES" dirty="0" smtClean="0"/>
              <a:t>Meeting (</a:t>
            </a:r>
            <a:r>
              <a:rPr lang="es-ES" dirty="0"/>
              <a:t>2)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22218"/>
            <a:ext cx="10515600" cy="5054745"/>
          </a:xfrm>
        </p:spPr>
        <p:txBody>
          <a:bodyPr>
            <a:noAutofit/>
          </a:bodyPr>
          <a:lstStyle/>
          <a:p>
            <a:r>
              <a:rPr lang="en-US" sz="2400" dirty="0"/>
              <a:t>Auto-assignment of RD solved</a:t>
            </a:r>
          </a:p>
          <a:p>
            <a:r>
              <a:rPr lang="en-US" sz="2400" dirty="0"/>
              <a:t>RT assignment is now optional (previous mandatory)</a:t>
            </a:r>
          </a:p>
          <a:p>
            <a:r>
              <a:rPr lang="en-US" sz="2400" dirty="0"/>
              <a:t>Underlay MPLS control plane preferences</a:t>
            </a:r>
          </a:p>
          <a:p>
            <a:pPr lvl="1"/>
            <a:r>
              <a:rPr lang="en-US" sz="1800" dirty="0"/>
              <a:t>Allows the network operator to indicate its preferences: LDP, RSVP-TE tunnels, Segment Routing, BGP</a:t>
            </a:r>
          </a:p>
          <a:p>
            <a:pPr lvl="1"/>
            <a:r>
              <a:rPr lang="en-US" sz="1800" dirty="0"/>
              <a:t>Service mapping done in collaboration with TEAS </a:t>
            </a:r>
            <a:r>
              <a:rPr lang="en-US" sz="1800" dirty="0" smtClean="0"/>
              <a:t>WG</a:t>
            </a:r>
            <a:endParaRPr lang="en-US" sz="1100" dirty="0"/>
          </a:p>
          <a:p>
            <a:r>
              <a:rPr lang="en-US" sz="2400" dirty="0" err="1" smtClean="0"/>
              <a:t>vpn</a:t>
            </a:r>
            <a:r>
              <a:rPr lang="en-US" sz="2400" dirty="0" smtClean="0"/>
              <a:t>-node</a:t>
            </a:r>
            <a:r>
              <a:rPr lang="en-US" sz="2400" dirty="0"/>
              <a:t>: Now only </a:t>
            </a:r>
            <a:r>
              <a:rPr lang="en-US" sz="2400" dirty="0" smtClean="0"/>
              <a:t>‘ne-id’ </a:t>
            </a:r>
            <a:r>
              <a:rPr lang="en-US" sz="2400" dirty="0"/>
              <a:t>is the key (before </a:t>
            </a:r>
            <a:r>
              <a:rPr lang="en-US" sz="2400" dirty="0" smtClean="0"/>
              <a:t>‘ne-id’ </a:t>
            </a:r>
            <a:r>
              <a:rPr lang="en-US" sz="2400" dirty="0"/>
              <a:t>and </a:t>
            </a:r>
            <a:r>
              <a:rPr lang="en-US" sz="2400" dirty="0" smtClean="0"/>
              <a:t>‘</a:t>
            </a:r>
            <a:r>
              <a:rPr lang="en-US" sz="2400" dirty="0" err="1" smtClean="0"/>
              <a:t>vpn</a:t>
            </a:r>
            <a:r>
              <a:rPr lang="en-US" sz="2400" dirty="0" smtClean="0"/>
              <a:t>-id’)</a:t>
            </a:r>
            <a:endParaRPr lang="en-US" sz="2400" dirty="0"/>
          </a:p>
          <a:p>
            <a:pPr lvl="1"/>
            <a:r>
              <a:rPr lang="en-US" sz="2000" dirty="0"/>
              <a:t>For each network element, a L3 VPN can have at most one </a:t>
            </a:r>
            <a:r>
              <a:rPr lang="en-US" sz="2000" dirty="0" smtClean="0"/>
              <a:t>‘</a:t>
            </a:r>
            <a:r>
              <a:rPr lang="en-US" sz="2000" dirty="0" err="1" smtClean="0"/>
              <a:t>vpn</a:t>
            </a:r>
            <a:r>
              <a:rPr lang="en-US" sz="2000" dirty="0" smtClean="0"/>
              <a:t>-node’</a:t>
            </a:r>
            <a:endParaRPr lang="en-US" dirty="0"/>
          </a:p>
          <a:p>
            <a:r>
              <a:rPr lang="en-US" sz="2400" dirty="0"/>
              <a:t>Relations with other </a:t>
            </a:r>
            <a:r>
              <a:rPr lang="en-US" sz="2400" dirty="0" smtClean="0"/>
              <a:t>YANG modules</a:t>
            </a:r>
            <a:endParaRPr lang="en-US" sz="2400" dirty="0"/>
          </a:p>
          <a:p>
            <a:pPr lvl="1"/>
            <a:r>
              <a:rPr lang="en-US" sz="1800" dirty="0"/>
              <a:t>L3SM and L3NM relations clarified. Text added in the </a:t>
            </a:r>
            <a:r>
              <a:rPr lang="en-US" sz="1800" dirty="0" smtClean="0"/>
              <a:t>draft</a:t>
            </a:r>
            <a:endParaRPr lang="en-US" sz="1800" dirty="0"/>
          </a:p>
          <a:p>
            <a:pPr lvl="1"/>
            <a:r>
              <a:rPr lang="en-US" sz="1800" dirty="0"/>
              <a:t>Pointer to L3SM reference added in the </a:t>
            </a:r>
            <a:r>
              <a:rPr lang="en-US" sz="1800" dirty="0" smtClean="0"/>
              <a:t>YANG to </a:t>
            </a:r>
            <a:r>
              <a:rPr lang="en-US" sz="1800" dirty="0"/>
              <a:t>match a service created from L3SM </a:t>
            </a:r>
            <a:r>
              <a:rPr lang="en-US" sz="1800" dirty="0" smtClean="0"/>
              <a:t>inputs</a:t>
            </a:r>
            <a:endParaRPr lang="en-US" sz="1800" dirty="0"/>
          </a:p>
          <a:p>
            <a:pPr lvl="1"/>
            <a:r>
              <a:rPr lang="en-US" sz="1800" dirty="0"/>
              <a:t>List of potential device modules added</a:t>
            </a:r>
            <a:endParaRPr lang="en-US" dirty="0"/>
          </a:p>
          <a:p>
            <a:r>
              <a:rPr lang="en-US" sz="2400" dirty="0" smtClean="0"/>
              <a:t>YANG module cleaned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26108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Changes</a:t>
            </a:r>
            <a:r>
              <a:rPr lang="es-ES" dirty="0" smtClean="0"/>
              <a:t> </a:t>
            </a:r>
            <a:r>
              <a:rPr lang="es-ES" dirty="0" err="1"/>
              <a:t>Since</a:t>
            </a:r>
            <a:r>
              <a:rPr lang="es-ES" dirty="0"/>
              <a:t> </a:t>
            </a:r>
            <a:r>
              <a:rPr lang="es-ES" dirty="0" err="1"/>
              <a:t>Last</a:t>
            </a:r>
            <a:r>
              <a:rPr lang="es-ES" dirty="0"/>
              <a:t> </a:t>
            </a:r>
            <a:r>
              <a:rPr lang="es-ES" dirty="0" smtClean="0"/>
              <a:t>Meeting (</a:t>
            </a:r>
            <a:r>
              <a:rPr lang="es-ES" dirty="0"/>
              <a:t>3)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122218"/>
            <a:ext cx="10515600" cy="5054745"/>
          </a:xfrm>
        </p:spPr>
        <p:txBody>
          <a:bodyPr>
            <a:noAutofit/>
          </a:bodyPr>
          <a:lstStyle/>
          <a:p>
            <a:r>
              <a:rPr lang="en-US" sz="2400" dirty="0"/>
              <a:t>Review of the I-D text</a:t>
            </a:r>
          </a:p>
          <a:p>
            <a:r>
              <a:rPr lang="en-US" sz="2400" dirty="0"/>
              <a:t>Sample Uses of the L3NM</a:t>
            </a:r>
          </a:p>
          <a:p>
            <a:pPr lvl="1"/>
            <a:r>
              <a:rPr lang="en-US" sz="1800" dirty="0"/>
              <a:t>Enterprise L3 VPN Services</a:t>
            </a:r>
          </a:p>
          <a:p>
            <a:pPr lvl="1"/>
            <a:r>
              <a:rPr lang="en-US" sz="1800" dirty="0"/>
              <a:t>Multi-Domain Resource Management</a:t>
            </a:r>
          </a:p>
          <a:p>
            <a:pPr lvl="1"/>
            <a:r>
              <a:rPr lang="en-US" sz="1800" dirty="0"/>
              <a:t>Management of Multicast services</a:t>
            </a:r>
          </a:p>
          <a:p>
            <a:r>
              <a:rPr lang="en-US" sz="2400" dirty="0" smtClean="0"/>
              <a:t>L3VPN </a:t>
            </a:r>
            <a:r>
              <a:rPr lang="en-US" sz="2400" dirty="0"/>
              <a:t>Examples: Multicast VPN Provisioning Example  added</a:t>
            </a:r>
          </a:p>
          <a:p>
            <a:r>
              <a:rPr lang="en-US" sz="2400" dirty="0"/>
              <a:t>Implementations status section: </a:t>
            </a:r>
          </a:p>
          <a:p>
            <a:pPr lvl="1"/>
            <a:r>
              <a:rPr lang="en-US" sz="2000" dirty="0"/>
              <a:t>added ECI Telecom implementation. More implementations known, publicity </a:t>
            </a:r>
            <a:r>
              <a:rPr lang="en-US" sz="2000" dirty="0" err="1"/>
              <a:t>subjet</a:t>
            </a:r>
            <a:r>
              <a:rPr lang="en-US" sz="2000" dirty="0"/>
              <a:t> to management approval.</a:t>
            </a:r>
          </a:p>
        </p:txBody>
      </p:sp>
    </p:spTree>
    <p:extLst>
      <p:ext uri="{BB962C8B-B14F-4D97-AF65-F5344CB8AC3E}">
        <p14:creationId xmlns:p14="http://schemas.microsoft.com/office/powerpoint/2010/main" val="79504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BGP Parameters added to L3NM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Required for operational purposes</a:t>
            </a:r>
          </a:p>
          <a:p>
            <a:r>
              <a:rPr lang="en-US" sz="2000" dirty="0"/>
              <a:t>BGP Description: String to allow easy troubleshooting. It will be passed from L3NM to the BGP configuration in the device.</a:t>
            </a:r>
          </a:p>
          <a:p>
            <a:r>
              <a:rPr lang="en-US" sz="2000" dirty="0"/>
              <a:t>Administrative and operative Status: allows to check the health of the peering sessions directly from L3NM</a:t>
            </a:r>
          </a:p>
          <a:p>
            <a:r>
              <a:rPr lang="en-US" sz="2000" dirty="0"/>
              <a:t>Local Autonomous system: allows the operator to overwrite the A.S. A private A.S. is shown to the client (customer), while the VPN has another AS</a:t>
            </a:r>
          </a:p>
          <a:p>
            <a:r>
              <a:rPr lang="en-US" sz="2000" dirty="0"/>
              <a:t>Security: allows encryption in the BGP CE-PE session.</a:t>
            </a:r>
          </a:p>
        </p:txBody>
      </p:sp>
    </p:spTree>
    <p:extLst>
      <p:ext uri="{BB962C8B-B14F-4D97-AF65-F5344CB8AC3E}">
        <p14:creationId xmlns:p14="http://schemas.microsoft.com/office/powerpoint/2010/main" val="3781017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/>
              <a:t>Multicast</a:t>
            </a:r>
            <a:r>
              <a:rPr lang="es-CO" dirty="0"/>
              <a:t> Support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C9458AF-A71B-466B-83DB-FA1D048EC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0" y="1319139"/>
            <a:ext cx="10861379" cy="517373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Globally</a:t>
            </a:r>
            <a:r>
              <a:rPr lang="es-CO" sz="1800" dirty="0"/>
              <a:t>: </a:t>
            </a:r>
          </a:p>
          <a:p>
            <a:pPr lvl="1">
              <a:lnSpc>
                <a:spcPct val="120000"/>
              </a:lnSpc>
            </a:pPr>
            <a:r>
              <a:rPr lang="es-CO" sz="2100" dirty="0" err="1"/>
              <a:t>Update</a:t>
            </a:r>
            <a:r>
              <a:rPr lang="es-CO" sz="2100" dirty="0"/>
              <a:t> </a:t>
            </a:r>
            <a:r>
              <a:rPr lang="es-CO" sz="2100" b="1" dirty="0" err="1"/>
              <a:t>multicast</a:t>
            </a:r>
            <a:r>
              <a:rPr lang="es-CO" sz="2100" dirty="0"/>
              <a:t> container </a:t>
            </a:r>
            <a:r>
              <a:rPr lang="es-CO" sz="2100" dirty="0" err="1"/>
              <a:t>under</a:t>
            </a:r>
            <a:r>
              <a:rPr lang="es-CO" sz="2100" dirty="0"/>
              <a:t> </a:t>
            </a:r>
            <a:r>
              <a:rPr lang="es-CO" sz="2100" dirty="0" err="1"/>
              <a:t>vpn-node</a:t>
            </a:r>
            <a:r>
              <a:rPr lang="es-CO" sz="2100" dirty="0"/>
              <a:t>: </a:t>
            </a:r>
            <a:r>
              <a:rPr lang="es-CO" sz="2100" dirty="0" err="1"/>
              <a:t>multicast</a:t>
            </a:r>
            <a:r>
              <a:rPr lang="es-CO" sz="2100" dirty="0"/>
              <a:t> </a:t>
            </a:r>
            <a:r>
              <a:rPr lang="es-CO" sz="2100" dirty="0" err="1"/>
              <a:t>admin</a:t>
            </a:r>
            <a:r>
              <a:rPr lang="es-CO" sz="2100" dirty="0"/>
              <a:t>-status </a:t>
            </a:r>
            <a:r>
              <a:rPr lang="es-CO" sz="2100" dirty="0" err="1"/>
              <a:t>is</a:t>
            </a:r>
            <a:r>
              <a:rPr lang="es-CO" sz="2100" dirty="0"/>
              <a:t> </a:t>
            </a:r>
            <a:r>
              <a:rPr lang="es-CO" sz="2100" dirty="0" err="1"/>
              <a:t>managed</a:t>
            </a:r>
            <a:r>
              <a:rPr lang="es-CO" sz="2100" dirty="0"/>
              <a:t> at </a:t>
            </a:r>
            <a:r>
              <a:rPr lang="es-CO" sz="2100" dirty="0" err="1"/>
              <a:t>vrf</a:t>
            </a:r>
            <a:r>
              <a:rPr lang="es-CO" sz="2100" dirty="0"/>
              <a:t> </a:t>
            </a:r>
            <a:r>
              <a:rPr lang="es-CO" sz="2100" dirty="0" err="1"/>
              <a:t>level</a:t>
            </a:r>
            <a:r>
              <a:rPr lang="es-CO" sz="2100" dirty="0"/>
              <a:t>.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100" dirty="0" err="1"/>
              <a:t>Added</a:t>
            </a:r>
            <a:r>
              <a:rPr lang="es-CO" sz="2100" dirty="0"/>
              <a:t> </a:t>
            </a:r>
            <a:r>
              <a:rPr lang="es-CO" sz="2100" b="1" dirty="0" err="1"/>
              <a:t>anycast</a:t>
            </a:r>
            <a:r>
              <a:rPr lang="es-CO" sz="2100" dirty="0"/>
              <a:t> container </a:t>
            </a:r>
            <a:r>
              <a:rPr lang="es-CO" sz="2100" dirty="0" err="1"/>
              <a:t>within</a:t>
            </a:r>
            <a:r>
              <a:rPr lang="es-CO" sz="2100" dirty="0"/>
              <a:t> </a:t>
            </a:r>
            <a:r>
              <a:rPr lang="es-CO" sz="2100" dirty="0" err="1"/>
              <a:t>provider-managed</a:t>
            </a:r>
            <a:r>
              <a:rPr lang="es-CO" sz="2100" dirty="0"/>
              <a:t> </a:t>
            </a:r>
            <a:r>
              <a:rPr lang="es-CO" sz="2100" dirty="0" err="1"/>
              <a:t>with</a:t>
            </a:r>
            <a:r>
              <a:rPr lang="es-CO" sz="2100" dirty="0"/>
              <a:t>:</a:t>
            </a:r>
          </a:p>
          <a:p>
            <a:pPr lvl="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1900" dirty="0" err="1"/>
              <a:t>leaf</a:t>
            </a:r>
            <a:r>
              <a:rPr lang="es-CO" sz="1900" dirty="0"/>
              <a:t> </a:t>
            </a:r>
            <a:r>
              <a:rPr lang="es-CO" sz="1900" b="1" dirty="0"/>
              <a:t>local-</a:t>
            </a:r>
            <a:r>
              <a:rPr lang="es-CO" sz="1900" b="1" dirty="0" err="1"/>
              <a:t>address</a:t>
            </a:r>
            <a:r>
              <a:rPr lang="es-CO" sz="1900" dirty="0"/>
              <a:t>: </a:t>
            </a:r>
            <a:r>
              <a:rPr lang="es-CO" sz="1900" dirty="0" err="1"/>
              <a:t>identifies</a:t>
            </a:r>
            <a:r>
              <a:rPr lang="es-CO" sz="1900" dirty="0"/>
              <a:t> </a:t>
            </a:r>
            <a:r>
              <a:rPr lang="es-CO" sz="1900" dirty="0" err="1"/>
              <a:t>the</a:t>
            </a:r>
            <a:r>
              <a:rPr lang="es-CO" sz="1900" dirty="0"/>
              <a:t> IP </a:t>
            </a:r>
            <a:r>
              <a:rPr lang="es-CO" sz="1900" dirty="0" err="1"/>
              <a:t>address</a:t>
            </a:r>
            <a:r>
              <a:rPr lang="es-CO" sz="1900" dirty="0"/>
              <a:t> </a:t>
            </a:r>
            <a:r>
              <a:rPr lang="es-CO" sz="1900" dirty="0" err="1"/>
              <a:t>of</a:t>
            </a:r>
            <a:r>
              <a:rPr lang="es-CO" sz="1900" dirty="0"/>
              <a:t> </a:t>
            </a:r>
            <a:r>
              <a:rPr lang="es-CO" sz="1900" dirty="0" err="1"/>
              <a:t>the</a:t>
            </a:r>
            <a:r>
              <a:rPr lang="es-CO" sz="1900" dirty="0"/>
              <a:t> local RP. </a:t>
            </a:r>
            <a:r>
              <a:rPr lang="es-CO" sz="1900" dirty="0" err="1"/>
              <a:t>Needed</a:t>
            </a:r>
            <a:r>
              <a:rPr lang="es-CO" sz="1900" dirty="0"/>
              <a:t> </a:t>
            </a:r>
            <a:r>
              <a:rPr lang="es-CO" sz="1900" dirty="0" err="1"/>
              <a:t>for</a:t>
            </a:r>
            <a:r>
              <a:rPr lang="es-CO" sz="1900" dirty="0"/>
              <a:t> </a:t>
            </a:r>
            <a:r>
              <a:rPr lang="es-CO" sz="1900" dirty="0" err="1"/>
              <a:t>communication</a:t>
            </a:r>
            <a:r>
              <a:rPr lang="es-CO" sz="1900" dirty="0"/>
              <a:t> </a:t>
            </a:r>
            <a:r>
              <a:rPr lang="es-CO" sz="1900" dirty="0" err="1"/>
              <a:t>between</a:t>
            </a:r>
            <a:r>
              <a:rPr lang="es-CO" sz="1900" dirty="0"/>
              <a:t> </a:t>
            </a:r>
            <a:r>
              <a:rPr lang="es-CO" sz="1900" dirty="0" err="1"/>
              <a:t>Anycast</a:t>
            </a:r>
            <a:r>
              <a:rPr lang="es-CO" sz="1900" dirty="0"/>
              <a:t> RP </a:t>
            </a:r>
            <a:r>
              <a:rPr lang="es-CO" sz="1900" dirty="0" err="1"/>
              <a:t>nodes</a:t>
            </a:r>
            <a:r>
              <a:rPr lang="es-CO" sz="1900" dirty="0"/>
              <a:t>.</a:t>
            </a:r>
            <a:endParaRPr lang="es-CO" sz="1900" b="1" dirty="0"/>
          </a:p>
          <a:p>
            <a:pPr lvl="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1900" dirty="0" err="1"/>
              <a:t>leaflist</a:t>
            </a:r>
            <a:r>
              <a:rPr lang="es-CO" sz="1900" dirty="0"/>
              <a:t> </a:t>
            </a:r>
            <a:r>
              <a:rPr lang="es-CO" sz="1900" b="1" dirty="0"/>
              <a:t>rp-set-address</a:t>
            </a:r>
            <a:r>
              <a:rPr lang="es-CO" sz="1900" dirty="0"/>
              <a:t>: list of IP address from all routers that share the same RP.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100" dirty="0"/>
              <a:t>Modify </a:t>
            </a:r>
            <a:r>
              <a:rPr lang="es-CO" sz="2100" b="1" dirty="0"/>
              <a:t>singleaddress</a:t>
            </a:r>
            <a:r>
              <a:rPr lang="es-CO" sz="2100" dirty="0"/>
              <a:t> choice by </a:t>
            </a:r>
            <a:r>
              <a:rPr lang="es-CO" sz="2100" b="1" dirty="0"/>
              <a:t>group-prefix</a:t>
            </a:r>
            <a:r>
              <a:rPr lang="es-CO" sz="2100" dirty="0"/>
              <a:t>: easier to understand parameter meaning.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100" dirty="0"/>
              <a:t>Added </a:t>
            </a:r>
            <a:r>
              <a:rPr lang="es-CO" sz="2100" b="1" dirty="0"/>
              <a:t>msdp </a:t>
            </a:r>
            <a:r>
              <a:rPr lang="es-CO" sz="2100" dirty="0"/>
              <a:t>container within multicast: </a:t>
            </a:r>
          </a:p>
          <a:p>
            <a:pPr lvl="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100" dirty="0"/>
              <a:t>leaf </a:t>
            </a:r>
            <a:r>
              <a:rPr lang="es-CO" sz="2100" b="1" dirty="0"/>
              <a:t>enabled</a:t>
            </a:r>
            <a:r>
              <a:rPr lang="es-CO" sz="2100" dirty="0"/>
              <a:t>: allows to control the protocol administrative status.</a:t>
            </a:r>
            <a:endParaRPr lang="es-CO" sz="2100" b="1" dirty="0"/>
          </a:p>
          <a:p>
            <a:pPr lvl="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100" dirty="0"/>
              <a:t>leaf </a:t>
            </a:r>
            <a:r>
              <a:rPr lang="es-CO" sz="2100" b="1" dirty="0"/>
              <a:t>peer</a:t>
            </a:r>
            <a:r>
              <a:rPr lang="es-CO" sz="2100" dirty="0"/>
              <a:t>: identifies the IP address of the msdp peer</a:t>
            </a:r>
            <a:endParaRPr lang="es-CO" sz="2100" b="1" dirty="0"/>
          </a:p>
          <a:p>
            <a:pPr lvl="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100" dirty="0"/>
              <a:t>leaf </a:t>
            </a:r>
            <a:r>
              <a:rPr lang="es-CO" sz="2100" b="1" dirty="0"/>
              <a:t>local-address: </a:t>
            </a:r>
            <a:r>
              <a:rPr lang="es-CO" sz="2100" dirty="0"/>
              <a:t>IP address of the local end of the msdp peering session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dirty="0"/>
              <a:t>Delete </a:t>
            </a:r>
            <a:r>
              <a:rPr lang="es-CO" b="1" dirty="0"/>
              <a:t>customer-tree-flavor</a:t>
            </a:r>
            <a:r>
              <a:rPr lang="es-CO" dirty="0"/>
              <a:t> container:</a:t>
            </a:r>
          </a:p>
          <a:p>
            <a:pPr lvl="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1900" dirty="0"/>
              <a:t>leaflist </a:t>
            </a:r>
            <a:r>
              <a:rPr lang="es-CO" sz="1900" b="1" dirty="0"/>
              <a:t>tree-flavor</a:t>
            </a:r>
            <a:r>
              <a:rPr lang="es-CO" sz="1900" dirty="0"/>
              <a:t> located directly under multicast container.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2400" dirty="0"/>
              <a:t>Per access: 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CO" sz="1900" dirty="0"/>
              <a:t>Added </a:t>
            </a:r>
            <a:r>
              <a:rPr lang="es-CO" sz="1900" b="1" dirty="0"/>
              <a:t>remote-source</a:t>
            </a:r>
            <a:r>
              <a:rPr lang="es-CO" sz="1900" dirty="0"/>
              <a:t> leaf: value to identify when there is no PIM adjacency with multicast source.</a:t>
            </a:r>
          </a:p>
        </p:txBody>
      </p:sp>
    </p:spTree>
    <p:extLst>
      <p:ext uri="{BB962C8B-B14F-4D97-AF65-F5344CB8AC3E}">
        <p14:creationId xmlns:p14="http://schemas.microsoft.com/office/powerpoint/2010/main" val="2092837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9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Auto-assignment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46909"/>
            <a:ext cx="10515600" cy="4930054"/>
          </a:xfrm>
        </p:spPr>
        <p:txBody>
          <a:bodyPr>
            <a:normAutofit/>
          </a:bodyPr>
          <a:lstStyle/>
          <a:p>
            <a:r>
              <a:rPr lang="en-US" sz="2400" dirty="0"/>
              <a:t>Three </a:t>
            </a:r>
            <a:r>
              <a:rPr lang="en-US" sz="2400" dirty="0" smtClean="0"/>
              <a:t>possible behaviors </a:t>
            </a:r>
            <a:r>
              <a:rPr lang="en-US" sz="2400" dirty="0"/>
              <a:t>are needed to fulfil the identified use cases:</a:t>
            </a:r>
          </a:p>
          <a:p>
            <a:pPr lvl="1"/>
            <a:r>
              <a:rPr lang="en-US" sz="2000" dirty="0"/>
              <a:t>The network controller </a:t>
            </a:r>
            <a:r>
              <a:rPr lang="en-US" sz="2000" dirty="0" smtClean="0"/>
              <a:t>auto-assigns </a:t>
            </a:r>
            <a:r>
              <a:rPr lang="en-US" sz="2000" dirty="0"/>
              <a:t>logical resources (RTs, RDs)</a:t>
            </a:r>
          </a:p>
          <a:p>
            <a:pPr lvl="1"/>
            <a:r>
              <a:rPr lang="en-US" sz="2000" dirty="0"/>
              <a:t>The Network Operator/Service orchestrator </a:t>
            </a:r>
            <a:r>
              <a:rPr lang="en-US" sz="2000" dirty="0" smtClean="0"/>
              <a:t>assigns explicitly </a:t>
            </a:r>
            <a:r>
              <a:rPr lang="en-US" sz="2000" dirty="0"/>
              <a:t>the RTs and RDs</a:t>
            </a:r>
          </a:p>
          <a:p>
            <a:pPr lvl="1"/>
            <a:r>
              <a:rPr lang="en-US" sz="2000" dirty="0"/>
              <a:t>The Network Operator/Service orchestrator </a:t>
            </a:r>
            <a:r>
              <a:rPr lang="en-US" sz="2000" dirty="0" smtClean="0"/>
              <a:t>explicitly </a:t>
            </a:r>
            <a:r>
              <a:rPr lang="en-US" sz="2000" dirty="0"/>
              <a:t>wants NO RT/RD to be </a:t>
            </a:r>
            <a:r>
              <a:rPr lang="en-US" sz="2000" dirty="0" smtClean="0"/>
              <a:t>assigned</a:t>
            </a:r>
            <a:endParaRPr lang="en-US" sz="2000" dirty="0"/>
          </a:p>
          <a:p>
            <a:r>
              <a:rPr lang="en-US" sz="2400" dirty="0" err="1"/>
              <a:t>Netmod</a:t>
            </a:r>
            <a:r>
              <a:rPr lang="en-US" sz="2400" dirty="0"/>
              <a:t> was queried for guidance</a:t>
            </a:r>
          </a:p>
          <a:p>
            <a:r>
              <a:rPr lang="en-US" sz="2400" dirty="0"/>
              <a:t>Solution proposed based on </a:t>
            </a:r>
            <a:r>
              <a:rPr lang="en-US" sz="2400" dirty="0" err="1"/>
              <a:t>netmod</a:t>
            </a:r>
            <a:r>
              <a:rPr lang="en-US" sz="2400" dirty="0"/>
              <a:t> feedback:</a:t>
            </a:r>
          </a:p>
          <a:p>
            <a:pPr lvl="1"/>
            <a:r>
              <a:rPr lang="en-US" sz="2000" dirty="0"/>
              <a:t>Include explicit statement in the Yang </a:t>
            </a:r>
            <a:r>
              <a:rPr lang="en-US" sz="2000" dirty="0" smtClean="0"/>
              <a:t>file, e.g.  </a:t>
            </a:r>
            <a:r>
              <a:rPr lang="en-US" sz="2000" dirty="0"/>
              <a:t>if the RD leaf is not </a:t>
            </a:r>
            <a:r>
              <a:rPr lang="en-US" sz="2000" dirty="0" smtClean="0"/>
              <a:t>created, the entity processing the yang (the network controller) must auto-assign a value</a:t>
            </a:r>
          </a:p>
          <a:p>
            <a:pPr lvl="1"/>
            <a:r>
              <a:rPr lang="en-US" sz="2000" dirty="0" smtClean="0"/>
              <a:t>As value, now there is a union:</a:t>
            </a:r>
          </a:p>
          <a:p>
            <a:pPr lvl="2"/>
            <a:r>
              <a:rPr lang="en-US" sz="1600" dirty="0" smtClean="0"/>
              <a:t>Empty value to indicate that NO value must be assigned</a:t>
            </a:r>
          </a:p>
          <a:p>
            <a:pPr lvl="2"/>
            <a:r>
              <a:rPr lang="en-US" sz="1600" dirty="0" smtClean="0"/>
              <a:t>Or the desired type of the leaf (e.g</a:t>
            </a:r>
            <a:r>
              <a:rPr lang="en-US" sz="1600" dirty="0"/>
              <a:t>. </a:t>
            </a:r>
            <a:r>
              <a:rPr lang="en-US" sz="1600" dirty="0" err="1" smtClean="0"/>
              <a:t>rt-types:route-distinguisher</a:t>
            </a:r>
            <a:r>
              <a:rPr lang="en-US" sz="1600" dirty="0" smtClean="0"/>
              <a:t>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891366" y="5160935"/>
            <a:ext cx="39749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leaf </a:t>
            </a:r>
            <a:r>
              <a:rPr lang="en-US" dirty="0" err="1"/>
              <a:t>rd</a:t>
            </a:r>
            <a:r>
              <a:rPr lang="en-US" dirty="0"/>
              <a:t> {</a:t>
            </a:r>
          </a:p>
          <a:p>
            <a:r>
              <a:rPr lang="en-US" dirty="0"/>
              <a:t>      type union {</a:t>
            </a:r>
          </a:p>
          <a:p>
            <a:r>
              <a:rPr lang="en-US" dirty="0"/>
              <a:t>	    type </a:t>
            </a:r>
            <a:r>
              <a:rPr lang="en-US" dirty="0" err="1"/>
              <a:t>rt-types:route-distinguisher</a:t>
            </a:r>
            <a:r>
              <a:rPr lang="en-US" dirty="0"/>
              <a:t>;</a:t>
            </a:r>
          </a:p>
          <a:p>
            <a:r>
              <a:rPr lang="en-US" dirty="0"/>
              <a:t>	    type empty;</a:t>
            </a:r>
          </a:p>
          <a:p>
            <a:r>
              <a:rPr lang="en-US" dirty="0"/>
              <a:t>	  }</a:t>
            </a:r>
          </a:p>
        </p:txBody>
      </p:sp>
    </p:spTree>
    <p:extLst>
      <p:ext uri="{BB962C8B-B14F-4D97-AF65-F5344CB8AC3E}">
        <p14:creationId xmlns:p14="http://schemas.microsoft.com/office/powerpoint/2010/main" val="1507500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966"/>
          </a:xfrm>
        </p:spPr>
        <p:txBody>
          <a:bodyPr>
            <a:normAutofit fontScale="90000"/>
          </a:bodyPr>
          <a:lstStyle/>
          <a:p>
            <a:r>
              <a:rPr lang="es-ES" dirty="0"/>
              <a:t>L3NM &amp; TEAS </a:t>
            </a:r>
            <a:r>
              <a:rPr lang="es-ES" dirty="0" err="1"/>
              <a:t>Service</a:t>
            </a:r>
            <a:r>
              <a:rPr lang="es-ES" dirty="0"/>
              <a:t> </a:t>
            </a:r>
            <a:r>
              <a:rPr lang="es-ES" dirty="0" err="1"/>
              <a:t>Mapping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246909"/>
            <a:ext cx="10515600" cy="4930054"/>
          </a:xfrm>
        </p:spPr>
        <p:txBody>
          <a:bodyPr>
            <a:normAutofit/>
          </a:bodyPr>
          <a:lstStyle/>
          <a:p>
            <a:r>
              <a:rPr lang="en-US" sz="2400" dirty="0"/>
              <a:t>Joint conversations with TEAS </a:t>
            </a:r>
          </a:p>
          <a:p>
            <a:r>
              <a:rPr lang="en-US" sz="2400" dirty="0"/>
              <a:t>Requirement:</a:t>
            </a:r>
          </a:p>
          <a:p>
            <a:pPr lvl="1"/>
            <a:r>
              <a:rPr lang="en-US" sz="1600" dirty="0"/>
              <a:t>Map L3VPN modeled with L3NM with the set of LSPs </a:t>
            </a:r>
            <a:r>
              <a:rPr lang="en-US" sz="1600" dirty="0" smtClean="0"/>
              <a:t>used</a:t>
            </a:r>
          </a:p>
          <a:p>
            <a:pPr lvl="1"/>
            <a:r>
              <a:rPr lang="en-US" sz="1600" dirty="0" smtClean="0"/>
              <a:t>Available in: </a:t>
            </a: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tools.ietf.org/html/draft-ietf-teas-te-service-mapping-yang-03</a:t>
            </a:r>
            <a:endParaRPr lang="en-US" sz="16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038386" y="43395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767298" y="3093030"/>
            <a:ext cx="59500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module: ietf-l3sm-te-service-mapping</a:t>
            </a:r>
          </a:p>
          <a:p>
            <a:r>
              <a:rPr lang="en-US" sz="1400" dirty="0"/>
              <a:t>     augment /l3vpn-svc:l3vpn-svc/l3vpn-svc:vpn-services</a:t>
            </a:r>
          </a:p>
          <a:p>
            <a:r>
              <a:rPr lang="en-US" sz="1400" dirty="0"/>
              <a:t>               /l3vpn-svc:vpn-service:</a:t>
            </a:r>
          </a:p>
          <a:p>
            <a:r>
              <a:rPr lang="en-US" sz="1400" dirty="0"/>
              <a:t>     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te</a:t>
            </a:r>
            <a:r>
              <a:rPr lang="en-US" sz="1400" dirty="0"/>
              <a:t>-service-mapping!</a:t>
            </a:r>
          </a:p>
          <a:p>
            <a:r>
              <a:rPr lang="en-US" sz="1400" dirty="0"/>
              <a:t>        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te</a:t>
            </a:r>
            <a:r>
              <a:rPr lang="en-US" sz="1400" dirty="0"/>
              <a:t>-mapping</a:t>
            </a:r>
          </a:p>
          <a:p>
            <a:r>
              <a:rPr lang="en-US" sz="1400" dirty="0"/>
              <a:t>             +--</a:t>
            </a:r>
            <a:r>
              <a:rPr lang="en-US" sz="1400" dirty="0" err="1"/>
              <a:t>rw</a:t>
            </a:r>
            <a:r>
              <a:rPr lang="en-US" sz="1400" dirty="0"/>
              <a:t> map-type?               </a:t>
            </a:r>
            <a:r>
              <a:rPr lang="en-US" sz="1400" dirty="0" err="1"/>
              <a:t>identityref</a:t>
            </a:r>
            <a:endParaRPr lang="en-US" sz="1400" dirty="0"/>
          </a:p>
          <a:p>
            <a:r>
              <a:rPr lang="en-US" sz="1400" dirty="0"/>
              <a:t>             +--</a:t>
            </a:r>
            <a:r>
              <a:rPr lang="en-US" sz="1400" dirty="0" err="1"/>
              <a:t>rw</a:t>
            </a:r>
            <a:r>
              <a:rPr lang="en-US" sz="1400" dirty="0"/>
              <a:t> availability-type?      </a:t>
            </a:r>
            <a:r>
              <a:rPr lang="en-US" sz="1400" dirty="0" err="1"/>
              <a:t>identityref</a:t>
            </a:r>
            <a:endParaRPr lang="en-US" sz="1400" dirty="0"/>
          </a:p>
          <a:p>
            <a:r>
              <a:rPr lang="en-US" sz="1400" dirty="0"/>
              <a:t>             +--</a:t>
            </a:r>
            <a:r>
              <a:rPr lang="en-US" sz="1400" dirty="0" err="1"/>
              <a:t>rw</a:t>
            </a:r>
            <a:r>
              <a:rPr lang="en-US" sz="1400" dirty="0"/>
              <a:t> (</a:t>
            </a:r>
            <a:r>
              <a:rPr lang="en-US" sz="1400" dirty="0" err="1"/>
              <a:t>te</a:t>
            </a:r>
            <a:r>
              <a:rPr lang="en-US" sz="1400" dirty="0"/>
              <a:t>)?</a:t>
            </a:r>
          </a:p>
          <a:p>
            <a:r>
              <a:rPr lang="en-US" sz="1400" dirty="0"/>
              <a:t>                +--:(</a:t>
            </a:r>
            <a:r>
              <a:rPr lang="en-US" sz="1400" dirty="0" err="1"/>
              <a:t>vn</a:t>
            </a:r>
            <a:r>
              <a:rPr lang="en-US" sz="1400" dirty="0"/>
              <a:t>)</a:t>
            </a:r>
          </a:p>
          <a:p>
            <a:r>
              <a:rPr lang="en-US" sz="1400" dirty="0"/>
              <a:t>                |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vn</a:t>
            </a:r>
            <a:r>
              <a:rPr lang="en-US" sz="1400" dirty="0"/>
              <a:t>-ref?           -&gt; /</a:t>
            </a:r>
            <a:r>
              <a:rPr lang="en-US" sz="1400" dirty="0" err="1"/>
              <a:t>vn:vn</a:t>
            </a:r>
            <a:r>
              <a:rPr lang="en-US" sz="1400" dirty="0"/>
              <a:t>/</a:t>
            </a:r>
            <a:r>
              <a:rPr lang="en-US" sz="1400" dirty="0" err="1"/>
              <a:t>vn</a:t>
            </a:r>
            <a:r>
              <a:rPr lang="en-US" sz="1400" dirty="0"/>
              <a:t>-list/</a:t>
            </a:r>
            <a:r>
              <a:rPr lang="en-US" sz="1400" dirty="0" err="1"/>
              <a:t>vn</a:t>
            </a:r>
            <a:r>
              <a:rPr lang="en-US" sz="1400" dirty="0"/>
              <a:t>-id</a:t>
            </a:r>
          </a:p>
          <a:p>
            <a:r>
              <a:rPr lang="en-US" sz="1400" dirty="0"/>
              <a:t>                +--:(</a:t>
            </a:r>
            <a:r>
              <a:rPr lang="en-US" sz="1400" dirty="0" err="1"/>
              <a:t>te</a:t>
            </a:r>
            <a:r>
              <a:rPr lang="en-US" sz="1400" dirty="0"/>
              <a:t>-topo)</a:t>
            </a:r>
          </a:p>
          <a:p>
            <a:r>
              <a:rPr lang="en-US" sz="1400" dirty="0"/>
              <a:t>                |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vn</a:t>
            </a:r>
            <a:r>
              <a:rPr lang="en-US" sz="1400" dirty="0"/>
              <a:t>-topology-id?   </a:t>
            </a:r>
            <a:r>
              <a:rPr lang="en-US" sz="1400" dirty="0" err="1"/>
              <a:t>te-types:te-topology-id</a:t>
            </a:r>
            <a:endParaRPr lang="en-US" sz="1400" dirty="0"/>
          </a:p>
          <a:p>
            <a:r>
              <a:rPr lang="en-US" sz="1400" dirty="0"/>
              <a:t>                |  +--</a:t>
            </a:r>
            <a:r>
              <a:rPr lang="en-US" sz="1400" dirty="0" err="1"/>
              <a:t>rw</a:t>
            </a:r>
            <a:r>
              <a:rPr lang="en-US" sz="1400" dirty="0"/>
              <a:t> abstract-node?</a:t>
            </a:r>
          </a:p>
          <a:p>
            <a:r>
              <a:rPr lang="en-US" sz="1400" dirty="0"/>
              <a:t>                |          -&gt; /</a:t>
            </a:r>
            <a:r>
              <a:rPr lang="en-US" sz="1400" dirty="0" err="1"/>
              <a:t>nw:networks</a:t>
            </a:r>
            <a:r>
              <a:rPr lang="en-US" sz="1400" dirty="0"/>
              <a:t>/network/node/node-id</a:t>
            </a:r>
          </a:p>
          <a:p>
            <a:r>
              <a:rPr lang="en-US" sz="1400" dirty="0"/>
              <a:t>                +--:(</a:t>
            </a:r>
            <a:r>
              <a:rPr lang="en-US" sz="1400" dirty="0" err="1"/>
              <a:t>te</a:t>
            </a:r>
            <a:r>
              <a:rPr lang="en-US" sz="1400" dirty="0"/>
              <a:t>-tunnel)</a:t>
            </a:r>
          </a:p>
          <a:p>
            <a:r>
              <a:rPr lang="en-US" sz="1400" dirty="0"/>
              <a:t>                 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te</a:t>
            </a:r>
            <a:r>
              <a:rPr lang="en-US" sz="1400" dirty="0"/>
              <a:t>-tunnel-list*   </a:t>
            </a:r>
            <a:r>
              <a:rPr lang="en-US" sz="1400" dirty="0" err="1"/>
              <a:t>te:tunnel-ref</a:t>
            </a:r>
            <a:endParaRPr lang="en-US" sz="1400" dirty="0"/>
          </a:p>
          <a:p>
            <a:r>
              <a:rPr lang="en-US" sz="1600" dirty="0"/>
              <a:t>  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295030" y="3688493"/>
            <a:ext cx="56307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augment </a:t>
            </a:r>
            <a:r>
              <a:rPr lang="en-US" sz="1400" dirty="0"/>
              <a:t>/l3vpn-svc:l3vpn-svc/l3vpn-svc:sites/l3vpn-svc:site</a:t>
            </a:r>
          </a:p>
          <a:p>
            <a:r>
              <a:rPr lang="en-US" sz="1400" dirty="0"/>
              <a:t>               /l3vpn-svc:site-network-accesses</a:t>
            </a:r>
          </a:p>
          <a:p>
            <a:r>
              <a:rPr lang="en-US" sz="1400" dirty="0"/>
              <a:t>               /l3vpn-svc:site-network-access:</a:t>
            </a:r>
          </a:p>
          <a:p>
            <a:r>
              <a:rPr lang="en-US" sz="1400" dirty="0"/>
              <a:t>       +--</a:t>
            </a:r>
            <a:r>
              <a:rPr lang="en-US" sz="1400" dirty="0" err="1"/>
              <a:t>rw</a:t>
            </a:r>
            <a:r>
              <a:rPr lang="en-US" sz="1400" dirty="0"/>
              <a:t> (</a:t>
            </a:r>
            <a:r>
              <a:rPr lang="en-US" sz="1400" dirty="0" err="1"/>
              <a:t>te</a:t>
            </a:r>
            <a:r>
              <a:rPr lang="en-US" sz="1400" dirty="0"/>
              <a:t>)?</a:t>
            </a:r>
          </a:p>
          <a:p>
            <a:r>
              <a:rPr lang="en-US" sz="1400" dirty="0"/>
              <a:t>          +--:(</a:t>
            </a:r>
            <a:r>
              <a:rPr lang="en-US" sz="1400" dirty="0" err="1"/>
              <a:t>vn</a:t>
            </a:r>
            <a:r>
              <a:rPr lang="en-US" sz="1400" dirty="0"/>
              <a:t>)</a:t>
            </a:r>
          </a:p>
          <a:p>
            <a:r>
              <a:rPr lang="en-US" sz="1400" dirty="0"/>
              <a:t>          |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vn</a:t>
            </a:r>
            <a:r>
              <a:rPr lang="en-US" sz="1400" dirty="0"/>
              <a:t>-ref?</a:t>
            </a:r>
          </a:p>
          <a:p>
            <a:r>
              <a:rPr lang="en-US" sz="1400" dirty="0"/>
              <a:t>          |          -&gt; /</a:t>
            </a:r>
            <a:r>
              <a:rPr lang="en-US" sz="1400" dirty="0" err="1"/>
              <a:t>vn:ap</a:t>
            </a:r>
            <a:r>
              <a:rPr lang="en-US" sz="1400" dirty="0"/>
              <a:t>/access-point-list/access-point-id</a:t>
            </a:r>
          </a:p>
          <a:p>
            <a:r>
              <a:rPr lang="en-US" sz="1400" dirty="0"/>
              <a:t>          +--:(</a:t>
            </a:r>
            <a:r>
              <a:rPr lang="en-US" sz="1400" dirty="0" err="1"/>
              <a:t>te</a:t>
            </a:r>
            <a:r>
              <a:rPr lang="en-US" sz="1400" dirty="0"/>
              <a:t>)</a:t>
            </a:r>
          </a:p>
          <a:p>
            <a:r>
              <a:rPr lang="en-US" sz="1400" dirty="0"/>
              <a:t>             +--</a:t>
            </a:r>
            <a:r>
              <a:rPr lang="en-US" sz="1400" dirty="0" err="1"/>
              <a:t>rw</a:t>
            </a:r>
            <a:r>
              <a:rPr lang="en-US" sz="1400" dirty="0"/>
              <a:t> </a:t>
            </a:r>
            <a:r>
              <a:rPr lang="en-US" sz="1400" dirty="0" err="1"/>
              <a:t>ltp</a:t>
            </a:r>
            <a:r>
              <a:rPr lang="en-US" sz="1400" dirty="0"/>
              <a:t>?      </a:t>
            </a:r>
            <a:r>
              <a:rPr lang="en-US" sz="1400" dirty="0" err="1"/>
              <a:t>te-types:te-tp-id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138497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2F7BB550F9AB4686004BED543992AD" ma:contentTypeVersion="15" ma:contentTypeDescription="Create a new document." ma:contentTypeScope="" ma:versionID="fdff15cd4377addff2c3c62e090564c3">
  <xsd:schema xmlns:xsd="http://www.w3.org/2001/XMLSchema" xmlns:xs="http://www.w3.org/2001/XMLSchema" xmlns:p="http://schemas.microsoft.com/office/2006/metadata/properties" xmlns:ns1="http://schemas.microsoft.com/sharepoint/v3" xmlns:ns3="1578ce3e-a126-4a59-8ac9-995ccb79e80a" xmlns:ns4="01576c83-e3a6-4e7b-a87d-852c4b0c16b4" targetNamespace="http://schemas.microsoft.com/office/2006/metadata/properties" ma:root="true" ma:fieldsID="17c124b3d38ecdff976eb241a1798e8e" ns1:_="" ns3:_="" ns4:_="">
    <xsd:import namespace="http://schemas.microsoft.com/sharepoint/v3"/>
    <xsd:import namespace="1578ce3e-a126-4a59-8ac9-995ccb79e80a"/>
    <xsd:import namespace="01576c83-e3a6-4e7b-a87d-852c4b0c16b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3:SharedWithDetails" minOccurs="0"/>
                <xsd:element ref="ns3:SharingHintHash" minOccurs="0"/>
                <xsd:element ref="ns4:MediaServiceAutoTags" minOccurs="0"/>
                <xsd:element ref="ns4:MediaServiceOCR" minOccurs="0"/>
                <xsd:element ref="ns4:MediaServiceDateTaken" minOccurs="0"/>
                <xsd:element ref="ns1:_ip_UnifiedCompliancePolicyProperties" minOccurs="0"/>
                <xsd:element ref="ns1:_ip_UnifiedCompliancePolicyUIAction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78ce3e-a126-4a59-8ac9-995ccb79e80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76c83-e3a6-4e7b-a87d-852c4b0c16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988243-ECDC-4095-ACE5-581EA2EDD0B0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01576c83-e3a6-4e7b-a87d-852c4b0c16b4"/>
    <ds:schemaRef ds:uri="1578ce3e-a126-4a59-8ac9-995ccb79e80a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C85CE87-0F9A-4C57-B850-19E6D089C8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960D89-8B4E-466F-9250-58B2EEE241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578ce3e-a126-4a59-8ac9-995ccb79e80a"/>
    <ds:schemaRef ds:uri="01576c83-e3a6-4e7b-a87d-852c4b0c16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1840</TotalTime>
  <Words>1030</Words>
  <Application>Microsoft Office PowerPoint</Application>
  <PresentationFormat>Panorámica</PresentationFormat>
  <Paragraphs>124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</vt:lpstr>
      <vt:lpstr>Tema de Office</vt:lpstr>
      <vt:lpstr>A Layer 3 VPN Network Yang model</vt:lpstr>
      <vt:lpstr>Agenda</vt:lpstr>
      <vt:lpstr>Changes Since Last Meeting (1)</vt:lpstr>
      <vt:lpstr>Changes Since Last Meeting (2)</vt:lpstr>
      <vt:lpstr>Changes Since Last Meeting (3)</vt:lpstr>
      <vt:lpstr>BGP Parameters added to L3NM</vt:lpstr>
      <vt:lpstr>Multicast Support</vt:lpstr>
      <vt:lpstr>Auto-assignment</vt:lpstr>
      <vt:lpstr>L3NM &amp; TEAS Service Mapping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 3 VPN Network model</dc:title>
  <dc:creator>A Aguado</dc:creator>
  <cp:lastModifiedBy>OSCAR GONZALEZ DE DIOS</cp:lastModifiedBy>
  <cp:revision>110</cp:revision>
  <cp:lastPrinted>2019-07-18T10:47:28Z</cp:lastPrinted>
  <dcterms:created xsi:type="dcterms:W3CDTF">2019-05-22T14:28:33Z</dcterms:created>
  <dcterms:modified xsi:type="dcterms:W3CDTF">2020-04-03T20:51:46Z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0x010100C22F7BB550F9AB4686004BED543992AD</vt:lpwstr>
  </property>
</Properties>
</file>