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95" r:id="rId2"/>
    <p:sldId id="436" r:id="rId3"/>
    <p:sldId id="450" r:id="rId4"/>
    <p:sldId id="451" r:id="rId5"/>
    <p:sldId id="453" r:id="rId6"/>
    <p:sldId id="457" r:id="rId7"/>
    <p:sldId id="461" r:id="rId8"/>
    <p:sldId id="462" r:id="rId9"/>
    <p:sldId id="455" r:id="rId10"/>
    <p:sldId id="449" r:id="rId11"/>
    <p:sldId id="403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42" autoAdjust="0"/>
    <p:restoredTop sz="94660"/>
  </p:normalViewPr>
  <p:slideViewPr>
    <p:cSldViewPr>
      <p:cViewPr>
        <p:scale>
          <a:sx n="90" d="100"/>
          <a:sy n="90" d="100"/>
        </p:scale>
        <p:origin x="-15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512B3-EE07-42D7-BB92-D931EE959D3C}" type="datetimeFigureOut">
              <a:rPr lang="fr-FR" smtClean="0"/>
              <a:t>03/04/2020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52CBB-2265-44BD-8E14-4C91082C2D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694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  <p:sp>
        <p:nvSpPr>
          <p:cNvPr id="8" name="矩形 6"/>
          <p:cNvSpPr>
            <a:spLocks noChangeArrowheads="1"/>
          </p:cNvSpPr>
          <p:nvPr userDrawn="1"/>
        </p:nvSpPr>
        <p:spPr bwMode="auto">
          <a:xfrm>
            <a:off x="8647113" y="6553200"/>
            <a:ext cx="496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 eaLnBrk="1" hangingPunct="1">
              <a:defRPr/>
            </a:pPr>
            <a:fld id="{66452520-A09E-4FF4-AB8E-D92BDE823069}" type="slidenum">
              <a:rPr lang="zh-CN" altLang="en-US" b="1" smtClean="0">
                <a:solidFill>
                  <a:schemeClr val="tx1"/>
                </a:solidFill>
                <a:latin typeface="Calibri" pitchFamily="34" charset="0"/>
                <a:ea typeface="SimSun" pitchFamily="2" charset="-122"/>
                <a:cs typeface="+mn-cs"/>
              </a:rPr>
              <a:pPr eaLnBrk="1" hangingPunct="1">
                <a:defRPr/>
              </a:pPr>
              <a:t>‹N°›</a:t>
            </a:fld>
            <a:endParaRPr lang="en-US" altLang="zh-CN" b="1" dirty="0" smtClean="0">
              <a:solidFill>
                <a:schemeClr val="tx1"/>
              </a:solidFill>
              <a:latin typeface="Calibri" pitchFamily="34" charset="0"/>
              <a:ea typeface="SimSun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8647113" y="6553200"/>
            <a:ext cx="496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 eaLnBrk="1" hangingPunct="1">
              <a:defRPr/>
            </a:pPr>
            <a:fld id="{66452520-A09E-4FF4-AB8E-D92BDE823069}" type="slidenum">
              <a:rPr lang="zh-CN" altLang="en-US" b="1" smtClean="0">
                <a:solidFill>
                  <a:schemeClr val="tx1"/>
                </a:solidFill>
                <a:latin typeface="Calibri" pitchFamily="34" charset="0"/>
                <a:ea typeface="SimSun" pitchFamily="2" charset="-122"/>
                <a:cs typeface="+mn-cs"/>
              </a:rPr>
              <a:pPr eaLnBrk="1" hangingPunct="1">
                <a:defRPr/>
              </a:pPr>
              <a:t>‹N°›</a:t>
            </a:fld>
            <a:endParaRPr lang="en-US" altLang="zh-CN" b="1" dirty="0" smtClean="0">
              <a:solidFill>
                <a:schemeClr val="tx1"/>
              </a:solidFill>
              <a:latin typeface="Calibri" pitchFamily="34" charset="0"/>
              <a:ea typeface="SimSun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8647113" y="6553200"/>
            <a:ext cx="496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 eaLnBrk="0" hangingPunct="0"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 eaLnBrk="1" hangingPunct="1">
              <a:defRPr/>
            </a:pPr>
            <a:fld id="{66452520-A09E-4FF4-AB8E-D92BDE823069}" type="slidenum">
              <a:rPr lang="zh-CN" altLang="en-US" b="1" smtClean="0">
                <a:solidFill>
                  <a:schemeClr val="tx1"/>
                </a:solidFill>
                <a:latin typeface="Calibri" pitchFamily="34" charset="0"/>
                <a:ea typeface="SimSun" pitchFamily="2" charset="-122"/>
                <a:cs typeface="+mn-cs"/>
              </a:rPr>
              <a:pPr eaLnBrk="1" hangingPunct="1">
                <a:defRPr/>
              </a:pPr>
              <a:t>‹N°›</a:t>
            </a:fld>
            <a:endParaRPr lang="en-US" altLang="zh-CN" b="1" dirty="0" smtClean="0">
              <a:solidFill>
                <a:schemeClr val="tx1"/>
              </a:solidFill>
              <a:latin typeface="Calibri" pitchFamily="34" charset="0"/>
              <a:ea typeface="SimSun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03/04/2020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918648" cy="2403698"/>
          </a:xfrm>
        </p:spPr>
        <p:txBody>
          <a:bodyPr>
            <a:noAutofit/>
          </a:bodyPr>
          <a:lstStyle/>
          <a:p>
            <a:r>
              <a:rPr lang="en-US" sz="6000" dirty="0"/>
              <a:t>A YANG Model for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User-Network </a:t>
            </a:r>
            <a:r>
              <a:rPr lang="en-US" sz="6000" dirty="0"/>
              <a:t>Interface (UNI) Topologies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227523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draft-</a:t>
            </a:r>
            <a:r>
              <a:rPr lang="en-US" dirty="0" err="1" smtClean="0"/>
              <a:t>ogondio</a:t>
            </a:r>
            <a:r>
              <a:rPr lang="en-US" dirty="0" smtClean="0"/>
              <a:t>-</a:t>
            </a:r>
            <a:r>
              <a:rPr lang="en-US" dirty="0" err="1" smtClean="0"/>
              <a:t>opsawg</a:t>
            </a:r>
            <a:r>
              <a:rPr lang="en-US" dirty="0" smtClean="0"/>
              <a:t>-</a:t>
            </a:r>
            <a:r>
              <a:rPr lang="en-US" dirty="0" err="1" smtClean="0"/>
              <a:t>uni</a:t>
            </a:r>
            <a:r>
              <a:rPr lang="en-US" dirty="0" smtClean="0"/>
              <a:t>-topology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April 2020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dirty="0"/>
              <a:t>O. Gonzalez de </a:t>
            </a:r>
            <a:r>
              <a:rPr lang="en-US" dirty="0" smtClean="0"/>
              <a:t>Dios (Telefonica)</a:t>
            </a:r>
          </a:p>
          <a:p>
            <a:r>
              <a:rPr lang="en-US" dirty="0"/>
              <a:t>S. </a:t>
            </a:r>
            <a:r>
              <a:rPr lang="en-US" dirty="0" err="1" smtClean="0"/>
              <a:t>Barguil</a:t>
            </a:r>
            <a:r>
              <a:rPr lang="en-US" dirty="0" smtClean="0"/>
              <a:t> </a:t>
            </a:r>
            <a:r>
              <a:rPr lang="en-US" dirty="0"/>
              <a:t> (Telefonica</a:t>
            </a:r>
            <a:r>
              <a:rPr lang="en-US" dirty="0" smtClean="0"/>
              <a:t>)</a:t>
            </a:r>
          </a:p>
          <a:p>
            <a:r>
              <a:rPr lang="fr-FR" dirty="0" smtClean="0"/>
              <a:t>Q. Wu (</a:t>
            </a:r>
            <a:r>
              <a:rPr lang="fr-FR" dirty="0" err="1" smtClean="0"/>
              <a:t>Huawei</a:t>
            </a:r>
            <a:r>
              <a:rPr lang="fr-FR" dirty="0" smtClean="0"/>
              <a:t>)</a:t>
            </a:r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M. Boucadair </a:t>
            </a:r>
            <a:r>
              <a:rPr lang="en-US" dirty="0" smtClean="0"/>
              <a:t>(Orange)</a:t>
            </a:r>
          </a:p>
        </p:txBody>
      </p:sp>
    </p:spTree>
    <p:extLst>
      <p:ext uri="{BB962C8B-B14F-4D97-AF65-F5344CB8AC3E}">
        <p14:creationId xmlns:p14="http://schemas.microsoft.com/office/powerpoint/2010/main" val="235832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UNI-</a:t>
            </a:r>
            <a:r>
              <a:rPr lang="fr-FR" dirty="0" err="1"/>
              <a:t>Augmented</a:t>
            </a:r>
            <a:r>
              <a:rPr lang="fr-FR" dirty="0"/>
              <a:t> Network </a:t>
            </a:r>
            <a:r>
              <a:rPr lang="fr-FR" dirty="0" err="1" smtClean="0"/>
              <a:t>Topology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Augments the </a:t>
            </a:r>
            <a:r>
              <a:rPr lang="en-US" dirty="0" err="1" smtClean="0"/>
              <a:t>ietf</a:t>
            </a:r>
            <a:r>
              <a:rPr lang="en-US" dirty="0" smtClean="0"/>
              <a:t>-network </a:t>
            </a:r>
            <a:r>
              <a:rPr lang="en-US" dirty="0"/>
              <a:t>model </a:t>
            </a:r>
            <a:r>
              <a:rPr lang="en-US" dirty="0" smtClean="0"/>
              <a:t>with service-attachment-points 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Can </a:t>
            </a:r>
            <a:r>
              <a:rPr lang="fr-FR" dirty="0" err="1" smtClean="0"/>
              <a:t>be</a:t>
            </a:r>
            <a:r>
              <a:rPr lang="fr-FR" dirty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for a </a:t>
            </a:r>
            <a:r>
              <a:rPr lang="fr-FR" dirty="0" err="1" smtClean="0"/>
              <a:t>variety</a:t>
            </a:r>
            <a:r>
              <a:rPr lang="fr-FR" dirty="0" smtClean="0"/>
              <a:t> of network services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4375" y="2780928"/>
            <a:ext cx="7560840" cy="230832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module: 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ietf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uni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-topology</a:t>
            </a:r>
          </a:p>
          <a:p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augment /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nw:networks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nw:network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nw:node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+--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service-attachment-point* [attachment-id]</a:t>
            </a:r>
          </a:p>
          <a:p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attachment-id         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nt:tp-id</a:t>
            </a:r>
            <a:endParaRPr lang="en-US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type?                 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identityref</a:t>
            </a:r>
            <a:endParaRPr lang="en-US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admin-status?         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oper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-status?          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endParaRPr lang="en-US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encapsulation-type?   string</a:t>
            </a:r>
          </a:p>
        </p:txBody>
      </p:sp>
    </p:spTree>
    <p:extLst>
      <p:ext uri="{BB962C8B-B14F-4D97-AF65-F5344CB8AC3E}">
        <p14:creationId xmlns:p14="http://schemas.microsoft.com/office/powerpoint/2010/main" val="21168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</a:t>
            </a:r>
            <a:r>
              <a:rPr lang="fr-FR" dirty="0" smtClean="0"/>
              <a:t> </a:t>
            </a:r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Required to cover segments involved in the delivery of a service</a:t>
            </a:r>
          </a:p>
          <a:p>
            <a:pPr lvl="1"/>
            <a:r>
              <a:rPr lang="en-US" dirty="0" smtClean="0"/>
              <a:t>Enhances the of view of network controllers</a:t>
            </a:r>
          </a:p>
          <a:p>
            <a:pPr lvl="1"/>
            <a:r>
              <a:rPr lang="en-US" dirty="0" smtClean="0"/>
              <a:t>Is not specif</a:t>
            </a:r>
            <a:r>
              <a:rPr lang="en-US" dirty="0" smtClean="0"/>
              <a:t>ic to a given service</a:t>
            </a:r>
            <a:endParaRPr lang="en-US" dirty="0" smtClean="0"/>
          </a:p>
          <a:p>
            <a:pPr lvl="1"/>
            <a:r>
              <a:rPr lang="en-US" dirty="0" smtClean="0"/>
              <a:t>Complements existing network modules (L2NM, L3NM)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Consider WG adoption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7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What’s</a:t>
            </a:r>
            <a:r>
              <a:rPr lang="fr-FR" dirty="0" smtClean="0"/>
              <a:t> In?</a:t>
            </a:r>
            <a:endParaRPr lang="fr-FR" dirty="0" smtClean="0"/>
          </a:p>
          <a:p>
            <a:r>
              <a:rPr lang="fr-FR" dirty="0" smtClean="0"/>
              <a:t>The UNI Model </a:t>
            </a:r>
            <a:r>
              <a:rPr lang="fr-FR" dirty="0" err="1" smtClean="0"/>
              <a:t>Proposal</a:t>
            </a:r>
            <a:endParaRPr lang="fr-FR" dirty="0"/>
          </a:p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93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One Service,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en-US" dirty="0"/>
          </a:p>
        </p:txBody>
      </p:sp>
      <p:sp>
        <p:nvSpPr>
          <p:cNvPr id="4" name="Nuage 3"/>
          <p:cNvSpPr/>
          <p:nvPr/>
        </p:nvSpPr>
        <p:spPr>
          <a:xfrm>
            <a:off x="1547664" y="2564904"/>
            <a:ext cx="6120680" cy="2345407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Provider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5" name="Nuage 4"/>
          <p:cNvSpPr/>
          <p:nvPr/>
        </p:nvSpPr>
        <p:spPr>
          <a:xfrm>
            <a:off x="376661" y="1865439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Site#1</a:t>
            </a:r>
            <a:endParaRPr lang="fr-FR" sz="24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744813" y="2209871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cxnSp>
        <p:nvCxnSpPr>
          <p:cNvPr id="8" name="Connecteur droit 7"/>
          <p:cNvCxnSpPr>
            <a:stCxn id="6" idx="2"/>
          </p:cNvCxnSpPr>
          <p:nvPr/>
        </p:nvCxnSpPr>
        <p:spPr>
          <a:xfrm>
            <a:off x="1980489" y="2552023"/>
            <a:ext cx="359263" cy="372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Nuage 8"/>
          <p:cNvSpPr/>
          <p:nvPr/>
        </p:nvSpPr>
        <p:spPr>
          <a:xfrm>
            <a:off x="6300192" y="5229200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Site#3</a:t>
            </a:r>
            <a:endParaRPr lang="fr-FR" sz="240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590481" y="5058124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1" name="Nuage 10"/>
          <p:cNvSpPr/>
          <p:nvPr/>
        </p:nvSpPr>
        <p:spPr>
          <a:xfrm>
            <a:off x="816472" y="5229200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Site#4</a:t>
            </a:r>
            <a:endParaRPr lang="fr-FR" sz="240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899941" y="5058124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cxnSp>
        <p:nvCxnSpPr>
          <p:cNvPr id="13" name="Connecteur droit 12"/>
          <p:cNvCxnSpPr>
            <a:stCxn id="12" idx="0"/>
          </p:cNvCxnSpPr>
          <p:nvPr/>
        </p:nvCxnSpPr>
        <p:spPr>
          <a:xfrm flipV="1">
            <a:off x="2135617" y="4653136"/>
            <a:ext cx="420159" cy="404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10" idx="0"/>
          </p:cNvCxnSpPr>
          <p:nvPr/>
        </p:nvCxnSpPr>
        <p:spPr>
          <a:xfrm>
            <a:off x="6516216" y="4653136"/>
            <a:ext cx="309941" cy="404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Nuage 19"/>
          <p:cNvSpPr/>
          <p:nvPr/>
        </p:nvSpPr>
        <p:spPr>
          <a:xfrm>
            <a:off x="6826157" y="1513053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Site#2</a:t>
            </a:r>
            <a:endParaRPr lang="fr-FR" sz="2400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6578745" y="2038795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cxnSp>
        <p:nvCxnSpPr>
          <p:cNvPr id="22" name="Connecteur droit 21"/>
          <p:cNvCxnSpPr>
            <a:endCxn id="21" idx="1"/>
          </p:cNvCxnSpPr>
          <p:nvPr/>
        </p:nvCxnSpPr>
        <p:spPr>
          <a:xfrm flipV="1">
            <a:off x="6300192" y="2209871"/>
            <a:ext cx="278553" cy="355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à coins arrondis 34"/>
          <p:cNvSpPr/>
          <p:nvPr/>
        </p:nvSpPr>
        <p:spPr>
          <a:xfrm>
            <a:off x="3923928" y="2563646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6" name="Rectangle à coins arrondis 35"/>
          <p:cNvSpPr/>
          <p:nvPr/>
        </p:nvSpPr>
        <p:spPr>
          <a:xfrm>
            <a:off x="7196992" y="3208940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7" name="Rectangle à coins arrondis 36"/>
          <p:cNvSpPr/>
          <p:nvPr/>
        </p:nvSpPr>
        <p:spPr>
          <a:xfrm>
            <a:off x="7065569" y="3933056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8" name="Rectangle à coins arrondis 37"/>
          <p:cNvSpPr/>
          <p:nvPr/>
        </p:nvSpPr>
        <p:spPr>
          <a:xfrm>
            <a:off x="4788024" y="4702374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9" name="Rectangle à coins arrondis 38"/>
          <p:cNvSpPr/>
          <p:nvPr/>
        </p:nvSpPr>
        <p:spPr>
          <a:xfrm>
            <a:off x="3563888" y="4640573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0" name="Rectangle à coins arrondis 39"/>
          <p:cNvSpPr/>
          <p:nvPr/>
        </p:nvSpPr>
        <p:spPr>
          <a:xfrm>
            <a:off x="2216164" y="2826259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6035239" y="248410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2" name="Rectangle à coins arrondis 41"/>
          <p:cNvSpPr/>
          <p:nvPr/>
        </p:nvSpPr>
        <p:spPr>
          <a:xfrm>
            <a:off x="6241114" y="4332212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3" name="Rectangle à coins arrondis 42"/>
          <p:cNvSpPr/>
          <p:nvPr/>
        </p:nvSpPr>
        <p:spPr>
          <a:xfrm>
            <a:off x="2440768" y="446949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4" name="Nuage 43"/>
          <p:cNvSpPr/>
          <p:nvPr/>
        </p:nvSpPr>
        <p:spPr>
          <a:xfrm>
            <a:off x="2216164" y="1431742"/>
            <a:ext cx="1523280" cy="960820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Site#a</a:t>
            </a:r>
            <a:endParaRPr lang="fr-FR" sz="2400" dirty="0"/>
          </a:p>
        </p:txBody>
      </p:sp>
      <p:cxnSp>
        <p:nvCxnSpPr>
          <p:cNvPr id="45" name="Connecteur droit 44"/>
          <p:cNvCxnSpPr>
            <a:stCxn id="44" idx="1"/>
            <a:endCxn id="40" idx="0"/>
          </p:cNvCxnSpPr>
          <p:nvPr/>
        </p:nvCxnSpPr>
        <p:spPr>
          <a:xfrm flipH="1">
            <a:off x="2451840" y="2391539"/>
            <a:ext cx="525964" cy="434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à coins arrondis 47"/>
          <p:cNvSpPr/>
          <p:nvPr/>
        </p:nvSpPr>
        <p:spPr>
          <a:xfrm>
            <a:off x="2742128" y="2174773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50" name="Nuage 49"/>
          <p:cNvSpPr/>
          <p:nvPr/>
        </p:nvSpPr>
        <p:spPr>
          <a:xfrm>
            <a:off x="4035240" y="5619524"/>
            <a:ext cx="1523280" cy="960820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Site#b</a:t>
            </a:r>
            <a:endParaRPr lang="fr-FR" sz="2400" dirty="0"/>
          </a:p>
        </p:txBody>
      </p:sp>
      <p:sp>
        <p:nvSpPr>
          <p:cNvPr id="51" name="Rectangle à coins arrondis 50"/>
          <p:cNvSpPr/>
          <p:nvPr/>
        </p:nvSpPr>
        <p:spPr>
          <a:xfrm>
            <a:off x="4325529" y="5448448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cxnSp>
        <p:nvCxnSpPr>
          <p:cNvPr id="53" name="Connecteur droit 52"/>
          <p:cNvCxnSpPr>
            <a:stCxn id="51" idx="0"/>
            <a:endCxn id="38" idx="2"/>
          </p:cNvCxnSpPr>
          <p:nvPr/>
        </p:nvCxnSpPr>
        <p:spPr>
          <a:xfrm flipV="1">
            <a:off x="4561205" y="5044526"/>
            <a:ext cx="462495" cy="403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>
            <a:endCxn id="35" idx="0"/>
          </p:cNvCxnSpPr>
          <p:nvPr/>
        </p:nvCxnSpPr>
        <p:spPr>
          <a:xfrm>
            <a:off x="3213479" y="2345849"/>
            <a:ext cx="946125" cy="217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24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One Service,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en-US" dirty="0"/>
          </a:p>
        </p:txBody>
      </p:sp>
      <p:sp>
        <p:nvSpPr>
          <p:cNvPr id="4" name="Nuage 3"/>
          <p:cNvSpPr/>
          <p:nvPr/>
        </p:nvSpPr>
        <p:spPr>
          <a:xfrm>
            <a:off x="1547664" y="2564904"/>
            <a:ext cx="6120680" cy="2345407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Network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5" name="Nuage 4"/>
          <p:cNvSpPr/>
          <p:nvPr/>
        </p:nvSpPr>
        <p:spPr>
          <a:xfrm>
            <a:off x="376661" y="1865439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Site#1</a:t>
            </a:r>
            <a:endParaRPr lang="fr-FR" sz="2400" dirty="0"/>
          </a:p>
        </p:txBody>
      </p:sp>
      <p:cxnSp>
        <p:nvCxnSpPr>
          <p:cNvPr id="8" name="Connecteur droit 7"/>
          <p:cNvCxnSpPr>
            <a:stCxn id="6" idx="2"/>
          </p:cNvCxnSpPr>
          <p:nvPr/>
        </p:nvCxnSpPr>
        <p:spPr>
          <a:xfrm>
            <a:off x="1980489" y="2552023"/>
            <a:ext cx="359263" cy="372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Nuage 8"/>
          <p:cNvSpPr/>
          <p:nvPr/>
        </p:nvSpPr>
        <p:spPr>
          <a:xfrm>
            <a:off x="6300192" y="5229200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Site#3</a:t>
            </a:r>
            <a:endParaRPr lang="fr-FR" sz="2400" dirty="0"/>
          </a:p>
        </p:txBody>
      </p:sp>
      <p:sp>
        <p:nvSpPr>
          <p:cNvPr id="11" name="Nuage 10"/>
          <p:cNvSpPr/>
          <p:nvPr/>
        </p:nvSpPr>
        <p:spPr>
          <a:xfrm>
            <a:off x="816472" y="5229200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Site#4</a:t>
            </a:r>
            <a:endParaRPr lang="fr-FR" sz="2400" dirty="0"/>
          </a:p>
        </p:txBody>
      </p:sp>
      <p:cxnSp>
        <p:nvCxnSpPr>
          <p:cNvPr id="13" name="Connecteur droit 12"/>
          <p:cNvCxnSpPr>
            <a:stCxn id="12" idx="0"/>
          </p:cNvCxnSpPr>
          <p:nvPr/>
        </p:nvCxnSpPr>
        <p:spPr>
          <a:xfrm flipV="1">
            <a:off x="2135617" y="4653136"/>
            <a:ext cx="420159" cy="404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10" idx="0"/>
          </p:cNvCxnSpPr>
          <p:nvPr/>
        </p:nvCxnSpPr>
        <p:spPr>
          <a:xfrm>
            <a:off x="6516216" y="4653136"/>
            <a:ext cx="309941" cy="404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Nuage 19"/>
          <p:cNvSpPr/>
          <p:nvPr/>
        </p:nvSpPr>
        <p:spPr>
          <a:xfrm>
            <a:off x="6826157" y="1513053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Site#2</a:t>
            </a:r>
            <a:endParaRPr lang="fr-FR" sz="2400" dirty="0"/>
          </a:p>
        </p:txBody>
      </p:sp>
      <p:cxnSp>
        <p:nvCxnSpPr>
          <p:cNvPr id="22" name="Connecteur droit 21"/>
          <p:cNvCxnSpPr>
            <a:endCxn id="21" idx="1"/>
          </p:cNvCxnSpPr>
          <p:nvPr/>
        </p:nvCxnSpPr>
        <p:spPr>
          <a:xfrm flipV="1">
            <a:off x="6300192" y="2209871"/>
            <a:ext cx="278553" cy="355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rme libre 24"/>
          <p:cNvSpPr/>
          <p:nvPr/>
        </p:nvSpPr>
        <p:spPr>
          <a:xfrm>
            <a:off x="2022478" y="2136593"/>
            <a:ext cx="4854409" cy="3052469"/>
          </a:xfrm>
          <a:custGeom>
            <a:avLst/>
            <a:gdLst>
              <a:gd name="connsiteX0" fmla="*/ 125299 w 4854409"/>
              <a:gd name="connsiteY0" fmla="*/ 308895 h 3052469"/>
              <a:gd name="connsiteX1" fmla="*/ 125299 w 4854409"/>
              <a:gd name="connsiteY1" fmla="*/ 755463 h 3052469"/>
              <a:gd name="connsiteX2" fmla="*/ 561234 w 4854409"/>
              <a:gd name="connsiteY2" fmla="*/ 1074440 h 3052469"/>
              <a:gd name="connsiteX3" fmla="*/ 688824 w 4854409"/>
              <a:gd name="connsiteY3" fmla="*/ 1956942 h 3052469"/>
              <a:gd name="connsiteX4" fmla="*/ 40238 w 4854409"/>
              <a:gd name="connsiteY4" fmla="*/ 2818179 h 3052469"/>
              <a:gd name="connsiteX5" fmla="*/ 189094 w 4854409"/>
              <a:gd name="connsiteY5" fmla="*/ 3020198 h 3052469"/>
              <a:gd name="connsiteX6" fmla="*/ 1167289 w 4854409"/>
              <a:gd name="connsiteY6" fmla="*/ 2265286 h 3052469"/>
              <a:gd name="connsiteX7" fmla="*/ 3612778 w 4854409"/>
              <a:gd name="connsiteY7" fmla="*/ 2031370 h 3052469"/>
              <a:gd name="connsiteX8" fmla="*/ 4474015 w 4854409"/>
              <a:gd name="connsiteY8" fmla="*/ 2786281 h 3052469"/>
              <a:gd name="connsiteX9" fmla="*/ 4803624 w 4854409"/>
              <a:gd name="connsiteY9" fmla="*/ 3009565 h 3052469"/>
              <a:gd name="connsiteX10" fmla="*/ 4792992 w 4854409"/>
              <a:gd name="connsiteY10" fmla="*/ 2456672 h 3052469"/>
              <a:gd name="connsiteX11" fmla="*/ 4229466 w 4854409"/>
              <a:gd name="connsiteY11" fmla="*/ 1106337 h 3052469"/>
              <a:gd name="connsiteX12" fmla="*/ 4718564 w 4854409"/>
              <a:gd name="connsiteY12" fmla="*/ 170672 h 3052469"/>
              <a:gd name="connsiteX13" fmla="*/ 4431485 w 4854409"/>
              <a:gd name="connsiteY13" fmla="*/ 64347 h 3052469"/>
              <a:gd name="connsiteX14" fmla="*/ 3761634 w 4854409"/>
              <a:gd name="connsiteY14" fmla="*/ 883054 h 3052469"/>
              <a:gd name="connsiteX15" fmla="*/ 1486266 w 4854409"/>
              <a:gd name="connsiteY15" fmla="*/ 989379 h 3052469"/>
              <a:gd name="connsiteX16" fmla="*/ 359215 w 4854409"/>
              <a:gd name="connsiteY16" fmla="*/ 659770 h 3052469"/>
              <a:gd name="connsiteX17" fmla="*/ 125299 w 4854409"/>
              <a:gd name="connsiteY17" fmla="*/ 308895 h 305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854409" h="3052469">
                <a:moveTo>
                  <a:pt x="125299" y="308895"/>
                </a:moveTo>
                <a:cubicBezTo>
                  <a:pt x="86313" y="324844"/>
                  <a:pt x="52643" y="627872"/>
                  <a:pt x="125299" y="755463"/>
                </a:cubicBezTo>
                <a:cubicBezTo>
                  <a:pt x="197955" y="883054"/>
                  <a:pt x="467313" y="874194"/>
                  <a:pt x="561234" y="1074440"/>
                </a:cubicBezTo>
                <a:cubicBezTo>
                  <a:pt x="655155" y="1274686"/>
                  <a:pt x="775657" y="1666319"/>
                  <a:pt x="688824" y="1956942"/>
                </a:cubicBezTo>
                <a:cubicBezTo>
                  <a:pt x="601991" y="2247565"/>
                  <a:pt x="123526" y="2640970"/>
                  <a:pt x="40238" y="2818179"/>
                </a:cubicBezTo>
                <a:cubicBezTo>
                  <a:pt x="-43050" y="2995388"/>
                  <a:pt x="1252" y="3112347"/>
                  <a:pt x="189094" y="3020198"/>
                </a:cubicBezTo>
                <a:cubicBezTo>
                  <a:pt x="376936" y="2928049"/>
                  <a:pt x="596675" y="2430091"/>
                  <a:pt x="1167289" y="2265286"/>
                </a:cubicBezTo>
                <a:cubicBezTo>
                  <a:pt x="1737903" y="2100481"/>
                  <a:pt x="3061657" y="1944538"/>
                  <a:pt x="3612778" y="2031370"/>
                </a:cubicBezTo>
                <a:cubicBezTo>
                  <a:pt x="4163899" y="2118203"/>
                  <a:pt x="4275541" y="2623249"/>
                  <a:pt x="4474015" y="2786281"/>
                </a:cubicBezTo>
                <a:cubicBezTo>
                  <a:pt x="4672489" y="2949313"/>
                  <a:pt x="4750461" y="3064500"/>
                  <a:pt x="4803624" y="3009565"/>
                </a:cubicBezTo>
                <a:cubicBezTo>
                  <a:pt x="4856787" y="2954630"/>
                  <a:pt x="4888685" y="2773877"/>
                  <a:pt x="4792992" y="2456672"/>
                </a:cubicBezTo>
                <a:cubicBezTo>
                  <a:pt x="4697299" y="2139467"/>
                  <a:pt x="4241871" y="1487337"/>
                  <a:pt x="4229466" y="1106337"/>
                </a:cubicBezTo>
                <a:cubicBezTo>
                  <a:pt x="4217061" y="725337"/>
                  <a:pt x="4684894" y="344337"/>
                  <a:pt x="4718564" y="170672"/>
                </a:cubicBezTo>
                <a:cubicBezTo>
                  <a:pt x="4752234" y="-2993"/>
                  <a:pt x="4590973" y="-54383"/>
                  <a:pt x="4431485" y="64347"/>
                </a:cubicBezTo>
                <a:cubicBezTo>
                  <a:pt x="4271997" y="183077"/>
                  <a:pt x="4252504" y="728882"/>
                  <a:pt x="3761634" y="883054"/>
                </a:cubicBezTo>
                <a:cubicBezTo>
                  <a:pt x="3270764" y="1037226"/>
                  <a:pt x="2053336" y="1026593"/>
                  <a:pt x="1486266" y="989379"/>
                </a:cubicBezTo>
                <a:cubicBezTo>
                  <a:pt x="919196" y="952165"/>
                  <a:pt x="582499" y="776728"/>
                  <a:pt x="359215" y="659770"/>
                </a:cubicBezTo>
                <a:cubicBezTo>
                  <a:pt x="135931" y="542812"/>
                  <a:pt x="164285" y="292946"/>
                  <a:pt x="125299" y="308895"/>
                </a:cubicBez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Customer View</a:t>
            </a:r>
            <a:endParaRPr lang="en-US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6578745" y="2038795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590481" y="5058124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899941" y="5058124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744813" y="2209871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923928" y="2563646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4788024" y="4702374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3563888" y="4640573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24" name="Nuage 23"/>
          <p:cNvSpPr/>
          <p:nvPr/>
        </p:nvSpPr>
        <p:spPr>
          <a:xfrm>
            <a:off x="2216164" y="1431742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Site#a</a:t>
            </a:r>
            <a:endParaRPr lang="fr-FR" sz="2400" dirty="0"/>
          </a:p>
        </p:txBody>
      </p:sp>
      <p:cxnSp>
        <p:nvCxnSpPr>
          <p:cNvPr id="26" name="Connecteur droit 25"/>
          <p:cNvCxnSpPr>
            <a:stCxn id="24" idx="1"/>
          </p:cNvCxnSpPr>
          <p:nvPr/>
        </p:nvCxnSpPr>
        <p:spPr>
          <a:xfrm flipH="1">
            <a:off x="2451840" y="2391539"/>
            <a:ext cx="525964" cy="434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à coins arrondis 26"/>
          <p:cNvSpPr/>
          <p:nvPr/>
        </p:nvSpPr>
        <p:spPr>
          <a:xfrm>
            <a:off x="2742128" y="2174773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28" name="Nuage 27"/>
          <p:cNvSpPr/>
          <p:nvPr/>
        </p:nvSpPr>
        <p:spPr>
          <a:xfrm>
            <a:off x="4035240" y="5619524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Site#b</a:t>
            </a:r>
            <a:endParaRPr lang="fr-FR" sz="2400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4325529" y="5448448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cxnSp>
        <p:nvCxnSpPr>
          <p:cNvPr id="30" name="Connecteur droit 29"/>
          <p:cNvCxnSpPr>
            <a:stCxn id="29" idx="0"/>
            <a:endCxn id="19" idx="2"/>
          </p:cNvCxnSpPr>
          <p:nvPr/>
        </p:nvCxnSpPr>
        <p:spPr>
          <a:xfrm flipV="1">
            <a:off x="4561205" y="5044526"/>
            <a:ext cx="462495" cy="4039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6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One Service,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en-US" dirty="0"/>
          </a:p>
        </p:txBody>
      </p:sp>
      <p:sp>
        <p:nvSpPr>
          <p:cNvPr id="4" name="Nuage 3"/>
          <p:cNvSpPr/>
          <p:nvPr/>
        </p:nvSpPr>
        <p:spPr>
          <a:xfrm>
            <a:off x="1547664" y="2564904"/>
            <a:ext cx="6120680" cy="2345407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Network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5" name="Nuage 4"/>
          <p:cNvSpPr/>
          <p:nvPr/>
        </p:nvSpPr>
        <p:spPr>
          <a:xfrm>
            <a:off x="376661" y="1865439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Site#1</a:t>
            </a:r>
            <a:endParaRPr lang="fr-FR" sz="2400" dirty="0"/>
          </a:p>
        </p:txBody>
      </p:sp>
      <p:cxnSp>
        <p:nvCxnSpPr>
          <p:cNvPr id="8" name="Connecteur droit 7"/>
          <p:cNvCxnSpPr>
            <a:stCxn id="6" idx="2"/>
          </p:cNvCxnSpPr>
          <p:nvPr/>
        </p:nvCxnSpPr>
        <p:spPr>
          <a:xfrm>
            <a:off x="1980489" y="2552023"/>
            <a:ext cx="359263" cy="3729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Nuage 8"/>
          <p:cNvSpPr/>
          <p:nvPr/>
        </p:nvSpPr>
        <p:spPr>
          <a:xfrm>
            <a:off x="6300192" y="5229200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Site#3</a:t>
            </a:r>
            <a:endParaRPr lang="fr-FR" sz="2400" dirty="0"/>
          </a:p>
        </p:txBody>
      </p:sp>
      <p:sp>
        <p:nvSpPr>
          <p:cNvPr id="11" name="Nuage 10"/>
          <p:cNvSpPr/>
          <p:nvPr/>
        </p:nvSpPr>
        <p:spPr>
          <a:xfrm>
            <a:off x="816472" y="5229200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Site#4</a:t>
            </a:r>
            <a:endParaRPr lang="fr-FR" sz="2400" dirty="0"/>
          </a:p>
        </p:txBody>
      </p:sp>
      <p:cxnSp>
        <p:nvCxnSpPr>
          <p:cNvPr id="13" name="Connecteur droit 12"/>
          <p:cNvCxnSpPr>
            <a:stCxn id="12" idx="0"/>
          </p:cNvCxnSpPr>
          <p:nvPr/>
        </p:nvCxnSpPr>
        <p:spPr>
          <a:xfrm flipV="1">
            <a:off x="2135617" y="4653136"/>
            <a:ext cx="420159" cy="404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10" idx="0"/>
          </p:cNvCxnSpPr>
          <p:nvPr/>
        </p:nvCxnSpPr>
        <p:spPr>
          <a:xfrm>
            <a:off x="6516216" y="4653136"/>
            <a:ext cx="309941" cy="404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Nuage 19"/>
          <p:cNvSpPr/>
          <p:nvPr/>
        </p:nvSpPr>
        <p:spPr>
          <a:xfrm>
            <a:off x="6826157" y="1513053"/>
            <a:ext cx="1523280" cy="9608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Site#2</a:t>
            </a:r>
            <a:endParaRPr lang="fr-FR" sz="2400" dirty="0"/>
          </a:p>
        </p:txBody>
      </p:sp>
      <p:cxnSp>
        <p:nvCxnSpPr>
          <p:cNvPr id="22" name="Connecteur droit 21"/>
          <p:cNvCxnSpPr>
            <a:endCxn id="21" idx="1"/>
          </p:cNvCxnSpPr>
          <p:nvPr/>
        </p:nvCxnSpPr>
        <p:spPr>
          <a:xfrm flipV="1">
            <a:off x="6300192" y="2209871"/>
            <a:ext cx="278553" cy="355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à coins arrondis 20"/>
          <p:cNvSpPr/>
          <p:nvPr/>
        </p:nvSpPr>
        <p:spPr>
          <a:xfrm>
            <a:off x="6578745" y="2038795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590481" y="5058124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899941" y="5058124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744813" y="2209871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923928" y="2563646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4788024" y="4702374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3563888" y="4640573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cxnSp>
        <p:nvCxnSpPr>
          <p:cNvPr id="24" name="Connecteur droit 23"/>
          <p:cNvCxnSpPr/>
          <p:nvPr/>
        </p:nvCxnSpPr>
        <p:spPr>
          <a:xfrm flipH="1">
            <a:off x="2451840" y="2391539"/>
            <a:ext cx="525964" cy="434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à coins arrondis 25"/>
          <p:cNvSpPr/>
          <p:nvPr/>
        </p:nvSpPr>
        <p:spPr>
          <a:xfrm>
            <a:off x="2742128" y="2174773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27" name="Nuage 26"/>
          <p:cNvSpPr/>
          <p:nvPr/>
        </p:nvSpPr>
        <p:spPr>
          <a:xfrm>
            <a:off x="4035240" y="5619524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Site#b</a:t>
            </a:r>
            <a:endParaRPr lang="fr-FR" sz="2400" dirty="0"/>
          </a:p>
        </p:txBody>
      </p:sp>
      <p:cxnSp>
        <p:nvCxnSpPr>
          <p:cNvPr id="28" name="Connecteur droit 27"/>
          <p:cNvCxnSpPr>
            <a:endCxn id="19" idx="2"/>
          </p:cNvCxnSpPr>
          <p:nvPr/>
        </p:nvCxnSpPr>
        <p:spPr>
          <a:xfrm flipV="1">
            <a:off x="4561205" y="5044526"/>
            <a:ext cx="462495" cy="4039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rme libre 2"/>
          <p:cNvSpPr/>
          <p:nvPr/>
        </p:nvSpPr>
        <p:spPr>
          <a:xfrm>
            <a:off x="1539424" y="1833983"/>
            <a:ext cx="5964791" cy="3851637"/>
          </a:xfrm>
          <a:custGeom>
            <a:avLst/>
            <a:gdLst>
              <a:gd name="connsiteX0" fmla="*/ 438232 w 5964791"/>
              <a:gd name="connsiteY0" fmla="*/ 154305 h 3851637"/>
              <a:gd name="connsiteX1" fmla="*/ 119255 w 5964791"/>
              <a:gd name="connsiteY1" fmla="*/ 239366 h 3851637"/>
              <a:gd name="connsiteX2" fmla="*/ 119255 w 5964791"/>
              <a:gd name="connsiteY2" fmla="*/ 239366 h 3851637"/>
              <a:gd name="connsiteX3" fmla="*/ 23562 w 5964791"/>
              <a:gd name="connsiteY3" fmla="*/ 675301 h 3851637"/>
              <a:gd name="connsiteX4" fmla="*/ 618985 w 5964791"/>
              <a:gd name="connsiteY4" fmla="*/ 1238826 h 3851637"/>
              <a:gd name="connsiteX5" fmla="*/ 650883 w 5964791"/>
              <a:gd name="connsiteY5" fmla="*/ 2302082 h 3851637"/>
              <a:gd name="connsiteX6" fmla="*/ 225581 w 5964791"/>
              <a:gd name="connsiteY6" fmla="*/ 3450398 h 3851637"/>
              <a:gd name="connsiteX7" fmla="*/ 863534 w 5964791"/>
              <a:gd name="connsiteY7" fmla="*/ 3833170 h 3851637"/>
              <a:gd name="connsiteX8" fmla="*/ 1469590 w 5964791"/>
              <a:gd name="connsiteY8" fmla="*/ 2950668 h 3851637"/>
              <a:gd name="connsiteX9" fmla="*/ 4584929 w 5964791"/>
              <a:gd name="connsiteY9" fmla="*/ 2854975 h 3851637"/>
              <a:gd name="connsiteX10" fmla="*/ 4893274 w 5964791"/>
              <a:gd name="connsiteY10" fmla="*/ 3492929 h 3851637"/>
              <a:gd name="connsiteX11" fmla="*/ 5499329 w 5964791"/>
              <a:gd name="connsiteY11" fmla="*/ 3652417 h 3851637"/>
              <a:gd name="connsiteX12" fmla="*/ 5850204 w 5964791"/>
              <a:gd name="connsiteY12" fmla="*/ 3312175 h 3851637"/>
              <a:gd name="connsiteX13" fmla="*/ 5318576 w 5964791"/>
              <a:gd name="connsiteY13" fmla="*/ 2801812 h 3851637"/>
              <a:gd name="connsiteX14" fmla="*/ 5052762 w 5964791"/>
              <a:gd name="connsiteY14" fmla="*/ 887952 h 3851637"/>
              <a:gd name="connsiteX15" fmla="*/ 5711981 w 5964791"/>
              <a:gd name="connsiteY15" fmla="*/ 526445 h 3851637"/>
              <a:gd name="connsiteX16" fmla="*/ 5945897 w 5964791"/>
              <a:gd name="connsiteY16" fmla="*/ 537077 h 3851637"/>
              <a:gd name="connsiteX17" fmla="*/ 5265413 w 5964791"/>
              <a:gd name="connsiteY17" fmla="*/ 16082 h 3851637"/>
              <a:gd name="connsiteX18" fmla="*/ 4755050 w 5964791"/>
              <a:gd name="connsiteY18" fmla="*/ 218101 h 3851637"/>
              <a:gd name="connsiteX19" fmla="*/ 3734325 w 5964791"/>
              <a:gd name="connsiteY19" fmla="*/ 1058073 h 3851637"/>
              <a:gd name="connsiteX20" fmla="*/ 1958688 w 5964791"/>
              <a:gd name="connsiteY20" fmla="*/ 1153766 h 3851637"/>
              <a:gd name="connsiteX21" fmla="*/ 1203776 w 5964791"/>
              <a:gd name="connsiteY21" fmla="*/ 760361 h 3851637"/>
              <a:gd name="connsiteX22" fmla="*/ 438232 w 5964791"/>
              <a:gd name="connsiteY22" fmla="*/ 154305 h 3851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964791" h="3851637">
                <a:moveTo>
                  <a:pt x="438232" y="154305"/>
                </a:moveTo>
                <a:lnTo>
                  <a:pt x="119255" y="239366"/>
                </a:lnTo>
                <a:lnTo>
                  <a:pt x="119255" y="239366"/>
                </a:lnTo>
                <a:cubicBezTo>
                  <a:pt x="103306" y="312022"/>
                  <a:pt x="-59726" y="508724"/>
                  <a:pt x="23562" y="675301"/>
                </a:cubicBezTo>
                <a:cubicBezTo>
                  <a:pt x="106850" y="841878"/>
                  <a:pt x="514432" y="967696"/>
                  <a:pt x="618985" y="1238826"/>
                </a:cubicBezTo>
                <a:cubicBezTo>
                  <a:pt x="723538" y="1509956"/>
                  <a:pt x="716450" y="1933487"/>
                  <a:pt x="650883" y="2302082"/>
                </a:cubicBezTo>
                <a:cubicBezTo>
                  <a:pt x="585316" y="2670677"/>
                  <a:pt x="190139" y="3195217"/>
                  <a:pt x="225581" y="3450398"/>
                </a:cubicBezTo>
                <a:cubicBezTo>
                  <a:pt x="261023" y="3705579"/>
                  <a:pt x="656199" y="3916458"/>
                  <a:pt x="863534" y="3833170"/>
                </a:cubicBezTo>
                <a:cubicBezTo>
                  <a:pt x="1070869" y="3749882"/>
                  <a:pt x="849358" y="3113700"/>
                  <a:pt x="1469590" y="2950668"/>
                </a:cubicBezTo>
                <a:cubicBezTo>
                  <a:pt x="2089822" y="2787636"/>
                  <a:pt x="4014315" y="2764598"/>
                  <a:pt x="4584929" y="2854975"/>
                </a:cubicBezTo>
                <a:cubicBezTo>
                  <a:pt x="5155543" y="2945352"/>
                  <a:pt x="4740874" y="3360022"/>
                  <a:pt x="4893274" y="3492929"/>
                </a:cubicBezTo>
                <a:cubicBezTo>
                  <a:pt x="5045674" y="3625836"/>
                  <a:pt x="5339841" y="3682543"/>
                  <a:pt x="5499329" y="3652417"/>
                </a:cubicBezTo>
                <a:cubicBezTo>
                  <a:pt x="5658817" y="3622291"/>
                  <a:pt x="5880329" y="3453942"/>
                  <a:pt x="5850204" y="3312175"/>
                </a:cubicBezTo>
                <a:cubicBezTo>
                  <a:pt x="5820079" y="3170408"/>
                  <a:pt x="5451483" y="3205849"/>
                  <a:pt x="5318576" y="2801812"/>
                </a:cubicBezTo>
                <a:cubicBezTo>
                  <a:pt x="5185669" y="2397775"/>
                  <a:pt x="4987195" y="1267180"/>
                  <a:pt x="5052762" y="887952"/>
                </a:cubicBezTo>
                <a:cubicBezTo>
                  <a:pt x="5118329" y="508724"/>
                  <a:pt x="5563125" y="584924"/>
                  <a:pt x="5711981" y="526445"/>
                </a:cubicBezTo>
                <a:cubicBezTo>
                  <a:pt x="5860837" y="467966"/>
                  <a:pt x="6020325" y="622137"/>
                  <a:pt x="5945897" y="537077"/>
                </a:cubicBezTo>
                <a:cubicBezTo>
                  <a:pt x="5871469" y="452017"/>
                  <a:pt x="5463887" y="69245"/>
                  <a:pt x="5265413" y="16082"/>
                </a:cubicBezTo>
                <a:cubicBezTo>
                  <a:pt x="5066939" y="-37081"/>
                  <a:pt x="5010231" y="44436"/>
                  <a:pt x="4755050" y="218101"/>
                </a:cubicBezTo>
                <a:cubicBezTo>
                  <a:pt x="4499869" y="391766"/>
                  <a:pt x="4200385" y="902129"/>
                  <a:pt x="3734325" y="1058073"/>
                </a:cubicBezTo>
                <a:cubicBezTo>
                  <a:pt x="3268265" y="1214017"/>
                  <a:pt x="2380446" y="1203385"/>
                  <a:pt x="1958688" y="1153766"/>
                </a:cubicBezTo>
                <a:cubicBezTo>
                  <a:pt x="1536930" y="1104147"/>
                  <a:pt x="1455413" y="926938"/>
                  <a:pt x="1203776" y="760361"/>
                </a:cubicBezTo>
                <a:cubicBezTo>
                  <a:pt x="952139" y="593784"/>
                  <a:pt x="700501" y="374044"/>
                  <a:pt x="438232" y="154305"/>
                </a:cubicBez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L3SM (RFC8299)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979712" y="6156574"/>
            <a:ext cx="4722080" cy="73866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+--</a:t>
            </a:r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sites</a:t>
            </a:r>
          </a:p>
          <a:p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+--</a:t>
            </a:r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site* [site-id]</a:t>
            </a:r>
          </a:p>
          <a:p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+--</a:t>
            </a:r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site-id           </a:t>
            </a:r>
            <a:r>
              <a:rPr lang="en-US" sz="1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svc-id</a:t>
            </a:r>
            <a:endParaRPr lang="en-US" sz="14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89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One Service,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en-US" dirty="0"/>
          </a:p>
        </p:txBody>
      </p:sp>
      <p:sp>
        <p:nvSpPr>
          <p:cNvPr id="4" name="Nuage 3"/>
          <p:cNvSpPr/>
          <p:nvPr/>
        </p:nvSpPr>
        <p:spPr>
          <a:xfrm>
            <a:off x="1547664" y="2564904"/>
            <a:ext cx="6120680" cy="2345407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Network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5" name="Nuage 4"/>
          <p:cNvSpPr/>
          <p:nvPr/>
        </p:nvSpPr>
        <p:spPr>
          <a:xfrm>
            <a:off x="376661" y="1865439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Site#1</a:t>
            </a:r>
            <a:endParaRPr lang="fr-FR" sz="2400" dirty="0"/>
          </a:p>
        </p:txBody>
      </p:sp>
      <p:cxnSp>
        <p:nvCxnSpPr>
          <p:cNvPr id="8" name="Connecteur droit 7"/>
          <p:cNvCxnSpPr>
            <a:stCxn id="6" idx="2"/>
          </p:cNvCxnSpPr>
          <p:nvPr/>
        </p:nvCxnSpPr>
        <p:spPr>
          <a:xfrm>
            <a:off x="1980489" y="2552023"/>
            <a:ext cx="359263" cy="3729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Nuage 8"/>
          <p:cNvSpPr/>
          <p:nvPr/>
        </p:nvSpPr>
        <p:spPr>
          <a:xfrm>
            <a:off x="6300192" y="5229200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Site#3</a:t>
            </a:r>
            <a:endParaRPr lang="fr-FR" sz="2400" dirty="0"/>
          </a:p>
        </p:txBody>
      </p:sp>
      <p:sp>
        <p:nvSpPr>
          <p:cNvPr id="11" name="Nuage 10"/>
          <p:cNvSpPr/>
          <p:nvPr/>
        </p:nvSpPr>
        <p:spPr>
          <a:xfrm>
            <a:off x="816472" y="5229200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Site#4</a:t>
            </a:r>
            <a:endParaRPr lang="fr-FR" sz="2400" dirty="0"/>
          </a:p>
        </p:txBody>
      </p:sp>
      <p:cxnSp>
        <p:nvCxnSpPr>
          <p:cNvPr id="13" name="Connecteur droit 12"/>
          <p:cNvCxnSpPr>
            <a:stCxn id="12" idx="0"/>
          </p:cNvCxnSpPr>
          <p:nvPr/>
        </p:nvCxnSpPr>
        <p:spPr>
          <a:xfrm flipV="1">
            <a:off x="2135617" y="4653136"/>
            <a:ext cx="420159" cy="4049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10" idx="0"/>
          </p:cNvCxnSpPr>
          <p:nvPr/>
        </p:nvCxnSpPr>
        <p:spPr>
          <a:xfrm>
            <a:off x="6516216" y="4653136"/>
            <a:ext cx="309941" cy="4049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Nuage 19"/>
          <p:cNvSpPr/>
          <p:nvPr/>
        </p:nvSpPr>
        <p:spPr>
          <a:xfrm>
            <a:off x="6826157" y="1513053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Site#2</a:t>
            </a:r>
            <a:endParaRPr lang="fr-FR" sz="2400" dirty="0"/>
          </a:p>
        </p:txBody>
      </p:sp>
      <p:cxnSp>
        <p:nvCxnSpPr>
          <p:cNvPr id="22" name="Connecteur droit 21"/>
          <p:cNvCxnSpPr>
            <a:endCxn id="21" idx="1"/>
          </p:cNvCxnSpPr>
          <p:nvPr/>
        </p:nvCxnSpPr>
        <p:spPr>
          <a:xfrm flipV="1">
            <a:off x="6300192" y="2209871"/>
            <a:ext cx="278553" cy="3550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à coins arrondis 20"/>
          <p:cNvSpPr/>
          <p:nvPr/>
        </p:nvSpPr>
        <p:spPr>
          <a:xfrm>
            <a:off x="6578745" y="2038795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590481" y="5058124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899941" y="5058124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744813" y="2209871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923928" y="2563646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4788024" y="4702374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3563888" y="4640573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24" name="Nuage 23"/>
          <p:cNvSpPr/>
          <p:nvPr/>
        </p:nvSpPr>
        <p:spPr>
          <a:xfrm>
            <a:off x="2216164" y="1431742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Site#a</a:t>
            </a:r>
            <a:endParaRPr lang="fr-FR" sz="2400" dirty="0"/>
          </a:p>
        </p:txBody>
      </p:sp>
      <p:cxnSp>
        <p:nvCxnSpPr>
          <p:cNvPr id="26" name="Connecteur droit 25"/>
          <p:cNvCxnSpPr>
            <a:stCxn id="24" idx="1"/>
          </p:cNvCxnSpPr>
          <p:nvPr/>
        </p:nvCxnSpPr>
        <p:spPr>
          <a:xfrm flipH="1">
            <a:off x="2451840" y="2391539"/>
            <a:ext cx="525964" cy="434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à coins arrondis 26"/>
          <p:cNvSpPr/>
          <p:nvPr/>
        </p:nvSpPr>
        <p:spPr>
          <a:xfrm>
            <a:off x="2742128" y="2174773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28" name="Nuage 27"/>
          <p:cNvSpPr/>
          <p:nvPr/>
        </p:nvSpPr>
        <p:spPr>
          <a:xfrm>
            <a:off x="4035240" y="5619524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Site#b</a:t>
            </a:r>
            <a:endParaRPr lang="fr-FR" sz="2400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4325529" y="5448448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cxnSp>
        <p:nvCxnSpPr>
          <p:cNvPr id="30" name="Connecteur droit 29"/>
          <p:cNvCxnSpPr>
            <a:stCxn id="29" idx="0"/>
            <a:endCxn id="19" idx="2"/>
          </p:cNvCxnSpPr>
          <p:nvPr/>
        </p:nvCxnSpPr>
        <p:spPr>
          <a:xfrm flipV="1">
            <a:off x="4561205" y="5044526"/>
            <a:ext cx="462495" cy="4039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à coins arrondis 30"/>
          <p:cNvSpPr/>
          <p:nvPr/>
        </p:nvSpPr>
        <p:spPr>
          <a:xfrm>
            <a:off x="2216164" y="2826259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2" name="Rectangle à coins arrondis 31"/>
          <p:cNvSpPr/>
          <p:nvPr/>
        </p:nvSpPr>
        <p:spPr>
          <a:xfrm>
            <a:off x="6035239" y="248410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6241114" y="4332212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4" name="Rectangle à coins arrondis 33"/>
          <p:cNvSpPr/>
          <p:nvPr/>
        </p:nvSpPr>
        <p:spPr>
          <a:xfrm>
            <a:off x="2440768" y="446949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" name="Forme libre 2"/>
          <p:cNvSpPr/>
          <p:nvPr/>
        </p:nvSpPr>
        <p:spPr>
          <a:xfrm>
            <a:off x="2551127" y="2732051"/>
            <a:ext cx="3934762" cy="1812657"/>
          </a:xfrm>
          <a:custGeom>
            <a:avLst/>
            <a:gdLst>
              <a:gd name="connsiteX0" fmla="*/ 43217 w 3934762"/>
              <a:gd name="connsiteY0" fmla="*/ 404554 h 1812657"/>
              <a:gd name="connsiteX1" fmla="*/ 372826 w 3934762"/>
              <a:gd name="connsiteY1" fmla="*/ 1095670 h 1812657"/>
              <a:gd name="connsiteX2" fmla="*/ 128278 w 3934762"/>
              <a:gd name="connsiteY2" fmla="*/ 1786786 h 1812657"/>
              <a:gd name="connsiteX3" fmla="*/ 542947 w 3934762"/>
              <a:gd name="connsiteY3" fmla="*/ 1659196 h 1812657"/>
              <a:gd name="connsiteX4" fmla="*/ 3243617 w 3934762"/>
              <a:gd name="connsiteY4" fmla="*/ 1595400 h 1812657"/>
              <a:gd name="connsiteX5" fmla="*/ 3743347 w 3934762"/>
              <a:gd name="connsiteY5" fmla="*/ 1797419 h 1812657"/>
              <a:gd name="connsiteX6" fmla="*/ 3934733 w 3934762"/>
              <a:gd name="connsiteY6" fmla="*/ 1520972 h 1812657"/>
              <a:gd name="connsiteX7" fmla="*/ 3732715 w 3934762"/>
              <a:gd name="connsiteY7" fmla="*/ 340758 h 1812657"/>
              <a:gd name="connsiteX8" fmla="*/ 3785878 w 3934762"/>
              <a:gd name="connsiteY8" fmla="*/ 516 h 1812657"/>
              <a:gd name="connsiteX9" fmla="*/ 3222352 w 3934762"/>
              <a:gd name="connsiteY9" fmla="*/ 266330 h 1812657"/>
              <a:gd name="connsiteX10" fmla="*/ 1010780 w 3934762"/>
              <a:gd name="connsiteY10" fmla="*/ 383289 h 1812657"/>
              <a:gd name="connsiteX11" fmla="*/ 415357 w 3934762"/>
              <a:gd name="connsiteY11" fmla="*/ 287596 h 1812657"/>
              <a:gd name="connsiteX12" fmla="*/ 43217 w 3934762"/>
              <a:gd name="connsiteY12" fmla="*/ 308861 h 1812657"/>
              <a:gd name="connsiteX13" fmla="*/ 43217 w 3934762"/>
              <a:gd name="connsiteY13" fmla="*/ 404554 h 181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34762" h="1812657">
                <a:moveTo>
                  <a:pt x="43217" y="404554"/>
                </a:moveTo>
                <a:cubicBezTo>
                  <a:pt x="98152" y="535689"/>
                  <a:pt x="358649" y="865298"/>
                  <a:pt x="372826" y="1095670"/>
                </a:cubicBezTo>
                <a:cubicBezTo>
                  <a:pt x="387003" y="1326042"/>
                  <a:pt x="99925" y="1692865"/>
                  <a:pt x="128278" y="1786786"/>
                </a:cubicBezTo>
                <a:cubicBezTo>
                  <a:pt x="156631" y="1880707"/>
                  <a:pt x="23724" y="1691094"/>
                  <a:pt x="542947" y="1659196"/>
                </a:cubicBezTo>
                <a:cubicBezTo>
                  <a:pt x="1062170" y="1627298"/>
                  <a:pt x="2710217" y="1572363"/>
                  <a:pt x="3243617" y="1595400"/>
                </a:cubicBezTo>
                <a:cubicBezTo>
                  <a:pt x="3777017" y="1618437"/>
                  <a:pt x="3628161" y="1809824"/>
                  <a:pt x="3743347" y="1797419"/>
                </a:cubicBezTo>
                <a:cubicBezTo>
                  <a:pt x="3858533" y="1785014"/>
                  <a:pt x="3936505" y="1763749"/>
                  <a:pt x="3934733" y="1520972"/>
                </a:cubicBezTo>
                <a:cubicBezTo>
                  <a:pt x="3932961" y="1278195"/>
                  <a:pt x="3757524" y="594167"/>
                  <a:pt x="3732715" y="340758"/>
                </a:cubicBezTo>
                <a:cubicBezTo>
                  <a:pt x="3707906" y="87349"/>
                  <a:pt x="3870938" y="12921"/>
                  <a:pt x="3785878" y="516"/>
                </a:cubicBezTo>
                <a:cubicBezTo>
                  <a:pt x="3700818" y="-11889"/>
                  <a:pt x="3684868" y="202535"/>
                  <a:pt x="3222352" y="266330"/>
                </a:cubicBezTo>
                <a:cubicBezTo>
                  <a:pt x="2759836" y="330125"/>
                  <a:pt x="1478612" y="379745"/>
                  <a:pt x="1010780" y="383289"/>
                </a:cubicBezTo>
                <a:cubicBezTo>
                  <a:pt x="542948" y="386833"/>
                  <a:pt x="576618" y="300001"/>
                  <a:pt x="415357" y="287596"/>
                </a:cubicBezTo>
                <a:cubicBezTo>
                  <a:pt x="254097" y="275191"/>
                  <a:pt x="103468" y="291140"/>
                  <a:pt x="43217" y="308861"/>
                </a:cubicBezTo>
                <a:cubicBezTo>
                  <a:pt x="-17034" y="326582"/>
                  <a:pt x="-11718" y="273419"/>
                  <a:pt x="43217" y="404554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L3NM</a:t>
            </a:r>
          </a:p>
          <a:p>
            <a:pPr algn="ctr"/>
            <a:r>
              <a:rPr lang="fr-FR" dirty="0"/>
              <a:t>(draft-ietf-opsawg-l3sm-l3nm)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917045" y="5062643"/>
            <a:ext cx="7848872" cy="156966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+--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vpn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-services</a:t>
            </a:r>
          </a:p>
          <a:p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+--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vpn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-service* [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vpn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-id]</a:t>
            </a:r>
          </a:p>
          <a:p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vpn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-id                  l3vpn-svc:svc-id</a:t>
            </a:r>
          </a:p>
          <a:p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+ ...</a:t>
            </a:r>
          </a:p>
          <a:p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+--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vpn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-nodes</a:t>
            </a:r>
          </a:p>
          <a:p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+--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rw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vpn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-node* [ne-id]</a:t>
            </a:r>
          </a:p>
        </p:txBody>
      </p:sp>
    </p:spTree>
    <p:extLst>
      <p:ext uri="{BB962C8B-B14F-4D97-AF65-F5344CB8AC3E}">
        <p14:creationId xmlns:p14="http://schemas.microsoft.com/office/powerpoint/2010/main" val="42359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One Service,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en-US" dirty="0"/>
          </a:p>
        </p:txBody>
      </p:sp>
      <p:sp>
        <p:nvSpPr>
          <p:cNvPr id="4" name="Nuage 3"/>
          <p:cNvSpPr/>
          <p:nvPr/>
        </p:nvSpPr>
        <p:spPr>
          <a:xfrm>
            <a:off x="1547664" y="2564904"/>
            <a:ext cx="6120680" cy="2345407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Network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5" name="Nuage 4"/>
          <p:cNvSpPr/>
          <p:nvPr/>
        </p:nvSpPr>
        <p:spPr>
          <a:xfrm>
            <a:off x="376661" y="1865439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Site#1</a:t>
            </a:r>
            <a:endParaRPr lang="fr-FR" sz="2400" dirty="0"/>
          </a:p>
        </p:txBody>
      </p:sp>
      <p:cxnSp>
        <p:nvCxnSpPr>
          <p:cNvPr id="8" name="Connecteur droit 7"/>
          <p:cNvCxnSpPr>
            <a:stCxn id="6" idx="2"/>
          </p:cNvCxnSpPr>
          <p:nvPr/>
        </p:nvCxnSpPr>
        <p:spPr>
          <a:xfrm>
            <a:off x="1980489" y="2552023"/>
            <a:ext cx="359263" cy="372921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Nuage 8"/>
          <p:cNvSpPr/>
          <p:nvPr/>
        </p:nvSpPr>
        <p:spPr>
          <a:xfrm>
            <a:off x="6300192" y="5229200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Site#3</a:t>
            </a:r>
            <a:endParaRPr lang="fr-FR" sz="2400" dirty="0"/>
          </a:p>
        </p:txBody>
      </p:sp>
      <p:sp>
        <p:nvSpPr>
          <p:cNvPr id="11" name="Nuage 10"/>
          <p:cNvSpPr/>
          <p:nvPr/>
        </p:nvSpPr>
        <p:spPr>
          <a:xfrm>
            <a:off x="816472" y="5229200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Site#4</a:t>
            </a:r>
            <a:endParaRPr lang="fr-FR" sz="2400" dirty="0"/>
          </a:p>
        </p:txBody>
      </p:sp>
      <p:cxnSp>
        <p:nvCxnSpPr>
          <p:cNvPr id="13" name="Connecteur droit 12"/>
          <p:cNvCxnSpPr>
            <a:stCxn id="12" idx="0"/>
          </p:cNvCxnSpPr>
          <p:nvPr/>
        </p:nvCxnSpPr>
        <p:spPr>
          <a:xfrm flipV="1">
            <a:off x="2135617" y="4653136"/>
            <a:ext cx="420159" cy="4049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10" idx="0"/>
          </p:cNvCxnSpPr>
          <p:nvPr/>
        </p:nvCxnSpPr>
        <p:spPr>
          <a:xfrm>
            <a:off x="6516216" y="4653136"/>
            <a:ext cx="309941" cy="4049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Nuage 19"/>
          <p:cNvSpPr/>
          <p:nvPr/>
        </p:nvSpPr>
        <p:spPr>
          <a:xfrm>
            <a:off x="6826157" y="1513053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Site#2</a:t>
            </a:r>
            <a:endParaRPr lang="fr-FR" sz="2400" dirty="0"/>
          </a:p>
        </p:txBody>
      </p:sp>
      <p:cxnSp>
        <p:nvCxnSpPr>
          <p:cNvPr id="22" name="Connecteur droit 21"/>
          <p:cNvCxnSpPr>
            <a:endCxn id="21" idx="1"/>
          </p:cNvCxnSpPr>
          <p:nvPr/>
        </p:nvCxnSpPr>
        <p:spPr>
          <a:xfrm flipV="1">
            <a:off x="6300192" y="2209871"/>
            <a:ext cx="278553" cy="35503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à coins arrondis 20"/>
          <p:cNvSpPr/>
          <p:nvPr/>
        </p:nvSpPr>
        <p:spPr>
          <a:xfrm>
            <a:off x="6578745" y="2038795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590481" y="5058124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899941" y="5058124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744813" y="2209871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923928" y="2563646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4788024" y="4702374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3563888" y="4640573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24" name="Nuage 23"/>
          <p:cNvSpPr/>
          <p:nvPr/>
        </p:nvSpPr>
        <p:spPr>
          <a:xfrm>
            <a:off x="2216164" y="1431742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Site#a</a:t>
            </a:r>
            <a:endParaRPr lang="fr-FR" sz="2400" dirty="0"/>
          </a:p>
        </p:txBody>
      </p:sp>
      <p:cxnSp>
        <p:nvCxnSpPr>
          <p:cNvPr id="26" name="Connecteur droit 25"/>
          <p:cNvCxnSpPr>
            <a:stCxn id="24" idx="1"/>
          </p:cNvCxnSpPr>
          <p:nvPr/>
        </p:nvCxnSpPr>
        <p:spPr>
          <a:xfrm flipH="1">
            <a:off x="2451840" y="2391539"/>
            <a:ext cx="525964" cy="434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à coins arrondis 26"/>
          <p:cNvSpPr/>
          <p:nvPr/>
        </p:nvSpPr>
        <p:spPr>
          <a:xfrm>
            <a:off x="2742128" y="2174773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28" name="Nuage 27"/>
          <p:cNvSpPr/>
          <p:nvPr/>
        </p:nvSpPr>
        <p:spPr>
          <a:xfrm>
            <a:off x="4035240" y="5619524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Site#b</a:t>
            </a:r>
            <a:endParaRPr lang="fr-FR" sz="2400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4325529" y="5448448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cxnSp>
        <p:nvCxnSpPr>
          <p:cNvPr id="30" name="Connecteur droit 29"/>
          <p:cNvCxnSpPr>
            <a:stCxn id="29" idx="0"/>
            <a:endCxn id="19" idx="2"/>
          </p:cNvCxnSpPr>
          <p:nvPr/>
        </p:nvCxnSpPr>
        <p:spPr>
          <a:xfrm flipV="1">
            <a:off x="4561205" y="5044526"/>
            <a:ext cx="462495" cy="4039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à coins arrondis 30"/>
          <p:cNvSpPr/>
          <p:nvPr/>
        </p:nvSpPr>
        <p:spPr>
          <a:xfrm>
            <a:off x="2216164" y="2826259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2" name="Rectangle à coins arrondis 31"/>
          <p:cNvSpPr/>
          <p:nvPr/>
        </p:nvSpPr>
        <p:spPr>
          <a:xfrm>
            <a:off x="6035239" y="248410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6241114" y="4332212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4" name="Rectangle à coins arrondis 33"/>
          <p:cNvSpPr/>
          <p:nvPr/>
        </p:nvSpPr>
        <p:spPr>
          <a:xfrm>
            <a:off x="2440768" y="446949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" name="Forme libre 2"/>
          <p:cNvSpPr/>
          <p:nvPr/>
        </p:nvSpPr>
        <p:spPr>
          <a:xfrm>
            <a:off x="2551127" y="2732051"/>
            <a:ext cx="3934762" cy="1812657"/>
          </a:xfrm>
          <a:custGeom>
            <a:avLst/>
            <a:gdLst>
              <a:gd name="connsiteX0" fmla="*/ 43217 w 3934762"/>
              <a:gd name="connsiteY0" fmla="*/ 404554 h 1812657"/>
              <a:gd name="connsiteX1" fmla="*/ 372826 w 3934762"/>
              <a:gd name="connsiteY1" fmla="*/ 1095670 h 1812657"/>
              <a:gd name="connsiteX2" fmla="*/ 128278 w 3934762"/>
              <a:gd name="connsiteY2" fmla="*/ 1786786 h 1812657"/>
              <a:gd name="connsiteX3" fmla="*/ 542947 w 3934762"/>
              <a:gd name="connsiteY3" fmla="*/ 1659196 h 1812657"/>
              <a:gd name="connsiteX4" fmla="*/ 3243617 w 3934762"/>
              <a:gd name="connsiteY4" fmla="*/ 1595400 h 1812657"/>
              <a:gd name="connsiteX5" fmla="*/ 3743347 w 3934762"/>
              <a:gd name="connsiteY5" fmla="*/ 1797419 h 1812657"/>
              <a:gd name="connsiteX6" fmla="*/ 3934733 w 3934762"/>
              <a:gd name="connsiteY6" fmla="*/ 1520972 h 1812657"/>
              <a:gd name="connsiteX7" fmla="*/ 3732715 w 3934762"/>
              <a:gd name="connsiteY7" fmla="*/ 340758 h 1812657"/>
              <a:gd name="connsiteX8" fmla="*/ 3785878 w 3934762"/>
              <a:gd name="connsiteY8" fmla="*/ 516 h 1812657"/>
              <a:gd name="connsiteX9" fmla="*/ 3222352 w 3934762"/>
              <a:gd name="connsiteY9" fmla="*/ 266330 h 1812657"/>
              <a:gd name="connsiteX10" fmla="*/ 1010780 w 3934762"/>
              <a:gd name="connsiteY10" fmla="*/ 383289 h 1812657"/>
              <a:gd name="connsiteX11" fmla="*/ 415357 w 3934762"/>
              <a:gd name="connsiteY11" fmla="*/ 287596 h 1812657"/>
              <a:gd name="connsiteX12" fmla="*/ 43217 w 3934762"/>
              <a:gd name="connsiteY12" fmla="*/ 308861 h 1812657"/>
              <a:gd name="connsiteX13" fmla="*/ 43217 w 3934762"/>
              <a:gd name="connsiteY13" fmla="*/ 404554 h 181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34762" h="1812657">
                <a:moveTo>
                  <a:pt x="43217" y="404554"/>
                </a:moveTo>
                <a:cubicBezTo>
                  <a:pt x="98152" y="535689"/>
                  <a:pt x="358649" y="865298"/>
                  <a:pt x="372826" y="1095670"/>
                </a:cubicBezTo>
                <a:cubicBezTo>
                  <a:pt x="387003" y="1326042"/>
                  <a:pt x="99925" y="1692865"/>
                  <a:pt x="128278" y="1786786"/>
                </a:cubicBezTo>
                <a:cubicBezTo>
                  <a:pt x="156631" y="1880707"/>
                  <a:pt x="23724" y="1691094"/>
                  <a:pt x="542947" y="1659196"/>
                </a:cubicBezTo>
                <a:cubicBezTo>
                  <a:pt x="1062170" y="1627298"/>
                  <a:pt x="2710217" y="1572363"/>
                  <a:pt x="3243617" y="1595400"/>
                </a:cubicBezTo>
                <a:cubicBezTo>
                  <a:pt x="3777017" y="1618437"/>
                  <a:pt x="3628161" y="1809824"/>
                  <a:pt x="3743347" y="1797419"/>
                </a:cubicBezTo>
                <a:cubicBezTo>
                  <a:pt x="3858533" y="1785014"/>
                  <a:pt x="3936505" y="1763749"/>
                  <a:pt x="3934733" y="1520972"/>
                </a:cubicBezTo>
                <a:cubicBezTo>
                  <a:pt x="3932961" y="1278195"/>
                  <a:pt x="3757524" y="594167"/>
                  <a:pt x="3732715" y="340758"/>
                </a:cubicBezTo>
                <a:cubicBezTo>
                  <a:pt x="3707906" y="87349"/>
                  <a:pt x="3870938" y="12921"/>
                  <a:pt x="3785878" y="516"/>
                </a:cubicBezTo>
                <a:cubicBezTo>
                  <a:pt x="3700818" y="-11889"/>
                  <a:pt x="3684868" y="202535"/>
                  <a:pt x="3222352" y="266330"/>
                </a:cubicBezTo>
                <a:cubicBezTo>
                  <a:pt x="2759836" y="330125"/>
                  <a:pt x="1478612" y="379745"/>
                  <a:pt x="1010780" y="383289"/>
                </a:cubicBezTo>
                <a:cubicBezTo>
                  <a:pt x="542948" y="386833"/>
                  <a:pt x="576618" y="300001"/>
                  <a:pt x="415357" y="287596"/>
                </a:cubicBezTo>
                <a:cubicBezTo>
                  <a:pt x="254097" y="275191"/>
                  <a:pt x="103468" y="291140"/>
                  <a:pt x="43217" y="308861"/>
                </a:cubicBezTo>
                <a:cubicBezTo>
                  <a:pt x="-17034" y="326582"/>
                  <a:pt x="-11718" y="273419"/>
                  <a:pt x="43217" y="404554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L3NM</a:t>
            </a:r>
          </a:p>
          <a:p>
            <a:pPr algn="ctr"/>
            <a:r>
              <a:rPr lang="fr-FR" dirty="0"/>
              <a:t>(draft-ietf-opsawg-l3sm-l3nm)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1744813" y="5394222"/>
            <a:ext cx="6066160" cy="101566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to attach/deliver the service?</a:t>
            </a:r>
          </a:p>
          <a:p>
            <a:endParaRPr lang="fr-FR" sz="2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fr-FR" sz="20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07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One Service,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en-US" dirty="0"/>
          </a:p>
        </p:txBody>
      </p:sp>
      <p:sp>
        <p:nvSpPr>
          <p:cNvPr id="4" name="Nuage 3"/>
          <p:cNvSpPr/>
          <p:nvPr/>
        </p:nvSpPr>
        <p:spPr>
          <a:xfrm>
            <a:off x="1547664" y="2564904"/>
            <a:ext cx="6120680" cy="2345407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Network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5" name="Nuage 4"/>
          <p:cNvSpPr/>
          <p:nvPr/>
        </p:nvSpPr>
        <p:spPr>
          <a:xfrm>
            <a:off x="376661" y="1865439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Site#1</a:t>
            </a:r>
            <a:endParaRPr lang="fr-FR" sz="2400" dirty="0"/>
          </a:p>
        </p:txBody>
      </p:sp>
      <p:cxnSp>
        <p:nvCxnSpPr>
          <p:cNvPr id="8" name="Connecteur droit 7"/>
          <p:cNvCxnSpPr>
            <a:stCxn id="6" idx="2"/>
          </p:cNvCxnSpPr>
          <p:nvPr/>
        </p:nvCxnSpPr>
        <p:spPr>
          <a:xfrm>
            <a:off x="1980489" y="2552023"/>
            <a:ext cx="359263" cy="372921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Nuage 8"/>
          <p:cNvSpPr/>
          <p:nvPr/>
        </p:nvSpPr>
        <p:spPr>
          <a:xfrm>
            <a:off x="6300192" y="5229200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Site#3</a:t>
            </a:r>
            <a:endParaRPr lang="fr-FR" sz="2400" dirty="0"/>
          </a:p>
        </p:txBody>
      </p:sp>
      <p:sp>
        <p:nvSpPr>
          <p:cNvPr id="11" name="Nuage 10"/>
          <p:cNvSpPr/>
          <p:nvPr/>
        </p:nvSpPr>
        <p:spPr>
          <a:xfrm>
            <a:off x="816472" y="5229200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Site#4</a:t>
            </a:r>
            <a:endParaRPr lang="fr-FR" sz="2400" dirty="0"/>
          </a:p>
        </p:txBody>
      </p:sp>
      <p:cxnSp>
        <p:nvCxnSpPr>
          <p:cNvPr id="13" name="Connecteur droit 12"/>
          <p:cNvCxnSpPr>
            <a:stCxn id="12" idx="0"/>
          </p:cNvCxnSpPr>
          <p:nvPr/>
        </p:nvCxnSpPr>
        <p:spPr>
          <a:xfrm flipV="1">
            <a:off x="2135617" y="4653136"/>
            <a:ext cx="420159" cy="4049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10" idx="0"/>
          </p:cNvCxnSpPr>
          <p:nvPr/>
        </p:nvCxnSpPr>
        <p:spPr>
          <a:xfrm>
            <a:off x="6516216" y="4653136"/>
            <a:ext cx="309941" cy="4049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Nuage 19"/>
          <p:cNvSpPr/>
          <p:nvPr/>
        </p:nvSpPr>
        <p:spPr>
          <a:xfrm>
            <a:off x="6826157" y="1513053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Site#2</a:t>
            </a:r>
            <a:endParaRPr lang="fr-FR" sz="2400" dirty="0"/>
          </a:p>
        </p:txBody>
      </p:sp>
      <p:cxnSp>
        <p:nvCxnSpPr>
          <p:cNvPr id="22" name="Connecteur droit 21"/>
          <p:cNvCxnSpPr>
            <a:endCxn id="21" idx="1"/>
          </p:cNvCxnSpPr>
          <p:nvPr/>
        </p:nvCxnSpPr>
        <p:spPr>
          <a:xfrm flipV="1">
            <a:off x="6300192" y="2209871"/>
            <a:ext cx="278553" cy="355033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à coins arrondis 20"/>
          <p:cNvSpPr/>
          <p:nvPr/>
        </p:nvSpPr>
        <p:spPr>
          <a:xfrm>
            <a:off x="6578745" y="2038795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590481" y="5058124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899941" y="5058124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744813" y="2209871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923928" y="2563646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4788024" y="4702374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3563888" y="4640573"/>
            <a:ext cx="471352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24" name="Nuage 23"/>
          <p:cNvSpPr/>
          <p:nvPr/>
        </p:nvSpPr>
        <p:spPr>
          <a:xfrm>
            <a:off x="2216164" y="1431742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Site#a</a:t>
            </a:r>
            <a:endParaRPr lang="fr-FR" sz="2400" dirty="0"/>
          </a:p>
        </p:txBody>
      </p:sp>
      <p:cxnSp>
        <p:nvCxnSpPr>
          <p:cNvPr id="26" name="Connecteur droit 25"/>
          <p:cNvCxnSpPr>
            <a:stCxn id="24" idx="1"/>
          </p:cNvCxnSpPr>
          <p:nvPr/>
        </p:nvCxnSpPr>
        <p:spPr>
          <a:xfrm flipH="1">
            <a:off x="2451840" y="2391539"/>
            <a:ext cx="525964" cy="4347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à coins arrondis 26"/>
          <p:cNvSpPr/>
          <p:nvPr/>
        </p:nvSpPr>
        <p:spPr>
          <a:xfrm>
            <a:off x="2742128" y="2174773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28" name="Nuage 27"/>
          <p:cNvSpPr/>
          <p:nvPr/>
        </p:nvSpPr>
        <p:spPr>
          <a:xfrm>
            <a:off x="4035240" y="5619524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Site#b</a:t>
            </a:r>
            <a:endParaRPr lang="fr-FR" sz="2400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4325529" y="5448448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CPE</a:t>
            </a:r>
            <a:endParaRPr lang="fr-FR" sz="1050" dirty="0"/>
          </a:p>
        </p:txBody>
      </p:sp>
      <p:cxnSp>
        <p:nvCxnSpPr>
          <p:cNvPr id="30" name="Connecteur droit 29"/>
          <p:cNvCxnSpPr>
            <a:stCxn id="29" idx="0"/>
            <a:endCxn id="19" idx="2"/>
          </p:cNvCxnSpPr>
          <p:nvPr/>
        </p:nvCxnSpPr>
        <p:spPr>
          <a:xfrm flipV="1">
            <a:off x="4561205" y="5044526"/>
            <a:ext cx="462495" cy="4039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à coins arrondis 30"/>
          <p:cNvSpPr/>
          <p:nvPr/>
        </p:nvSpPr>
        <p:spPr>
          <a:xfrm>
            <a:off x="2216164" y="2826259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2" name="Rectangle à coins arrondis 31"/>
          <p:cNvSpPr/>
          <p:nvPr/>
        </p:nvSpPr>
        <p:spPr>
          <a:xfrm>
            <a:off x="6035239" y="248410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6241114" y="4332212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4" name="Rectangle à coins arrondis 33"/>
          <p:cNvSpPr/>
          <p:nvPr/>
        </p:nvSpPr>
        <p:spPr>
          <a:xfrm>
            <a:off x="2440768" y="446949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" name="Forme libre 2"/>
          <p:cNvSpPr/>
          <p:nvPr/>
        </p:nvSpPr>
        <p:spPr>
          <a:xfrm>
            <a:off x="2551127" y="2732051"/>
            <a:ext cx="3934762" cy="1812657"/>
          </a:xfrm>
          <a:custGeom>
            <a:avLst/>
            <a:gdLst>
              <a:gd name="connsiteX0" fmla="*/ 43217 w 3934762"/>
              <a:gd name="connsiteY0" fmla="*/ 404554 h 1812657"/>
              <a:gd name="connsiteX1" fmla="*/ 372826 w 3934762"/>
              <a:gd name="connsiteY1" fmla="*/ 1095670 h 1812657"/>
              <a:gd name="connsiteX2" fmla="*/ 128278 w 3934762"/>
              <a:gd name="connsiteY2" fmla="*/ 1786786 h 1812657"/>
              <a:gd name="connsiteX3" fmla="*/ 542947 w 3934762"/>
              <a:gd name="connsiteY3" fmla="*/ 1659196 h 1812657"/>
              <a:gd name="connsiteX4" fmla="*/ 3243617 w 3934762"/>
              <a:gd name="connsiteY4" fmla="*/ 1595400 h 1812657"/>
              <a:gd name="connsiteX5" fmla="*/ 3743347 w 3934762"/>
              <a:gd name="connsiteY5" fmla="*/ 1797419 h 1812657"/>
              <a:gd name="connsiteX6" fmla="*/ 3934733 w 3934762"/>
              <a:gd name="connsiteY6" fmla="*/ 1520972 h 1812657"/>
              <a:gd name="connsiteX7" fmla="*/ 3732715 w 3934762"/>
              <a:gd name="connsiteY7" fmla="*/ 340758 h 1812657"/>
              <a:gd name="connsiteX8" fmla="*/ 3785878 w 3934762"/>
              <a:gd name="connsiteY8" fmla="*/ 516 h 1812657"/>
              <a:gd name="connsiteX9" fmla="*/ 3222352 w 3934762"/>
              <a:gd name="connsiteY9" fmla="*/ 266330 h 1812657"/>
              <a:gd name="connsiteX10" fmla="*/ 1010780 w 3934762"/>
              <a:gd name="connsiteY10" fmla="*/ 383289 h 1812657"/>
              <a:gd name="connsiteX11" fmla="*/ 415357 w 3934762"/>
              <a:gd name="connsiteY11" fmla="*/ 287596 h 1812657"/>
              <a:gd name="connsiteX12" fmla="*/ 43217 w 3934762"/>
              <a:gd name="connsiteY12" fmla="*/ 308861 h 1812657"/>
              <a:gd name="connsiteX13" fmla="*/ 43217 w 3934762"/>
              <a:gd name="connsiteY13" fmla="*/ 404554 h 181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34762" h="1812657">
                <a:moveTo>
                  <a:pt x="43217" y="404554"/>
                </a:moveTo>
                <a:cubicBezTo>
                  <a:pt x="98152" y="535689"/>
                  <a:pt x="358649" y="865298"/>
                  <a:pt x="372826" y="1095670"/>
                </a:cubicBezTo>
                <a:cubicBezTo>
                  <a:pt x="387003" y="1326042"/>
                  <a:pt x="99925" y="1692865"/>
                  <a:pt x="128278" y="1786786"/>
                </a:cubicBezTo>
                <a:cubicBezTo>
                  <a:pt x="156631" y="1880707"/>
                  <a:pt x="23724" y="1691094"/>
                  <a:pt x="542947" y="1659196"/>
                </a:cubicBezTo>
                <a:cubicBezTo>
                  <a:pt x="1062170" y="1627298"/>
                  <a:pt x="2710217" y="1572363"/>
                  <a:pt x="3243617" y="1595400"/>
                </a:cubicBezTo>
                <a:cubicBezTo>
                  <a:pt x="3777017" y="1618437"/>
                  <a:pt x="3628161" y="1809824"/>
                  <a:pt x="3743347" y="1797419"/>
                </a:cubicBezTo>
                <a:cubicBezTo>
                  <a:pt x="3858533" y="1785014"/>
                  <a:pt x="3936505" y="1763749"/>
                  <a:pt x="3934733" y="1520972"/>
                </a:cubicBezTo>
                <a:cubicBezTo>
                  <a:pt x="3932961" y="1278195"/>
                  <a:pt x="3757524" y="594167"/>
                  <a:pt x="3732715" y="340758"/>
                </a:cubicBezTo>
                <a:cubicBezTo>
                  <a:pt x="3707906" y="87349"/>
                  <a:pt x="3870938" y="12921"/>
                  <a:pt x="3785878" y="516"/>
                </a:cubicBezTo>
                <a:cubicBezTo>
                  <a:pt x="3700818" y="-11889"/>
                  <a:pt x="3684868" y="202535"/>
                  <a:pt x="3222352" y="266330"/>
                </a:cubicBezTo>
                <a:cubicBezTo>
                  <a:pt x="2759836" y="330125"/>
                  <a:pt x="1478612" y="379745"/>
                  <a:pt x="1010780" y="383289"/>
                </a:cubicBezTo>
                <a:cubicBezTo>
                  <a:pt x="542948" y="386833"/>
                  <a:pt x="576618" y="300001"/>
                  <a:pt x="415357" y="287596"/>
                </a:cubicBezTo>
                <a:cubicBezTo>
                  <a:pt x="254097" y="275191"/>
                  <a:pt x="103468" y="291140"/>
                  <a:pt x="43217" y="308861"/>
                </a:cubicBezTo>
                <a:cubicBezTo>
                  <a:pt x="-17034" y="326582"/>
                  <a:pt x="-11718" y="273419"/>
                  <a:pt x="43217" y="404554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L3NM</a:t>
            </a:r>
          </a:p>
          <a:p>
            <a:pPr algn="ctr"/>
            <a:r>
              <a:rPr lang="fr-FR" dirty="0"/>
              <a:t>(draft-ietf-opsawg-l3sm-l3nm)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1744813" y="5394222"/>
            <a:ext cx="6066160" cy="113877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to attach/deliver the service?</a:t>
            </a:r>
          </a:p>
          <a:p>
            <a:endParaRPr lang="fr-FR" sz="20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UNI Reference Points</a:t>
            </a:r>
            <a:endParaRPr lang="en-US" sz="28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3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One Service,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Views</a:t>
            </a:r>
            <a:endParaRPr lang="en-US" dirty="0"/>
          </a:p>
        </p:txBody>
      </p:sp>
      <p:sp>
        <p:nvSpPr>
          <p:cNvPr id="4" name="Nuage 3"/>
          <p:cNvSpPr/>
          <p:nvPr/>
        </p:nvSpPr>
        <p:spPr>
          <a:xfrm>
            <a:off x="1547664" y="2564904"/>
            <a:ext cx="6120680" cy="2345407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Network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5" name="Nuage 4"/>
          <p:cNvSpPr/>
          <p:nvPr/>
        </p:nvSpPr>
        <p:spPr>
          <a:xfrm>
            <a:off x="376661" y="1865439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Site#1</a:t>
            </a:r>
            <a:endParaRPr lang="fr-FR" sz="24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744813" y="2209871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cxnSp>
        <p:nvCxnSpPr>
          <p:cNvPr id="8" name="Connecteur droit 7"/>
          <p:cNvCxnSpPr>
            <a:stCxn id="6" idx="2"/>
          </p:cNvCxnSpPr>
          <p:nvPr/>
        </p:nvCxnSpPr>
        <p:spPr>
          <a:xfrm>
            <a:off x="1980489" y="2552023"/>
            <a:ext cx="359263" cy="37292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Nuage 8"/>
          <p:cNvSpPr/>
          <p:nvPr/>
        </p:nvSpPr>
        <p:spPr>
          <a:xfrm>
            <a:off x="6300192" y="5229200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Site#3</a:t>
            </a:r>
            <a:endParaRPr lang="fr-FR" sz="240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590481" y="5058124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11" name="Nuage 10"/>
          <p:cNvSpPr/>
          <p:nvPr/>
        </p:nvSpPr>
        <p:spPr>
          <a:xfrm>
            <a:off x="816472" y="5229200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Site#4</a:t>
            </a:r>
            <a:endParaRPr lang="fr-FR" sz="240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899941" y="5058124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cxnSp>
        <p:nvCxnSpPr>
          <p:cNvPr id="13" name="Connecteur droit 12"/>
          <p:cNvCxnSpPr>
            <a:stCxn id="12" idx="0"/>
          </p:cNvCxnSpPr>
          <p:nvPr/>
        </p:nvCxnSpPr>
        <p:spPr>
          <a:xfrm flipV="1">
            <a:off x="2135617" y="4653136"/>
            <a:ext cx="420159" cy="4049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10" idx="0"/>
          </p:cNvCxnSpPr>
          <p:nvPr/>
        </p:nvCxnSpPr>
        <p:spPr>
          <a:xfrm>
            <a:off x="6516216" y="4653136"/>
            <a:ext cx="309941" cy="4049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Nuage 19"/>
          <p:cNvSpPr/>
          <p:nvPr/>
        </p:nvSpPr>
        <p:spPr>
          <a:xfrm>
            <a:off x="6826157" y="1513053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Site#2</a:t>
            </a:r>
            <a:endParaRPr lang="fr-FR" sz="2400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6578745" y="2038795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cxnSp>
        <p:nvCxnSpPr>
          <p:cNvPr id="22" name="Connecteur droit 21"/>
          <p:cNvCxnSpPr>
            <a:endCxn id="21" idx="1"/>
          </p:cNvCxnSpPr>
          <p:nvPr/>
        </p:nvCxnSpPr>
        <p:spPr>
          <a:xfrm flipV="1">
            <a:off x="6300192" y="2209871"/>
            <a:ext cx="278553" cy="35503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à coins arrondis 35"/>
          <p:cNvSpPr/>
          <p:nvPr/>
        </p:nvSpPr>
        <p:spPr>
          <a:xfrm>
            <a:off x="7196992" y="3208940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7" name="Rectangle à coins arrondis 36"/>
          <p:cNvSpPr/>
          <p:nvPr/>
        </p:nvSpPr>
        <p:spPr>
          <a:xfrm>
            <a:off x="7065569" y="3933056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8" name="Rectangle à coins arrondis 37"/>
          <p:cNvSpPr/>
          <p:nvPr/>
        </p:nvSpPr>
        <p:spPr>
          <a:xfrm>
            <a:off x="4788024" y="4702374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0" name="Rectangle à coins arrondis 39"/>
          <p:cNvSpPr/>
          <p:nvPr/>
        </p:nvSpPr>
        <p:spPr>
          <a:xfrm>
            <a:off x="2216164" y="2826259"/>
            <a:ext cx="471351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6035239" y="248410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2" name="Rectangle à coins arrondis 41"/>
          <p:cNvSpPr/>
          <p:nvPr/>
        </p:nvSpPr>
        <p:spPr>
          <a:xfrm>
            <a:off x="6241114" y="4332212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3" name="Rectangle à coins arrondis 42"/>
          <p:cNvSpPr/>
          <p:nvPr/>
        </p:nvSpPr>
        <p:spPr>
          <a:xfrm>
            <a:off x="2440768" y="4469497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44" name="Nuage 43"/>
          <p:cNvSpPr/>
          <p:nvPr/>
        </p:nvSpPr>
        <p:spPr>
          <a:xfrm>
            <a:off x="2216164" y="1431742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Site#a</a:t>
            </a:r>
            <a:endParaRPr lang="fr-FR" sz="2400" dirty="0"/>
          </a:p>
        </p:txBody>
      </p:sp>
      <p:cxnSp>
        <p:nvCxnSpPr>
          <p:cNvPr id="45" name="Connecteur droit 44"/>
          <p:cNvCxnSpPr>
            <a:stCxn id="44" idx="1"/>
            <a:endCxn id="40" idx="0"/>
          </p:cNvCxnSpPr>
          <p:nvPr/>
        </p:nvCxnSpPr>
        <p:spPr>
          <a:xfrm flipH="1">
            <a:off x="2451840" y="2391539"/>
            <a:ext cx="525964" cy="43472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à coins arrondis 47"/>
          <p:cNvSpPr/>
          <p:nvPr/>
        </p:nvSpPr>
        <p:spPr>
          <a:xfrm>
            <a:off x="2742128" y="2174773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sp>
        <p:nvSpPr>
          <p:cNvPr id="50" name="Nuage 49"/>
          <p:cNvSpPr/>
          <p:nvPr/>
        </p:nvSpPr>
        <p:spPr>
          <a:xfrm>
            <a:off x="4035240" y="5619524"/>
            <a:ext cx="1523280" cy="96082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Site#b</a:t>
            </a:r>
            <a:endParaRPr lang="fr-FR" sz="2400" dirty="0"/>
          </a:p>
        </p:txBody>
      </p:sp>
      <p:sp>
        <p:nvSpPr>
          <p:cNvPr id="51" name="Rectangle à coins arrondis 50"/>
          <p:cNvSpPr/>
          <p:nvPr/>
        </p:nvSpPr>
        <p:spPr>
          <a:xfrm>
            <a:off x="4325529" y="5448448"/>
            <a:ext cx="471351" cy="342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CE</a:t>
            </a:r>
            <a:endParaRPr lang="fr-FR" sz="1050" dirty="0"/>
          </a:p>
        </p:txBody>
      </p:sp>
      <p:cxnSp>
        <p:nvCxnSpPr>
          <p:cNvPr id="53" name="Connecteur droit 52"/>
          <p:cNvCxnSpPr>
            <a:stCxn id="51" idx="0"/>
            <a:endCxn id="38" idx="2"/>
          </p:cNvCxnSpPr>
          <p:nvPr/>
        </p:nvCxnSpPr>
        <p:spPr>
          <a:xfrm flipV="1">
            <a:off x="4561205" y="5044526"/>
            <a:ext cx="462495" cy="40392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à coins arrondis 31"/>
          <p:cNvSpPr/>
          <p:nvPr/>
        </p:nvSpPr>
        <p:spPr>
          <a:xfrm>
            <a:off x="4076328" y="2516925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3716288" y="4792973"/>
            <a:ext cx="471352" cy="34215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PE</a:t>
            </a:r>
            <a:endParaRPr lang="fr-FR" sz="1050" dirty="0"/>
          </a:p>
        </p:txBody>
      </p:sp>
      <p:cxnSp>
        <p:nvCxnSpPr>
          <p:cNvPr id="34" name="Connecteur droit 33"/>
          <p:cNvCxnSpPr>
            <a:stCxn id="48" idx="3"/>
          </p:cNvCxnSpPr>
          <p:nvPr/>
        </p:nvCxnSpPr>
        <p:spPr>
          <a:xfrm>
            <a:off x="3213479" y="2345849"/>
            <a:ext cx="974161" cy="18844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4325529" y="2209871"/>
            <a:ext cx="0" cy="3066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2604239" y="4828429"/>
            <a:ext cx="0" cy="3066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2742128" y="4810701"/>
            <a:ext cx="0" cy="3066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3926734" y="5159480"/>
            <a:ext cx="0" cy="3066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4064623" y="5141752"/>
            <a:ext cx="0" cy="3066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6293932" y="4703528"/>
            <a:ext cx="0" cy="3066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6431821" y="4685800"/>
            <a:ext cx="0" cy="3066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7283270" y="4292936"/>
            <a:ext cx="0" cy="3066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7421159" y="4275208"/>
            <a:ext cx="0" cy="3066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 flipV="1">
            <a:off x="7668344" y="3103137"/>
            <a:ext cx="340546" cy="21160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7668344" y="3434745"/>
            <a:ext cx="340546" cy="17107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6137131" y="2174773"/>
            <a:ext cx="101892" cy="27398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rme libre 24"/>
          <p:cNvSpPr/>
          <p:nvPr/>
        </p:nvSpPr>
        <p:spPr>
          <a:xfrm>
            <a:off x="2492462" y="2681327"/>
            <a:ext cx="4899298" cy="2168360"/>
          </a:xfrm>
          <a:custGeom>
            <a:avLst/>
            <a:gdLst>
              <a:gd name="connsiteX0" fmla="*/ 3525566 w 4899298"/>
              <a:gd name="connsiteY0" fmla="*/ 61873 h 2168360"/>
              <a:gd name="connsiteX1" fmla="*/ 2930143 w 4899298"/>
              <a:gd name="connsiteY1" fmla="*/ 370217 h 2168360"/>
              <a:gd name="connsiteX2" fmla="*/ 2068905 w 4899298"/>
              <a:gd name="connsiteY2" fmla="*/ 8710 h 2168360"/>
              <a:gd name="connsiteX3" fmla="*/ 2005110 w 4899298"/>
              <a:gd name="connsiteY3" fmla="*/ 115036 h 2168360"/>
              <a:gd name="connsiteX4" fmla="*/ 1664868 w 4899298"/>
              <a:gd name="connsiteY4" fmla="*/ 146933 h 2168360"/>
              <a:gd name="connsiteX5" fmla="*/ 1388422 w 4899298"/>
              <a:gd name="connsiteY5" fmla="*/ 72506 h 2168360"/>
              <a:gd name="connsiteX6" fmla="*/ 101882 w 4899298"/>
              <a:gd name="connsiteY6" fmla="*/ 285157 h 2168360"/>
              <a:gd name="connsiteX7" fmla="*/ 91250 w 4899298"/>
              <a:gd name="connsiteY7" fmla="*/ 444645 h 2168360"/>
              <a:gd name="connsiteX8" fmla="*/ 176310 w 4899298"/>
              <a:gd name="connsiteY8" fmla="*/ 1794980 h 2168360"/>
              <a:gd name="connsiteX9" fmla="*/ 803631 w 4899298"/>
              <a:gd name="connsiteY9" fmla="*/ 1816245 h 2168360"/>
              <a:gd name="connsiteX10" fmla="*/ 1335259 w 4899298"/>
              <a:gd name="connsiteY10" fmla="*/ 2135222 h 2168360"/>
              <a:gd name="connsiteX11" fmla="*/ 2398515 w 4899298"/>
              <a:gd name="connsiteY11" fmla="*/ 2113957 h 2168360"/>
              <a:gd name="connsiteX12" fmla="*/ 3865808 w 4899298"/>
              <a:gd name="connsiteY12" fmla="*/ 1741817 h 2168360"/>
              <a:gd name="connsiteX13" fmla="*/ 4237947 w 4899298"/>
              <a:gd name="connsiteY13" fmla="*/ 1497268 h 2168360"/>
              <a:gd name="connsiteX14" fmla="*/ 4684515 w 4899298"/>
              <a:gd name="connsiteY14" fmla="*/ 1380310 h 2168360"/>
              <a:gd name="connsiteX15" fmla="*/ 4886533 w 4899298"/>
              <a:gd name="connsiteY15" fmla="*/ 869947 h 2168360"/>
              <a:gd name="connsiteX16" fmla="*/ 4758943 w 4899298"/>
              <a:gd name="connsiteY16" fmla="*/ 465910 h 2168360"/>
              <a:gd name="connsiteX17" fmla="*/ 3802012 w 4899298"/>
              <a:gd name="connsiteY17" fmla="*/ 72506 h 2168360"/>
              <a:gd name="connsiteX18" fmla="*/ 3525566 w 4899298"/>
              <a:gd name="connsiteY18" fmla="*/ 61873 h 2168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899298" h="2168360">
                <a:moveTo>
                  <a:pt x="3525566" y="61873"/>
                </a:moveTo>
                <a:cubicBezTo>
                  <a:pt x="3380254" y="111492"/>
                  <a:pt x="3172920" y="379077"/>
                  <a:pt x="2930143" y="370217"/>
                </a:cubicBezTo>
                <a:cubicBezTo>
                  <a:pt x="2687366" y="361357"/>
                  <a:pt x="2223077" y="51240"/>
                  <a:pt x="2068905" y="8710"/>
                </a:cubicBezTo>
                <a:cubicBezTo>
                  <a:pt x="1914733" y="-33820"/>
                  <a:pt x="2072449" y="91999"/>
                  <a:pt x="2005110" y="115036"/>
                </a:cubicBezTo>
                <a:cubicBezTo>
                  <a:pt x="1937770" y="138073"/>
                  <a:pt x="1767649" y="154021"/>
                  <a:pt x="1664868" y="146933"/>
                </a:cubicBezTo>
                <a:cubicBezTo>
                  <a:pt x="1562087" y="139845"/>
                  <a:pt x="1648920" y="49469"/>
                  <a:pt x="1388422" y="72506"/>
                </a:cubicBezTo>
                <a:cubicBezTo>
                  <a:pt x="1127924" y="95543"/>
                  <a:pt x="318077" y="223134"/>
                  <a:pt x="101882" y="285157"/>
                </a:cubicBezTo>
                <a:cubicBezTo>
                  <a:pt x="-114313" y="347180"/>
                  <a:pt x="78845" y="193008"/>
                  <a:pt x="91250" y="444645"/>
                </a:cubicBezTo>
                <a:cubicBezTo>
                  <a:pt x="103655" y="696282"/>
                  <a:pt x="57580" y="1566380"/>
                  <a:pt x="176310" y="1794980"/>
                </a:cubicBezTo>
                <a:cubicBezTo>
                  <a:pt x="295040" y="2023580"/>
                  <a:pt x="610473" y="1759538"/>
                  <a:pt x="803631" y="1816245"/>
                </a:cubicBezTo>
                <a:cubicBezTo>
                  <a:pt x="996789" y="1872952"/>
                  <a:pt x="1069445" y="2085603"/>
                  <a:pt x="1335259" y="2135222"/>
                </a:cubicBezTo>
                <a:cubicBezTo>
                  <a:pt x="1601073" y="2184841"/>
                  <a:pt x="1976757" y="2179524"/>
                  <a:pt x="2398515" y="2113957"/>
                </a:cubicBezTo>
                <a:cubicBezTo>
                  <a:pt x="2820273" y="2048390"/>
                  <a:pt x="3559236" y="1844598"/>
                  <a:pt x="3865808" y="1741817"/>
                </a:cubicBezTo>
                <a:cubicBezTo>
                  <a:pt x="4172380" y="1639036"/>
                  <a:pt x="4101496" y="1557519"/>
                  <a:pt x="4237947" y="1497268"/>
                </a:cubicBezTo>
                <a:cubicBezTo>
                  <a:pt x="4374398" y="1437017"/>
                  <a:pt x="4576417" y="1484863"/>
                  <a:pt x="4684515" y="1380310"/>
                </a:cubicBezTo>
                <a:cubicBezTo>
                  <a:pt x="4792613" y="1275757"/>
                  <a:pt x="4874128" y="1022347"/>
                  <a:pt x="4886533" y="869947"/>
                </a:cubicBezTo>
                <a:cubicBezTo>
                  <a:pt x="4898938" y="717547"/>
                  <a:pt x="4939697" y="598817"/>
                  <a:pt x="4758943" y="465910"/>
                </a:cubicBezTo>
                <a:cubicBezTo>
                  <a:pt x="4578190" y="333003"/>
                  <a:pt x="4004031" y="138073"/>
                  <a:pt x="3802012" y="72506"/>
                </a:cubicBezTo>
                <a:cubicBezTo>
                  <a:pt x="3599993" y="6939"/>
                  <a:pt x="3670878" y="12254"/>
                  <a:pt x="3525566" y="6187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Network Controller’s view</a:t>
            </a:r>
          </a:p>
          <a:p>
            <a:pPr algn="ctr"/>
            <a:endParaRPr lang="en-US" sz="2000" dirty="0" smtClean="0"/>
          </a:p>
        </p:txBody>
      </p:sp>
      <p:sp>
        <p:nvSpPr>
          <p:cNvPr id="62" name="Rectangle 61"/>
          <p:cNvSpPr/>
          <p:nvPr/>
        </p:nvSpPr>
        <p:spPr>
          <a:xfrm>
            <a:off x="971600" y="5766355"/>
            <a:ext cx="7272808" cy="8309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Mapping Service Requests to Network Resources: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UNI-Augmented Network Topology</a:t>
            </a:r>
            <a:endParaRPr lang="en-US" sz="28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7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16444</TotalTime>
  <Words>411</Words>
  <Application>Microsoft Office PowerPoint</Application>
  <PresentationFormat>Affichage à l'écran (4:3)</PresentationFormat>
  <Paragraphs>200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A YANG Model for  User-Network Interface (UNI) Topologies </vt:lpstr>
      <vt:lpstr>Agenda</vt:lpstr>
      <vt:lpstr>One Service, Many Views</vt:lpstr>
      <vt:lpstr>One Service, Many Views</vt:lpstr>
      <vt:lpstr>One Service, Many Views</vt:lpstr>
      <vt:lpstr>One Service, Many Views</vt:lpstr>
      <vt:lpstr>One Service, Many Views</vt:lpstr>
      <vt:lpstr>One Service, Many Views</vt:lpstr>
      <vt:lpstr>One Service, Many Views</vt:lpstr>
      <vt:lpstr>UNI-Augmented Network Topology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YANG Model for User-Network Interface (UNI) Topologies</dc:title>
  <dc:creator>BOUCADAIR Mohamed IMT/OLN</dc:creator>
  <cp:lastModifiedBy>BOUCADAIR Mohamed TGI/OLN</cp:lastModifiedBy>
  <cp:revision>753</cp:revision>
  <dcterms:created xsi:type="dcterms:W3CDTF">2016-11-23T08:01:43Z</dcterms:created>
  <dcterms:modified xsi:type="dcterms:W3CDTF">2020-04-03T11:24:18Z</dcterms:modified>
</cp:coreProperties>
</file>