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63" r:id="rId4"/>
    <p:sldId id="259" r:id="rId5"/>
    <p:sldId id="258" r:id="rId6"/>
    <p:sldId id="264" r:id="rId7"/>
    <p:sldId id="261" r:id="rId8"/>
    <p:sldId id="267" r:id="rId9"/>
    <p:sldId id="268"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A86EF1-9773-8D42-8462-AFC526AD906A}">
          <p14:sldIdLst>
            <p14:sldId id="256"/>
            <p14:sldId id="257"/>
            <p14:sldId id="263"/>
            <p14:sldId id="259"/>
            <p14:sldId id="258"/>
            <p14:sldId id="264"/>
            <p14:sldId id="261"/>
            <p14:sldId id="267"/>
            <p14:sldId id="268"/>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77"/>
    <p:restoredTop sz="94626"/>
  </p:normalViewPr>
  <p:slideViewPr>
    <p:cSldViewPr snapToGrid="0" snapToObjects="1">
      <p:cViewPr varScale="1">
        <p:scale>
          <a:sx n="121" d="100"/>
          <a:sy n="121" d="100"/>
        </p:scale>
        <p:origin x="131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B94A13-A754-D247-A002-8FBB5343236A}" type="datetimeFigureOut">
              <a:rPr lang="en-US" smtClean="0"/>
              <a:t>4/3/20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3FD777-CF66-1C41-AF1E-B1C7208208F4}" type="slidenum">
              <a:rPr lang="en-US" smtClean="0"/>
              <a:t>‹#›</a:t>
            </a:fld>
            <a:endParaRPr lang="en-US"/>
          </a:p>
        </p:txBody>
      </p:sp>
    </p:spTree>
    <p:extLst>
      <p:ext uri="{BB962C8B-B14F-4D97-AF65-F5344CB8AC3E}">
        <p14:creationId xmlns:p14="http://schemas.microsoft.com/office/powerpoint/2010/main" val="148224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88FE-29C9-9446-9E9C-77B5B9B003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B1C64D-84DE-C349-88B5-50038BEA94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D238E5-CF62-2B48-BF79-E4C285A7DCEB}"/>
              </a:ext>
            </a:extLst>
          </p:cNvPr>
          <p:cNvSpPr>
            <a:spLocks noGrp="1"/>
          </p:cNvSpPr>
          <p:nvPr>
            <p:ph type="dt" sz="half" idx="10"/>
          </p:nvPr>
        </p:nvSpPr>
        <p:spPr/>
        <p:txBody>
          <a:bodyPr/>
          <a:lstStyle/>
          <a:p>
            <a:fld id="{CBB7C53E-3D6D-0E4E-90AC-E8C0B7E371AE}" type="datetime1">
              <a:rPr lang="en-US" smtClean="0"/>
              <a:t>4/3/20</a:t>
            </a:fld>
            <a:endParaRPr lang="en-US"/>
          </a:p>
        </p:txBody>
      </p:sp>
      <p:sp>
        <p:nvSpPr>
          <p:cNvPr id="5" name="Footer Placeholder 4">
            <a:extLst>
              <a:ext uri="{FF2B5EF4-FFF2-40B4-BE49-F238E27FC236}">
                <a16:creationId xmlns:a16="http://schemas.microsoft.com/office/drawing/2014/main" id="{E2F546EE-BC20-2441-9619-E53DB08514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606E8-D966-0749-A42F-887E977271D1}"/>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20950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963C0-31AE-624F-8A60-F96B8B4BCF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A844DA-68CD-7A46-A38D-C898F1F9730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EC861A-6A79-344E-8F7A-CC5283DE3DF5}"/>
              </a:ext>
            </a:extLst>
          </p:cNvPr>
          <p:cNvSpPr>
            <a:spLocks noGrp="1"/>
          </p:cNvSpPr>
          <p:nvPr>
            <p:ph type="dt" sz="half" idx="10"/>
          </p:nvPr>
        </p:nvSpPr>
        <p:spPr/>
        <p:txBody>
          <a:bodyPr/>
          <a:lstStyle/>
          <a:p>
            <a:fld id="{7A554205-F4FF-194A-8A1B-D2E678CE8B32}" type="datetime1">
              <a:rPr lang="en-US" smtClean="0"/>
              <a:t>4/3/20</a:t>
            </a:fld>
            <a:endParaRPr lang="en-US"/>
          </a:p>
        </p:txBody>
      </p:sp>
      <p:sp>
        <p:nvSpPr>
          <p:cNvPr id="5" name="Footer Placeholder 4">
            <a:extLst>
              <a:ext uri="{FF2B5EF4-FFF2-40B4-BE49-F238E27FC236}">
                <a16:creationId xmlns:a16="http://schemas.microsoft.com/office/drawing/2014/main" id="{A4C6C5AD-24D7-4940-8C37-A190A1BCB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B10CFD-D409-AF49-82D2-633751A067E4}"/>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1864304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AB0822-267F-E441-8633-2A6399661F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6E735F-28B3-BC47-A2A4-490F25845D0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9DDEBD-15EC-B84D-BDF8-02C240872CD0}"/>
              </a:ext>
            </a:extLst>
          </p:cNvPr>
          <p:cNvSpPr>
            <a:spLocks noGrp="1"/>
          </p:cNvSpPr>
          <p:nvPr>
            <p:ph type="dt" sz="half" idx="10"/>
          </p:nvPr>
        </p:nvSpPr>
        <p:spPr/>
        <p:txBody>
          <a:bodyPr/>
          <a:lstStyle/>
          <a:p>
            <a:fld id="{BBD6FF66-2D97-DF4F-BC01-0EB7D37E211B}" type="datetime1">
              <a:rPr lang="en-US" smtClean="0"/>
              <a:t>4/3/20</a:t>
            </a:fld>
            <a:endParaRPr lang="en-US"/>
          </a:p>
        </p:txBody>
      </p:sp>
      <p:sp>
        <p:nvSpPr>
          <p:cNvPr id="5" name="Footer Placeholder 4">
            <a:extLst>
              <a:ext uri="{FF2B5EF4-FFF2-40B4-BE49-F238E27FC236}">
                <a16:creationId xmlns:a16="http://schemas.microsoft.com/office/drawing/2014/main" id="{65FF37D4-401F-2849-A3F7-F270847FDE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265A97-607A-5041-94AB-525F3A0E0E27}"/>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183815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E4550-7D0F-A04D-8343-2298CD6006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1ED3E0-7E00-E149-A9E4-8F5C5DB73D3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04DC1E-4FA6-B047-839D-D24F8F57FBB9}"/>
              </a:ext>
            </a:extLst>
          </p:cNvPr>
          <p:cNvSpPr>
            <a:spLocks noGrp="1"/>
          </p:cNvSpPr>
          <p:nvPr>
            <p:ph type="dt" sz="half" idx="10"/>
          </p:nvPr>
        </p:nvSpPr>
        <p:spPr/>
        <p:txBody>
          <a:bodyPr/>
          <a:lstStyle/>
          <a:p>
            <a:fld id="{1D547563-A29D-5D4D-B5F0-7185AC6EDCB0}" type="datetime1">
              <a:rPr lang="en-US" smtClean="0"/>
              <a:t>4/3/20</a:t>
            </a:fld>
            <a:endParaRPr lang="en-US"/>
          </a:p>
        </p:txBody>
      </p:sp>
      <p:sp>
        <p:nvSpPr>
          <p:cNvPr id="5" name="Footer Placeholder 4">
            <a:extLst>
              <a:ext uri="{FF2B5EF4-FFF2-40B4-BE49-F238E27FC236}">
                <a16:creationId xmlns:a16="http://schemas.microsoft.com/office/drawing/2014/main" id="{8ADAFD41-E592-8B41-BE81-CB51A92C5E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1006EF-20CE-DF44-AD10-F289A5E7FE53}"/>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54444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687C1-28E8-BD4E-BDE1-8029F2D503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23C844-05ED-6845-842F-0AEEC6758B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D28280A-22E5-8C45-9CBC-D67E95A7BAF9}"/>
              </a:ext>
            </a:extLst>
          </p:cNvPr>
          <p:cNvSpPr>
            <a:spLocks noGrp="1"/>
          </p:cNvSpPr>
          <p:nvPr>
            <p:ph type="dt" sz="half" idx="10"/>
          </p:nvPr>
        </p:nvSpPr>
        <p:spPr/>
        <p:txBody>
          <a:bodyPr/>
          <a:lstStyle/>
          <a:p>
            <a:fld id="{30C96066-CA80-2948-B93B-0AB9D325CD0F}" type="datetime1">
              <a:rPr lang="en-US" smtClean="0"/>
              <a:t>4/3/20</a:t>
            </a:fld>
            <a:endParaRPr lang="en-US"/>
          </a:p>
        </p:txBody>
      </p:sp>
      <p:sp>
        <p:nvSpPr>
          <p:cNvPr id="5" name="Footer Placeholder 4">
            <a:extLst>
              <a:ext uri="{FF2B5EF4-FFF2-40B4-BE49-F238E27FC236}">
                <a16:creationId xmlns:a16="http://schemas.microsoft.com/office/drawing/2014/main" id="{9B5FFAC6-6E1A-C143-A832-CF11F1EB55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CB7D3E-E7B7-364E-AB63-071D2173EA98}"/>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241983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A283D-F244-1645-B424-1D03284387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11B736-B085-544F-AE16-3A755AE0E25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E127A29-91D7-0746-A994-2C7FCF5CEAE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94D8AC-9A8C-FF4A-B119-DFFEBD353C78}"/>
              </a:ext>
            </a:extLst>
          </p:cNvPr>
          <p:cNvSpPr>
            <a:spLocks noGrp="1"/>
          </p:cNvSpPr>
          <p:nvPr>
            <p:ph type="dt" sz="half" idx="10"/>
          </p:nvPr>
        </p:nvSpPr>
        <p:spPr/>
        <p:txBody>
          <a:bodyPr/>
          <a:lstStyle/>
          <a:p>
            <a:fld id="{DCA8472C-E4AC-EA48-B784-18079A4801EF}" type="datetime1">
              <a:rPr lang="en-US" smtClean="0"/>
              <a:t>4/3/20</a:t>
            </a:fld>
            <a:endParaRPr lang="en-US"/>
          </a:p>
        </p:txBody>
      </p:sp>
      <p:sp>
        <p:nvSpPr>
          <p:cNvPr id="6" name="Footer Placeholder 5">
            <a:extLst>
              <a:ext uri="{FF2B5EF4-FFF2-40B4-BE49-F238E27FC236}">
                <a16:creationId xmlns:a16="http://schemas.microsoft.com/office/drawing/2014/main" id="{4B70B75D-A84F-A448-B822-1252AE5B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ECFCDD-5781-3C45-AD6C-FCB336F56FAC}"/>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2634140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2635F-3906-6644-9220-79BC2E33222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E66135-BC00-AB40-9A0F-F824D86BC0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6EE4268-B871-1846-AB70-94070818373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49D0A4-E862-394A-A2B1-A3B630E366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482DCC0-B4F6-F949-B314-09B98507A39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4D212F-45EE-2746-BFB3-C2A132988515}"/>
              </a:ext>
            </a:extLst>
          </p:cNvPr>
          <p:cNvSpPr>
            <a:spLocks noGrp="1"/>
          </p:cNvSpPr>
          <p:nvPr>
            <p:ph type="dt" sz="half" idx="10"/>
          </p:nvPr>
        </p:nvSpPr>
        <p:spPr/>
        <p:txBody>
          <a:bodyPr/>
          <a:lstStyle/>
          <a:p>
            <a:fld id="{9606EA73-A138-9E45-AE45-A57000650716}" type="datetime1">
              <a:rPr lang="en-US" smtClean="0"/>
              <a:t>4/3/20</a:t>
            </a:fld>
            <a:endParaRPr lang="en-US"/>
          </a:p>
        </p:txBody>
      </p:sp>
      <p:sp>
        <p:nvSpPr>
          <p:cNvPr id="8" name="Footer Placeholder 7">
            <a:extLst>
              <a:ext uri="{FF2B5EF4-FFF2-40B4-BE49-F238E27FC236}">
                <a16:creationId xmlns:a16="http://schemas.microsoft.com/office/drawing/2014/main" id="{78AE2E4C-9EF3-AC41-A843-C0AAB8A8BAD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8631AD-1263-6240-8281-4FE8E845833E}"/>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1297158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556D8-5BEA-3F46-8525-5F0E593A64F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5CC455E-963D-CA4C-8BCE-687E73ACEC9F}"/>
              </a:ext>
            </a:extLst>
          </p:cNvPr>
          <p:cNvSpPr>
            <a:spLocks noGrp="1"/>
          </p:cNvSpPr>
          <p:nvPr>
            <p:ph type="dt" sz="half" idx="10"/>
          </p:nvPr>
        </p:nvSpPr>
        <p:spPr/>
        <p:txBody>
          <a:bodyPr/>
          <a:lstStyle/>
          <a:p>
            <a:fld id="{D65219E8-FB79-B547-B2DB-09E345CFCA0B}" type="datetime1">
              <a:rPr lang="en-US" smtClean="0"/>
              <a:t>4/3/20</a:t>
            </a:fld>
            <a:endParaRPr lang="en-US"/>
          </a:p>
        </p:txBody>
      </p:sp>
      <p:sp>
        <p:nvSpPr>
          <p:cNvPr id="4" name="Footer Placeholder 3">
            <a:extLst>
              <a:ext uri="{FF2B5EF4-FFF2-40B4-BE49-F238E27FC236}">
                <a16:creationId xmlns:a16="http://schemas.microsoft.com/office/drawing/2014/main" id="{D6AE267C-F972-B74A-952B-6DA8E635A7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A849FE9-6AF9-2043-BB01-9743AFFC3808}"/>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402733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AA62E0-442F-D642-B540-0BE93434E658}"/>
              </a:ext>
            </a:extLst>
          </p:cNvPr>
          <p:cNvSpPr>
            <a:spLocks noGrp="1"/>
          </p:cNvSpPr>
          <p:nvPr>
            <p:ph type="dt" sz="half" idx="10"/>
          </p:nvPr>
        </p:nvSpPr>
        <p:spPr/>
        <p:txBody>
          <a:bodyPr/>
          <a:lstStyle/>
          <a:p>
            <a:fld id="{061C7085-61F4-9247-8E32-7309B36CC781}" type="datetime1">
              <a:rPr lang="en-US" smtClean="0"/>
              <a:t>4/3/20</a:t>
            </a:fld>
            <a:endParaRPr lang="en-US"/>
          </a:p>
        </p:txBody>
      </p:sp>
      <p:sp>
        <p:nvSpPr>
          <p:cNvPr id="3" name="Footer Placeholder 2">
            <a:extLst>
              <a:ext uri="{FF2B5EF4-FFF2-40B4-BE49-F238E27FC236}">
                <a16:creationId xmlns:a16="http://schemas.microsoft.com/office/drawing/2014/main" id="{8EF4691B-6127-0649-8DF2-159C01BA65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C2A3DC-AADB-7A42-A77E-7D9005AB9D91}"/>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1201093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AA547-714D-054C-A841-A345B1555F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0BC15A-7C91-CF4D-93BB-6F0EE0976F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F5D499-E6BF-6542-AA04-986321C968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9AD3FB8-7FD1-124C-B68E-44A932DE89CB}"/>
              </a:ext>
            </a:extLst>
          </p:cNvPr>
          <p:cNvSpPr>
            <a:spLocks noGrp="1"/>
          </p:cNvSpPr>
          <p:nvPr>
            <p:ph type="dt" sz="half" idx="10"/>
          </p:nvPr>
        </p:nvSpPr>
        <p:spPr/>
        <p:txBody>
          <a:bodyPr/>
          <a:lstStyle/>
          <a:p>
            <a:fld id="{2618B70B-CC2F-FC4B-9568-EEB00FE331DC}" type="datetime1">
              <a:rPr lang="en-US" smtClean="0"/>
              <a:t>4/3/20</a:t>
            </a:fld>
            <a:endParaRPr lang="en-US"/>
          </a:p>
        </p:txBody>
      </p:sp>
      <p:sp>
        <p:nvSpPr>
          <p:cNvPr id="6" name="Footer Placeholder 5">
            <a:extLst>
              <a:ext uri="{FF2B5EF4-FFF2-40B4-BE49-F238E27FC236}">
                <a16:creationId xmlns:a16="http://schemas.microsoft.com/office/drawing/2014/main" id="{B18C6DCD-75C0-694E-AB72-A56E2D6BAE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FB4292-E398-7F44-8DF1-5F38B6E46FFD}"/>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2053464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02221-1519-C941-A58E-2649F7F7F6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89FE78-6DBF-604B-AFA4-194505DFCD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3FB95A4-6294-254D-9BBD-BA6CA0760E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6EBEF93-2410-AF4A-BA5E-2583FBAFE6F4}"/>
              </a:ext>
            </a:extLst>
          </p:cNvPr>
          <p:cNvSpPr>
            <a:spLocks noGrp="1"/>
          </p:cNvSpPr>
          <p:nvPr>
            <p:ph type="dt" sz="half" idx="10"/>
          </p:nvPr>
        </p:nvSpPr>
        <p:spPr/>
        <p:txBody>
          <a:bodyPr/>
          <a:lstStyle/>
          <a:p>
            <a:fld id="{3E950C30-4A1E-D64E-8FE6-4FF35BC4CD15}" type="datetime1">
              <a:rPr lang="en-US" smtClean="0"/>
              <a:t>4/3/20</a:t>
            </a:fld>
            <a:endParaRPr lang="en-US"/>
          </a:p>
        </p:txBody>
      </p:sp>
      <p:sp>
        <p:nvSpPr>
          <p:cNvPr id="6" name="Footer Placeholder 5">
            <a:extLst>
              <a:ext uri="{FF2B5EF4-FFF2-40B4-BE49-F238E27FC236}">
                <a16:creationId xmlns:a16="http://schemas.microsoft.com/office/drawing/2014/main" id="{AB5098A6-3B7E-7E40-B6D1-6B548A6E55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E2E087-B32D-5C41-A199-A75D06E8867D}"/>
              </a:ext>
            </a:extLst>
          </p:cNvPr>
          <p:cNvSpPr>
            <a:spLocks noGrp="1"/>
          </p:cNvSpPr>
          <p:nvPr>
            <p:ph type="sldNum" sz="quarter" idx="12"/>
          </p:nvPr>
        </p:nvSpPr>
        <p:spPr/>
        <p:txBody>
          <a:bodyPr/>
          <a:lstStyle/>
          <a:p>
            <a:fld id="{FB25966E-7440-3547-BC8B-BD35A31FDB97}" type="slidenum">
              <a:rPr lang="en-US" smtClean="0"/>
              <a:t>‹#›</a:t>
            </a:fld>
            <a:endParaRPr lang="en-US"/>
          </a:p>
        </p:txBody>
      </p:sp>
    </p:spTree>
    <p:extLst>
      <p:ext uri="{BB962C8B-B14F-4D97-AF65-F5344CB8AC3E}">
        <p14:creationId xmlns:p14="http://schemas.microsoft.com/office/powerpoint/2010/main" val="1729760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049E3F-70EE-214E-A36C-8D6F8C67E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6C5BEC-1B9A-904D-B0F4-8886E430D4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1BDD44-C92C-5C42-A494-43DD75621E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50B1F1-D907-3543-AD26-4746D7FC715C}" type="datetime1">
              <a:rPr lang="en-US" smtClean="0"/>
              <a:t>4/3/20</a:t>
            </a:fld>
            <a:endParaRPr lang="en-US"/>
          </a:p>
        </p:txBody>
      </p:sp>
      <p:sp>
        <p:nvSpPr>
          <p:cNvPr id="5" name="Footer Placeholder 4">
            <a:extLst>
              <a:ext uri="{FF2B5EF4-FFF2-40B4-BE49-F238E27FC236}">
                <a16:creationId xmlns:a16="http://schemas.microsoft.com/office/drawing/2014/main" id="{5F94BA11-EA03-0142-9686-36028F456D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FD3E04E-AD92-1148-9D30-7C3676E45B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25966E-7440-3547-BC8B-BD35A31FDB97}" type="slidenum">
              <a:rPr lang="en-US" smtClean="0"/>
              <a:t>‹#›</a:t>
            </a:fld>
            <a:endParaRPr lang="en-US"/>
          </a:p>
        </p:txBody>
      </p:sp>
    </p:spTree>
    <p:extLst>
      <p:ext uri="{BB962C8B-B14F-4D97-AF65-F5344CB8AC3E}">
        <p14:creationId xmlns:p14="http://schemas.microsoft.com/office/powerpoint/2010/main" val="1217945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9D03F-4248-034B-BF44-2B0C4355A164}"/>
              </a:ext>
            </a:extLst>
          </p:cNvPr>
          <p:cNvSpPr>
            <a:spLocks noGrp="1"/>
          </p:cNvSpPr>
          <p:nvPr>
            <p:ph type="ctrTitle"/>
          </p:nvPr>
        </p:nvSpPr>
        <p:spPr/>
        <p:txBody>
          <a:bodyPr/>
          <a:lstStyle/>
          <a:p>
            <a:r>
              <a:rPr lang="en-US" dirty="0"/>
              <a:t>Sampled Streaming</a:t>
            </a:r>
          </a:p>
        </p:txBody>
      </p:sp>
      <p:sp>
        <p:nvSpPr>
          <p:cNvPr id="3" name="Subtitle 2">
            <a:extLst>
              <a:ext uri="{FF2B5EF4-FFF2-40B4-BE49-F238E27FC236}">
                <a16:creationId xmlns:a16="http://schemas.microsoft.com/office/drawing/2014/main" id="{91C8BF51-4269-B247-B100-8573064A47A1}"/>
              </a:ext>
            </a:extLst>
          </p:cNvPr>
          <p:cNvSpPr>
            <a:spLocks noGrp="1"/>
          </p:cNvSpPr>
          <p:nvPr>
            <p:ph type="subTitle" idx="1"/>
          </p:nvPr>
        </p:nvSpPr>
        <p:spPr>
          <a:xfrm>
            <a:off x="1524000" y="3602038"/>
            <a:ext cx="9144000" cy="3001962"/>
          </a:xfrm>
        </p:spPr>
        <p:txBody>
          <a:bodyPr>
            <a:normAutofit fontScale="92500" lnSpcReduction="20000"/>
          </a:bodyPr>
          <a:lstStyle/>
          <a:p>
            <a:r>
              <a:rPr lang="en-US" dirty="0"/>
              <a:t>draft-gray-sampled-streaming-03</a:t>
            </a:r>
          </a:p>
          <a:p>
            <a:endParaRPr lang="en-US" dirty="0"/>
          </a:p>
          <a:p>
            <a:r>
              <a:rPr lang="en-US" dirty="0"/>
              <a:t>IETF 107, Virtual Meeting</a:t>
            </a:r>
          </a:p>
          <a:p>
            <a:r>
              <a:rPr lang="en-US" dirty="0"/>
              <a:t>April 2020</a:t>
            </a:r>
          </a:p>
          <a:p>
            <a:endParaRPr lang="en-US" dirty="0"/>
          </a:p>
          <a:p>
            <a:r>
              <a:rPr lang="en-US" b="1" u="sng" dirty="0"/>
              <a:t>Authors:</a:t>
            </a:r>
          </a:p>
          <a:p>
            <a:r>
              <a:rPr lang="en-US" dirty="0"/>
              <a:t>Andrew Gray (Charter Communications)</a:t>
            </a:r>
          </a:p>
          <a:p>
            <a:r>
              <a:rPr lang="en-US" dirty="0"/>
              <a:t>LJ </a:t>
            </a:r>
            <a:r>
              <a:rPr lang="en-US" dirty="0" err="1"/>
              <a:t>Wobker</a:t>
            </a:r>
            <a:r>
              <a:rPr lang="en-US" dirty="0"/>
              <a:t> (Cisco Systems)</a:t>
            </a:r>
          </a:p>
        </p:txBody>
      </p:sp>
      <p:sp>
        <p:nvSpPr>
          <p:cNvPr id="4" name="Slide Number Placeholder 3">
            <a:extLst>
              <a:ext uri="{FF2B5EF4-FFF2-40B4-BE49-F238E27FC236}">
                <a16:creationId xmlns:a16="http://schemas.microsoft.com/office/drawing/2014/main" id="{7DC8F35B-03B3-E143-9B16-B08949E58298}"/>
              </a:ext>
            </a:extLst>
          </p:cNvPr>
          <p:cNvSpPr>
            <a:spLocks noGrp="1"/>
          </p:cNvSpPr>
          <p:nvPr>
            <p:ph type="sldNum" sz="quarter" idx="12"/>
          </p:nvPr>
        </p:nvSpPr>
        <p:spPr/>
        <p:txBody>
          <a:bodyPr/>
          <a:lstStyle/>
          <a:p>
            <a:fld id="{FB25966E-7440-3547-BC8B-BD35A31FDB97}" type="slidenum">
              <a:rPr lang="en-US" smtClean="0"/>
              <a:t>1</a:t>
            </a:fld>
            <a:endParaRPr lang="en-US"/>
          </a:p>
        </p:txBody>
      </p:sp>
    </p:spTree>
    <p:extLst>
      <p:ext uri="{BB962C8B-B14F-4D97-AF65-F5344CB8AC3E}">
        <p14:creationId xmlns:p14="http://schemas.microsoft.com/office/powerpoint/2010/main" val="1489733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1DBD9-8267-6A4F-9868-DF778CCDBD1F}"/>
              </a:ext>
            </a:extLst>
          </p:cNvPr>
          <p:cNvSpPr>
            <a:spLocks noGrp="1"/>
          </p:cNvSpPr>
          <p:nvPr>
            <p:ph type="ctrTitle"/>
          </p:nvPr>
        </p:nvSpPr>
        <p:spPr/>
        <p:txBody>
          <a:bodyPr/>
          <a:lstStyle/>
          <a:p>
            <a:pPr algn="ctr"/>
            <a:r>
              <a:rPr lang="en-US" b="1" dirty="0"/>
              <a:t>Q&amp;A</a:t>
            </a:r>
          </a:p>
        </p:txBody>
      </p:sp>
      <p:sp>
        <p:nvSpPr>
          <p:cNvPr id="5" name="Subtitle 4">
            <a:extLst>
              <a:ext uri="{FF2B5EF4-FFF2-40B4-BE49-F238E27FC236}">
                <a16:creationId xmlns:a16="http://schemas.microsoft.com/office/drawing/2014/main" id="{71069A50-817C-C247-9AA1-A582BE3ADC17}"/>
              </a:ext>
            </a:extLst>
          </p:cNvPr>
          <p:cNvSpPr>
            <a:spLocks noGrp="1"/>
          </p:cNvSpPr>
          <p:nvPr>
            <p:ph type="subTitle" idx="1"/>
          </p:nvPr>
        </p:nvSpPr>
        <p:spPr/>
        <p:txBody>
          <a:bodyPr/>
          <a:lstStyle/>
          <a:p>
            <a:endParaRPr lang="en-US" dirty="0"/>
          </a:p>
        </p:txBody>
      </p:sp>
      <p:sp>
        <p:nvSpPr>
          <p:cNvPr id="3" name="Slide Number Placeholder 2">
            <a:extLst>
              <a:ext uri="{FF2B5EF4-FFF2-40B4-BE49-F238E27FC236}">
                <a16:creationId xmlns:a16="http://schemas.microsoft.com/office/drawing/2014/main" id="{C24F8A15-602F-BB41-8568-5E58B4E8C964}"/>
              </a:ext>
            </a:extLst>
          </p:cNvPr>
          <p:cNvSpPr>
            <a:spLocks noGrp="1"/>
          </p:cNvSpPr>
          <p:nvPr>
            <p:ph type="sldNum" sz="quarter" idx="12"/>
          </p:nvPr>
        </p:nvSpPr>
        <p:spPr/>
        <p:txBody>
          <a:bodyPr/>
          <a:lstStyle/>
          <a:p>
            <a:fld id="{FB25966E-7440-3547-BC8B-BD35A31FDB97}" type="slidenum">
              <a:rPr lang="en-US" smtClean="0"/>
              <a:t>10</a:t>
            </a:fld>
            <a:endParaRPr lang="en-US"/>
          </a:p>
        </p:txBody>
      </p:sp>
    </p:spTree>
    <p:extLst>
      <p:ext uri="{BB962C8B-B14F-4D97-AF65-F5344CB8AC3E}">
        <p14:creationId xmlns:p14="http://schemas.microsoft.com/office/powerpoint/2010/main" val="1599387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9FDC1-4B86-EE4B-AE72-938B7BC5B364}"/>
              </a:ext>
            </a:extLst>
          </p:cNvPr>
          <p:cNvSpPr>
            <a:spLocks noGrp="1"/>
          </p:cNvSpPr>
          <p:nvPr>
            <p:ph type="title"/>
          </p:nvPr>
        </p:nvSpPr>
        <p:spPr/>
        <p:txBody>
          <a:bodyPr/>
          <a:lstStyle/>
          <a:p>
            <a:r>
              <a:rPr lang="en-US" dirty="0"/>
              <a:t>Problem trying to solve</a:t>
            </a:r>
          </a:p>
        </p:txBody>
      </p:sp>
      <p:sp>
        <p:nvSpPr>
          <p:cNvPr id="3" name="Content Placeholder 2">
            <a:extLst>
              <a:ext uri="{FF2B5EF4-FFF2-40B4-BE49-F238E27FC236}">
                <a16:creationId xmlns:a16="http://schemas.microsoft.com/office/drawing/2014/main" id="{204E264C-13FB-E949-A7CB-EAAFE7E2FF98}"/>
              </a:ext>
            </a:extLst>
          </p:cNvPr>
          <p:cNvSpPr>
            <a:spLocks noGrp="1"/>
          </p:cNvSpPr>
          <p:nvPr>
            <p:ph idx="1"/>
          </p:nvPr>
        </p:nvSpPr>
        <p:spPr>
          <a:xfrm>
            <a:off x="838200" y="1825624"/>
            <a:ext cx="10515600" cy="5199119"/>
          </a:xfrm>
        </p:spPr>
        <p:txBody>
          <a:bodyPr>
            <a:normAutofit/>
          </a:bodyPr>
          <a:lstStyle/>
          <a:p>
            <a:pPr marL="0" indent="0">
              <a:buNone/>
            </a:pPr>
            <a:r>
              <a:rPr lang="en-US" dirty="0"/>
              <a:t>We need a way to perform packet captures of links in a consistent and configurable manner.</a:t>
            </a:r>
          </a:p>
          <a:p>
            <a:pPr lvl="1"/>
            <a:r>
              <a:rPr lang="en-US" dirty="0"/>
              <a:t>Inline sampling devices have to be upgraded every time link speed changes, typically lag behind, and are very expensive.</a:t>
            </a:r>
          </a:p>
          <a:p>
            <a:pPr lvl="1"/>
            <a:r>
              <a:rPr lang="en-US" dirty="0"/>
              <a:t>Traditional methods of doing this tend to be limited in capabilities, and require significant on-box processing and/or control plane punting.</a:t>
            </a:r>
          </a:p>
          <a:p>
            <a:pPr lvl="1"/>
            <a:r>
              <a:rPr lang="en-US" dirty="0"/>
              <a:t>Data planes are getting much faster – control planes not so much.</a:t>
            </a:r>
          </a:p>
          <a:p>
            <a:pPr lvl="1"/>
            <a:r>
              <a:rPr lang="en-US" dirty="0"/>
              <a:t>We have huge datacenter infrastructures we can throw lots and lots of data at.</a:t>
            </a:r>
          </a:p>
          <a:p>
            <a:pPr lvl="1"/>
            <a:r>
              <a:rPr lang="en-US" dirty="0"/>
              <a:t>We need to be able to have the device filter, and have sampling rates be variable between 1:1 (every packet) and very low sampling rates.</a:t>
            </a:r>
          </a:p>
          <a:p>
            <a:pPr lvl="1"/>
            <a:r>
              <a:rPr lang="en-US" dirty="0"/>
              <a:t>We must be able to capture as many headers and as much of the payload as possible.</a:t>
            </a:r>
          </a:p>
        </p:txBody>
      </p:sp>
      <p:sp>
        <p:nvSpPr>
          <p:cNvPr id="4" name="Slide Number Placeholder 3">
            <a:extLst>
              <a:ext uri="{FF2B5EF4-FFF2-40B4-BE49-F238E27FC236}">
                <a16:creationId xmlns:a16="http://schemas.microsoft.com/office/drawing/2014/main" id="{8E03AEA0-1360-9B47-89E3-D0BFE829FDF9}"/>
              </a:ext>
            </a:extLst>
          </p:cNvPr>
          <p:cNvSpPr>
            <a:spLocks noGrp="1"/>
          </p:cNvSpPr>
          <p:nvPr>
            <p:ph type="sldNum" sz="quarter" idx="12"/>
          </p:nvPr>
        </p:nvSpPr>
        <p:spPr/>
        <p:txBody>
          <a:bodyPr/>
          <a:lstStyle/>
          <a:p>
            <a:fld id="{FB25966E-7440-3547-BC8B-BD35A31FDB97}" type="slidenum">
              <a:rPr lang="en-US" smtClean="0"/>
              <a:t>2</a:t>
            </a:fld>
            <a:endParaRPr lang="en-US"/>
          </a:p>
        </p:txBody>
      </p:sp>
    </p:spTree>
    <p:extLst>
      <p:ext uri="{BB962C8B-B14F-4D97-AF65-F5344CB8AC3E}">
        <p14:creationId xmlns:p14="http://schemas.microsoft.com/office/powerpoint/2010/main" val="3244294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360-B6BB-0249-B27D-2A5790349C5A}"/>
              </a:ext>
            </a:extLst>
          </p:cNvPr>
          <p:cNvSpPr>
            <a:spLocks noGrp="1"/>
          </p:cNvSpPr>
          <p:nvPr>
            <p:ph type="title"/>
          </p:nvPr>
        </p:nvSpPr>
        <p:spPr/>
        <p:txBody>
          <a:bodyPr/>
          <a:lstStyle/>
          <a:p>
            <a:r>
              <a:rPr lang="en-US" dirty="0"/>
              <a:t>Nomenclature from the draft</a:t>
            </a:r>
          </a:p>
        </p:txBody>
      </p:sp>
      <p:sp>
        <p:nvSpPr>
          <p:cNvPr id="4" name="Rectangle 3">
            <a:extLst>
              <a:ext uri="{FF2B5EF4-FFF2-40B4-BE49-F238E27FC236}">
                <a16:creationId xmlns:a16="http://schemas.microsoft.com/office/drawing/2014/main" id="{EA28817B-C770-464C-B222-AE845760DA6B}"/>
              </a:ext>
            </a:extLst>
          </p:cNvPr>
          <p:cNvSpPr/>
          <p:nvPr/>
        </p:nvSpPr>
        <p:spPr>
          <a:xfrm>
            <a:off x="1955800" y="1854200"/>
            <a:ext cx="1993900" cy="1181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Client</a:t>
            </a:r>
          </a:p>
        </p:txBody>
      </p:sp>
      <p:sp>
        <p:nvSpPr>
          <p:cNvPr id="5" name="Rectangle 4">
            <a:extLst>
              <a:ext uri="{FF2B5EF4-FFF2-40B4-BE49-F238E27FC236}">
                <a16:creationId xmlns:a16="http://schemas.microsoft.com/office/drawing/2014/main" id="{257737D4-2DFC-EB46-8962-75D2DA7C0B95}"/>
              </a:ext>
            </a:extLst>
          </p:cNvPr>
          <p:cNvSpPr/>
          <p:nvPr/>
        </p:nvSpPr>
        <p:spPr>
          <a:xfrm>
            <a:off x="7493000" y="1854200"/>
            <a:ext cx="1993900" cy="1181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Receiver</a:t>
            </a:r>
          </a:p>
        </p:txBody>
      </p:sp>
      <p:sp>
        <p:nvSpPr>
          <p:cNvPr id="6" name="Rectangle 5">
            <a:extLst>
              <a:ext uri="{FF2B5EF4-FFF2-40B4-BE49-F238E27FC236}">
                <a16:creationId xmlns:a16="http://schemas.microsoft.com/office/drawing/2014/main" id="{9CC2DA3E-7FE4-F447-91F9-470069851A71}"/>
              </a:ext>
            </a:extLst>
          </p:cNvPr>
          <p:cNvSpPr/>
          <p:nvPr/>
        </p:nvSpPr>
        <p:spPr>
          <a:xfrm>
            <a:off x="3949700" y="4000500"/>
            <a:ext cx="3543300" cy="2222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dirty="0"/>
              <a:t>Replicator</a:t>
            </a:r>
          </a:p>
        </p:txBody>
      </p:sp>
      <p:sp>
        <p:nvSpPr>
          <p:cNvPr id="7" name="Rectangle 6">
            <a:extLst>
              <a:ext uri="{FF2B5EF4-FFF2-40B4-BE49-F238E27FC236}">
                <a16:creationId xmlns:a16="http://schemas.microsoft.com/office/drawing/2014/main" id="{4D2DBE26-EC58-F047-9FA3-BCE834D3C22A}"/>
              </a:ext>
            </a:extLst>
          </p:cNvPr>
          <p:cNvSpPr/>
          <p:nvPr/>
        </p:nvSpPr>
        <p:spPr>
          <a:xfrm>
            <a:off x="5143500" y="4991100"/>
            <a:ext cx="1155700" cy="8763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2800" dirty="0"/>
              <a:t>Point</a:t>
            </a:r>
          </a:p>
        </p:txBody>
      </p:sp>
      <p:cxnSp>
        <p:nvCxnSpPr>
          <p:cNvPr id="11" name="Straight Arrow Connector 10">
            <a:extLst>
              <a:ext uri="{FF2B5EF4-FFF2-40B4-BE49-F238E27FC236}">
                <a16:creationId xmlns:a16="http://schemas.microsoft.com/office/drawing/2014/main" id="{A390D09B-5FB9-BB47-B8C2-7D546BA7C714}"/>
              </a:ext>
            </a:extLst>
          </p:cNvPr>
          <p:cNvCxnSpPr/>
          <p:nvPr/>
        </p:nvCxnSpPr>
        <p:spPr>
          <a:xfrm>
            <a:off x="1362892" y="5690508"/>
            <a:ext cx="9067800" cy="0"/>
          </a:xfrm>
          <a:prstGeom prst="straightConnector1">
            <a:avLst/>
          </a:prstGeom>
          <a:ln w="762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TextBox 11">
            <a:extLst>
              <a:ext uri="{FF2B5EF4-FFF2-40B4-BE49-F238E27FC236}">
                <a16:creationId xmlns:a16="http://schemas.microsoft.com/office/drawing/2014/main" id="{1C05FE05-E412-0943-950A-94607829A0C2}"/>
              </a:ext>
            </a:extLst>
          </p:cNvPr>
          <p:cNvSpPr txBox="1"/>
          <p:nvPr/>
        </p:nvSpPr>
        <p:spPr>
          <a:xfrm>
            <a:off x="7631250" y="5321176"/>
            <a:ext cx="2264228" cy="369332"/>
          </a:xfrm>
          <a:prstGeom prst="rect">
            <a:avLst/>
          </a:prstGeom>
          <a:noFill/>
        </p:spPr>
        <p:txBody>
          <a:bodyPr wrap="square" rtlCol="0">
            <a:spAutoFit/>
          </a:bodyPr>
          <a:lstStyle/>
          <a:p>
            <a:r>
              <a:rPr lang="en-US" dirty="0"/>
              <a:t>Normal Traffic Flow</a:t>
            </a:r>
          </a:p>
        </p:txBody>
      </p:sp>
      <p:cxnSp>
        <p:nvCxnSpPr>
          <p:cNvPr id="13" name="Straight Arrow Connector 12">
            <a:extLst>
              <a:ext uri="{FF2B5EF4-FFF2-40B4-BE49-F238E27FC236}">
                <a16:creationId xmlns:a16="http://schemas.microsoft.com/office/drawing/2014/main" id="{94F24755-23A1-0647-9385-4B95E7CC1A0C}"/>
              </a:ext>
            </a:extLst>
          </p:cNvPr>
          <p:cNvCxnSpPr>
            <a:cxnSpLocks/>
            <a:endCxn id="5" idx="2"/>
          </p:cNvCxnSpPr>
          <p:nvPr/>
        </p:nvCxnSpPr>
        <p:spPr>
          <a:xfrm flipV="1">
            <a:off x="5994764" y="3035300"/>
            <a:ext cx="2495186" cy="2199766"/>
          </a:xfrm>
          <a:prstGeom prst="straightConnector1">
            <a:avLst/>
          </a:prstGeom>
          <a:ln w="76200" cap="flat" cmpd="sng" algn="ctr">
            <a:solidFill>
              <a:schemeClr val="accent6">
                <a:lumMod val="60000"/>
                <a:lumOff val="40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8" name="TextBox 17">
            <a:extLst>
              <a:ext uri="{FF2B5EF4-FFF2-40B4-BE49-F238E27FC236}">
                <a16:creationId xmlns:a16="http://schemas.microsoft.com/office/drawing/2014/main" id="{7767D73E-3A92-2A48-9374-8964C076C70D}"/>
              </a:ext>
            </a:extLst>
          </p:cNvPr>
          <p:cNvSpPr txBox="1"/>
          <p:nvPr/>
        </p:nvSpPr>
        <p:spPr>
          <a:xfrm>
            <a:off x="7811073" y="3607232"/>
            <a:ext cx="2264228" cy="369332"/>
          </a:xfrm>
          <a:prstGeom prst="rect">
            <a:avLst/>
          </a:prstGeom>
          <a:noFill/>
        </p:spPr>
        <p:txBody>
          <a:bodyPr wrap="square" rtlCol="0">
            <a:spAutoFit/>
          </a:bodyPr>
          <a:lstStyle/>
          <a:p>
            <a:r>
              <a:rPr lang="en-US" dirty="0"/>
              <a:t>Sampled Packets</a:t>
            </a:r>
          </a:p>
        </p:txBody>
      </p:sp>
      <p:cxnSp>
        <p:nvCxnSpPr>
          <p:cNvPr id="19" name="Straight Arrow Connector 18">
            <a:extLst>
              <a:ext uri="{FF2B5EF4-FFF2-40B4-BE49-F238E27FC236}">
                <a16:creationId xmlns:a16="http://schemas.microsoft.com/office/drawing/2014/main" id="{C12FF9F1-523A-E04D-AE1B-E61AFB77B46C}"/>
              </a:ext>
            </a:extLst>
          </p:cNvPr>
          <p:cNvCxnSpPr>
            <a:cxnSpLocks/>
            <a:stCxn id="4" idx="2"/>
          </p:cNvCxnSpPr>
          <p:nvPr/>
        </p:nvCxnSpPr>
        <p:spPr>
          <a:xfrm>
            <a:off x="2952750" y="3035300"/>
            <a:ext cx="1780615" cy="1310596"/>
          </a:xfrm>
          <a:prstGeom prst="straightConnector1">
            <a:avLst/>
          </a:prstGeom>
          <a:ln w="76200" cap="flat" cmpd="sng" algn="ctr">
            <a:solidFill>
              <a:schemeClr val="tx1">
                <a:lumMod val="75000"/>
                <a:lumOff val="25000"/>
              </a:schemeClr>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a:extLst>
              <a:ext uri="{FF2B5EF4-FFF2-40B4-BE49-F238E27FC236}">
                <a16:creationId xmlns:a16="http://schemas.microsoft.com/office/drawing/2014/main" id="{7D1946B1-B882-D44F-9FDF-B47D3E2D6F67}"/>
              </a:ext>
            </a:extLst>
          </p:cNvPr>
          <p:cNvSpPr txBox="1"/>
          <p:nvPr/>
        </p:nvSpPr>
        <p:spPr>
          <a:xfrm>
            <a:off x="1653475" y="3550042"/>
            <a:ext cx="2144101" cy="369332"/>
          </a:xfrm>
          <a:prstGeom prst="rect">
            <a:avLst/>
          </a:prstGeom>
          <a:noFill/>
        </p:spPr>
        <p:txBody>
          <a:bodyPr wrap="square" rtlCol="0">
            <a:spAutoFit/>
          </a:bodyPr>
          <a:lstStyle/>
          <a:p>
            <a:r>
              <a:rPr lang="en-US" dirty="0"/>
              <a:t>Control/Negotiation</a:t>
            </a:r>
          </a:p>
        </p:txBody>
      </p:sp>
      <p:sp>
        <p:nvSpPr>
          <p:cNvPr id="3" name="Slide Number Placeholder 2">
            <a:extLst>
              <a:ext uri="{FF2B5EF4-FFF2-40B4-BE49-F238E27FC236}">
                <a16:creationId xmlns:a16="http://schemas.microsoft.com/office/drawing/2014/main" id="{C2B29B35-EB3A-3044-A651-9A19547A3CEF}"/>
              </a:ext>
            </a:extLst>
          </p:cNvPr>
          <p:cNvSpPr>
            <a:spLocks noGrp="1"/>
          </p:cNvSpPr>
          <p:nvPr>
            <p:ph type="sldNum" sz="quarter" idx="12"/>
          </p:nvPr>
        </p:nvSpPr>
        <p:spPr/>
        <p:txBody>
          <a:bodyPr/>
          <a:lstStyle/>
          <a:p>
            <a:fld id="{FB25966E-7440-3547-BC8B-BD35A31FDB97}" type="slidenum">
              <a:rPr lang="en-US" smtClean="0"/>
              <a:t>3</a:t>
            </a:fld>
            <a:endParaRPr lang="en-US"/>
          </a:p>
        </p:txBody>
      </p:sp>
    </p:spTree>
    <p:extLst>
      <p:ext uri="{BB962C8B-B14F-4D97-AF65-F5344CB8AC3E}">
        <p14:creationId xmlns:p14="http://schemas.microsoft.com/office/powerpoint/2010/main" val="3276337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13889-11A8-9140-8D57-84A31F04A341}"/>
              </a:ext>
            </a:extLst>
          </p:cNvPr>
          <p:cNvSpPr>
            <a:spLocks noGrp="1"/>
          </p:cNvSpPr>
          <p:nvPr>
            <p:ph type="title"/>
          </p:nvPr>
        </p:nvSpPr>
        <p:spPr/>
        <p:txBody>
          <a:bodyPr/>
          <a:lstStyle/>
          <a:p>
            <a:r>
              <a:rPr lang="en-US" dirty="0"/>
              <a:t>Must haves</a:t>
            </a:r>
          </a:p>
        </p:txBody>
      </p:sp>
      <p:sp>
        <p:nvSpPr>
          <p:cNvPr id="3" name="Content Placeholder 2">
            <a:extLst>
              <a:ext uri="{FF2B5EF4-FFF2-40B4-BE49-F238E27FC236}">
                <a16:creationId xmlns:a16="http://schemas.microsoft.com/office/drawing/2014/main" id="{39CACF44-C71F-A840-9431-7BD7227C5B63}"/>
              </a:ext>
            </a:extLst>
          </p:cNvPr>
          <p:cNvSpPr>
            <a:spLocks noGrp="1"/>
          </p:cNvSpPr>
          <p:nvPr>
            <p:ph idx="1"/>
          </p:nvPr>
        </p:nvSpPr>
        <p:spPr/>
        <p:txBody>
          <a:bodyPr/>
          <a:lstStyle/>
          <a:p>
            <a:r>
              <a:rPr lang="en-US" dirty="0"/>
              <a:t>Must be very light on the on-box CPU and control plane (preferably no work at all done at the on-box control plane after set up)</a:t>
            </a:r>
          </a:p>
          <a:p>
            <a:pPr lvl="1"/>
            <a:r>
              <a:rPr lang="en-US" dirty="0"/>
              <a:t>Processing terabits of traffic on the data plane – control planes can’t keep up, even at very low sampling rates (1:20,000 or worse).</a:t>
            </a:r>
          </a:p>
          <a:p>
            <a:r>
              <a:rPr lang="en-US" dirty="0"/>
              <a:t>Must avoid ASIC recirculation or other issues that degrade performance as much as possible.</a:t>
            </a:r>
          </a:p>
          <a:p>
            <a:r>
              <a:rPr lang="en-US" dirty="0"/>
              <a:t>We want one method to cover multiple vendors, capturing on servers, etc.</a:t>
            </a:r>
          </a:p>
        </p:txBody>
      </p:sp>
      <p:sp>
        <p:nvSpPr>
          <p:cNvPr id="4" name="Slide Number Placeholder 3">
            <a:extLst>
              <a:ext uri="{FF2B5EF4-FFF2-40B4-BE49-F238E27FC236}">
                <a16:creationId xmlns:a16="http://schemas.microsoft.com/office/drawing/2014/main" id="{BC1E2298-D2A6-5643-956F-FC66E75FAA43}"/>
              </a:ext>
            </a:extLst>
          </p:cNvPr>
          <p:cNvSpPr>
            <a:spLocks noGrp="1"/>
          </p:cNvSpPr>
          <p:nvPr>
            <p:ph type="sldNum" sz="quarter" idx="12"/>
          </p:nvPr>
        </p:nvSpPr>
        <p:spPr/>
        <p:txBody>
          <a:bodyPr/>
          <a:lstStyle/>
          <a:p>
            <a:fld id="{FB25966E-7440-3547-BC8B-BD35A31FDB97}" type="slidenum">
              <a:rPr lang="en-US" smtClean="0"/>
              <a:t>4</a:t>
            </a:fld>
            <a:endParaRPr lang="en-US"/>
          </a:p>
        </p:txBody>
      </p:sp>
    </p:spTree>
    <p:extLst>
      <p:ext uri="{BB962C8B-B14F-4D97-AF65-F5344CB8AC3E}">
        <p14:creationId xmlns:p14="http://schemas.microsoft.com/office/powerpoint/2010/main" val="379678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C4D1F-EB6F-B847-A09C-D010EED24EC7}"/>
              </a:ext>
            </a:extLst>
          </p:cNvPr>
          <p:cNvSpPr>
            <a:spLocks noGrp="1"/>
          </p:cNvSpPr>
          <p:nvPr>
            <p:ph type="title"/>
          </p:nvPr>
        </p:nvSpPr>
        <p:spPr/>
        <p:txBody>
          <a:bodyPr/>
          <a:lstStyle/>
          <a:p>
            <a:r>
              <a:rPr lang="en-US" dirty="0"/>
              <a:t>Nice to haves</a:t>
            </a:r>
          </a:p>
        </p:txBody>
      </p:sp>
      <p:sp>
        <p:nvSpPr>
          <p:cNvPr id="3" name="Content Placeholder 2">
            <a:extLst>
              <a:ext uri="{FF2B5EF4-FFF2-40B4-BE49-F238E27FC236}">
                <a16:creationId xmlns:a16="http://schemas.microsoft.com/office/drawing/2014/main" id="{635F5266-58C7-4E4F-B137-A324072C2C75}"/>
              </a:ext>
            </a:extLst>
          </p:cNvPr>
          <p:cNvSpPr>
            <a:spLocks noGrp="1"/>
          </p:cNvSpPr>
          <p:nvPr>
            <p:ph idx="1"/>
          </p:nvPr>
        </p:nvSpPr>
        <p:spPr/>
        <p:txBody>
          <a:bodyPr/>
          <a:lstStyle/>
          <a:p>
            <a:r>
              <a:rPr lang="en-US" dirty="0"/>
              <a:t>Generally a device forwarding traffic knows a lot more about a given packet than just the raw packet – getting that information off-box is useful.</a:t>
            </a:r>
          </a:p>
          <a:p>
            <a:pPr lvl="1"/>
            <a:r>
              <a:rPr lang="en-US" dirty="0"/>
              <a:t>Precise receive or transmit timestamp.</a:t>
            </a:r>
          </a:p>
          <a:p>
            <a:pPr lvl="1"/>
            <a:r>
              <a:rPr lang="en-US" dirty="0"/>
              <a:t>Ingress and/or egress ports or tunnels, or other actions taken.</a:t>
            </a:r>
          </a:p>
          <a:p>
            <a:r>
              <a:rPr lang="en-US" dirty="0"/>
              <a:t>We would also like to be able to capture/sample packets that are dropped, in addition to those being forwarded.</a:t>
            </a:r>
          </a:p>
          <a:p>
            <a:pPr lvl="1"/>
            <a:r>
              <a:rPr lang="en-US" dirty="0"/>
              <a:t>Is QoS dropping the right things?</a:t>
            </a:r>
          </a:p>
          <a:p>
            <a:pPr lvl="1"/>
            <a:r>
              <a:rPr lang="en-US" dirty="0"/>
              <a:t>Are we seeing drops for other reasons?</a:t>
            </a:r>
          </a:p>
          <a:p>
            <a:pPr lvl="1"/>
            <a:r>
              <a:rPr lang="en-US" dirty="0"/>
              <a:t>Why is traffic being dropped or punted?</a:t>
            </a:r>
          </a:p>
        </p:txBody>
      </p:sp>
      <p:sp>
        <p:nvSpPr>
          <p:cNvPr id="4" name="Slide Number Placeholder 3">
            <a:extLst>
              <a:ext uri="{FF2B5EF4-FFF2-40B4-BE49-F238E27FC236}">
                <a16:creationId xmlns:a16="http://schemas.microsoft.com/office/drawing/2014/main" id="{00EE219C-A90F-0249-9742-15AC264D0D98}"/>
              </a:ext>
            </a:extLst>
          </p:cNvPr>
          <p:cNvSpPr>
            <a:spLocks noGrp="1"/>
          </p:cNvSpPr>
          <p:nvPr>
            <p:ph type="sldNum" sz="quarter" idx="12"/>
          </p:nvPr>
        </p:nvSpPr>
        <p:spPr/>
        <p:txBody>
          <a:bodyPr/>
          <a:lstStyle/>
          <a:p>
            <a:fld id="{FB25966E-7440-3547-BC8B-BD35A31FDB97}" type="slidenum">
              <a:rPr lang="en-US" smtClean="0"/>
              <a:t>5</a:t>
            </a:fld>
            <a:endParaRPr lang="en-US"/>
          </a:p>
        </p:txBody>
      </p:sp>
    </p:spTree>
    <p:extLst>
      <p:ext uri="{BB962C8B-B14F-4D97-AF65-F5344CB8AC3E}">
        <p14:creationId xmlns:p14="http://schemas.microsoft.com/office/powerpoint/2010/main" val="25953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3CF8C-29E6-9A49-84C9-5DB05EF10E98}"/>
              </a:ext>
            </a:extLst>
          </p:cNvPr>
          <p:cNvSpPr>
            <a:spLocks noGrp="1"/>
          </p:cNvSpPr>
          <p:nvPr>
            <p:ph type="title"/>
          </p:nvPr>
        </p:nvSpPr>
        <p:spPr/>
        <p:txBody>
          <a:bodyPr/>
          <a:lstStyle/>
          <a:p>
            <a:r>
              <a:rPr lang="en-US" dirty="0"/>
              <a:t>Why not IPFIX extensions, OAM extensions, etc.?</a:t>
            </a:r>
          </a:p>
        </p:txBody>
      </p:sp>
      <p:sp>
        <p:nvSpPr>
          <p:cNvPr id="3" name="Content Placeholder 2">
            <a:extLst>
              <a:ext uri="{FF2B5EF4-FFF2-40B4-BE49-F238E27FC236}">
                <a16:creationId xmlns:a16="http://schemas.microsoft.com/office/drawing/2014/main" id="{93E30EDB-5668-A345-BB43-BEACF2BFC92A}"/>
              </a:ext>
            </a:extLst>
          </p:cNvPr>
          <p:cNvSpPr>
            <a:spLocks noGrp="1"/>
          </p:cNvSpPr>
          <p:nvPr>
            <p:ph idx="1"/>
          </p:nvPr>
        </p:nvSpPr>
        <p:spPr>
          <a:xfrm>
            <a:off x="838200" y="1825625"/>
            <a:ext cx="10515600" cy="4836432"/>
          </a:xfrm>
        </p:spPr>
        <p:txBody>
          <a:bodyPr>
            <a:normAutofit/>
          </a:bodyPr>
          <a:lstStyle/>
          <a:p>
            <a:pPr lvl="1"/>
            <a:r>
              <a:rPr lang="en-US" dirty="0"/>
              <a:t>We need the raw packets.</a:t>
            </a:r>
          </a:p>
          <a:p>
            <a:pPr lvl="1"/>
            <a:r>
              <a:rPr lang="en-US" dirty="0"/>
              <a:t>We would like to have a chance at getting packets that are being dropped, as well as forwarded.</a:t>
            </a:r>
          </a:p>
          <a:p>
            <a:pPr lvl="1"/>
            <a:r>
              <a:rPr lang="en-US" dirty="0"/>
              <a:t>We need to be able to have different capture parameters for different types of traffic, and these can change relatively quickly.</a:t>
            </a:r>
          </a:p>
          <a:p>
            <a:pPr lvl="1"/>
            <a:r>
              <a:rPr lang="en-US" dirty="0"/>
              <a:t>We are interested in whatever additional information we can get out of forwarding ASICs.</a:t>
            </a:r>
          </a:p>
          <a:p>
            <a:pPr lvl="1"/>
            <a:r>
              <a:rPr lang="en-US" dirty="0"/>
              <a:t>Generally too dependent on control plane or on-box CPU.</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5FB88606-0BFF-AB45-8D9D-D2DBB6AFFF94}"/>
              </a:ext>
            </a:extLst>
          </p:cNvPr>
          <p:cNvSpPr>
            <a:spLocks noGrp="1"/>
          </p:cNvSpPr>
          <p:nvPr>
            <p:ph type="sldNum" sz="quarter" idx="12"/>
          </p:nvPr>
        </p:nvSpPr>
        <p:spPr/>
        <p:txBody>
          <a:bodyPr/>
          <a:lstStyle/>
          <a:p>
            <a:fld id="{FB25966E-7440-3547-BC8B-BD35A31FDB97}" type="slidenum">
              <a:rPr lang="en-US" smtClean="0"/>
              <a:t>6</a:t>
            </a:fld>
            <a:endParaRPr lang="en-US"/>
          </a:p>
        </p:txBody>
      </p:sp>
    </p:spTree>
    <p:extLst>
      <p:ext uri="{BB962C8B-B14F-4D97-AF65-F5344CB8AC3E}">
        <p14:creationId xmlns:p14="http://schemas.microsoft.com/office/powerpoint/2010/main" val="4223230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D7065-BAF7-1645-AB44-F14542B73D8E}"/>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4993ADA9-FCAE-B845-B310-A3AA0F67B6F2}"/>
              </a:ext>
            </a:extLst>
          </p:cNvPr>
          <p:cNvSpPr>
            <a:spLocks noGrp="1"/>
          </p:cNvSpPr>
          <p:nvPr>
            <p:ph idx="1"/>
          </p:nvPr>
        </p:nvSpPr>
        <p:spPr/>
        <p:txBody>
          <a:bodyPr>
            <a:normAutofit fontScale="92500" lnSpcReduction="10000"/>
          </a:bodyPr>
          <a:lstStyle/>
          <a:p>
            <a:r>
              <a:rPr lang="en-US" dirty="0"/>
              <a:t>The -01 version had code written to support (Replicator was a server, Point was effectively </a:t>
            </a:r>
            <a:r>
              <a:rPr lang="en-US" dirty="0" err="1"/>
              <a:t>tcpdump</a:t>
            </a:r>
            <a:r>
              <a:rPr lang="en-US" dirty="0"/>
              <a:t>, Client and Receiver were simple applications).  The -02 version has a fair number of updates to the negotiation based on a lot of feedback, which has not been written into code yet.</a:t>
            </a:r>
          </a:p>
          <a:p>
            <a:r>
              <a:rPr lang="en-US" dirty="0"/>
              <a:t>We have gotten a lot of good feedback after announcements on the mailing list, but it has generally been unicast.</a:t>
            </a:r>
          </a:p>
          <a:p>
            <a:r>
              <a:rPr lang="en-US" dirty="0"/>
              <a:t>Looking for suggestions for improvement, additional use cases, or other votes of support.</a:t>
            </a:r>
          </a:p>
          <a:p>
            <a:r>
              <a:rPr lang="en-US" dirty="0"/>
              <a:t>Some items being worked on/discussed:</a:t>
            </a:r>
          </a:p>
          <a:p>
            <a:pPr lvl="1"/>
            <a:r>
              <a:rPr lang="en-US" dirty="0"/>
              <a:t>The capture filter syntax is unique to this draft, which probably isn’t ideal.</a:t>
            </a:r>
          </a:p>
          <a:p>
            <a:pPr lvl="1"/>
            <a:r>
              <a:rPr lang="en-US" dirty="0"/>
              <a:t>Additional options to communicate what a forwarding ASIC is doing with a packet.</a:t>
            </a:r>
          </a:p>
          <a:p>
            <a:endParaRPr lang="en-US" dirty="0"/>
          </a:p>
        </p:txBody>
      </p:sp>
      <p:sp>
        <p:nvSpPr>
          <p:cNvPr id="4" name="Slide Number Placeholder 3">
            <a:extLst>
              <a:ext uri="{FF2B5EF4-FFF2-40B4-BE49-F238E27FC236}">
                <a16:creationId xmlns:a16="http://schemas.microsoft.com/office/drawing/2014/main" id="{800B6ED8-A7FC-F645-BD5A-1E9CDEC1F0B8}"/>
              </a:ext>
            </a:extLst>
          </p:cNvPr>
          <p:cNvSpPr>
            <a:spLocks noGrp="1"/>
          </p:cNvSpPr>
          <p:nvPr>
            <p:ph type="sldNum" sz="quarter" idx="12"/>
          </p:nvPr>
        </p:nvSpPr>
        <p:spPr/>
        <p:txBody>
          <a:bodyPr/>
          <a:lstStyle/>
          <a:p>
            <a:fld id="{FB25966E-7440-3547-BC8B-BD35A31FDB97}" type="slidenum">
              <a:rPr lang="en-US" smtClean="0"/>
              <a:t>7</a:t>
            </a:fld>
            <a:endParaRPr lang="en-US"/>
          </a:p>
        </p:txBody>
      </p:sp>
    </p:spTree>
    <p:extLst>
      <p:ext uri="{BB962C8B-B14F-4D97-AF65-F5344CB8AC3E}">
        <p14:creationId xmlns:p14="http://schemas.microsoft.com/office/powerpoint/2010/main" val="3638909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4280B-122C-C043-B3D5-0933F63656A4}"/>
              </a:ext>
            </a:extLst>
          </p:cNvPr>
          <p:cNvSpPr>
            <a:spLocks noGrp="1"/>
          </p:cNvSpPr>
          <p:nvPr>
            <p:ph type="title"/>
          </p:nvPr>
        </p:nvSpPr>
        <p:spPr/>
        <p:txBody>
          <a:bodyPr/>
          <a:lstStyle/>
          <a:p>
            <a:r>
              <a:rPr lang="en-US" dirty="0"/>
              <a:t>Changes from -02 (Singapore)</a:t>
            </a:r>
          </a:p>
        </p:txBody>
      </p:sp>
      <p:sp>
        <p:nvSpPr>
          <p:cNvPr id="3" name="Content Placeholder 2">
            <a:extLst>
              <a:ext uri="{FF2B5EF4-FFF2-40B4-BE49-F238E27FC236}">
                <a16:creationId xmlns:a16="http://schemas.microsoft.com/office/drawing/2014/main" id="{075569F4-056B-5A4A-8ED4-80E6C9A2A1FC}"/>
              </a:ext>
            </a:extLst>
          </p:cNvPr>
          <p:cNvSpPr>
            <a:spLocks noGrp="1"/>
          </p:cNvSpPr>
          <p:nvPr>
            <p:ph idx="1"/>
          </p:nvPr>
        </p:nvSpPr>
        <p:spPr/>
        <p:txBody>
          <a:bodyPr/>
          <a:lstStyle/>
          <a:p>
            <a:r>
              <a:rPr lang="en-US" dirty="0"/>
              <a:t>Feedback received during meeting and afterwards – have clarified a number of items in the draft:</a:t>
            </a:r>
          </a:p>
          <a:p>
            <a:pPr lvl="1"/>
            <a:r>
              <a:rPr lang="en-US" dirty="0"/>
              <a:t>What interfaces are subject/available – everything is listed as a MAY, since hardware is different.  (Examples: </a:t>
            </a:r>
            <a:r>
              <a:rPr lang="en-US" dirty="0" err="1"/>
              <a:t>Subinterfaces</a:t>
            </a:r>
            <a:r>
              <a:rPr lang="en-US" dirty="0"/>
              <a:t>, subscriber interfaces, and LAGs)</a:t>
            </a:r>
          </a:p>
          <a:p>
            <a:pPr lvl="1"/>
            <a:r>
              <a:rPr lang="en-US" dirty="0"/>
              <a:t>How this is different than PSAMP (sampled-streaming focuses on metadata extraction and a focus on keeping the data simple enough that a forwarding ASIC can do everything on its own)</a:t>
            </a:r>
          </a:p>
          <a:p>
            <a:pPr lvl="1"/>
            <a:r>
              <a:rPr lang="en-US" dirty="0"/>
              <a:t>Clarifying the handling order of sampling requests if dropped traffic is requested (explicitly state that sampling MUST occur before any other filtering in this case, and AFTER other filtering if no “dropped” traffic is desired)</a:t>
            </a:r>
          </a:p>
        </p:txBody>
      </p:sp>
      <p:sp>
        <p:nvSpPr>
          <p:cNvPr id="4" name="Slide Number Placeholder 3">
            <a:extLst>
              <a:ext uri="{FF2B5EF4-FFF2-40B4-BE49-F238E27FC236}">
                <a16:creationId xmlns:a16="http://schemas.microsoft.com/office/drawing/2014/main" id="{4F16DB0F-A6B7-214D-A160-D7CBB9AD0494}"/>
              </a:ext>
            </a:extLst>
          </p:cNvPr>
          <p:cNvSpPr>
            <a:spLocks noGrp="1"/>
          </p:cNvSpPr>
          <p:nvPr>
            <p:ph type="sldNum" sz="quarter" idx="12"/>
          </p:nvPr>
        </p:nvSpPr>
        <p:spPr/>
        <p:txBody>
          <a:bodyPr/>
          <a:lstStyle/>
          <a:p>
            <a:fld id="{FB25966E-7440-3547-BC8B-BD35A31FDB97}" type="slidenum">
              <a:rPr lang="en-US" smtClean="0"/>
              <a:t>8</a:t>
            </a:fld>
            <a:endParaRPr lang="en-US"/>
          </a:p>
        </p:txBody>
      </p:sp>
    </p:spTree>
    <p:extLst>
      <p:ext uri="{BB962C8B-B14F-4D97-AF65-F5344CB8AC3E}">
        <p14:creationId xmlns:p14="http://schemas.microsoft.com/office/powerpoint/2010/main" val="3161971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D5E39-522E-914E-B297-CD2F5DEA0E02}"/>
              </a:ext>
            </a:extLst>
          </p:cNvPr>
          <p:cNvSpPr>
            <a:spLocks noGrp="1"/>
          </p:cNvSpPr>
          <p:nvPr>
            <p:ph type="title"/>
          </p:nvPr>
        </p:nvSpPr>
        <p:spPr/>
        <p:txBody>
          <a:bodyPr/>
          <a:lstStyle/>
          <a:p>
            <a:r>
              <a:rPr lang="en-US" dirty="0"/>
              <a:t>Requests from working group</a:t>
            </a:r>
          </a:p>
        </p:txBody>
      </p:sp>
      <p:sp>
        <p:nvSpPr>
          <p:cNvPr id="3" name="Content Placeholder 2">
            <a:extLst>
              <a:ext uri="{FF2B5EF4-FFF2-40B4-BE49-F238E27FC236}">
                <a16:creationId xmlns:a16="http://schemas.microsoft.com/office/drawing/2014/main" id="{40211703-1BB4-C04E-B436-0CF8B17C61A5}"/>
              </a:ext>
            </a:extLst>
          </p:cNvPr>
          <p:cNvSpPr>
            <a:spLocks noGrp="1"/>
          </p:cNvSpPr>
          <p:nvPr>
            <p:ph idx="1"/>
          </p:nvPr>
        </p:nvSpPr>
        <p:spPr/>
        <p:txBody>
          <a:bodyPr/>
          <a:lstStyle/>
          <a:p>
            <a:r>
              <a:rPr lang="en-US" dirty="0"/>
              <a:t>Review the -03 draft</a:t>
            </a:r>
          </a:p>
          <a:p>
            <a:r>
              <a:rPr lang="en-US" dirty="0"/>
              <a:t>We really could use help with finishing up the Yang model – an attempt was made to import models from PSAMP and other locations in -03, but a pretty bad hash was made of it, and there are problems here.</a:t>
            </a:r>
          </a:p>
        </p:txBody>
      </p:sp>
      <p:sp>
        <p:nvSpPr>
          <p:cNvPr id="4" name="Slide Number Placeholder 3">
            <a:extLst>
              <a:ext uri="{FF2B5EF4-FFF2-40B4-BE49-F238E27FC236}">
                <a16:creationId xmlns:a16="http://schemas.microsoft.com/office/drawing/2014/main" id="{34EC1B6E-2FA7-F34F-AA62-565EE2DD0441}"/>
              </a:ext>
            </a:extLst>
          </p:cNvPr>
          <p:cNvSpPr>
            <a:spLocks noGrp="1"/>
          </p:cNvSpPr>
          <p:nvPr>
            <p:ph type="sldNum" sz="quarter" idx="12"/>
          </p:nvPr>
        </p:nvSpPr>
        <p:spPr/>
        <p:txBody>
          <a:bodyPr/>
          <a:lstStyle/>
          <a:p>
            <a:fld id="{FB25966E-7440-3547-BC8B-BD35A31FDB97}" type="slidenum">
              <a:rPr lang="en-US" smtClean="0"/>
              <a:t>9</a:t>
            </a:fld>
            <a:endParaRPr lang="en-US"/>
          </a:p>
        </p:txBody>
      </p:sp>
    </p:spTree>
    <p:extLst>
      <p:ext uri="{BB962C8B-B14F-4D97-AF65-F5344CB8AC3E}">
        <p14:creationId xmlns:p14="http://schemas.microsoft.com/office/powerpoint/2010/main" val="6422692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771</Words>
  <Application>Microsoft Macintosh PowerPoint</Application>
  <PresentationFormat>Widescreen</PresentationFormat>
  <Paragraphs>70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Sampled Streaming</vt:lpstr>
      <vt:lpstr>Problem trying to solve</vt:lpstr>
      <vt:lpstr>Nomenclature from the draft</vt:lpstr>
      <vt:lpstr>Must haves</vt:lpstr>
      <vt:lpstr>Nice to haves</vt:lpstr>
      <vt:lpstr>Why not IPFIX extensions, OAM extensions, etc.?</vt:lpstr>
      <vt:lpstr>Next steps</vt:lpstr>
      <vt:lpstr>Changes from -02 (Singapore)</vt:lpstr>
      <vt:lpstr>Requests from working group</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Sampled Streaming</dc:title>
  <dc:creator>Andrew Gray</dc:creator>
  <cp:lastModifiedBy>Joe Clarke (jclarke)</cp:lastModifiedBy>
  <cp:revision>25</cp:revision>
  <dcterms:created xsi:type="dcterms:W3CDTF">2019-11-17T06:14:53Z</dcterms:created>
  <dcterms:modified xsi:type="dcterms:W3CDTF">2020-04-03T14:48:39Z</dcterms:modified>
</cp:coreProperties>
</file>