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sldIdLst>
    <p:sldId id="256" r:id="rId3"/>
    <p:sldId id="285" r:id="rId4"/>
    <p:sldId id="276" r:id="rId5"/>
    <p:sldId id="283" r:id="rId6"/>
    <p:sldId id="284" r:id="rId7"/>
    <p:sldId id="287" r:id="rId8"/>
    <p:sldId id="288" r:id="rId9"/>
    <p:sldId id="289" r:id="rId10"/>
    <p:sldId id="268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27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931" autoAdjust="0"/>
  </p:normalViewPr>
  <p:slideViewPr>
    <p:cSldViewPr>
      <p:cViewPr varScale="1">
        <p:scale>
          <a:sx n="107" d="100"/>
          <a:sy n="107" d="100"/>
        </p:scale>
        <p:origin x="173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3535FF-CFB8-4968-9B4E-D37C19AEEA13}" type="datetimeFigureOut">
              <a:rPr lang="zh-CN" altLang="en-US" smtClean="0"/>
              <a:pPr/>
              <a:t>2020/3/31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D4C52E-0C77-4616-A7BF-3619D71EC7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627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4C52E-0C77-4616-A7BF-3619D71EC700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2031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4C52E-0C77-4616-A7BF-3619D71EC700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1749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89AD-D221-4D34-98C1-BCD99CBB96F1}" type="datetimeFigureOut">
              <a:rPr lang="zh-CN" altLang="en-US" smtClean="0"/>
              <a:pPr/>
              <a:t>2020/3/31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C6F69-7FB9-42A2-8623-72370E92001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89AD-D221-4D34-98C1-BCD99CBB96F1}" type="datetimeFigureOut">
              <a:rPr lang="zh-CN" altLang="en-US" smtClean="0"/>
              <a:pPr/>
              <a:t>2020/3/31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C6F69-7FB9-42A2-8623-72370E92001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89AD-D221-4D34-98C1-BCD99CBB96F1}" type="datetimeFigureOut">
              <a:rPr lang="zh-CN" altLang="en-US" smtClean="0"/>
              <a:pPr/>
              <a:t>2020/3/31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C6F69-7FB9-42A2-8623-72370E92001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1679-0C85-4ADA-8F00-EE3ED43E92E3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OPSAWG IETF 106 Singapre November 16 - 22,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B68B-9161-AB43-8FE3-374880E6D9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2133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7BE57-D486-4145-97E6-9F5D0CD42CF6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OPSAWG IETF 106 Singapre November 16 - 22,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B68B-9161-AB43-8FE3-374880E6D9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6657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4101D-343D-46DE-9203-FB5379AF8652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OPSAWG IETF 106 Singapre November 16 - 22,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B68B-9161-AB43-8FE3-374880E6D9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856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26168-CD44-4913-83C2-E508850C1364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OPSAWG IETF 106 Singapre November 16 - 22,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B68B-9161-AB43-8FE3-374880E6D9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0604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5C367-33FB-49FB-AC3D-A530C25FDE1C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OPSAWG IETF 106 Singapre November 16 - 22,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B68B-9161-AB43-8FE3-374880E6D9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6489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45323-003B-470D-A60A-2D3418968FD8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OPSAWG IETF 106 Singapre November 16 - 22,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B68B-9161-AB43-8FE3-374880E6D9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5269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220EA-860D-4D1B-820B-7B5D788720A7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OPSAWG IETF 106 Singapre November 16 - 22,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B68B-9161-AB43-8FE3-374880E6D9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1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1ACBF-B68F-434C-B636-01E4E69A67AB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OPSAWG IETF 106 Singapre November 16 - 22,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B68B-9161-AB43-8FE3-374880E6D9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855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89AD-D221-4D34-98C1-BCD99CBB96F1}" type="datetimeFigureOut">
              <a:rPr lang="zh-CN" altLang="en-US" smtClean="0"/>
              <a:pPr/>
              <a:t>2020/3/31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C6F69-7FB9-42A2-8623-72370E92001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D90C9-55AF-4CEA-AF1E-EE69B5122C91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OPSAWG IETF 106 Singapre November 16 - 22,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B68B-9161-AB43-8FE3-374880E6D9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1666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E3C1-C1B4-438F-A4B3-0B95C0B66DDF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OPSAWG IETF 106 Singapre November 16 - 22,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B68B-9161-AB43-8FE3-374880E6D9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1979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61D22-5C2E-4158-92B0-D5077CB1501C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OPSAWG IETF 106 Singapre November 16 - 22,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FB68B-9161-AB43-8FE3-374880E6D9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296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89AD-D221-4D34-98C1-BCD99CBB96F1}" type="datetimeFigureOut">
              <a:rPr lang="zh-CN" altLang="en-US" smtClean="0"/>
              <a:pPr/>
              <a:t>2020/3/31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C6F69-7FB9-42A2-8623-72370E92001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89AD-D221-4D34-98C1-BCD99CBB96F1}" type="datetimeFigureOut">
              <a:rPr lang="zh-CN" altLang="en-US" smtClean="0"/>
              <a:pPr/>
              <a:t>2020/3/31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C6F69-7FB9-42A2-8623-72370E92001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89AD-D221-4D34-98C1-BCD99CBB96F1}" type="datetimeFigureOut">
              <a:rPr lang="zh-CN" altLang="en-US" smtClean="0"/>
              <a:pPr/>
              <a:t>2020/3/31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C6F69-7FB9-42A2-8623-72370E92001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89AD-D221-4D34-98C1-BCD99CBB96F1}" type="datetimeFigureOut">
              <a:rPr lang="zh-CN" altLang="en-US" smtClean="0"/>
              <a:pPr/>
              <a:t>2020/3/31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C6F69-7FB9-42A2-8623-72370E92001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89AD-D221-4D34-98C1-BCD99CBB96F1}" type="datetimeFigureOut">
              <a:rPr lang="zh-CN" altLang="en-US" smtClean="0"/>
              <a:pPr/>
              <a:t>2020/3/31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C6F69-7FB9-42A2-8623-72370E92001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89AD-D221-4D34-98C1-BCD99CBB96F1}" type="datetimeFigureOut">
              <a:rPr lang="zh-CN" altLang="en-US" smtClean="0"/>
              <a:pPr/>
              <a:t>2020/3/31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C6F69-7FB9-42A2-8623-72370E92001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89AD-D221-4D34-98C1-BCD99CBB96F1}" type="datetimeFigureOut">
              <a:rPr lang="zh-CN" altLang="en-US" smtClean="0"/>
              <a:pPr/>
              <a:t>2020/3/31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C6F69-7FB9-42A2-8623-72370E92001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F89AD-D221-4D34-98C1-BCD99CBB96F1}" type="datetimeFigureOut">
              <a:rPr lang="zh-CN" altLang="en-US" smtClean="0"/>
              <a:pPr/>
              <a:t>2020/3/31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C6F69-7FB9-42A2-8623-72370E92001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ABAF41D2-8CEE-4713-9746-CAA7C229E809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2020/3/31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OPSAWG IETF 106 Singapre November 16 - 22, 2019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78FB68B-9161-AB43-8FE3-374880E6D91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930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A Framework for Automating Service and Network Management with </a:t>
            </a:r>
            <a:r>
              <a:rPr lang="en-US" altLang="zh-CN" dirty="0" smtClean="0"/>
              <a:t>YANG</a:t>
            </a:r>
            <a:br>
              <a:rPr lang="en-US" altLang="zh-CN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sz="2700" dirty="0" smtClean="0"/>
              <a:t>draft-ietf-opsawg-model-automation-framework-02</a:t>
            </a:r>
            <a:br>
              <a:rPr lang="en-US" altLang="zh-CN" sz="2700" dirty="0" smtClean="0"/>
            </a:br>
            <a:r>
              <a:rPr lang="en-US" altLang="zh-CN" sz="2700" dirty="0" smtClean="0"/>
              <a:t>OPSAWG, April 2020</a:t>
            </a:r>
            <a:r>
              <a:rPr lang="en-US" altLang="zh-CN" b="1" dirty="0"/>
              <a:t/>
            </a:r>
            <a:br>
              <a:rPr lang="en-US" altLang="zh-CN" b="1" dirty="0"/>
            </a:b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4174232"/>
            <a:ext cx="6400800" cy="2711152"/>
          </a:xfrm>
        </p:spPr>
        <p:txBody>
          <a:bodyPr>
            <a:normAutofit fontScale="47500" lnSpcReduction="20000"/>
          </a:bodyPr>
          <a:lstStyle/>
          <a:p>
            <a:endParaRPr lang="en-US" altLang="zh-CN" dirty="0" smtClean="0"/>
          </a:p>
          <a:p>
            <a:r>
              <a:rPr lang="en-US" altLang="zh-CN" dirty="0" smtClean="0"/>
              <a:t>Qin </a:t>
            </a:r>
            <a:r>
              <a:rPr lang="en-US" altLang="zh-CN" dirty="0"/>
              <a:t>Wu (editor) </a:t>
            </a:r>
            <a:endParaRPr lang="en-US" altLang="zh-CN" i="1" dirty="0"/>
          </a:p>
          <a:p>
            <a:r>
              <a:rPr lang="en-US" altLang="zh-CN" dirty="0"/>
              <a:t>Mohamed </a:t>
            </a:r>
            <a:r>
              <a:rPr lang="en-US" altLang="zh-CN" dirty="0" err="1"/>
              <a:t>Boucadair</a:t>
            </a:r>
            <a:r>
              <a:rPr lang="en-US" altLang="zh-CN" dirty="0"/>
              <a:t> (editor) </a:t>
            </a:r>
            <a:endParaRPr lang="en-US" altLang="zh-CN" dirty="0" smtClean="0"/>
          </a:p>
          <a:p>
            <a:r>
              <a:rPr lang="en-US" altLang="zh-CN" dirty="0"/>
              <a:t>Diego R. Lopez </a:t>
            </a:r>
            <a:endParaRPr lang="en-US" altLang="zh-CN" dirty="0" smtClean="0"/>
          </a:p>
          <a:p>
            <a:r>
              <a:rPr lang="en-US" altLang="zh-CN" dirty="0" err="1"/>
              <a:t>Chongfeng</a:t>
            </a:r>
            <a:r>
              <a:rPr lang="en-US" altLang="zh-CN" dirty="0"/>
              <a:t> </a:t>
            </a:r>
            <a:r>
              <a:rPr lang="en-US" altLang="zh-CN" dirty="0" smtClean="0"/>
              <a:t>Xie</a:t>
            </a:r>
          </a:p>
          <a:p>
            <a:r>
              <a:rPr lang="en-US" altLang="zh-CN" dirty="0"/>
              <a:t>Liang </a:t>
            </a:r>
            <a:r>
              <a:rPr lang="en-US" altLang="zh-CN" dirty="0" smtClean="0"/>
              <a:t>Geng</a:t>
            </a:r>
          </a:p>
          <a:p>
            <a:r>
              <a:rPr lang="en-US" altLang="zh-CN" dirty="0" smtClean="0"/>
              <a:t>Christian </a:t>
            </a:r>
            <a:r>
              <a:rPr lang="en-US" altLang="zh-CN" dirty="0" err="1" smtClean="0"/>
              <a:t>Jacquenet</a:t>
            </a:r>
            <a:endParaRPr lang="en-US" altLang="zh-CN" dirty="0" smtClean="0"/>
          </a:p>
          <a:p>
            <a:r>
              <a:rPr lang="en-US" altLang="zh-CN" dirty="0"/>
              <a:t>Luis Miguel Contreras </a:t>
            </a:r>
            <a:r>
              <a:rPr lang="en-US" altLang="zh-CN" dirty="0" smtClean="0"/>
              <a:t>Murillo</a:t>
            </a:r>
          </a:p>
          <a:p>
            <a:r>
              <a:rPr lang="en-US" altLang="zh-CN" dirty="0"/>
              <a:t>Oscar Gonzalez de Dios </a:t>
            </a:r>
            <a:endParaRPr lang="en-US" altLang="zh-CN" dirty="0" smtClean="0"/>
          </a:p>
          <a:p>
            <a:r>
              <a:rPr lang="en-US" altLang="zh-CN" dirty="0" err="1"/>
              <a:t>Weiqiang</a:t>
            </a:r>
            <a:r>
              <a:rPr lang="en-US" altLang="zh-CN" dirty="0"/>
              <a:t> </a:t>
            </a:r>
            <a:r>
              <a:rPr lang="en-US" altLang="zh-CN" dirty="0" smtClean="0"/>
              <a:t>Cheng</a:t>
            </a:r>
          </a:p>
          <a:p>
            <a:r>
              <a:rPr lang="en-US" altLang="zh-CN" dirty="0"/>
              <a:t>Young Lee </a:t>
            </a: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8906"/>
          </a:xfrm>
        </p:spPr>
        <p:txBody>
          <a:bodyPr>
            <a:noAutofit/>
          </a:bodyPr>
          <a:lstStyle/>
          <a:p>
            <a:r>
              <a:rPr lang="fr-FR" altLang="zh-CN" sz="4000" b="1" dirty="0" smtClean="0"/>
              <a:t>Objectives: </a:t>
            </a:r>
            <a:r>
              <a:rPr lang="fr-FR" altLang="zh-CN" sz="4000" b="1" dirty="0" err="1" smtClean="0"/>
              <a:t>Reminder</a:t>
            </a:r>
            <a:endParaRPr lang="zh-CN" altLang="en-US" sz="4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9669" y="1250717"/>
            <a:ext cx="9004662" cy="5202619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sz="3000" b="1" i="1" dirty="0" smtClean="0"/>
              <a:t>Sketch</a:t>
            </a:r>
            <a:r>
              <a:rPr lang="en-US" altLang="zh-CN" sz="3000" dirty="0" smtClean="0"/>
              <a:t> an architecture framework for YANG-based automation</a:t>
            </a:r>
          </a:p>
          <a:p>
            <a:pPr lvl="1"/>
            <a:r>
              <a:rPr lang="en-US" altLang="zh-CN" sz="2600" dirty="0" smtClean="0"/>
              <a:t>Articulate common functionality to be used by multiple models and help operationalizing YANG-based model</a:t>
            </a:r>
          </a:p>
          <a:p>
            <a:pPr lvl="1"/>
            <a:r>
              <a:rPr lang="en-US" altLang="zh-CN" sz="2600" dirty="0" smtClean="0"/>
              <a:t>Discuss YANG model architecture from a network provider perspective for service and network management automation</a:t>
            </a:r>
          </a:p>
          <a:p>
            <a:pPr lvl="1"/>
            <a:endParaRPr lang="en-US" altLang="zh-CN" sz="2600" dirty="0" smtClean="0"/>
          </a:p>
          <a:p>
            <a:r>
              <a:rPr lang="en-US" altLang="zh-CN" dirty="0" smtClean="0"/>
              <a:t>Provide a </a:t>
            </a:r>
            <a:r>
              <a:rPr lang="en-US" altLang="zh-CN" b="1" i="1" dirty="0" smtClean="0"/>
              <a:t>guidance</a:t>
            </a:r>
            <a:r>
              <a:rPr lang="en-US" altLang="zh-CN" dirty="0" smtClean="0"/>
              <a:t> on how models at different level interconnect and glue together for service delivery and fulfillment</a:t>
            </a:r>
          </a:p>
          <a:p>
            <a:endParaRPr lang="en-US" altLang="zh-CN" sz="3000" dirty="0" smtClean="0"/>
          </a:p>
          <a:p>
            <a:r>
              <a:rPr lang="en-US" altLang="zh-CN" sz="3000" b="1" i="1" dirty="0" smtClean="0"/>
              <a:t>Exemplify</a:t>
            </a:r>
            <a:r>
              <a:rPr lang="en-US" altLang="zh-CN" sz="3000" dirty="0" smtClean="0"/>
              <a:t> how YANG models put together for service delivery and service assurance</a:t>
            </a:r>
          </a:p>
          <a:p>
            <a:endParaRPr lang="en-US" altLang="zh-CN" dirty="0" smtClean="0"/>
          </a:p>
          <a:p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B975-5198-4A81-872E-B154E302CEBE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DCC6F69-7FB9-42A2-8623-72370E92001A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780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9754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Changes since Singapore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36062" y="998984"/>
            <a:ext cx="8856984" cy="5670376"/>
          </a:xfrm>
        </p:spPr>
        <p:txBody>
          <a:bodyPr>
            <a:noAutofit/>
          </a:bodyPr>
          <a:lstStyle/>
          <a:p>
            <a:r>
              <a:rPr lang="en-US" altLang="zh-CN" sz="2800" dirty="0" smtClean="0"/>
              <a:t>Adopted as work item before IETF 106 Singapore meeting</a:t>
            </a:r>
          </a:p>
          <a:p>
            <a:r>
              <a:rPr lang="en-US" altLang="zh-CN" sz="2800" dirty="0" smtClean="0"/>
              <a:t>Update </a:t>
            </a:r>
            <a:r>
              <a:rPr lang="en-US" altLang="zh-CN" sz="2800" dirty="0"/>
              <a:t>since last version:</a:t>
            </a:r>
          </a:p>
          <a:p>
            <a:pPr lvl="1"/>
            <a:r>
              <a:rPr lang="en-US" altLang="zh-CN" sz="1800" dirty="0" smtClean="0"/>
              <a:t>Add new figures to provide examples </a:t>
            </a:r>
            <a:r>
              <a:rPr lang="en-US" altLang="zh-CN" sz="1800" dirty="0"/>
              <a:t>of </a:t>
            </a:r>
            <a:r>
              <a:rPr lang="en-US" altLang="zh-CN" sz="1800" dirty="0" smtClean="0"/>
              <a:t>service connectivity components </a:t>
            </a:r>
            <a:r>
              <a:rPr lang="en-US" altLang="zh-CN" sz="1800" dirty="0"/>
              <a:t>and </a:t>
            </a:r>
            <a:r>
              <a:rPr lang="en-US" altLang="zh-CN" sz="1800" dirty="0" smtClean="0"/>
              <a:t>sample attributes captured </a:t>
            </a:r>
            <a:r>
              <a:rPr lang="en-US" altLang="zh-CN" sz="1800" dirty="0"/>
              <a:t>in a </a:t>
            </a:r>
            <a:r>
              <a:rPr lang="en-US" altLang="zh-CN" sz="1800" dirty="0" smtClean="0"/>
              <a:t>service model</a:t>
            </a:r>
            <a:endParaRPr lang="en-US" altLang="zh-CN" sz="1800" dirty="0"/>
          </a:p>
          <a:p>
            <a:pPr lvl="1"/>
            <a:r>
              <a:rPr lang="en-US" altLang="zh-CN" sz="1800" dirty="0" smtClean="0"/>
              <a:t>Clarify the use of policy in the service model, device model, and in the telemetry automation</a:t>
            </a:r>
          </a:p>
          <a:p>
            <a:pPr lvl="1"/>
            <a:r>
              <a:rPr lang="en-US" altLang="zh-CN" sz="1800" dirty="0" smtClean="0"/>
              <a:t>Fix the position of service decommission in </a:t>
            </a:r>
            <a:r>
              <a:rPr lang="en-US" altLang="zh-CN" sz="1800" dirty="0"/>
              <a:t>the Service and Network Lifecycle </a:t>
            </a:r>
            <a:r>
              <a:rPr lang="en-US" altLang="zh-CN" sz="1800" dirty="0" smtClean="0"/>
              <a:t>Management</a:t>
            </a:r>
          </a:p>
          <a:p>
            <a:pPr lvl="1"/>
            <a:r>
              <a:rPr lang="en-US" altLang="zh-CN" sz="1800" dirty="0" smtClean="0"/>
              <a:t>Clarify the relation between Service Verification </a:t>
            </a:r>
            <a:r>
              <a:rPr lang="en-US" altLang="zh-CN" sz="1800" dirty="0"/>
              <a:t>and Service </a:t>
            </a:r>
            <a:r>
              <a:rPr lang="en-US" altLang="zh-CN" sz="1800" dirty="0" smtClean="0"/>
              <a:t>Creation/Modification.</a:t>
            </a:r>
          </a:p>
          <a:p>
            <a:pPr lvl="1"/>
            <a:r>
              <a:rPr lang="en-US" altLang="zh-CN" sz="1800" dirty="0" smtClean="0"/>
              <a:t>Discuss the use of L3NM Capability and Notification in the L3VPN Service Delivery.</a:t>
            </a:r>
          </a:p>
          <a:p>
            <a:pPr lvl="1"/>
            <a:r>
              <a:rPr lang="en-US" altLang="zh-CN" sz="1800" dirty="0" smtClean="0"/>
              <a:t>Clarify the relation between </a:t>
            </a:r>
            <a:r>
              <a:rPr lang="en-US" altLang="zh-CN" sz="1800" dirty="0"/>
              <a:t>Functional Bocks </a:t>
            </a:r>
            <a:r>
              <a:rPr lang="en-US" altLang="zh-CN" sz="1800" dirty="0" smtClean="0"/>
              <a:t>and steps to be performed in the use cases.</a:t>
            </a:r>
          </a:p>
          <a:p>
            <a:pPr lvl="1"/>
            <a:r>
              <a:rPr lang="en-US" altLang="zh-CN" sz="1800" dirty="0" smtClean="0"/>
              <a:t>Add a new use case to discuss Policy used in </a:t>
            </a:r>
            <a:r>
              <a:rPr lang="en-US" altLang="zh-CN" sz="1800" dirty="0"/>
              <a:t>the Event-based </a:t>
            </a:r>
            <a:r>
              <a:rPr lang="en-US" altLang="zh-CN" sz="1800" dirty="0" smtClean="0"/>
              <a:t>Telemetry</a:t>
            </a:r>
          </a:p>
          <a:p>
            <a:pPr lvl="1"/>
            <a:r>
              <a:rPr lang="en-US" altLang="zh-CN" sz="1800" dirty="0" smtClean="0"/>
              <a:t>Security section update</a:t>
            </a:r>
          </a:p>
          <a:p>
            <a:pPr lvl="1"/>
            <a:r>
              <a:rPr lang="en-US" altLang="zh-CN" sz="1800" dirty="0" smtClean="0"/>
              <a:t>Clean up the references</a:t>
            </a:r>
            <a:endParaRPr lang="zh-CN" altLang="en-US" sz="1200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DCC6F69-7FB9-42A2-8623-72370E92001A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488" y="-387424"/>
            <a:ext cx="8229600" cy="1296144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en-US" altLang="zh-CN" dirty="0" smtClean="0"/>
              <a:t>Data Model Layer &amp; Representation</a:t>
            </a:r>
            <a:endParaRPr lang="en-US" altLang="zh-CN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3700"/>
            <a:ext cx="4176464" cy="540060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3968" y="620688"/>
            <a:ext cx="4860032" cy="6120680"/>
          </a:xfrm>
        </p:spPr>
        <p:txBody>
          <a:bodyPr>
            <a:normAutofit fontScale="77500" lnSpcReduction="20000"/>
          </a:bodyPr>
          <a:lstStyle/>
          <a:p>
            <a:pPr algn="just" defTabSz="599756" eaLnBrk="0" fontAlgn="base" hangingPunct="0">
              <a:lnSpc>
                <a:spcPct val="120000"/>
              </a:lnSpc>
              <a:spcBef>
                <a:spcPts val="225"/>
              </a:spcBef>
              <a:spcAft>
                <a:spcPct val="0"/>
              </a:spcAft>
              <a:buSzPct val="150000"/>
            </a:pPr>
            <a:r>
              <a:rPr lang="en-US" altLang="zh-CN" sz="1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Layered Model </a:t>
            </a:r>
            <a:r>
              <a:rPr lang="en-US" altLang="zh-CN" sz="1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Technology</a:t>
            </a:r>
            <a:endParaRPr lang="en-US" altLang="zh-CN" sz="18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14365" indent="-128585" algn="just" defTabSz="599756" eaLnBrk="0" fontAlgn="base" hangingPunct="0">
              <a:lnSpc>
                <a:spcPct val="120000"/>
              </a:lnSpc>
              <a:spcBef>
                <a:spcPts val="225"/>
              </a:spcBef>
              <a:spcAft>
                <a:spcPct val="0"/>
              </a:spcAft>
              <a:buSzPct val="150000"/>
              <a:buFont typeface="Wingdings" panose="05000000000000000000" pitchFamily="2" charset="2"/>
              <a:buChar char="ü"/>
            </a:pPr>
            <a:r>
              <a:rPr lang="en-US" altLang="zh-CN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Service Layer</a:t>
            </a:r>
            <a:r>
              <a:rPr lang="zh-CN" altLang="en-US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altLang="zh-CN" sz="16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Customer-facing 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model, describe service requirements, e.g</a:t>
            </a:r>
            <a:r>
              <a:rPr lang="en-US" altLang="zh-CN" sz="16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., L3SM</a:t>
            </a:r>
          </a:p>
          <a:p>
            <a:pPr algn="just" defTabSz="599756" eaLnBrk="0" fontAlgn="base" hangingPunct="0">
              <a:lnSpc>
                <a:spcPct val="120000"/>
              </a:lnSpc>
              <a:spcBef>
                <a:spcPts val="225"/>
              </a:spcBef>
              <a:spcAft>
                <a:spcPct val="0"/>
              </a:spcAft>
              <a:buSzPct val="150000"/>
              <a:buFont typeface="Wingdings" panose="05000000000000000000" pitchFamily="2" charset="2"/>
              <a:buChar char="Ø"/>
            </a:pPr>
            <a:r>
              <a:rPr lang="en-US" altLang="zh-CN" sz="1900" dirty="0"/>
              <a:t>Connectivity: Scope and </a:t>
            </a:r>
            <a:r>
              <a:rPr lang="en-US" altLang="zh-CN" sz="1900" dirty="0" smtClean="0"/>
              <a:t>Guarantees</a:t>
            </a:r>
          </a:p>
          <a:p>
            <a:pPr marL="0" indent="0" algn="just" defTabSz="599756" eaLnBrk="0" fontAlgn="base" hangingPunct="0">
              <a:lnSpc>
                <a:spcPct val="120000"/>
              </a:lnSpc>
              <a:spcBef>
                <a:spcPts val="225"/>
              </a:spcBef>
              <a:spcAft>
                <a:spcPct val="0"/>
              </a:spcAft>
              <a:buSzPct val="150000"/>
              <a:buNone/>
            </a:pPr>
            <a:r>
              <a:rPr lang="en-US" altLang="zh-CN" sz="2200" dirty="0" smtClean="0"/>
              <a:t>     * inter-SP </a:t>
            </a:r>
            <a:r>
              <a:rPr lang="en-US" altLang="zh-CN" sz="2200" dirty="0"/>
              <a:t>connectivity (1</a:t>
            </a:r>
            <a:r>
              <a:rPr lang="en-US" altLang="zh-CN" sz="2200" dirty="0" smtClean="0"/>
              <a:t>)</a:t>
            </a:r>
          </a:p>
          <a:p>
            <a:pPr marL="0" indent="0" algn="just" defTabSz="599756" eaLnBrk="0" fontAlgn="base" hangingPunct="0">
              <a:lnSpc>
                <a:spcPct val="120000"/>
              </a:lnSpc>
              <a:spcBef>
                <a:spcPts val="225"/>
              </a:spcBef>
              <a:spcAft>
                <a:spcPct val="0"/>
              </a:spcAft>
              <a:buSzPct val="150000"/>
              <a:buNone/>
            </a:pPr>
            <a:r>
              <a:rPr lang="en-US" altLang="zh-CN" sz="2200" dirty="0" smtClean="0"/>
              <a:t>     * </a:t>
            </a:r>
            <a:r>
              <a:rPr lang="en-US" altLang="zh-CN" sz="1800" dirty="0"/>
              <a:t>Customer to SP </a:t>
            </a:r>
            <a:r>
              <a:rPr lang="en-US" altLang="zh-CN" sz="1800" dirty="0" smtClean="0"/>
              <a:t>connectivity</a:t>
            </a:r>
          </a:p>
          <a:p>
            <a:pPr marL="0" indent="0" algn="just" defTabSz="599756" eaLnBrk="0" fontAlgn="base" hangingPunct="0">
              <a:lnSpc>
                <a:spcPct val="120000"/>
              </a:lnSpc>
              <a:spcBef>
                <a:spcPts val="225"/>
              </a:spcBef>
              <a:spcAft>
                <a:spcPct val="0"/>
              </a:spcAft>
              <a:buSzPct val="150000"/>
              <a:buNone/>
            </a:pPr>
            <a:r>
              <a:rPr lang="en-US" altLang="zh-CN" sz="1800" dirty="0"/>
              <a:t> </a:t>
            </a:r>
            <a:r>
              <a:rPr lang="en-US" altLang="zh-CN" sz="1800" dirty="0" smtClean="0"/>
              <a:t>    </a:t>
            </a:r>
            <a:r>
              <a:rPr lang="en-US" altLang="zh-CN" sz="2200" dirty="0"/>
              <a:t> * </a:t>
            </a:r>
            <a:r>
              <a:rPr lang="en-US" altLang="zh-CN" sz="1800" dirty="0"/>
              <a:t>SP to any destination connectivity (3)</a:t>
            </a:r>
            <a:endParaRPr lang="en-US" altLang="zh-CN" sz="2200" dirty="0" smtClean="0"/>
          </a:p>
          <a:p>
            <a:pPr algn="just" defTabSz="599756" eaLnBrk="0" fontAlgn="base" hangingPunct="0">
              <a:lnSpc>
                <a:spcPct val="120000"/>
              </a:lnSpc>
              <a:spcBef>
                <a:spcPts val="225"/>
              </a:spcBef>
              <a:spcAft>
                <a:spcPct val="0"/>
              </a:spcAft>
              <a:buSzPct val="150000"/>
              <a:buFont typeface="Wingdings" panose="05000000000000000000" pitchFamily="2" charset="2"/>
              <a:buChar char="Ø"/>
            </a:pPr>
            <a:r>
              <a:rPr lang="en-US" altLang="zh-CN" sz="1900" dirty="0" smtClean="0"/>
              <a:t>Flow Identification</a:t>
            </a:r>
          </a:p>
          <a:p>
            <a:pPr marL="0" indent="0" algn="just" defTabSz="599756" eaLnBrk="0" fontAlgn="base" hangingPunct="0">
              <a:lnSpc>
                <a:spcPct val="120000"/>
              </a:lnSpc>
              <a:spcBef>
                <a:spcPts val="225"/>
              </a:spcBef>
              <a:spcAft>
                <a:spcPct val="0"/>
              </a:spcAft>
              <a:buSzPct val="150000"/>
              <a:buNone/>
            </a:pPr>
            <a:r>
              <a:rPr lang="en-US" altLang="zh-CN" sz="1600" dirty="0" smtClean="0"/>
              <a:t>      * Destination </a:t>
            </a:r>
            <a:r>
              <a:rPr lang="en-US" altLang="zh-CN" sz="1600" dirty="0"/>
              <a:t>IP address (SBC, SBE, DBE) </a:t>
            </a:r>
            <a:endParaRPr lang="en-US" altLang="zh-CN" sz="1600" dirty="0" smtClean="0"/>
          </a:p>
          <a:p>
            <a:pPr marL="0" indent="0" algn="just" defTabSz="599756" eaLnBrk="0" fontAlgn="base" hangingPunct="0">
              <a:lnSpc>
                <a:spcPct val="120000"/>
              </a:lnSpc>
              <a:spcBef>
                <a:spcPts val="225"/>
              </a:spcBef>
              <a:spcAft>
                <a:spcPct val="0"/>
              </a:spcAft>
              <a:buSzPct val="150000"/>
              <a:buNone/>
            </a:pPr>
            <a:r>
              <a:rPr lang="en-US" altLang="zh-CN" sz="1600" dirty="0" smtClean="0"/>
              <a:t>      * </a:t>
            </a:r>
            <a:r>
              <a:rPr lang="en-US" altLang="zh-CN" sz="1600" dirty="0"/>
              <a:t>DSCP marking</a:t>
            </a:r>
            <a:endParaRPr lang="en-US" altLang="zh-CN" sz="1900" dirty="0" smtClean="0"/>
          </a:p>
          <a:p>
            <a:pPr algn="just" defTabSz="599756" eaLnBrk="0" fontAlgn="base" hangingPunct="0">
              <a:lnSpc>
                <a:spcPct val="120000"/>
              </a:lnSpc>
              <a:spcBef>
                <a:spcPts val="225"/>
              </a:spcBef>
              <a:spcAft>
                <a:spcPct val="0"/>
              </a:spcAft>
              <a:buSzPct val="150000"/>
              <a:buFont typeface="Wingdings" panose="05000000000000000000" pitchFamily="2" charset="2"/>
              <a:buChar char="Ø"/>
            </a:pPr>
            <a:r>
              <a:rPr lang="en-US" altLang="zh-CN" sz="1900" dirty="0"/>
              <a:t>Traffic </a:t>
            </a:r>
            <a:r>
              <a:rPr lang="en-US" altLang="zh-CN" sz="1900" dirty="0" smtClean="0"/>
              <a:t>Isolation</a:t>
            </a:r>
          </a:p>
          <a:p>
            <a:pPr algn="just" defTabSz="599756" eaLnBrk="0" fontAlgn="base" hangingPunct="0">
              <a:lnSpc>
                <a:spcPct val="120000"/>
              </a:lnSpc>
              <a:spcBef>
                <a:spcPts val="225"/>
              </a:spcBef>
              <a:spcAft>
                <a:spcPct val="0"/>
              </a:spcAft>
              <a:buSzPct val="150000"/>
              <a:buFont typeface="Wingdings" panose="05000000000000000000" pitchFamily="2" charset="2"/>
              <a:buChar char="Ø"/>
            </a:pPr>
            <a:r>
              <a:rPr lang="en-US" altLang="zh-CN" sz="1800" dirty="0"/>
              <a:t>Routing &amp; </a:t>
            </a:r>
            <a:r>
              <a:rPr lang="en-US" altLang="zh-CN" sz="1800" dirty="0" smtClean="0"/>
              <a:t>Forwarding</a:t>
            </a:r>
          </a:p>
          <a:p>
            <a:pPr marL="0" indent="0" algn="just" defTabSz="599756" eaLnBrk="0" fontAlgn="base" hangingPunct="0">
              <a:lnSpc>
                <a:spcPct val="120000"/>
              </a:lnSpc>
              <a:spcBef>
                <a:spcPts val="225"/>
              </a:spcBef>
              <a:spcAft>
                <a:spcPct val="0"/>
              </a:spcAft>
              <a:buSzPct val="150000"/>
              <a:buNone/>
            </a:pPr>
            <a:r>
              <a:rPr lang="en-US" altLang="zh-CN" sz="1400" dirty="0" smtClean="0"/>
              <a:t>        </a:t>
            </a:r>
            <a:r>
              <a:rPr lang="en-US" altLang="zh-CN" sz="1800" dirty="0" smtClean="0"/>
              <a:t>* </a:t>
            </a:r>
            <a:r>
              <a:rPr lang="en-US" altLang="zh-CN" sz="1800" dirty="0"/>
              <a:t>Routing rule to exclude </a:t>
            </a:r>
            <a:r>
              <a:rPr lang="en-US" altLang="zh-CN" sz="1800" dirty="0" err="1"/>
              <a:t>ASes</a:t>
            </a:r>
            <a:r>
              <a:rPr lang="en-US" altLang="zh-CN" sz="1800" dirty="0"/>
              <a:t> from the inter-domain paths</a:t>
            </a:r>
            <a:endParaRPr lang="en-US" altLang="zh-CN" sz="2200" dirty="0" smtClean="0"/>
          </a:p>
          <a:p>
            <a:pPr algn="just" defTabSz="599756" eaLnBrk="0" fontAlgn="base" hangingPunct="0">
              <a:lnSpc>
                <a:spcPct val="120000"/>
              </a:lnSpc>
              <a:spcBef>
                <a:spcPts val="225"/>
              </a:spcBef>
              <a:spcAft>
                <a:spcPct val="0"/>
              </a:spcAft>
              <a:buSzPct val="150000"/>
              <a:buFont typeface="Wingdings" panose="05000000000000000000" pitchFamily="2" charset="2"/>
              <a:buChar char="Ø"/>
            </a:pPr>
            <a:r>
              <a:rPr lang="en-US" altLang="zh-CN" sz="1800" dirty="0"/>
              <a:t>Notifications (including feedback) </a:t>
            </a:r>
            <a:endParaRPr lang="en-US" altLang="zh-CN" sz="19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indent="0" algn="just" defTabSz="599756" eaLnBrk="0" fontAlgn="base" hangingPunct="0">
              <a:lnSpc>
                <a:spcPct val="120000"/>
              </a:lnSpc>
              <a:spcBef>
                <a:spcPts val="225"/>
              </a:spcBef>
              <a:spcAft>
                <a:spcPct val="0"/>
              </a:spcAft>
              <a:buSzPct val="150000"/>
              <a:buNone/>
            </a:pPr>
            <a:r>
              <a:rPr lang="en-US" altLang="zh-CN" sz="1800" dirty="0" smtClean="0"/>
              <a:t>      * Statistics </a:t>
            </a:r>
            <a:r>
              <a:rPr lang="en-US" altLang="zh-CN" sz="1800" dirty="0"/>
              <a:t>on aggregate traffic to adjust capacity </a:t>
            </a:r>
            <a:endParaRPr lang="en-US" altLang="zh-CN" sz="1800" dirty="0" smtClean="0"/>
          </a:p>
          <a:p>
            <a:pPr marL="0" indent="0" algn="just" defTabSz="599756" eaLnBrk="0" fontAlgn="base" hangingPunct="0">
              <a:lnSpc>
                <a:spcPct val="120000"/>
              </a:lnSpc>
              <a:spcBef>
                <a:spcPts val="225"/>
              </a:spcBef>
              <a:spcAft>
                <a:spcPct val="0"/>
              </a:spcAft>
              <a:buSzPct val="150000"/>
              <a:buNone/>
            </a:pPr>
            <a:r>
              <a:rPr lang="en-US" altLang="zh-CN" sz="1800" dirty="0" smtClean="0"/>
              <a:t>      * </a:t>
            </a:r>
            <a:r>
              <a:rPr lang="en-US" altLang="zh-CN" sz="1800" dirty="0"/>
              <a:t>Failures </a:t>
            </a:r>
          </a:p>
          <a:p>
            <a:pPr marL="0" indent="0" algn="just" defTabSz="599756" eaLnBrk="0" fontAlgn="base" hangingPunct="0">
              <a:lnSpc>
                <a:spcPct val="120000"/>
              </a:lnSpc>
              <a:spcBef>
                <a:spcPts val="225"/>
              </a:spcBef>
              <a:spcAft>
                <a:spcPct val="0"/>
              </a:spcAft>
              <a:buSzPct val="150000"/>
              <a:buNone/>
            </a:pPr>
            <a:r>
              <a:rPr lang="en-US" altLang="zh-CN" sz="1800" dirty="0" smtClean="0"/>
              <a:t>      * </a:t>
            </a:r>
            <a:r>
              <a:rPr lang="en-US" altLang="zh-CN" sz="1800" dirty="0"/>
              <a:t>Planned maintenance operations </a:t>
            </a:r>
          </a:p>
          <a:p>
            <a:pPr marL="0" indent="0" algn="just" defTabSz="599756" eaLnBrk="0" fontAlgn="base" hangingPunct="0">
              <a:lnSpc>
                <a:spcPct val="120000"/>
              </a:lnSpc>
              <a:spcBef>
                <a:spcPts val="225"/>
              </a:spcBef>
              <a:spcAft>
                <a:spcPct val="0"/>
              </a:spcAft>
              <a:buSzPct val="150000"/>
              <a:buNone/>
            </a:pPr>
            <a:r>
              <a:rPr lang="en-US" altLang="zh-CN" sz="1800" dirty="0" smtClean="0"/>
              <a:t>      * </a:t>
            </a:r>
            <a:r>
              <a:rPr lang="en-US" altLang="zh-CN" sz="1800" dirty="0"/>
              <a:t>Triggered by </a:t>
            </a:r>
            <a:r>
              <a:rPr lang="en-US" altLang="zh-CN" sz="1800" dirty="0" smtClean="0"/>
              <a:t>thresholds</a:t>
            </a:r>
            <a:endParaRPr lang="en-US" altLang="zh-CN" sz="16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indent="0" algn="just" defTabSz="599756" eaLnBrk="0" fontAlgn="base" hangingPunct="0">
              <a:lnSpc>
                <a:spcPct val="120000"/>
              </a:lnSpc>
              <a:spcBef>
                <a:spcPts val="225"/>
              </a:spcBef>
              <a:spcAft>
                <a:spcPct val="0"/>
              </a:spcAft>
              <a:buSzPct val="150000"/>
              <a:buNone/>
            </a:pPr>
            <a:endParaRPr lang="en-US" altLang="zh-CN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14365" indent="-128585" algn="just" defTabSz="599756" eaLnBrk="0" fontAlgn="base" hangingPunct="0">
              <a:lnSpc>
                <a:spcPct val="120000"/>
              </a:lnSpc>
              <a:spcBef>
                <a:spcPts val="225"/>
              </a:spcBef>
              <a:spcAft>
                <a:spcPct val="0"/>
              </a:spcAft>
              <a:buSzPct val="150000"/>
              <a:buFont typeface="Wingdings" panose="05000000000000000000" pitchFamily="2" charset="2"/>
              <a:buChar char="ü"/>
            </a:pPr>
            <a:r>
              <a:rPr lang="en-US" altLang="zh-CN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Network Layer</a:t>
            </a:r>
            <a:r>
              <a:rPr lang="zh-CN" altLang="en-US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Resource facing model, describe resource </a:t>
            </a:r>
            <a:r>
              <a:rPr lang="en-US" altLang="zh-CN" sz="16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management, e.g., L3NM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 Service Assurance NBI model</a:t>
            </a:r>
            <a:r>
              <a:rPr lang="en-US" altLang="zh-CN" sz="16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 e.g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., NBI PM model, Network Resource model</a:t>
            </a:r>
            <a:r>
              <a:rPr lang="en-US" altLang="zh-CN" sz="16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 e.g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., Topo model, Tunnel </a:t>
            </a:r>
            <a:r>
              <a:rPr lang="en-US" altLang="zh-CN" sz="16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model</a:t>
            </a:r>
          </a:p>
          <a:p>
            <a:pPr marL="0" indent="0" algn="just" defTabSz="599756" eaLnBrk="0" fontAlgn="base" hangingPunct="0">
              <a:lnSpc>
                <a:spcPct val="120000"/>
              </a:lnSpc>
              <a:spcBef>
                <a:spcPts val="225"/>
              </a:spcBef>
              <a:spcAft>
                <a:spcPct val="0"/>
              </a:spcAft>
              <a:buSzPct val="150000"/>
              <a:buNone/>
            </a:pPr>
            <a:endParaRPr lang="en-US" altLang="zh-CN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14365" indent="-128585" algn="just" defTabSz="599756" eaLnBrk="0" fontAlgn="base" hangingPunct="0">
              <a:lnSpc>
                <a:spcPct val="120000"/>
              </a:lnSpc>
              <a:spcBef>
                <a:spcPts val="225"/>
              </a:spcBef>
              <a:spcAft>
                <a:spcPct val="0"/>
              </a:spcAft>
              <a:buSzPct val="150000"/>
              <a:buFont typeface="Wingdings" panose="05000000000000000000" pitchFamily="2" charset="2"/>
              <a:buChar char="ü"/>
            </a:pPr>
            <a:r>
              <a:rPr lang="en-US" altLang="zh-CN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Device Layer</a:t>
            </a:r>
            <a:r>
              <a:rPr lang="zh-CN" altLang="en-US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Describe Device Configuration parameters such as BGP, Routing Policy, </a:t>
            </a:r>
            <a:r>
              <a:rPr lang="en-US" altLang="zh-CN" sz="16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QoS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Model</a:t>
            </a:r>
            <a:endParaRPr lang="en-US" altLang="zh-CN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DCC6F69-7FB9-42A2-8623-72370E92001A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496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1116" y="115658"/>
            <a:ext cx="8229600" cy="646656"/>
          </a:xfrm>
        </p:spPr>
        <p:txBody>
          <a:bodyPr>
            <a:noAutofit/>
          </a:bodyPr>
          <a:lstStyle/>
          <a:p>
            <a:r>
              <a:rPr lang="en-US" altLang="zh-CN" sz="3200" dirty="0"/>
              <a:t>Service and Network Lifecycle Management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11960" y="1145244"/>
            <a:ext cx="4752528" cy="5186966"/>
          </a:xfrm>
        </p:spPr>
        <p:txBody>
          <a:bodyPr>
            <a:normAutofit lnSpcReduction="10000"/>
          </a:bodyPr>
          <a:lstStyle/>
          <a:p>
            <a:r>
              <a:rPr lang="en-US" altLang="zh-CN" sz="1800" dirty="0"/>
              <a:t>Service Lifecycle Management </a:t>
            </a:r>
            <a:r>
              <a:rPr lang="en-US" altLang="zh-CN" sz="1800" dirty="0" smtClean="0"/>
              <a:t>Procedure</a:t>
            </a:r>
          </a:p>
          <a:p>
            <a:pPr lvl="1"/>
            <a:r>
              <a:rPr lang="en-US" altLang="zh-CN" sz="1400" dirty="0" smtClean="0"/>
              <a:t>End to end service lifecycle management</a:t>
            </a:r>
          </a:p>
          <a:p>
            <a:pPr lvl="2"/>
            <a:r>
              <a:rPr lang="en-US" altLang="zh-CN" sz="1400" dirty="0" smtClean="0"/>
              <a:t>Service Exposure</a:t>
            </a:r>
          </a:p>
          <a:p>
            <a:pPr lvl="2"/>
            <a:r>
              <a:rPr lang="en-US" altLang="zh-CN" sz="1400" dirty="0" smtClean="0"/>
              <a:t>Service Creation/Modification</a:t>
            </a:r>
          </a:p>
          <a:p>
            <a:pPr lvl="2"/>
            <a:r>
              <a:rPr lang="en-US" altLang="zh-CN" sz="1400" dirty="0" smtClean="0"/>
              <a:t>Service Optimization</a:t>
            </a:r>
          </a:p>
          <a:p>
            <a:pPr lvl="2"/>
            <a:r>
              <a:rPr lang="en-US" altLang="zh-CN" sz="1400" dirty="0" smtClean="0"/>
              <a:t>Service Decommission</a:t>
            </a:r>
          </a:p>
          <a:p>
            <a:pPr lvl="1"/>
            <a:r>
              <a:rPr lang="en-US" altLang="zh-CN" sz="1400" dirty="0"/>
              <a:t>Technology specific service lifecycle management</a:t>
            </a:r>
            <a:endParaRPr lang="en-US" altLang="zh-CN" sz="1400" dirty="0" smtClean="0"/>
          </a:p>
          <a:p>
            <a:r>
              <a:rPr lang="en-US" altLang="zh-CN" sz="1800" dirty="0"/>
              <a:t>Service </a:t>
            </a:r>
            <a:r>
              <a:rPr lang="en-US" altLang="zh-CN" sz="1800" dirty="0" smtClean="0"/>
              <a:t>Fulfillment </a:t>
            </a:r>
            <a:r>
              <a:rPr lang="en-US" altLang="zh-CN" sz="1800" dirty="0"/>
              <a:t>Management </a:t>
            </a:r>
            <a:r>
              <a:rPr lang="en-US" altLang="zh-CN" sz="1800" dirty="0" smtClean="0"/>
              <a:t>Procedure</a:t>
            </a:r>
          </a:p>
          <a:p>
            <a:pPr lvl="1"/>
            <a:r>
              <a:rPr lang="en-US" altLang="zh-CN" sz="1400" dirty="0"/>
              <a:t>Intended Configuration Provision</a:t>
            </a:r>
          </a:p>
          <a:p>
            <a:pPr lvl="1"/>
            <a:r>
              <a:rPr lang="en-US" altLang="zh-CN" sz="1400" dirty="0"/>
              <a:t>Configuration Validation</a:t>
            </a:r>
          </a:p>
          <a:p>
            <a:pPr lvl="1"/>
            <a:r>
              <a:rPr lang="en-US" altLang="zh-CN" sz="1400" dirty="0"/>
              <a:t>Performance </a:t>
            </a:r>
            <a:r>
              <a:rPr lang="en-US" altLang="zh-CN" sz="1400" dirty="0" smtClean="0"/>
              <a:t>Monitoring</a:t>
            </a:r>
          </a:p>
          <a:p>
            <a:pPr lvl="1"/>
            <a:r>
              <a:rPr lang="en-US" altLang="zh-CN" sz="1400" dirty="0" smtClean="0"/>
              <a:t>Fault Diagnosis</a:t>
            </a:r>
            <a:endParaRPr lang="en-US" altLang="zh-CN" sz="1400" dirty="0"/>
          </a:p>
          <a:p>
            <a:r>
              <a:rPr lang="en-US" altLang="zh-CN" sz="1800" dirty="0"/>
              <a:t>Multi-layer/Multi-domain Service </a:t>
            </a:r>
            <a:r>
              <a:rPr lang="en-US" altLang="zh-CN" sz="1800" dirty="0" smtClean="0"/>
              <a:t>Mapping, e.g.:</a:t>
            </a:r>
          </a:p>
          <a:p>
            <a:pPr lvl="1"/>
            <a:r>
              <a:rPr lang="en-US" altLang="zh-CN" sz="1400" dirty="0" smtClean="0"/>
              <a:t>Service mapping between L3SM and L3NM</a:t>
            </a:r>
          </a:p>
          <a:p>
            <a:pPr lvl="1"/>
            <a:r>
              <a:rPr lang="en-US" altLang="zh-CN" sz="1400" dirty="0" smtClean="0"/>
              <a:t>Service mapping between L3NM and TE Tunnel</a:t>
            </a:r>
          </a:p>
          <a:p>
            <a:pPr lvl="1"/>
            <a:r>
              <a:rPr lang="en-US" altLang="zh-CN" sz="1400" dirty="0" smtClean="0"/>
              <a:t>Service mapping between L3NM and TE Topo</a:t>
            </a:r>
          </a:p>
          <a:p>
            <a:r>
              <a:rPr lang="en-US" altLang="zh-CN" sz="1800" dirty="0" smtClean="0"/>
              <a:t>Domain specific Service Decomposing</a:t>
            </a:r>
          </a:p>
          <a:p>
            <a:pPr lvl="1"/>
            <a:r>
              <a:rPr lang="en-US" altLang="zh-CN" sz="1400" dirty="0" smtClean="0"/>
              <a:t>Service Decomposing between L3NM and a set of Network element models, e.g., BGP, ACL.</a:t>
            </a:r>
            <a:endParaRPr lang="en-US" altLang="zh-CN" sz="1400" dirty="0"/>
          </a:p>
          <a:p>
            <a:endParaRPr lang="en-US" altLang="zh-CN" sz="1800" dirty="0"/>
          </a:p>
          <a:p>
            <a:endParaRPr lang="en-US" altLang="zh-CN" sz="1800" dirty="0"/>
          </a:p>
          <a:p>
            <a:endParaRPr lang="zh-CN" altLang="en-US" dirty="0"/>
          </a:p>
        </p:txBody>
      </p:sp>
      <p:sp>
        <p:nvSpPr>
          <p:cNvPr id="4" name="矩形 3"/>
          <p:cNvSpPr/>
          <p:nvPr/>
        </p:nvSpPr>
        <p:spPr bwMode="auto">
          <a:xfrm>
            <a:off x="179512" y="5522206"/>
            <a:ext cx="3600400" cy="729394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9400" tIns="29700" rIns="59400" bIns="29700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25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Network Element Layer</a:t>
            </a:r>
            <a:endParaRPr lang="en-US" altLang="zh-CN" sz="825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25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825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</a:t>
            </a:r>
            <a:endParaRPr lang="en-US" altLang="zh-CN" sz="825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endParaRPr lang="en-US" altLang="zh-CN" sz="825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25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en-US" altLang="zh-CN" sz="825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endParaRPr lang="en-US" altLang="zh-CN" sz="105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179512" y="3751186"/>
            <a:ext cx="3600400" cy="75446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9400" tIns="29700" rIns="59400" bIns="29700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9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Network Layer</a:t>
            </a:r>
          </a:p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Network Orchestrator</a:t>
            </a:r>
          </a:p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endParaRPr lang="en-US" altLang="zh-CN" sz="1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endParaRPr lang="en-US" altLang="zh-CN" sz="825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endParaRPr lang="en-US" altLang="zh-CN" sz="788" dirty="0">
              <a:solidFill>
                <a:prstClr val="black"/>
              </a:solidFill>
              <a:latin typeface="FrutigerNext LT Regular" pitchFamily="34" charset="0"/>
              <a:ea typeface="ＭＳ Ｐゴシック" pitchFamily="34" charset="-128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179512" y="2122272"/>
            <a:ext cx="3600400" cy="929449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9400" tIns="29700" rIns="59400" bIns="29700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 Layer</a:t>
            </a:r>
            <a:endParaRPr lang="en-US" altLang="zh-CN" sz="1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</a:t>
            </a:r>
            <a:r>
              <a:rPr lang="en-US" altLang="zh-CN" sz="105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 Orchestrator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endParaRPr lang="en-US" altLang="zh-CN" sz="900" dirty="0" smtClean="0">
              <a:solidFill>
                <a:prstClr val="black"/>
              </a:solidFill>
              <a:latin typeface="FrutigerNext LT Regular" pitchFamily="34" charset="0"/>
              <a:ea typeface="ＭＳ Ｐゴシック" pitchFamily="34" charset="-128"/>
            </a:endParaRPr>
          </a:p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endParaRPr lang="en-US" altLang="zh-CN" sz="900" dirty="0">
              <a:solidFill>
                <a:prstClr val="black"/>
              </a:solidFill>
              <a:latin typeface="FrutigerNext LT Regular" pitchFamily="34" charset="0"/>
              <a:ea typeface="ＭＳ Ｐゴシック" pitchFamily="34" charset="-128"/>
            </a:endParaRPr>
          </a:p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endParaRPr lang="en-US" altLang="zh-CN" sz="900" dirty="0" smtClean="0">
              <a:solidFill>
                <a:prstClr val="black"/>
              </a:solidFill>
              <a:latin typeface="FrutigerNext LT Regular" pitchFamily="34" charset="0"/>
              <a:ea typeface="ＭＳ Ｐゴシック" pitchFamily="34" charset="-128"/>
            </a:endParaRPr>
          </a:p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endParaRPr lang="en-US" altLang="zh-CN" sz="900" dirty="0">
              <a:solidFill>
                <a:prstClr val="black"/>
              </a:solidFill>
              <a:latin typeface="FrutigerNext LT Regular" pitchFamily="34" charset="0"/>
              <a:ea typeface="ＭＳ Ｐゴシック" pitchFamily="34" charset="-128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179512" y="1176775"/>
            <a:ext cx="3600400" cy="221563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9400" tIns="29700" rIns="59400" bIns="29700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5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    APP</a:t>
            </a:r>
          </a:p>
        </p:txBody>
      </p:sp>
      <p:cxnSp>
        <p:nvCxnSpPr>
          <p:cNvPr id="8" name="直接箭头连接符 7"/>
          <p:cNvCxnSpPr>
            <a:stCxn id="7" idx="2"/>
            <a:endCxn id="6" idx="0"/>
          </p:cNvCxnSpPr>
          <p:nvPr/>
        </p:nvCxnSpPr>
        <p:spPr bwMode="auto">
          <a:xfrm>
            <a:off x="1979712" y="1398338"/>
            <a:ext cx="0" cy="72393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直接箭头连接符 8"/>
          <p:cNvCxnSpPr/>
          <p:nvPr/>
        </p:nvCxnSpPr>
        <p:spPr bwMode="auto">
          <a:xfrm>
            <a:off x="1488376" y="3085040"/>
            <a:ext cx="1" cy="653687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直接箭头连接符 9"/>
          <p:cNvCxnSpPr/>
          <p:nvPr/>
        </p:nvCxnSpPr>
        <p:spPr bwMode="auto">
          <a:xfrm flipV="1">
            <a:off x="2039294" y="4448621"/>
            <a:ext cx="3988" cy="1086137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直接箭头连接符 11"/>
          <p:cNvCxnSpPr/>
          <p:nvPr/>
        </p:nvCxnSpPr>
        <p:spPr bwMode="auto">
          <a:xfrm flipH="1">
            <a:off x="1295932" y="4506569"/>
            <a:ext cx="13571" cy="107358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矩形 12"/>
          <p:cNvSpPr/>
          <p:nvPr/>
        </p:nvSpPr>
        <p:spPr bwMode="auto">
          <a:xfrm>
            <a:off x="346259" y="4123216"/>
            <a:ext cx="1055837" cy="31389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9400" tIns="29700" rIns="59400" bIns="29700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825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825" dirty="0" err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ServiceCreation</a:t>
            </a:r>
            <a:endParaRPr lang="en-US" altLang="zh-CN" sz="825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25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/Modification</a:t>
            </a:r>
            <a:endParaRPr lang="zh-CN" altLang="en-US" sz="825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箭头连接符 13"/>
          <p:cNvCxnSpPr/>
          <p:nvPr/>
        </p:nvCxnSpPr>
        <p:spPr bwMode="auto">
          <a:xfrm flipV="1">
            <a:off x="2050236" y="3078763"/>
            <a:ext cx="2357" cy="632987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文本框 14"/>
          <p:cNvSpPr txBox="1"/>
          <p:nvPr/>
        </p:nvSpPr>
        <p:spPr>
          <a:xfrm>
            <a:off x="789126" y="1475280"/>
            <a:ext cx="19482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100" dirty="0" smtClean="0">
                <a:solidFill>
                  <a:prstClr val="black"/>
                </a:solidFill>
                <a:ea typeface="宋体" pitchFamily="2" charset="-122"/>
              </a:rPr>
              <a:t>Service Placement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100" dirty="0" smtClean="0">
                <a:solidFill>
                  <a:prstClr val="black"/>
                </a:solidFill>
                <a:ea typeface="宋体" pitchFamily="2" charset="-122"/>
              </a:rPr>
              <a:t> Request</a:t>
            </a:r>
            <a:endParaRPr lang="zh-CN" altLang="en-US" sz="1100" dirty="0">
              <a:solidFill>
                <a:prstClr val="black"/>
              </a:solidFill>
              <a:ea typeface="宋体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97810" y="3118257"/>
            <a:ext cx="73609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 smtClean="0">
                <a:solidFill>
                  <a:prstClr val="black"/>
                </a:solidFill>
                <a:ea typeface="宋体" pitchFamily="2" charset="-122"/>
              </a:rPr>
              <a:t>Service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 smtClean="0">
                <a:solidFill>
                  <a:prstClr val="black"/>
                </a:solidFill>
                <a:ea typeface="宋体" pitchFamily="2" charset="-122"/>
              </a:rPr>
              <a:t>Placement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 smtClean="0">
                <a:solidFill>
                  <a:prstClr val="black"/>
                </a:solidFill>
                <a:ea typeface="宋体" pitchFamily="2" charset="-122"/>
              </a:rPr>
              <a:t>Request</a:t>
            </a:r>
            <a:endParaRPr lang="zh-CN" altLang="en-US" sz="1000" dirty="0">
              <a:solidFill>
                <a:prstClr val="black"/>
              </a:solidFill>
              <a:ea typeface="宋体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66956" y="4756952"/>
            <a:ext cx="76335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50" dirty="0" smtClean="0">
                <a:solidFill>
                  <a:prstClr val="black"/>
                </a:solidFill>
                <a:ea typeface="宋体" pitchFamily="2" charset="-122"/>
              </a:rPr>
              <a:t>Service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50" dirty="0" smtClean="0">
                <a:solidFill>
                  <a:prstClr val="black"/>
                </a:solidFill>
                <a:ea typeface="宋体" pitchFamily="2" charset="-122"/>
              </a:rPr>
              <a:t>Placement</a:t>
            </a:r>
            <a:endParaRPr lang="zh-CN" altLang="en-US" sz="1050" dirty="0">
              <a:solidFill>
                <a:prstClr val="black"/>
              </a:solidFill>
              <a:ea typeface="宋体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060519" y="4911281"/>
            <a:ext cx="74251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50" dirty="0" smtClean="0">
                <a:solidFill>
                  <a:prstClr val="black"/>
                </a:solidFill>
                <a:ea typeface="宋体" pitchFamily="2" charset="-122"/>
              </a:rPr>
              <a:t>Telemetry</a:t>
            </a:r>
            <a:endParaRPr lang="zh-CN" altLang="en-US" sz="1050" dirty="0">
              <a:solidFill>
                <a:prstClr val="black"/>
              </a:solidFill>
              <a:ea typeface="宋体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178286" y="3216274"/>
            <a:ext cx="141577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50" dirty="0" smtClean="0">
                <a:solidFill>
                  <a:srgbClr val="FF0000"/>
                </a:solidFill>
                <a:ea typeface="宋体" pitchFamily="2" charset="-122"/>
              </a:rPr>
              <a:t>Service Assurance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50" dirty="0" smtClean="0">
                <a:solidFill>
                  <a:srgbClr val="FF0000"/>
                </a:solidFill>
                <a:ea typeface="宋体" pitchFamily="2" charset="-122"/>
              </a:rPr>
              <a:t>Telemetry Notification</a:t>
            </a:r>
            <a:endParaRPr lang="zh-CN" altLang="en-US" sz="1050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1" name="矩形 30"/>
          <p:cNvSpPr/>
          <p:nvPr/>
        </p:nvSpPr>
        <p:spPr bwMode="auto">
          <a:xfrm>
            <a:off x="278622" y="2514550"/>
            <a:ext cx="663086" cy="31389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9400" tIns="29700" rIns="59400" bIns="29700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25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 Exposure</a:t>
            </a:r>
            <a:endParaRPr lang="zh-CN" altLang="en-US" sz="825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 bwMode="auto">
          <a:xfrm>
            <a:off x="1016701" y="2521505"/>
            <a:ext cx="933119" cy="31389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9400" tIns="29700" rIns="59400" bIns="29700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25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 Creation</a:t>
            </a:r>
          </a:p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25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/Modification</a:t>
            </a:r>
            <a:endParaRPr lang="zh-CN" altLang="en-US" sz="825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 bwMode="auto">
          <a:xfrm>
            <a:off x="1979712" y="2514550"/>
            <a:ext cx="786066" cy="31389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9400" tIns="29700" rIns="59400" bIns="29700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25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 Optimization</a:t>
            </a:r>
            <a:endParaRPr lang="zh-CN" altLang="en-US" sz="825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 bwMode="auto">
          <a:xfrm>
            <a:off x="2852930" y="2521505"/>
            <a:ext cx="786066" cy="31389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9400" tIns="29700" rIns="59400" bIns="29700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25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 </a:t>
            </a:r>
            <a:r>
              <a:rPr lang="en-US" altLang="zh-CN" sz="825" dirty="0" err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Decomission</a:t>
            </a:r>
            <a:endParaRPr lang="zh-CN" altLang="en-US" sz="825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 bwMode="auto">
          <a:xfrm>
            <a:off x="1511375" y="4123216"/>
            <a:ext cx="1055837" cy="31389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9400" tIns="29700" rIns="59400" bIns="29700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825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825" dirty="0" err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ServiceCreation</a:t>
            </a:r>
            <a:endParaRPr lang="en-US" altLang="zh-CN" sz="825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25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/Modification</a:t>
            </a:r>
            <a:endParaRPr lang="zh-CN" altLang="en-US" sz="825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 bwMode="auto">
          <a:xfrm>
            <a:off x="2664209" y="4123216"/>
            <a:ext cx="827672" cy="31389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9400" tIns="29700" rIns="59400" bIns="29700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825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825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 Diagnosis</a:t>
            </a:r>
            <a:endParaRPr lang="zh-CN" altLang="en-US" sz="825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 bwMode="auto">
          <a:xfrm>
            <a:off x="226242" y="5772963"/>
            <a:ext cx="636310" cy="31389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9400" tIns="29700" rIns="59400" bIns="29700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825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825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Intended </a:t>
            </a:r>
          </a:p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25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825" dirty="0" err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Config</a:t>
            </a:r>
            <a:endParaRPr lang="zh-CN" altLang="en-US" sz="825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 bwMode="auto">
          <a:xfrm>
            <a:off x="991348" y="5774845"/>
            <a:ext cx="636310" cy="31389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9400" tIns="29700" rIns="59400" bIns="29700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25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825" dirty="0" err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Config</a:t>
            </a:r>
            <a:endParaRPr lang="en-US" altLang="zh-CN" sz="825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25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Validation</a:t>
            </a:r>
            <a:endParaRPr lang="zh-CN" altLang="en-US" sz="825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 bwMode="auto">
          <a:xfrm>
            <a:off x="1686990" y="5772963"/>
            <a:ext cx="752503" cy="31389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9400" tIns="29700" rIns="59400" bIns="29700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25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825" dirty="0" err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opstate</a:t>
            </a:r>
            <a:endParaRPr lang="en-US" altLang="zh-CN" sz="825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25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825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monitoring</a:t>
            </a:r>
            <a:endParaRPr lang="zh-CN" altLang="en-US" sz="825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 bwMode="auto">
          <a:xfrm>
            <a:off x="2575168" y="5772350"/>
            <a:ext cx="827672" cy="31389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9400" tIns="29700" rIns="59400" bIns="29700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601266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825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825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Fault Diagnosis</a:t>
            </a:r>
            <a:endParaRPr lang="zh-CN" altLang="en-US" sz="825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DCC6F69-7FB9-42A2-8623-72370E92001A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6417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Missing</a:t>
            </a:r>
            <a:r>
              <a:rPr lang="fr-FR" dirty="0" smtClean="0"/>
              <a:t> </a:t>
            </a:r>
            <a:r>
              <a:rPr lang="fr-FR" dirty="0" err="1" smtClean="0"/>
              <a:t>Pieces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91680" y="1646505"/>
            <a:ext cx="6102424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L3SM    </a:t>
            </a:r>
            <a:r>
              <a:rPr lang="en-US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Service   </a:t>
            </a:r>
            <a:r>
              <a:rPr lang="en-US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Model    </a:t>
            </a:r>
            <a:r>
              <a:rPr lang="en-US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+--------------------+----------------------------+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|              +-----</a:t>
            </a:r>
            <a:r>
              <a:rPr lang="en-US" sz="11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- -------+                  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| Orchestrator |Service Mapping|                  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|              +-----+---------+                  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|                    |                            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+--------------------+----------------------------+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L3NM  </a:t>
            </a:r>
            <a:r>
              <a:rPr lang="en-US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Network</a:t>
            </a:r>
            <a:r>
              <a:rPr lang="en-US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Model </a:t>
            </a:r>
            <a:r>
              <a:rPr lang="en-US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+--------------------+----------------------------+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| Controller+--------</a:t>
            </a:r>
            <a:r>
              <a:rPr lang="en-US" sz="11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-----------+                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|           | Service Decomposing|                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|           +-++------------++---+                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|             ||            ||                    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|             ||            ||                    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+-------------++----------  ++--------------------+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||            ||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||            ||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||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BGP,QoS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||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||            ||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+----------+|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NI,Intf,IP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|+-----------------+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+--+--+      +++---+      --+---+           +--+--+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| CE1 |------| PE1 |      | PE2 |  ---------+ CE2 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+-----+      +-----+      +-----+           +-----+</a:t>
            </a:r>
          </a:p>
        </p:txBody>
      </p:sp>
      <p:sp>
        <p:nvSpPr>
          <p:cNvPr id="6" name="Bulle ronde 5"/>
          <p:cNvSpPr/>
          <p:nvPr/>
        </p:nvSpPr>
        <p:spPr>
          <a:xfrm>
            <a:off x="5508104" y="2924944"/>
            <a:ext cx="2952328" cy="1052968"/>
          </a:xfrm>
          <a:prstGeom prst="wedgeEllipseCallout">
            <a:avLst>
              <a:gd name="adj1" fmla="val -86329"/>
              <a:gd name="adj2" fmla="val -4338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No feedback to the network </a:t>
            </a:r>
            <a:r>
              <a:rPr lang="fr-FR" dirty="0" err="1" smtClean="0"/>
              <a:t>orchestrator</a:t>
            </a:r>
            <a:endParaRPr lang="en-US" dirty="0"/>
          </a:p>
        </p:txBody>
      </p:sp>
      <p:sp>
        <p:nvSpPr>
          <p:cNvPr id="7" name="Bulle ronde 6"/>
          <p:cNvSpPr/>
          <p:nvPr/>
        </p:nvSpPr>
        <p:spPr>
          <a:xfrm>
            <a:off x="5724128" y="1617517"/>
            <a:ext cx="2520280" cy="692928"/>
          </a:xfrm>
          <a:prstGeom prst="wedgeEllipseCallout">
            <a:avLst>
              <a:gd name="adj1" fmla="val -86329"/>
              <a:gd name="adj2" fmla="val -4338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No </a:t>
            </a:r>
            <a:r>
              <a:rPr lang="fr-FR" dirty="0" err="1" smtClean="0"/>
              <a:t>feedabck</a:t>
            </a:r>
            <a:r>
              <a:rPr lang="fr-FR" dirty="0" smtClean="0"/>
              <a:t> to the 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230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Missing</a:t>
            </a:r>
            <a:r>
              <a:rPr lang="fr-FR" dirty="0" smtClean="0"/>
              <a:t> </a:t>
            </a:r>
            <a:r>
              <a:rPr lang="fr-FR" dirty="0" err="1" smtClean="0"/>
              <a:t>Pieces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91680" y="1646505"/>
            <a:ext cx="610242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L3SM    |    </a:t>
            </a:r>
            <a:r>
              <a:rPr lang="en-US" sz="1200" b="1" dirty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^</a:t>
            </a:r>
            <a:endParaRPr lang="en-US" sz="1100" b="1" dirty="0">
              <a:solidFill>
                <a:srgbClr val="92D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Service   |    </a:t>
            </a:r>
            <a:r>
              <a:rPr lang="en-US" sz="1100" b="1" dirty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 Notifications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Model    |    </a:t>
            </a:r>
            <a:r>
              <a:rPr lang="en-US" sz="1200" b="1" dirty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+--------------------+----------------------------+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|              +-----V- -------+                  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| Orchestrator |Service Mapping|                  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|              +-----+---------+                  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|                    |                            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+--------------------+----------------------------+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L3NM  |        </a:t>
            </a:r>
            <a:r>
              <a:rPr lang="en-US" sz="1200" b="1" dirty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^</a:t>
            </a:r>
            <a:endParaRPr lang="en-US" sz="1100" b="1" dirty="0">
              <a:solidFill>
                <a:srgbClr val="92D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Network|        </a:t>
            </a:r>
            <a:r>
              <a:rPr lang="en-US" sz="1200" b="1" dirty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 L3NM Notifications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Model |        </a:t>
            </a:r>
            <a:r>
              <a:rPr lang="en-US" sz="1200" b="1" dirty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 L3NM Capabilities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+--------------------+----------------------------+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| Controller+--------V-----------+                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|           | Service Decomposing|                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|           +-++------------++---+                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|             ||            ||                    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|             ||            ||                    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+-------------++----------  ++--------------------+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||            ||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||            ||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||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BGP,QoS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||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||            ||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+----------+|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NI,Intf,IP</a:t>
            </a: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|+-----------------+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+--+--+      +++---+      --+---+           +--+--+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| CE1 |------| PE1 |      | PE2 |  ---------+ CE2 |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+-----+      +-----+      +-----+           +-----+</a:t>
            </a:r>
          </a:p>
        </p:txBody>
      </p:sp>
      <p:sp>
        <p:nvSpPr>
          <p:cNvPr id="5" name="Bulle ronde 4"/>
          <p:cNvSpPr/>
          <p:nvPr/>
        </p:nvSpPr>
        <p:spPr>
          <a:xfrm>
            <a:off x="6156176" y="3717032"/>
            <a:ext cx="2736304" cy="1152128"/>
          </a:xfrm>
          <a:prstGeom prst="wedgeEllipseCallout">
            <a:avLst>
              <a:gd name="adj1" fmla="val -68163"/>
              <a:gd name="adj2" fmla="val -36849"/>
            </a:avLst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Expose Network service-specific  capabilities and notifications</a:t>
            </a:r>
            <a:endParaRPr lang="en-US" dirty="0"/>
          </a:p>
        </p:txBody>
      </p:sp>
      <p:sp>
        <p:nvSpPr>
          <p:cNvPr id="6" name="Bulle ronde 5"/>
          <p:cNvSpPr/>
          <p:nvPr/>
        </p:nvSpPr>
        <p:spPr>
          <a:xfrm>
            <a:off x="6156176" y="1646505"/>
            <a:ext cx="2520280" cy="873965"/>
          </a:xfrm>
          <a:prstGeom prst="wedgeEllipseCallout">
            <a:avLst>
              <a:gd name="adj1" fmla="val -69837"/>
              <a:gd name="adj2" fmla="val -11132"/>
            </a:avLst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Extract relevant notifications to share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396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528" y="77485"/>
            <a:ext cx="8229600" cy="778098"/>
          </a:xfrm>
        </p:spPr>
        <p:txBody>
          <a:bodyPr>
            <a:normAutofit/>
          </a:bodyPr>
          <a:lstStyle/>
          <a:p>
            <a:r>
              <a:rPr lang="en-US" altLang="zh-CN" sz="3600" b="1" dirty="0"/>
              <a:t>YANG Data Model Integration </a:t>
            </a:r>
            <a:r>
              <a:rPr lang="en-US" altLang="zh-CN" sz="3600" b="1" dirty="0" smtClean="0"/>
              <a:t>Examples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33039" y="5013176"/>
            <a:ext cx="3050729" cy="1512168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1600" dirty="0" smtClean="0"/>
              <a:t>Use Case1: L3VPN Service Delivery</a:t>
            </a:r>
          </a:p>
          <a:p>
            <a:r>
              <a:rPr lang="en-US" altLang="zh-CN" sz="1600" dirty="0" smtClean="0"/>
              <a:t>Service creation</a:t>
            </a:r>
          </a:p>
          <a:p>
            <a:r>
              <a:rPr lang="en-US" altLang="zh-CN" sz="1600" dirty="0" smtClean="0"/>
              <a:t>Service Mapping</a:t>
            </a:r>
          </a:p>
          <a:p>
            <a:r>
              <a:rPr lang="en-US" altLang="zh-CN" sz="1600" dirty="0" smtClean="0"/>
              <a:t>Service Decomposing</a:t>
            </a:r>
            <a:endParaRPr lang="zh-CN" altLang="en-US" sz="16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39" y="1052736"/>
            <a:ext cx="3205162" cy="39604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8590" y="1052736"/>
            <a:ext cx="2915518" cy="39604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57167" y="1052736"/>
            <a:ext cx="2880320" cy="388843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内容占位符 2"/>
          <p:cNvSpPr txBox="1">
            <a:spLocks/>
          </p:cNvSpPr>
          <p:nvPr/>
        </p:nvSpPr>
        <p:spPr>
          <a:xfrm>
            <a:off x="3183768" y="5013176"/>
            <a:ext cx="3205162" cy="151216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altLang="zh-CN" sz="1600" dirty="0" smtClean="0"/>
              <a:t>Use Case2: VN Service Delivery</a:t>
            </a:r>
          </a:p>
          <a:p>
            <a:r>
              <a:rPr lang="en-US" altLang="zh-CN" sz="1600" dirty="0" smtClean="0"/>
              <a:t>Service creation</a:t>
            </a:r>
          </a:p>
          <a:p>
            <a:r>
              <a:rPr lang="en-US" altLang="zh-CN" sz="1600" dirty="0" smtClean="0"/>
              <a:t>Service Mapping</a:t>
            </a:r>
          </a:p>
          <a:p>
            <a:r>
              <a:rPr lang="en-US" altLang="zh-CN" sz="1600" dirty="0" smtClean="0"/>
              <a:t>Service Optimization: Telemetry Model</a:t>
            </a:r>
            <a:endParaRPr lang="zh-CN" altLang="en-US" sz="1600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>
          <a:xfrm>
            <a:off x="6379902" y="5013176"/>
            <a:ext cx="2757585" cy="151216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altLang="zh-CN" sz="1600" dirty="0" smtClean="0"/>
              <a:t>Use Case3: Event based Telemetry</a:t>
            </a:r>
          </a:p>
          <a:p>
            <a:r>
              <a:rPr lang="en-US" altLang="zh-CN" sz="1600" dirty="0" smtClean="0"/>
              <a:t>Policy Model</a:t>
            </a:r>
          </a:p>
          <a:p>
            <a:r>
              <a:rPr lang="en-US" altLang="zh-CN" sz="1600" dirty="0" smtClean="0"/>
              <a:t>Telemetry Notification</a:t>
            </a:r>
            <a:endParaRPr lang="zh-CN" altLang="en-US" sz="1600" dirty="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DCC6F69-7FB9-42A2-8623-72370E92001A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6581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Next Steps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069160"/>
          </a:xfrm>
        </p:spPr>
        <p:txBody>
          <a:bodyPr>
            <a:noAutofit/>
          </a:bodyPr>
          <a:lstStyle/>
          <a:p>
            <a:pPr marL="0" indent="0"/>
            <a:r>
              <a:rPr lang="en-US" altLang="zh-CN" sz="3600" dirty="0" smtClean="0"/>
              <a:t>Add an explicit recommendation?</a:t>
            </a:r>
          </a:p>
          <a:p>
            <a:pPr marL="400050" lvl="1" indent="0"/>
            <a:r>
              <a:rPr lang="en-US" altLang="zh-CN" dirty="0" smtClean="0"/>
              <a:t>On the importance of service-specific assurance, notification, and capabilities modules for better control and service adjustment to align with the expected service target</a:t>
            </a:r>
          </a:p>
          <a:p>
            <a:pPr marL="0" indent="0"/>
            <a:r>
              <a:rPr lang="fr-FR" altLang="zh-CN" sz="3600" dirty="0" err="1" smtClean="0"/>
              <a:t>Add</a:t>
            </a:r>
            <a:r>
              <a:rPr lang="fr-FR" altLang="zh-CN" sz="3600" dirty="0" smtClean="0"/>
              <a:t> </a:t>
            </a:r>
            <a:r>
              <a:rPr lang="fr-FR" altLang="zh-CN" sz="3600" dirty="0" err="1" smtClean="0"/>
              <a:t>another</a:t>
            </a:r>
            <a:r>
              <a:rPr lang="fr-FR" altLang="zh-CN" sz="3600" dirty="0" smtClean="0"/>
              <a:t> </a:t>
            </a:r>
            <a:r>
              <a:rPr lang="fr-FR" altLang="zh-CN" sz="3600" dirty="0" err="1" smtClean="0"/>
              <a:t>example</a:t>
            </a:r>
            <a:r>
              <a:rPr lang="fr-FR" altLang="zh-CN" sz="3600" dirty="0" smtClean="0"/>
              <a:t>?</a:t>
            </a:r>
            <a:endParaRPr lang="en-US" altLang="zh-CN" dirty="0" smtClean="0"/>
          </a:p>
          <a:p>
            <a:pPr marL="0" indent="0"/>
            <a:r>
              <a:rPr lang="en-US" altLang="zh-CN" sz="3600" dirty="0" smtClean="0"/>
              <a:t>Address comments raised in the meeting</a:t>
            </a:r>
          </a:p>
          <a:p>
            <a:pPr marL="0" indent="0"/>
            <a:endParaRPr lang="en-US" altLang="zh-CN" sz="3600" dirty="0" smtClean="0"/>
          </a:p>
          <a:p>
            <a:pPr marL="0" indent="0"/>
            <a:r>
              <a:rPr lang="en-US" altLang="zh-CN" sz="3600" dirty="0" smtClean="0"/>
              <a:t>Target a WGLC in June</a:t>
            </a:r>
            <a:endParaRPr lang="en-US" altLang="zh-CN" sz="2800" dirty="0">
              <a:solidFill>
                <a:schemeClr val="bg1"/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DCC6F69-7FB9-42A2-8623-72370E92001A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3325</TotalTime>
  <Words>924</Words>
  <Application>Microsoft Office PowerPoint</Application>
  <PresentationFormat>全屏显示(4:3)</PresentationFormat>
  <Paragraphs>201</Paragraphs>
  <Slides>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FrutigerNext LT Regular</vt:lpstr>
      <vt:lpstr>ＭＳ Ｐゴシック</vt:lpstr>
      <vt:lpstr>宋体</vt:lpstr>
      <vt:lpstr>微软雅黑</vt:lpstr>
      <vt:lpstr>Arial</vt:lpstr>
      <vt:lpstr>Calibri</vt:lpstr>
      <vt:lpstr>Courier New</vt:lpstr>
      <vt:lpstr>Times New Roman</vt:lpstr>
      <vt:lpstr>Wingdings</vt:lpstr>
      <vt:lpstr>Office 主题</vt:lpstr>
      <vt:lpstr>Office Theme</vt:lpstr>
      <vt:lpstr>A Framework for Automating Service and Network Management with YANG  draft-ietf-opsawg-model-automation-framework-02 OPSAWG, April 2020 </vt:lpstr>
      <vt:lpstr>Objectives: Reminder</vt:lpstr>
      <vt:lpstr>Changes since Singapore</vt:lpstr>
      <vt:lpstr>Data Model Layer &amp; Representation</vt:lpstr>
      <vt:lpstr>Service and Network Lifecycle Management</vt:lpstr>
      <vt:lpstr>Some Missing Pieces</vt:lpstr>
      <vt:lpstr>Some Missing Pieces</vt:lpstr>
      <vt:lpstr>YANG Data Model Integration Examples</vt:lpstr>
      <vt:lpstr>Next Steps</vt:lpstr>
    </vt:vector>
  </TitlesOfParts>
  <Company>Huawei Technologies Co.,Ltd.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LIME Model</dc:title>
  <dc:creator>w53375</dc:creator>
  <cp:lastModifiedBy>Qin Wu</cp:lastModifiedBy>
  <cp:revision>170</cp:revision>
  <dcterms:created xsi:type="dcterms:W3CDTF">2015-01-23T04:52:35Z</dcterms:created>
  <dcterms:modified xsi:type="dcterms:W3CDTF">2020-03-31T12:51:41Z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_ms_pID_72543">
    <vt:lpwstr>(3)VHfdh2AqHe2gnJP3oKOhEuxw3kxGjsTz7ELdkzD/4g36H6zhbCGrZqx4Lh2CP/Ynm7gHoiZb
6whDDl+WVehn+e1EK1ymu1QzdANTYm38Lb+qvGpi/FGyKWf7C4nqIcYM2aRWNlFGy5km6S8A
Lu+3rxL+tklngLmcHlHyDElxwuVRxCUgKu1UfUNVUq/eMWwQX2ASD8gKJ7DWbH3W5/lqnkII
/9EZ6bVb7gAOQ3k01O</vt:lpwstr>
  </property>
  <property fmtid="{D5CDD505-2E9C-101B-9397-08002B2CF9AE}" pid="3" name="_new_ms_pID_725431">
    <vt:lpwstr>UYe9ZMXVrgdB+NvdWymWf4dNlaMxRAWcXf410VkE5UHAf2ANM+L8c9
ppflBrZ5D3B+dwGxuvzxG0LN/ZefXg5okvnbog6Y6PXXvGoLoRbx/H79Z8FhXojH3W9hgQzr
cJEyg/t+kZ9uq6fxRqchN4l25fP/2zN+14a21Bik/P2WOakS9C9z/uXubxg1hiiAOuDrE2Jx
2qfCiXT/1AdN4sYSxDzwT1UFP9USF4t6uQK8</vt:lpwstr>
  </property>
  <property fmtid="{D5CDD505-2E9C-101B-9397-08002B2CF9AE}" pid="4" name="_new_ms_pID_725432">
    <vt:lpwstr>GUwDiANfTyqC1PNleI3KEyomocR3b4buIqU4
1l/xq7Swe2NE5jS2WcoWueF+3k2n3X+hkfpjjOqs5mD+uxvL+qc=</vt:lpwstr>
  </property>
  <property fmtid="{D5CDD505-2E9C-101B-9397-08002B2CF9AE}" pid="5" name="sflag">
    <vt:lpwstr>1432643332</vt:lpwstr>
  </property>
  <property fmtid="{D5CDD505-2E9C-101B-9397-08002B2CF9AE}" pid="6" name="_2015_ms_pID_725343">
    <vt:lpwstr>(3)J3hDkiFVW1ZNAUtnDjHwxx+CsOFeXXUDDEE86gV9iRDPad1aA212RG0K5bgUPdd4ADF01E5y
NTUxck4kLFIYI3udelmpIeE3FbeKtIabSeWpEkIX8GkuUnLgin3J/8WkR5a5rO7mf1cR1Le4
8aLheD4YB7JCa3jH/YF1GGJxFvbrGGpp35Uc/U5bHfPPrfuiGcNqaFXHZxGOAQNx0ie2dVCV
+dZEVwjtfCIVAxlfuD</vt:lpwstr>
  </property>
  <property fmtid="{D5CDD505-2E9C-101B-9397-08002B2CF9AE}" pid="7" name="_2015_ms_pID_7253431">
    <vt:lpwstr>awU/phbaVx0EO6HwgaeyHDxg4Vue+2igNJgtIfRUohNtby2OAjDWmm
QTjZqtsa96dOEyZHh3cqoi+6+ffU9sgZJ8O6RQ3j6remL1MsKgxcGLJTpAmXEmoVtDyjqyMx
G5Vwtkqx/s5aA2yZqKd6ZyCC1DA8a1hbOhzL7G77RJli9GTekrBxHVcWcOuNqNEOspzNY7Yy
ZYAXyHkk7dLsrGtYifkoRoT7TBXAs0vmJdAr</vt:lpwstr>
  </property>
  <property fmtid="{D5CDD505-2E9C-101B-9397-08002B2CF9AE}" pid="8" name="_2015_ms_pID_7253432">
    <vt:lpwstr>BSeKbIf7ipwqoLN2sE/OQYw=</vt:lpwstr>
  </property>
</Properties>
</file>