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8" r:id="rId3"/>
    <p:sldId id="269" r:id="rId4"/>
    <p:sldId id="258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9" autoAdjust="0"/>
    <p:restoredTop sz="83246" autoAdjust="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A4979-1D30-46E2-A188-CF2DCFADD4DA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altLang="zh-CN" smtClean="0"/>
              <a:t>IETF 107, Jay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EC400-155E-4FF3-8427-7CFA2F5B66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35207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92E9C-0866-4EEC-823C-420FFDA264B1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altLang="zh-CN" smtClean="0"/>
              <a:t>IETF 107, Jay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7AC54-48F5-455F-A481-B13959993F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89304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AC54-48F5-455F-A481-B13959993F4B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595658C-5B34-400B-A0CC-2DCBC444CB52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IETF 107, Jay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897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CC92E9C-0866-4EEC-823C-420FFDA264B1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Jay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7AC54-48F5-455F-A481-B13959993F4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870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03F2B-492F-4C68-AE32-7138325E48AC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362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D954B-2F5A-4B42-BD6E-165B866811A6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823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4B88D-3CAC-42B9-B608-BA2898D0FBBA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400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EF082-133B-4BCC-AB90-7F5AD48AD6EA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855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648B8-7711-4D23-A3DF-86E8A855F167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46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B704-3018-4AB4-8EE6-59731A567A4E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06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F944-09ED-4FCA-BEB7-4990BBDED4E8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883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32FE-2071-4FAA-897C-624A4B77743E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50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90C6-C1B1-409E-861D-3E8B76681F22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306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4ADD-F8BF-470C-A820-9780919AA371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47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10522-5AF0-404B-ADCB-5814AB01EB46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3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0A406-D403-48B1-81CA-C64248864DD0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86684-1BD6-4370-A77B-A387E1D51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52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www.imperva.com/blog/malware-analysis-mirai-ddos-bot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53208" y="1857981"/>
            <a:ext cx="11128443" cy="902950"/>
          </a:xfrm>
        </p:spPr>
        <p:txBody>
          <a:bodyPr>
            <a:normAutofit/>
          </a:bodyPr>
          <a:lstStyle/>
          <a:p>
            <a:r>
              <a:rPr lang="en-US" altLang="zh-CN" sz="5400" dirty="0"/>
              <a:t>Active-Scanning profiles for IoT </a:t>
            </a:r>
            <a:r>
              <a:rPr lang="en-US" altLang="zh-CN" sz="5400" dirty="0" smtClean="0"/>
              <a:t>devices</a:t>
            </a:r>
            <a:endParaRPr lang="zh-CN" altLang="en-US" sz="5400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289595" y="3602987"/>
            <a:ext cx="7655668" cy="26328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CN" sz="2800" dirty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draft-yang-opsawg-iot-devices-active-scanning-</a:t>
            </a:r>
            <a:r>
              <a:rPr lang="zh-CN" altLang="zh-CN" sz="2800" dirty="0" smtClean="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rPr>
              <a:t>00</a:t>
            </a:r>
            <a:endParaRPr lang="en-US" altLang="zh-CN" sz="2800" dirty="0" smtClean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zh-CN" dirty="0" smtClean="0">
              <a:solidFill>
                <a:schemeClr val="bg1">
                  <a:lumMod val="65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 err="1" smtClean="0">
                <a:latin typeface="+mj-lt"/>
                <a:ea typeface="+mj-ea"/>
                <a:cs typeface="+mj-cs"/>
              </a:rPr>
              <a:t>Jie</a:t>
            </a:r>
            <a:r>
              <a:rPr lang="en-US" altLang="zh-CN" b="1" dirty="0" smtClean="0">
                <a:latin typeface="+mj-lt"/>
                <a:ea typeface="+mj-ea"/>
                <a:cs typeface="+mj-cs"/>
              </a:rPr>
              <a:t> Yang(presenting)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 smtClean="0">
                <a:latin typeface="+mj-lt"/>
                <a:ea typeface="+mj-ea"/>
                <a:cs typeface="+mj-cs"/>
              </a:rPr>
              <a:t>Liang Xia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zh-CN" dirty="0" smtClean="0">
              <a:latin typeface="+mj-lt"/>
              <a:ea typeface="+mj-ea"/>
              <a:cs typeface="+mj-cs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 smtClean="0">
                <a:latin typeface="+mj-lt"/>
                <a:ea typeface="+mj-ea"/>
                <a:cs typeface="+mj-cs"/>
              </a:rPr>
              <a:t>IETF 107, OPSAWG</a:t>
            </a:r>
          </a:p>
        </p:txBody>
      </p:sp>
    </p:spTree>
    <p:extLst>
      <p:ext uri="{BB962C8B-B14F-4D97-AF65-F5344CB8AC3E}">
        <p14:creationId xmlns:p14="http://schemas.microsoft.com/office/powerpoint/2010/main" val="177977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00468095\AppData\Roaming\eSpace_Desktop\UserData\y00468095\imagefiles\5B26DCE3-6889-4B98-9BFC-61DACC16489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455" y="3350039"/>
            <a:ext cx="4987463" cy="245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30740" y="369647"/>
            <a:ext cx="114591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/>
              <a:t>V</a:t>
            </a:r>
            <a:r>
              <a:rPr lang="en-US" altLang="zh-CN" sz="4400" dirty="0" smtClean="0"/>
              <a:t>ulnerabilities and Scanning of </a:t>
            </a:r>
            <a:r>
              <a:rPr lang="en-US" altLang="zh-CN" sz="4400" dirty="0" err="1" smtClean="0"/>
              <a:t>IoT</a:t>
            </a:r>
            <a:r>
              <a:rPr lang="en-US" altLang="zh-CN" sz="4400" dirty="0" smtClean="0"/>
              <a:t> Devices</a:t>
            </a:r>
            <a:endParaRPr lang="zh-CN" altLang="en-US" sz="4400" dirty="0"/>
          </a:p>
        </p:txBody>
      </p:sp>
      <p:sp>
        <p:nvSpPr>
          <p:cNvPr id="22" name="日期占位符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FDF5C-7719-40A2-A8BD-DBC0CA7AEB6F}" type="datetime1">
              <a:rPr lang="zh-CN" altLang="en-US" smtClean="0"/>
              <a:t>2020/4/7</a:t>
            </a:fld>
            <a:endParaRPr lang="zh-CN" altLang="en-US" dirty="0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24" name="灯片编号占位符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2</a:t>
            </a:fld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467773" y="4377359"/>
            <a:ext cx="5068293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/>
              <a:t>IoT is the birthplace for new type of bots and </a:t>
            </a:r>
            <a:r>
              <a:rPr lang="en-US" altLang="zh-CN" sz="1400" dirty="0" smtClean="0"/>
              <a:t>malwares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 smtClean="0"/>
              <a:t>Open ports: telnet, ftp, </a:t>
            </a:r>
            <a:r>
              <a:rPr lang="en-US" altLang="zh-CN" sz="1100" dirty="0" err="1" smtClean="0"/>
              <a:t>ssh</a:t>
            </a:r>
            <a:r>
              <a:rPr lang="en-US" altLang="zh-CN" sz="1100" dirty="0" smtClean="0"/>
              <a:t>, etc.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 smtClean="0"/>
              <a:t>Remote deployment, Always connected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 smtClean="0"/>
              <a:t>Work </a:t>
            </a:r>
            <a:r>
              <a:rPr lang="en-US" altLang="zh-CN" sz="1100" dirty="0"/>
              <a:t>autonomously, </a:t>
            </a:r>
            <a:r>
              <a:rPr lang="en-US" altLang="zh-CN" sz="1100" dirty="0" smtClean="0"/>
              <a:t>Numerous backdoors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 smtClean="0"/>
              <a:t>Weak or default login-password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 smtClean="0"/>
              <a:t>Abnormal DTLS or un-matched firmware/software version/patch</a:t>
            </a:r>
            <a:endParaRPr lang="en-US" altLang="zh-CN" sz="1400" dirty="0" smtClean="0"/>
          </a:p>
        </p:txBody>
      </p:sp>
      <p:sp>
        <p:nvSpPr>
          <p:cNvPr id="29" name="文本框 28"/>
          <p:cNvSpPr txBox="1"/>
          <p:nvPr/>
        </p:nvSpPr>
        <p:spPr>
          <a:xfrm>
            <a:off x="628072" y="1388116"/>
            <a:ext cx="4747696" cy="900246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700"/>
            </a:lvl1pPr>
          </a:lstStyle>
          <a:p>
            <a:r>
              <a:rPr lang="en-US" altLang="zh-CN" sz="1050" b="1" dirty="0" err="1" smtClean="0"/>
              <a:t>Mirai</a:t>
            </a:r>
            <a:r>
              <a:rPr lang="en-US" altLang="zh-CN" sz="1050" b="1" dirty="0" smtClean="0"/>
              <a:t> malware </a:t>
            </a:r>
            <a:r>
              <a:rPr lang="en-US" altLang="zh-CN" sz="1050" dirty="0"/>
              <a:t>performs wide-ranging scans of IP </a:t>
            </a:r>
            <a:r>
              <a:rPr lang="en-US" altLang="zh-CN" sz="1050" dirty="0" smtClean="0"/>
              <a:t>addresses, to </a:t>
            </a:r>
            <a:r>
              <a:rPr lang="en-US" altLang="zh-CN" sz="1050" dirty="0"/>
              <a:t>locate under-secured IoT devices that could be remotely accessed via </a:t>
            </a:r>
            <a:r>
              <a:rPr lang="en-US" altLang="zh-CN" sz="1050" b="1" dirty="0"/>
              <a:t>easily guessable login credentials</a:t>
            </a:r>
            <a:r>
              <a:rPr lang="en-US" altLang="zh-CN" sz="1050" dirty="0"/>
              <a:t>—usually factory default usernames and passwords (e.g., admin/admin</a:t>
            </a:r>
            <a:r>
              <a:rPr lang="en-US" altLang="zh-CN" sz="1050" dirty="0" smtClean="0"/>
              <a:t>), which are used in dictionary attacks based-on the following list:</a:t>
            </a:r>
            <a:endParaRPr lang="en-US" altLang="zh-CN" sz="1050" dirty="0"/>
          </a:p>
        </p:txBody>
      </p:sp>
      <p:sp>
        <p:nvSpPr>
          <p:cNvPr id="30" name="矩形 29"/>
          <p:cNvSpPr/>
          <p:nvPr/>
        </p:nvSpPr>
        <p:spPr>
          <a:xfrm>
            <a:off x="1570977" y="3896497"/>
            <a:ext cx="3598794" cy="214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00" i="1" dirty="0" smtClean="0">
                <a:solidFill>
                  <a:srgbClr val="555555"/>
                </a:solidFill>
                <a:latin typeface="Georgia" panose="02040502050405020303" pitchFamily="18" charset="0"/>
              </a:rPr>
              <a:t>Source: </a:t>
            </a:r>
            <a:r>
              <a:rPr lang="en-US" altLang="zh-CN" sz="800" dirty="0">
                <a:hlinkClick r:id="rId4"/>
              </a:rPr>
              <a:t>https://www.imperva.com/blog/malware-analysis-mirai-ddos-botnet</a:t>
            </a:r>
            <a:r>
              <a:rPr lang="en-US" altLang="zh-CN" sz="800" dirty="0" smtClean="0">
                <a:hlinkClick r:id="rId4"/>
              </a:rPr>
              <a:t>/</a:t>
            </a:r>
            <a:r>
              <a:rPr lang="en-US" altLang="zh-CN" sz="700" i="1" dirty="0" smtClean="0">
                <a:solidFill>
                  <a:srgbClr val="555555"/>
                </a:solidFill>
                <a:latin typeface="Georgia" panose="02040502050405020303" pitchFamily="18" charset="0"/>
              </a:rPr>
              <a:t> </a:t>
            </a:r>
            <a:endParaRPr lang="en-US" altLang="zh-CN" sz="700" i="1" dirty="0">
              <a:solidFill>
                <a:srgbClr val="555555"/>
              </a:solidFill>
              <a:latin typeface="Georgia" panose="02040502050405020303" pitchFamily="18" charset="0"/>
            </a:endParaRPr>
          </a:p>
        </p:txBody>
      </p:sp>
      <p:pic>
        <p:nvPicPr>
          <p:cNvPr id="2054" name="Picture 6" descr="C:\Users\y00468095\AppData\Roaming\eSpace_Desktop\UserData\y00468095\imagefiles\0F20E085-CF92-4AEC-A776-2136BA238D6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00" y="2376549"/>
            <a:ext cx="1453474" cy="147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y00468095\AppData\Roaming\eSpace_Desktop\UserData\y00468095\imagefiles\B23FE428-4C0A-42ED-BE98-74739938280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358" y="2376550"/>
            <a:ext cx="1368867" cy="1470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580446" y="1363437"/>
            <a:ext cx="4795322" cy="2836240"/>
          </a:xfrm>
          <a:prstGeom prst="rect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863455" y="1388116"/>
            <a:ext cx="55747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rgbClr val="C00000"/>
                </a:solidFill>
              </a:rPr>
              <a:t>What and How Manufacture can Do: </a:t>
            </a:r>
            <a:endParaRPr lang="en-US" altLang="zh-CN" sz="1100" dirty="0" smtClean="0">
              <a:solidFill>
                <a:srgbClr val="C0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 smtClean="0"/>
              <a:t>Tell the users what is right and un-right, because Manufacture know the device clearly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 smtClean="0"/>
              <a:t>Furtherly, </a:t>
            </a:r>
            <a:r>
              <a:rPr lang="en-US" altLang="zh-CN" sz="1100" dirty="0"/>
              <a:t>give </a:t>
            </a:r>
            <a:r>
              <a:rPr lang="en-US" altLang="zh-CN" sz="1100" dirty="0" smtClean="0"/>
              <a:t>manufacture’s suggestion for </a:t>
            </a:r>
            <a:r>
              <a:rPr lang="en-US" altLang="zh-CN" sz="1100" smtClean="0"/>
              <a:t>access policy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smtClean="0"/>
              <a:t>Active </a:t>
            </a:r>
            <a:r>
              <a:rPr lang="en-US" altLang="zh-CN" sz="1100" dirty="0"/>
              <a:t>scanning when on-boarding: </a:t>
            </a:r>
            <a:r>
              <a:rPr lang="en-US" altLang="zh-CN" sz="1100" smtClean="0"/>
              <a:t>Serve</a:t>
            </a:r>
            <a:r>
              <a:rPr lang="zh-CN" altLang="zh-CN" sz="1100" smtClean="0"/>
              <a:t> </a:t>
            </a:r>
            <a:r>
              <a:rPr lang="en-US" altLang="zh-CN" sz="1100" smtClean="0"/>
              <a:t>the users more </a:t>
            </a:r>
            <a:r>
              <a:rPr lang="en-US" altLang="zh-CN" sz="1100"/>
              <a:t>… </a:t>
            </a:r>
            <a:endParaRPr lang="en-US" altLang="zh-CN" sz="110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smtClean="0"/>
              <a:t>Current private scanning model for every vendor, should be standard as IoT devices’ behavior profile</a:t>
            </a:r>
            <a:endParaRPr lang="en-US" altLang="zh-CN" sz="11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 smtClean="0"/>
              <a:t>… 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9533299" y="4781321"/>
            <a:ext cx="2658701" cy="138114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  <a:tailEnd type="none"/>
          </a:ln>
        </p:spPr>
        <p:txBody>
          <a:bodyPr wrap="square" rtlCol="0" anchor="ctr" anchorCtr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200" b="1" smtClean="0"/>
              <a:t>MUD extension with Active Scanning: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100" smtClean="0"/>
              <a:t>Port scanning: TCP/UDP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100" smtClean="0"/>
              <a:t>Service detection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100" smtClean="0"/>
              <a:t>Weak password cracking: </a:t>
            </a:r>
          </a:p>
          <a:p>
            <a:pPr marL="742950" lvl="1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100" smtClean="0"/>
              <a:t>ex.  root:1234;  root:root;</a:t>
            </a:r>
          </a:p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1100" smtClean="0"/>
              <a:t>Scanning result notification</a:t>
            </a:r>
            <a:endParaRPr lang="en-US" altLang="zh-CN" sz="1100" dirty="0"/>
          </a:p>
        </p:txBody>
      </p:sp>
    </p:spTree>
    <p:extLst>
      <p:ext uri="{BB962C8B-B14F-4D97-AF65-F5344CB8AC3E}">
        <p14:creationId xmlns:p14="http://schemas.microsoft.com/office/powerpoint/2010/main" val="98641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90C6-C1B1-409E-861D-3E8B76681F22}" type="datetime1">
              <a:rPr lang="zh-CN" altLang="en-US" smtClean="0"/>
              <a:t>2020/4/7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83140" y="522047"/>
            <a:ext cx="114591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smtClean="0"/>
              <a:t>Draft Status and Next Step…</a:t>
            </a:r>
            <a:endParaRPr lang="zh-CN" altLang="en-US" sz="4400" dirty="0" smtClean="0"/>
          </a:p>
        </p:txBody>
      </p:sp>
      <p:sp>
        <p:nvSpPr>
          <p:cNvPr id="7" name="文本框 3"/>
          <p:cNvSpPr txBox="1"/>
          <p:nvPr/>
        </p:nvSpPr>
        <p:spPr>
          <a:xfrm>
            <a:off x="5451763" y="1766694"/>
            <a:ext cx="6077012" cy="357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b="1" smtClean="0"/>
              <a:t>Next Step:</a:t>
            </a:r>
          </a:p>
          <a:p>
            <a:pPr marL="857250" lvl="1" indent="-400050">
              <a:lnSpc>
                <a:spcPct val="150000"/>
              </a:lnSpc>
              <a:buFont typeface="+mj-lt"/>
              <a:buAutoNum type="romanUcPeriod"/>
            </a:pPr>
            <a:r>
              <a:rPr lang="en-US" altLang="zh-CN" sz="1400" smtClean="0">
                <a:solidFill>
                  <a:srgbClr val="C00000"/>
                </a:solidFill>
              </a:rPr>
              <a:t>Update </a:t>
            </a:r>
            <a:r>
              <a:rPr lang="en-US" altLang="zh-CN" sz="1400" dirty="0" smtClean="0">
                <a:solidFill>
                  <a:srgbClr val="C00000"/>
                </a:solidFill>
              </a:rPr>
              <a:t>YANG module</a:t>
            </a:r>
            <a:r>
              <a:rPr lang="en-US" altLang="zh-CN" sz="1400" dirty="0" smtClean="0"/>
              <a:t>, including:  </a:t>
            </a:r>
            <a:endParaRPr lang="en-US" altLang="zh-CN" sz="1400" dirty="0"/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Supplement Manufacture’s </a:t>
            </a:r>
            <a:r>
              <a:rPr lang="en-US" altLang="zh-CN" sz="1200" dirty="0"/>
              <a:t>process </a:t>
            </a:r>
            <a:r>
              <a:rPr lang="en-US" altLang="zh-CN" sz="1200" dirty="0" smtClean="0"/>
              <a:t>suggestion for scanning feature, like</a:t>
            </a:r>
            <a:r>
              <a:rPr lang="en-US" altLang="zh-CN" sz="1200" smtClean="0"/>
              <a:t>: enable/disable which ports with Permit and deny policy, </a:t>
            </a:r>
            <a:r>
              <a:rPr lang="en-US" altLang="zh-CN" sz="1200" dirty="0" smtClean="0"/>
              <a:t>…</a:t>
            </a:r>
            <a:endParaRPr lang="en-US" altLang="zh-CN" sz="1200" dirty="0"/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Scanning result mechanism? </a:t>
            </a:r>
            <a:r>
              <a:rPr lang="en-US" altLang="zh-CN" sz="1200" dirty="0"/>
              <a:t>Need </a:t>
            </a:r>
            <a:r>
              <a:rPr lang="en-US" altLang="zh-CN" sz="1200" dirty="0" smtClean="0"/>
              <a:t>log-save-</a:t>
            </a:r>
            <a:r>
              <a:rPr lang="en-US" altLang="zh-CN" sz="1200" dirty="0" err="1" smtClean="0"/>
              <a:t>uri</a:t>
            </a:r>
            <a:r>
              <a:rPr lang="en-US" altLang="zh-CN" sz="1200" dirty="0" smtClean="0"/>
              <a:t> or not? Need end-notification or not? 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dirty="0" smtClean="0"/>
              <a:t>…</a:t>
            </a:r>
            <a:endParaRPr lang="en-US" altLang="zh-CN" sz="1200" dirty="0"/>
          </a:p>
          <a:p>
            <a:pPr marL="857250" lvl="1" indent="-400050">
              <a:lnSpc>
                <a:spcPct val="150000"/>
              </a:lnSpc>
              <a:buFont typeface="+mj-lt"/>
              <a:buAutoNum type="romanUcPeriod"/>
            </a:pPr>
            <a:r>
              <a:rPr lang="en-US" altLang="zh-CN" sz="1400" dirty="0" smtClean="0">
                <a:solidFill>
                  <a:srgbClr val="C00000"/>
                </a:solidFill>
              </a:rPr>
              <a:t>List into </a:t>
            </a:r>
            <a:r>
              <a:rPr lang="en-US" altLang="zh-CN" sz="1400" smtClean="0">
                <a:solidFill>
                  <a:srgbClr val="C00000"/>
                </a:solidFill>
              </a:rPr>
              <a:t>more scanning-items on </a:t>
            </a:r>
            <a:r>
              <a:rPr lang="en-US" altLang="zh-CN" sz="1400" dirty="0" smtClean="0">
                <a:solidFill>
                  <a:srgbClr val="C00000"/>
                </a:solidFill>
              </a:rPr>
              <a:t>IoT devices:  </a:t>
            </a:r>
            <a:endParaRPr lang="en-US" altLang="zh-CN" sz="1400" dirty="0">
              <a:solidFill>
                <a:srgbClr val="C00000"/>
              </a:solidFill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smtClean="0"/>
              <a:t>System software version and patch version Should be running, </a:t>
            </a:r>
          </a:p>
          <a:p>
            <a:pPr marL="1657350" lvl="3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/>
              <a:t>e</a:t>
            </a:r>
            <a:r>
              <a:rPr lang="en-US" altLang="zh-CN" sz="1200" smtClean="0"/>
              <a:t>g,  if the IoT’s version is lower than Linux 10.1, the telnet port should be shutdown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200" smtClean="0"/>
              <a:t>…</a:t>
            </a:r>
            <a:endParaRPr lang="en-US" altLang="zh-CN" sz="1200" dirty="0"/>
          </a:p>
        </p:txBody>
      </p:sp>
      <p:pic>
        <p:nvPicPr>
          <p:cNvPr id="8" name="Picture 3" descr="C:\Users\y00468095\AppData\Roaming\eSpace_Desktop\UserData\y00468095\imagefiles\39CC0172-3EAC-4624-8787-F4D7AF1C35B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00195"/>
            <a:ext cx="3945124" cy="319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646609" y="1808345"/>
            <a:ext cx="3286284" cy="3407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CN" sz="1200" dirty="0"/>
              <a:t>draft-yang-opsawg-iot-devices-active-scanning-00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364741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22570" y="2607013"/>
            <a:ext cx="110506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/>
              <a:t>Thank You!</a:t>
            </a:r>
            <a:endParaRPr lang="zh-CN" altLang="en-US" sz="9600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4C786-B88E-48DC-9895-D245E299DBF4}" type="datetime1">
              <a:rPr lang="zh-CN" altLang="en-US" smtClean="0"/>
              <a:t>2020/4/7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IETF 107, OPSAWG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86684-1BD6-4370-A77B-A387E1D5127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71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3288</TotalTime>
  <Words>346</Words>
  <Application>Microsoft Office PowerPoint</Application>
  <PresentationFormat>宽屏</PresentationFormat>
  <Paragraphs>55</Paragraphs>
  <Slides>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Georgia</vt:lpstr>
      <vt:lpstr>Office 主题</vt:lpstr>
      <vt:lpstr>Active-Scanning profiles for IoT devices</vt:lpstr>
      <vt:lpstr>PowerPoint 演示文稿</vt:lpstr>
      <vt:lpstr>PowerPoint 演示文稿</vt:lpstr>
      <vt:lpstr>PowerPoint 演示文稿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Active-Scanning profiles for IoT devices</dc:title>
  <dc:creator>Yangjie (Jay, IP Standard)</dc:creator>
  <cp:lastModifiedBy>Yangjie (Jay, IP Standard)</cp:lastModifiedBy>
  <cp:revision>184</cp:revision>
  <dcterms:created xsi:type="dcterms:W3CDTF">2020-03-23T02:53:59Z</dcterms:created>
  <dcterms:modified xsi:type="dcterms:W3CDTF">2020-04-07T09:18:42Z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(3)+n8cFqVhyHC7UOytWLq/RmWiouGJ1Xc2/SVaoKgLo0kvjFwp8w96hXF2cv5mCFXSRUIEQNpW
hqxuEmGSL/U+IPnVEamwKbYo0zDWA9zqIBDvYZNrzSVVJ7seqpcdWEi26am0jrIL60Cn7nYN
Ig9tFWNwwwkFlBLgW0WVgE6lGTXlaDlMm17LYjRdFqQZUhqXEu2tXy0k0bYSIP+WGYiHKtTC
LhNYxJHK6pvsdAbaMR</vt:lpwstr>
  </property>
  <property fmtid="{D5CDD505-2E9C-101B-9397-08002B2CF9AE}" pid="3" name="_2015_ms_pID_7253431">
    <vt:lpwstr>vTQXEcaxx9U1kggkQn4fEzi5BsU7VtZ/tcUvetj1A6ha/EyfPSPpUK
dYnap0tAroEPg7+GNg0Zw+WrOiTxD2otsGRrDgOWSdwD0yYEafX8qygYA0AUwBNfdLRo6xmi
/KwZqzMh558k4r99fo+ku5SNWNvIj1xS9EmaJ9FEcnzXYgj8KKU42Ks/G6afSOAkuM4Nx9zZ
rVL6ELXHl/mJvYwtIfVRzx/HygKUfNd4mTd4</vt:lpwstr>
  </property>
  <property fmtid="{D5CDD505-2E9C-101B-9397-08002B2CF9AE}" pid="4" name="_2015_ms_pID_7253432">
    <vt:lpwstr>SSy56F4kkF/HCdsHKPRV8is=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1586142164</vt:lpwstr>
  </property>
</Properties>
</file>