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85" r:id="rId3"/>
    <p:sldId id="275" r:id="rId4"/>
    <p:sldId id="286" r:id="rId5"/>
    <p:sldId id="281" r:id="rId6"/>
    <p:sldId id="28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34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826" y="58"/>
      </p:cViewPr>
      <p:guideLst>
        <p:guide orient="horz" pos="2160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9B3CB-C7B8-4988-83E3-074D2F068489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07A4E-1560-47D5-B39D-B8C92D34E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91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07A4E-1560-47D5-B39D-B8C92D34E2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59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78BDD-7AF7-4A48-B0DD-8237E0277D0E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51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829C-E848-49BD-BC23-11C8B9DA2CC6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4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616D-B3E3-4BFB-8725-57504A8850FC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6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D6AD3-7234-42FC-9A39-EED39D89C8A5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5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7CF97-C77B-4FE9-8E65-37C22862B260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0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0DEFE-9C55-458F-B423-F6E623CC5726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6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9EE97-241A-4E8C-95E2-68E3A4537830}" type="datetime1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2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6B54B-311F-4DBC-A615-BE1FD487E1AA}" type="datetime1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45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6C42D-6C24-40FE-96E6-AA50579385E9}" type="datetime1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20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F43EB-2532-4158-B5DE-7054A461543B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28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1826F-BFF5-4E69-B00F-E63691036BE4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98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3F829-519E-46DC-BDF6-6815461E7461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65F05-416E-40F4-B232-D71363691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12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song-opsawg-ifit-framework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08015"/>
            <a:ext cx="9144000" cy="2220986"/>
          </a:xfrm>
        </p:spPr>
        <p:txBody>
          <a:bodyPr>
            <a:noAutofit/>
          </a:bodyPr>
          <a:lstStyle/>
          <a:p>
            <a:r>
              <a:rPr lang="en-US" altLang="en-US" sz="4800" b="1" dirty="0">
                <a:solidFill>
                  <a:srgbClr val="000000"/>
                </a:solidFill>
                <a:latin typeface="+mn-lt"/>
                <a:cs typeface="Courier New" panose="02070309020205020404" pitchFamily="49" charset="0"/>
              </a:rPr>
              <a:t>In-situ Flow Information (IFIT)</a:t>
            </a:r>
            <a:br>
              <a:rPr lang="en-US" sz="4000" dirty="0">
                <a:latin typeface="+mn-lt"/>
              </a:rPr>
            </a:br>
            <a:br>
              <a:rPr lang="en-US" sz="4000" dirty="0"/>
            </a:br>
            <a:r>
              <a:rPr lang="en-US" altLang="en-US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draft-song-opsawg-ifit-framework-11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3643957"/>
            <a:ext cx="9144000" cy="2664479"/>
          </a:xfrm>
        </p:spPr>
        <p:txBody>
          <a:bodyPr>
            <a:normAutofit/>
          </a:bodyPr>
          <a:lstStyle/>
          <a:p>
            <a:r>
              <a:rPr lang="en-US" dirty="0"/>
              <a:t>Haoyu Song (Futurewei)</a:t>
            </a:r>
          </a:p>
          <a:p>
            <a:r>
              <a:rPr lang="en-US" dirty="0" err="1"/>
              <a:t>Fengwei</a:t>
            </a:r>
            <a:r>
              <a:rPr lang="en-US" dirty="0"/>
              <a:t> Qin (China Mobile)</a:t>
            </a:r>
          </a:p>
          <a:p>
            <a:r>
              <a:rPr lang="en-US" dirty="0"/>
              <a:t>Huanan Chen (China Telecom)</a:t>
            </a:r>
          </a:p>
          <a:p>
            <a:r>
              <a:rPr lang="en-US" dirty="0"/>
              <a:t>Jongyoon Shin (SK Telecom)</a:t>
            </a:r>
          </a:p>
          <a:p>
            <a:r>
              <a:rPr lang="en-US" dirty="0" err="1"/>
              <a:t>Jaewhan</a:t>
            </a:r>
            <a:r>
              <a:rPr lang="en-US" dirty="0"/>
              <a:t> Jin (LG U+)</a:t>
            </a:r>
          </a:p>
        </p:txBody>
      </p:sp>
    </p:spTree>
    <p:extLst>
      <p:ext uri="{BB962C8B-B14F-4D97-AF65-F5344CB8AC3E}">
        <p14:creationId xmlns:p14="http://schemas.microsoft.com/office/powerpoint/2010/main" val="1047513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B55F1-55FC-4089-8C6E-5FBDF4CEF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77DA3-D081-4034-ACA9-3A74928DB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IETF106, the draft evolves from -07 to -11</a:t>
            </a:r>
          </a:p>
          <a:p>
            <a:pPr lvl="1"/>
            <a:r>
              <a:rPr lang="en-US" dirty="0"/>
              <a:t>Addressing comments, suggestions, and critiques from numerous reviewers</a:t>
            </a:r>
          </a:p>
          <a:p>
            <a:pPr lvl="2"/>
            <a:r>
              <a:rPr lang="en-US" dirty="0"/>
              <a:t>Special thanks to Frank </a:t>
            </a:r>
            <a:r>
              <a:rPr lang="en-US" dirty="0" err="1"/>
              <a:t>Brockners</a:t>
            </a:r>
            <a:r>
              <a:rPr lang="en-US" dirty="0"/>
              <a:t>, Al Morton, Alan </a:t>
            </a:r>
            <a:r>
              <a:rPr lang="en-US" dirty="0" err="1"/>
              <a:t>DeKok</a:t>
            </a:r>
            <a:r>
              <a:rPr lang="en-US" dirty="0"/>
              <a:t>, Warren Kumari, Alex </a:t>
            </a:r>
            <a:r>
              <a:rPr lang="en-US" dirty="0" err="1"/>
              <a:t>Clemm</a:t>
            </a:r>
            <a:r>
              <a:rPr lang="en-US" dirty="0"/>
              <a:t>, and Daniel King</a:t>
            </a:r>
          </a:p>
          <a:p>
            <a:pPr lvl="1"/>
            <a:r>
              <a:rPr lang="en-US" dirty="0"/>
              <a:t>Significant modifications on content</a:t>
            </a:r>
          </a:p>
          <a:p>
            <a:pPr lvl="2"/>
            <a:r>
              <a:rPr lang="en-US" dirty="0"/>
              <a:t>Clarify the scope and relation to other documents</a:t>
            </a:r>
          </a:p>
          <a:p>
            <a:pPr lvl="2"/>
            <a:r>
              <a:rPr lang="en-US" dirty="0"/>
              <a:t>Remove unnecessary terms</a:t>
            </a:r>
          </a:p>
          <a:p>
            <a:pPr lvl="2"/>
            <a:r>
              <a:rPr lang="en-US" dirty="0"/>
              <a:t>Modify the framework by removing the encapsulation and tunneling module</a:t>
            </a:r>
          </a:p>
          <a:p>
            <a:pPr lvl="2"/>
            <a:r>
              <a:rPr lang="en-US" dirty="0"/>
              <a:t>Add block diagram and detail description of each framework module</a:t>
            </a:r>
          </a:p>
          <a:p>
            <a:pPr lvl="2"/>
            <a:r>
              <a:rPr lang="en-US" dirty="0"/>
              <a:t>Enhance the standard status and gap analysis</a:t>
            </a:r>
          </a:p>
          <a:p>
            <a:pPr lvl="2"/>
            <a:r>
              <a:rPr lang="en-US" dirty="0"/>
              <a:t>Update the style of writing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66EFA-9F57-4B06-9D9B-F017AC244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6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FFA2EDF8-1063-470F-9B6B-2460F2D8482C}"/>
              </a:ext>
            </a:extLst>
          </p:cNvPr>
          <p:cNvSpPr/>
          <p:nvPr/>
        </p:nvSpPr>
        <p:spPr>
          <a:xfrm>
            <a:off x="2804962" y="4028176"/>
            <a:ext cx="6779491" cy="277934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510" y="471751"/>
            <a:ext cx="10835705" cy="912607"/>
          </a:xfrm>
        </p:spPr>
        <p:txBody>
          <a:bodyPr>
            <a:normAutofit fontScale="90000"/>
          </a:bodyPr>
          <a:lstStyle/>
          <a:p>
            <a:r>
              <a:rPr lang="en-US" altLang="zh-CN" sz="3600" dirty="0"/>
              <a:t>Classify On-path Flow Telemetry – A Data Plane Telemetry Branch</a:t>
            </a:r>
            <a:endParaRPr lang="zh-CN" alt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55016" y="6492875"/>
            <a:ext cx="2743200" cy="365125"/>
          </a:xfrm>
        </p:spPr>
        <p:txBody>
          <a:bodyPr/>
          <a:lstStyle/>
          <a:p>
            <a:fld id="{BB765F05-416E-40F4-B232-D71363691BC0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D0F066-0ECD-4EA4-ABD8-B7BCD0D550FD}"/>
              </a:ext>
            </a:extLst>
          </p:cNvPr>
          <p:cNvSpPr txBox="1"/>
          <p:nvPr/>
        </p:nvSpPr>
        <p:spPr>
          <a:xfrm>
            <a:off x="1419711" y="2829825"/>
            <a:ext cx="1385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Passive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C44DD68-5A44-4A8D-AD90-DAAD20CF3923}"/>
              </a:ext>
            </a:extLst>
          </p:cNvPr>
          <p:cNvSpPr txBox="1"/>
          <p:nvPr/>
        </p:nvSpPr>
        <p:spPr>
          <a:xfrm>
            <a:off x="8761563" y="2770273"/>
            <a:ext cx="121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Active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C3BDF2B-E5A3-4A4F-A77D-4DF9A6658B99}"/>
              </a:ext>
            </a:extLst>
          </p:cNvPr>
          <p:cNvSpPr txBox="1"/>
          <p:nvPr/>
        </p:nvSpPr>
        <p:spPr>
          <a:xfrm>
            <a:off x="5221966" y="2788746"/>
            <a:ext cx="12971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Hybrid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35F1F38-AD4E-45BF-AC77-F38CCA6C7875}"/>
              </a:ext>
            </a:extLst>
          </p:cNvPr>
          <p:cNvCxnSpPr>
            <a:cxnSpLocks/>
            <a:stCxn id="46" idx="2"/>
            <a:endCxn id="13" idx="0"/>
          </p:cNvCxnSpPr>
          <p:nvPr/>
        </p:nvCxnSpPr>
        <p:spPr>
          <a:xfrm flipH="1">
            <a:off x="4670910" y="3373521"/>
            <a:ext cx="1199631" cy="1212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759A362-8846-44E6-9D8A-13927A4BA63E}"/>
              </a:ext>
            </a:extLst>
          </p:cNvPr>
          <p:cNvSpPr txBox="1"/>
          <p:nvPr/>
        </p:nvSpPr>
        <p:spPr>
          <a:xfrm>
            <a:off x="7135054" y="4585902"/>
            <a:ext cx="1791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Postcard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B6DB39D-244F-4200-964D-BE88B1E899B6}"/>
              </a:ext>
            </a:extLst>
          </p:cNvPr>
          <p:cNvCxnSpPr>
            <a:stCxn id="46" idx="2"/>
            <a:endCxn id="10" idx="0"/>
          </p:cNvCxnSpPr>
          <p:nvPr/>
        </p:nvCxnSpPr>
        <p:spPr>
          <a:xfrm>
            <a:off x="5870541" y="3373521"/>
            <a:ext cx="2160079" cy="1212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CA64103-2B22-47CF-91CB-7ABE514B51B9}"/>
              </a:ext>
            </a:extLst>
          </p:cNvPr>
          <p:cNvSpPr txBox="1"/>
          <p:nvPr/>
        </p:nvSpPr>
        <p:spPr>
          <a:xfrm>
            <a:off x="3772426" y="4585902"/>
            <a:ext cx="1796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Passport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0C280C-081E-4953-B2EF-C76D0B7B14DC}"/>
              </a:ext>
            </a:extLst>
          </p:cNvPr>
          <p:cNvSpPr txBox="1"/>
          <p:nvPr/>
        </p:nvSpPr>
        <p:spPr>
          <a:xfrm>
            <a:off x="4212185" y="5225071"/>
            <a:ext cx="12723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IOAM Trace</a:t>
            </a:r>
          </a:p>
          <a:p>
            <a:r>
              <a:rPr lang="en-US" dirty="0"/>
              <a:t>IOAM E2E</a:t>
            </a:r>
          </a:p>
          <a:p>
            <a:r>
              <a:rPr lang="en-US" dirty="0"/>
              <a:t>IFA</a:t>
            </a:r>
          </a:p>
          <a:p>
            <a:r>
              <a:rPr lang="en-US" dirty="0"/>
              <a:t>HTS</a:t>
            </a:r>
          </a:p>
          <a:p>
            <a:r>
              <a:rPr lang="en-US" dirty="0"/>
              <a:t>EAM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932B8D-BA00-41A9-B506-34950C6B4F07}"/>
              </a:ext>
            </a:extLst>
          </p:cNvPr>
          <p:cNvSpPr txBox="1"/>
          <p:nvPr/>
        </p:nvSpPr>
        <p:spPr>
          <a:xfrm>
            <a:off x="7529847" y="5232289"/>
            <a:ext cx="1150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IOAM DEX</a:t>
            </a:r>
          </a:p>
          <a:p>
            <a:r>
              <a:rPr lang="en-US" dirty="0"/>
              <a:t>PBT-M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9CA4D3-FBD8-4E82-BF1F-C45C14774716}"/>
              </a:ext>
            </a:extLst>
          </p:cNvPr>
          <p:cNvSpPr txBox="1"/>
          <p:nvPr/>
        </p:nvSpPr>
        <p:spPr>
          <a:xfrm>
            <a:off x="4411808" y="1480362"/>
            <a:ext cx="27232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Data Plan OAM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6002030-53DE-49C9-8265-2FE061A2661C}"/>
              </a:ext>
            </a:extLst>
          </p:cNvPr>
          <p:cNvCxnSpPr>
            <a:stCxn id="14" idx="2"/>
            <a:endCxn id="7" idx="0"/>
          </p:cNvCxnSpPr>
          <p:nvPr/>
        </p:nvCxnSpPr>
        <p:spPr>
          <a:xfrm flipH="1">
            <a:off x="2112337" y="2065137"/>
            <a:ext cx="3661094" cy="764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A5FAD94-3299-4CD4-BFE3-6C5CBA963EBB}"/>
              </a:ext>
            </a:extLst>
          </p:cNvPr>
          <p:cNvCxnSpPr>
            <a:stCxn id="14" idx="2"/>
            <a:endCxn id="46" idx="0"/>
          </p:cNvCxnSpPr>
          <p:nvPr/>
        </p:nvCxnSpPr>
        <p:spPr>
          <a:xfrm>
            <a:off x="5773431" y="2065137"/>
            <a:ext cx="97110" cy="723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6B359B5-FF60-4342-85CF-720BEA0467F8}"/>
              </a:ext>
            </a:extLst>
          </p:cNvPr>
          <p:cNvCxnSpPr>
            <a:stCxn id="14" idx="2"/>
            <a:endCxn id="40" idx="0"/>
          </p:cNvCxnSpPr>
          <p:nvPr/>
        </p:nvCxnSpPr>
        <p:spPr>
          <a:xfrm>
            <a:off x="5773431" y="2065137"/>
            <a:ext cx="3594613" cy="705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677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C181B-BA08-426C-B080-382785572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29" y="224795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IFIT Framework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45257-B8DD-4F6F-B180-DAD37B29F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4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6CC2B96-5D77-450B-9835-1DEB62D6C41B}"/>
              </a:ext>
            </a:extLst>
          </p:cNvPr>
          <p:cNvGrpSpPr/>
          <p:nvPr/>
        </p:nvGrpSpPr>
        <p:grpSpPr>
          <a:xfrm>
            <a:off x="2262908" y="1316038"/>
            <a:ext cx="6247275" cy="3292907"/>
            <a:chOff x="2262908" y="1316038"/>
            <a:chExt cx="6247275" cy="3292907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5095FF18-CF69-42C9-ADE7-8710AE6D911D}"/>
                </a:ext>
              </a:extLst>
            </p:cNvPr>
            <p:cNvSpPr/>
            <p:nvPr/>
          </p:nvSpPr>
          <p:spPr>
            <a:xfrm>
              <a:off x="2262908" y="1316038"/>
              <a:ext cx="6247275" cy="329290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E1371B-EBE8-4535-89C5-34B1D1A26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73670" y="1533771"/>
              <a:ext cx="6028741" cy="2806105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BC841C8-F4DD-48C4-8507-812146206FA7}"/>
              </a:ext>
            </a:extLst>
          </p:cNvPr>
          <p:cNvGrpSpPr/>
          <p:nvPr/>
        </p:nvGrpSpPr>
        <p:grpSpPr>
          <a:xfrm>
            <a:off x="0" y="3429000"/>
            <a:ext cx="3325575" cy="2066922"/>
            <a:chOff x="0" y="3429000"/>
            <a:chExt cx="3325575" cy="2066922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DD4AE64C-65BB-48CD-B8FB-DD0D61DBFEA1}"/>
                </a:ext>
              </a:extLst>
            </p:cNvPr>
            <p:cNvSpPr/>
            <p:nvPr/>
          </p:nvSpPr>
          <p:spPr>
            <a:xfrm>
              <a:off x="0" y="3429000"/>
              <a:ext cx="3325575" cy="20669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7DD1B61-64C1-4D94-9217-8E145C060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645" y="3546555"/>
              <a:ext cx="3159179" cy="1834742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2CE290-B313-4E4F-A7D9-AFAF6ACD206E}"/>
              </a:ext>
            </a:extLst>
          </p:cNvPr>
          <p:cNvGrpSpPr/>
          <p:nvPr/>
        </p:nvGrpSpPr>
        <p:grpSpPr>
          <a:xfrm>
            <a:off x="8229601" y="3492738"/>
            <a:ext cx="3703781" cy="2082187"/>
            <a:chOff x="8229601" y="3492738"/>
            <a:chExt cx="3703781" cy="2082187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73B058CB-272F-47E9-8E5A-E1E17FD0C3FF}"/>
                </a:ext>
              </a:extLst>
            </p:cNvPr>
            <p:cNvSpPr/>
            <p:nvPr/>
          </p:nvSpPr>
          <p:spPr>
            <a:xfrm>
              <a:off x="8229601" y="3492738"/>
              <a:ext cx="3703781" cy="208218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B152893-8107-4EEB-AD70-6856BD134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02411" y="3629540"/>
              <a:ext cx="3430555" cy="1866382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E3CA209-C72A-49EC-920D-35A8367FD686}"/>
              </a:ext>
            </a:extLst>
          </p:cNvPr>
          <p:cNvGrpSpPr/>
          <p:nvPr/>
        </p:nvGrpSpPr>
        <p:grpSpPr>
          <a:xfrm>
            <a:off x="4308763" y="4764150"/>
            <a:ext cx="3574473" cy="2066922"/>
            <a:chOff x="4368799" y="4858850"/>
            <a:chExt cx="3574473" cy="2066922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92B6F58-D8BE-403D-BEBF-497ECD937DB9}"/>
                </a:ext>
              </a:extLst>
            </p:cNvPr>
            <p:cNvSpPr/>
            <p:nvPr/>
          </p:nvSpPr>
          <p:spPr>
            <a:xfrm>
              <a:off x="4368799" y="4858850"/>
              <a:ext cx="3574473" cy="20669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F819C68-E318-4CFB-83D0-54B821D94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71312" y="4926622"/>
              <a:ext cx="3325575" cy="1931378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680165-E2CA-4D04-B8CD-5AEC1C011CE3}"/>
              </a:ext>
            </a:extLst>
          </p:cNvPr>
          <p:cNvGrpSpPr/>
          <p:nvPr/>
        </p:nvGrpSpPr>
        <p:grpSpPr>
          <a:xfrm>
            <a:off x="8402411" y="127372"/>
            <a:ext cx="3703781" cy="2900660"/>
            <a:chOff x="8331200" y="0"/>
            <a:chExt cx="3953164" cy="3037185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CDF7E019-3595-4A81-AD93-177B90003F91}"/>
                </a:ext>
              </a:extLst>
            </p:cNvPr>
            <p:cNvSpPr/>
            <p:nvPr/>
          </p:nvSpPr>
          <p:spPr>
            <a:xfrm>
              <a:off x="8331200" y="0"/>
              <a:ext cx="3953164" cy="303718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BE1CDC2-9CF7-43A1-8DBC-4F620A8A7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10600" y="136525"/>
              <a:ext cx="3500538" cy="2800299"/>
            </a:xfrm>
            <a:prstGeom prst="rect">
              <a:avLst/>
            </a:prstGeom>
          </p:spPr>
        </p:pic>
      </p:grp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6E77AAFA-8F0F-491B-B36C-75EB7E0108B8}"/>
              </a:ext>
            </a:extLst>
          </p:cNvPr>
          <p:cNvSpPr/>
          <p:nvPr/>
        </p:nvSpPr>
        <p:spPr>
          <a:xfrm rot="19958190">
            <a:off x="3498385" y="3492738"/>
            <a:ext cx="270051" cy="217281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6063EA81-416A-4376-A5FD-413D7981C4CA}"/>
              </a:ext>
            </a:extLst>
          </p:cNvPr>
          <p:cNvSpPr/>
          <p:nvPr/>
        </p:nvSpPr>
        <p:spPr>
          <a:xfrm rot="10645572">
            <a:off x="8003406" y="1826479"/>
            <a:ext cx="295490" cy="22167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25ADD019-6538-44C5-BA89-F43EF15DBDCE}"/>
              </a:ext>
            </a:extLst>
          </p:cNvPr>
          <p:cNvSpPr/>
          <p:nvPr/>
        </p:nvSpPr>
        <p:spPr>
          <a:xfrm rot="12314905">
            <a:off x="7889896" y="3311836"/>
            <a:ext cx="339705" cy="234719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20EEB22E-1060-428C-BBBD-2174D53E424C}"/>
              </a:ext>
            </a:extLst>
          </p:cNvPr>
          <p:cNvSpPr/>
          <p:nvPr/>
        </p:nvSpPr>
        <p:spPr>
          <a:xfrm rot="16200000">
            <a:off x="5754255" y="4351339"/>
            <a:ext cx="379845" cy="20129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35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9D0A2-65A3-497E-867A-63E66F888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Why this document?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1BA13-FFFB-4183-94A3-2B628FC8E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2432"/>
            <a:ext cx="10116127" cy="4853918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Focus on a new type of data plane telemetry technique:  on-path flow telemetry</a:t>
            </a:r>
          </a:p>
          <a:p>
            <a:pPr lvl="0"/>
            <a:r>
              <a:rPr lang="en-US" sz="2400" dirty="0"/>
              <a:t>Put it in perspective of the entire network telemetry framework</a:t>
            </a:r>
          </a:p>
          <a:p>
            <a:pPr lvl="0"/>
            <a:r>
              <a:rPr lang="en-US" sz="2400" dirty="0"/>
              <a:t>Summarize key deployment requirements and challenges, especially in carrier networks</a:t>
            </a:r>
          </a:p>
          <a:p>
            <a:pPr lvl="0"/>
            <a:r>
              <a:rPr lang="en-US" sz="2400" dirty="0"/>
              <a:t>Describe a high level architectural framework aiming for addressing some of the key challenges</a:t>
            </a:r>
          </a:p>
          <a:p>
            <a:pPr lvl="0"/>
            <a:r>
              <a:rPr lang="en-US" sz="2400" dirty="0"/>
              <a:t>Identify gaps and directions for related standard development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/>
              <a:t>Out of scope: standardization of underlying techniques and interfaces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F49A38-4EBB-4DFE-B482-871DEA84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63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1437" y="426847"/>
            <a:ext cx="11461524" cy="819769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Discussion &amp; Next Steps</a:t>
            </a:r>
            <a:endParaRPr lang="zh-CN" alt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5F05-416E-40F4-B232-D71363691BC0}" type="slidenum">
              <a:rPr lang="en-US" smtClean="0"/>
              <a:t>6</a:t>
            </a:fld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-246424"/>
            <a:ext cx="65" cy="950048"/>
          </a:xfrm>
          <a:prstGeom prst="rect">
            <a:avLst/>
          </a:prstGeom>
          <a:solidFill>
            <a:srgbClr val="FFFD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66654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621437" y="1496290"/>
            <a:ext cx="10324730" cy="484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42" tIns="40070" rIns="80142" bIns="40070" numCol="1" anchor="t" anchorCtr="0" compatLnSpc="1">
            <a:prstTxWarp prst="textNoShape">
              <a:avLst/>
            </a:prstTxWarp>
          </a:bodyPr>
          <a:lstStyle/>
          <a:p>
            <a:pPr marL="341313" indent="-342900" eaLnBrk="0" hangingPunct="0">
              <a:lnSpc>
                <a:spcPct val="140000"/>
              </a:lnSpc>
              <a:buClr>
                <a:srgbClr val="777777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zh-CN" sz="2400" dirty="0"/>
              <a:t>Main contributions</a:t>
            </a:r>
          </a:p>
          <a:p>
            <a:pPr marL="798513" lvl="1" indent="-342900" eaLnBrk="0" hangingPunct="0">
              <a:lnSpc>
                <a:spcPct val="140000"/>
              </a:lnSpc>
              <a:buClr>
                <a:srgbClr val="777777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zh-CN" sz="2400" dirty="0"/>
              <a:t>Summary and classification of a new type of technique</a:t>
            </a:r>
          </a:p>
          <a:p>
            <a:pPr marL="798513" lvl="1" indent="-342900" eaLnBrk="0" hangingPunct="0">
              <a:lnSpc>
                <a:spcPct val="140000"/>
              </a:lnSpc>
              <a:buClr>
                <a:srgbClr val="777777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zh-CN" sz="2400" dirty="0"/>
              <a:t>Challenges and requirements for deployment</a:t>
            </a:r>
          </a:p>
          <a:p>
            <a:pPr marL="798513" lvl="1" indent="-342900" eaLnBrk="0" hangingPunct="0">
              <a:lnSpc>
                <a:spcPct val="140000"/>
              </a:lnSpc>
              <a:buClr>
                <a:srgbClr val="777777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zh-CN" sz="2400" dirty="0"/>
              <a:t>High level framework and application example</a:t>
            </a:r>
          </a:p>
          <a:p>
            <a:pPr marL="798513" lvl="1" indent="-342900" eaLnBrk="0" hangingPunct="0">
              <a:lnSpc>
                <a:spcPct val="140000"/>
              </a:lnSpc>
              <a:buClr>
                <a:srgbClr val="777777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zh-CN" sz="2400" dirty="0"/>
              <a:t>Standard status and gap</a:t>
            </a:r>
          </a:p>
          <a:p>
            <a:pPr marL="341313" indent="-342900" eaLnBrk="0" hangingPunct="0">
              <a:lnSpc>
                <a:spcPct val="140000"/>
              </a:lnSpc>
              <a:buClr>
                <a:srgbClr val="777777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zh-CN" sz="2400" dirty="0"/>
              <a:t>Collect feedbacks</a:t>
            </a:r>
          </a:p>
          <a:p>
            <a:pPr marL="341313" indent="-342900" eaLnBrk="0" hangingPunct="0">
              <a:lnSpc>
                <a:spcPct val="140000"/>
              </a:lnSpc>
              <a:buClr>
                <a:srgbClr val="777777"/>
              </a:buClr>
              <a:buSzPct val="60000"/>
              <a:buFont typeface="Wingdings" pitchFamily="2" charset="2"/>
              <a:buChar char="l"/>
              <a:defRPr/>
            </a:pPr>
            <a:r>
              <a:rPr lang="en-US" altLang="zh-CN" sz="2400" dirty="0"/>
              <a:t>Request for WG adoption</a:t>
            </a:r>
          </a:p>
        </p:txBody>
      </p:sp>
    </p:spTree>
    <p:extLst>
      <p:ext uri="{BB962C8B-B14F-4D97-AF65-F5344CB8AC3E}">
        <p14:creationId xmlns:p14="http://schemas.microsoft.com/office/powerpoint/2010/main" val="1858942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40645</TotalTime>
  <Words>270</Words>
  <Application>Microsoft Office PowerPoint</Application>
  <PresentationFormat>Widescreen</PresentationFormat>
  <Paragraphs>54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Wingdings</vt:lpstr>
      <vt:lpstr>Office Theme</vt:lpstr>
      <vt:lpstr>In-situ Flow Information (IFIT)  draft-song-opsawg-ifit-framework-11</vt:lpstr>
      <vt:lpstr>Updates</vt:lpstr>
      <vt:lpstr>Classify On-path Flow Telemetry – A Data Plane Telemetry Branch</vt:lpstr>
      <vt:lpstr>IFIT Framework Overview</vt:lpstr>
      <vt:lpstr>Why this document?</vt:lpstr>
      <vt:lpstr>Discussion &amp; Next Steps</vt:lpstr>
    </vt:vector>
  </TitlesOfParts>
  <Company>Huawei Technologies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IETF106-ifit-opsawg</dc:title>
  <dc:creator>Haoyu song</dc:creator>
  <cp:lastModifiedBy>Haoyu Song</cp:lastModifiedBy>
  <cp:revision>91</cp:revision>
  <dcterms:created xsi:type="dcterms:W3CDTF">2018-03-08T23:18:14Z</dcterms:created>
  <dcterms:modified xsi:type="dcterms:W3CDTF">2020-03-31T20:06:04Z</dcterms:modified>
</cp:coreProperties>
</file>