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317" r:id="rId2"/>
    <p:sldId id="332" r:id="rId3"/>
    <p:sldId id="342" r:id="rId4"/>
    <p:sldId id="334" r:id="rId5"/>
    <p:sldId id="335" r:id="rId6"/>
    <p:sldId id="336" r:id="rId7"/>
    <p:sldId id="337" r:id="rId8"/>
    <p:sldId id="338" r:id="rId9"/>
    <p:sldId id="339" r:id="rId10"/>
    <p:sldId id="319" r:id="rId11"/>
    <p:sldId id="341" r:id="rId1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rad, Alain" initials="MA" lastIdx="2" clrIdx="0">
    <p:extLst>
      <p:ext uri="{19B8F6BF-5375-455C-9EA6-DF929625EA0E}">
        <p15:presenceInfo xmlns:p15="http://schemas.microsoft.com/office/powerpoint/2012/main" userId="S-1-5-21-1844237615-1580818891-725345543-27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52" autoAdjust="0"/>
  </p:normalViewPr>
  <p:slideViewPr>
    <p:cSldViewPr snapToGrid="0" snapToObjects="1" showGuides="1">
      <p:cViewPr varScale="1">
        <p:scale>
          <a:sx n="58" d="100"/>
          <a:sy n="58" d="100"/>
        </p:scale>
        <p:origin x="81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4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B0F40-B773-41AA-85BD-AD461586AFF3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64C18-F25F-4994-AFF2-2708C562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2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239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69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55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7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25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5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71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79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15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2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B3CC-D0F5-44D6-9100-C3140CD4CA2D}" type="datetime1">
              <a:rPr lang="es-ES" smtClean="0"/>
              <a:t>01/04/2020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s-ES"/>
              <a:t>draft-irtf-nfvrg-gaps-network-virtualization-03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BB89-59AE-40E7-90D3-DD533B61E1E5}" type="datetime1">
              <a:rPr lang="es-ES" smtClean="0"/>
              <a:t>01/04/2020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18F0-3F82-44E3-BF88-45C17774BF75}" type="datetime1">
              <a:rPr lang="es-ES" smtClean="0"/>
              <a:t>01/04/2020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6EA7E20-63B3-4E0E-AE97-0DF49013717A}" type="datetime1">
              <a:rPr lang="es-ES" kern="0" smtClean="0">
                <a:solidFill>
                  <a:srgbClr val="898989"/>
                </a:solidFill>
              </a:rPr>
              <a:t>01/04/2020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91954-9E18-489B-992A-6B81413C50A2}" type="datetime1">
              <a:rPr lang="es-ES" smtClean="0"/>
              <a:t>01/04/2020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4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ABC9-D785-45F6-9645-100C9EF96CAF}" type="datetime1">
              <a:rPr lang="es-ES" smtClean="0"/>
              <a:t>01/04/2020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7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7ADE-D59F-41FD-B567-DABEB8A7933A}" type="datetime1">
              <a:rPr lang="es-ES" smtClean="0"/>
              <a:t>01/04/2020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3AFB-857D-4464-A148-6D1F4DE795B4}" type="datetime1">
              <a:rPr lang="es-ES" smtClean="0"/>
              <a:t>01/04/2020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9C4E-CE78-4D23-8D6A-75F3F21C1317}" type="datetime1">
              <a:rPr lang="es-ES" smtClean="0"/>
              <a:t>01/04/2020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2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B90C-E28A-4C41-8E1C-B1DCC7AB365B}" type="datetime1">
              <a:rPr lang="es-ES" smtClean="0"/>
              <a:t>01/04/2020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7654-E817-430A-A003-DAFB636B9B27}" type="datetime1">
              <a:rPr lang="es-ES" smtClean="0"/>
              <a:t>01/04/2020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5D7D-3E4D-4C09-87B9-D4B22F634710}" type="datetime1">
              <a:rPr lang="es-ES" kern="0" smtClean="0">
                <a:solidFill>
                  <a:srgbClr val="898989"/>
                </a:solidFill>
              </a:rPr>
              <a:t>01/04/2020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www.ietf.org/id/draft-wang-qirg-quantum-internet-use-cases-05.tx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id/draft-wang-qirg-quantum-internet-use-cases-00.tx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308" y="3009673"/>
            <a:ext cx="8559384" cy="1267027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Applications and Use Cases for the Quantum Internet</a:t>
            </a:r>
            <a:br>
              <a:rPr lang="en-US" sz="2400" dirty="0"/>
            </a:br>
            <a:br>
              <a:rPr lang="en-US" sz="2400" dirty="0"/>
            </a:br>
            <a:r>
              <a:rPr lang="en-US" sz="2200" dirty="0">
                <a:hlinkClick r:id="rId2"/>
              </a:rPr>
              <a:t>https://www.ietf.org/id/draft-wang-qirg-quantum-internet-use-cases-05.txt</a:t>
            </a: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GB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4656" y="3886199"/>
            <a:ext cx="8094688" cy="258955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s-ES" sz="2400" u="sng" dirty="0"/>
              <a:t>Chonggang Wang</a:t>
            </a:r>
            <a:r>
              <a:rPr lang="es-ES" sz="2400" dirty="0"/>
              <a:t>, Akbar Rahman, Ruidong Li</a:t>
            </a:r>
            <a:endParaRPr lang="en-US" sz="2400" dirty="0"/>
          </a:p>
          <a:p>
            <a:r>
              <a:rPr lang="es-ES_tradnl" sz="2800" kern="0" dirty="0">
                <a:solidFill>
                  <a:srgbClr val="898989"/>
                </a:solidFill>
              </a:rPr>
              <a:t>IETF </a:t>
            </a:r>
            <a:r>
              <a:rPr lang="es-ES_tradnl" sz="2800" kern="0" dirty="0" err="1">
                <a:solidFill>
                  <a:srgbClr val="898989"/>
                </a:solidFill>
              </a:rPr>
              <a:t>Interim</a:t>
            </a:r>
            <a:r>
              <a:rPr lang="es-ES_tradnl" sz="2800" kern="0" dirty="0">
                <a:solidFill>
                  <a:srgbClr val="898989"/>
                </a:solidFill>
              </a:rPr>
              <a:t> Meeting, QIRG, April 8, 2020</a:t>
            </a:r>
            <a:endParaRPr lang="es-ES" sz="2800" kern="0" dirty="0">
              <a:solidFill>
                <a:srgbClr val="898989"/>
              </a:solidFill>
            </a:endParaRPr>
          </a:p>
          <a:p>
            <a:pPr lvl="0"/>
            <a:endParaRPr lang="es-ES" sz="2400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50" y="207963"/>
            <a:ext cx="307570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671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Methods for facilitating quantum applications to interact efficiently with entanglement qubits are necessary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Quantum repeaters/routers should support robust and efficient entanglement distribution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Quantum end-nodes must send additional information on classical channels to aid in transmission of qubits across quantum repeaters/receivers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TO-DO: Some performance indicators need to be defined and described, for instance, the tolerance to lower fidelity of the qubits, etc.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10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General Requirements</a:t>
            </a:r>
          </a:p>
        </p:txBody>
      </p:sp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FD734DF2-FDC9-4241-A9BC-D1400D43364B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3342242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Address a few pending comments from Melchior Aelmans and Mathias Van Den </a:t>
            </a:r>
            <a:r>
              <a:rPr lang="en-US" dirty="0" err="1"/>
              <a:t>Bossche</a:t>
            </a:r>
            <a:endParaRPr lang="en-US" dirty="0"/>
          </a:p>
          <a:p>
            <a:pPr lvl="1"/>
            <a:r>
              <a:rPr lang="en-US" dirty="0"/>
              <a:t>“Control Plane vs Data Plane”</a:t>
            </a:r>
          </a:p>
          <a:p>
            <a:pPr lvl="1"/>
            <a:r>
              <a:rPr lang="en-US" dirty="0"/>
              <a:t>“General Requirements”</a:t>
            </a:r>
          </a:p>
          <a:p>
            <a:endParaRPr lang="en-US" dirty="0"/>
          </a:p>
          <a:p>
            <a:r>
              <a:rPr lang="en-US" dirty="0"/>
              <a:t>Continue to collect feedback from QIRG and improve the present I-D</a:t>
            </a:r>
          </a:p>
          <a:p>
            <a:endParaRPr lang="en-US" dirty="0"/>
          </a:p>
          <a:p>
            <a:r>
              <a:rPr lang="en-US" u="sng" dirty="0">
                <a:solidFill>
                  <a:srgbClr val="0070C0"/>
                </a:solidFill>
              </a:rPr>
              <a:t>Questions for QIRG</a:t>
            </a:r>
          </a:p>
          <a:p>
            <a:pPr lvl="1"/>
            <a:r>
              <a:rPr lang="en-US" dirty="0"/>
              <a:t>How much details should be given in this I-D for performance indicators?</a:t>
            </a:r>
          </a:p>
          <a:p>
            <a:pPr lvl="2"/>
            <a:r>
              <a:rPr lang="en-US" dirty="0"/>
              <a:t>e.g., just a few high level metrics?</a:t>
            </a:r>
          </a:p>
          <a:p>
            <a:pPr lvl="1"/>
            <a:r>
              <a:rPr lang="en-US" dirty="0"/>
              <a:t>Is this I-D ready for WG adoption?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11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C3EE3B00-BBAF-4BEE-9DA2-63CF0D2D54BD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1323559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3400" dirty="0"/>
              <a:t>v00 was initiated on January 15, 2020</a:t>
            </a:r>
          </a:p>
          <a:p>
            <a:pPr lvl="1"/>
            <a:r>
              <a:rPr lang="en-US" sz="2300" dirty="0">
                <a:hlinkClick r:id="rId3"/>
              </a:rPr>
              <a:t>https://tools.ietf.org/id/draft-wang-qirg-quantum-internet-use-cases-00.txt</a:t>
            </a:r>
            <a:r>
              <a:rPr lang="en-US" sz="2300" dirty="0"/>
              <a:t> </a:t>
            </a:r>
          </a:p>
          <a:p>
            <a:pPr lvl="0"/>
            <a:endParaRPr lang="en-US" sz="3400" dirty="0"/>
          </a:p>
          <a:p>
            <a:pPr lvl="0"/>
            <a:r>
              <a:rPr lang="en-US" sz="3400" dirty="0"/>
              <a:t>Since then, we have received many constructive  comments and feedback, which were used to generate the present v05</a:t>
            </a:r>
          </a:p>
          <a:p>
            <a:endParaRPr lang="en-US" sz="3400" dirty="0"/>
          </a:p>
          <a:p>
            <a:r>
              <a:rPr lang="en-US" sz="3400" dirty="0"/>
              <a:t>Thanks to the following people in an alphabetical order for their valuable input </a:t>
            </a:r>
          </a:p>
          <a:p>
            <a:pPr lvl="1"/>
            <a:r>
              <a:rPr lang="en-US" sz="3400" dirty="0"/>
              <a:t>Melchior Aelmans</a:t>
            </a:r>
          </a:p>
          <a:p>
            <a:pPr lvl="1"/>
            <a:r>
              <a:rPr lang="en-US" sz="3400" dirty="0"/>
              <a:t>Mathias Van Den </a:t>
            </a:r>
            <a:r>
              <a:rPr lang="en-US" sz="3400" dirty="0" err="1"/>
              <a:t>Bossche</a:t>
            </a:r>
            <a:endParaRPr lang="en-US" sz="3400" dirty="0"/>
          </a:p>
          <a:p>
            <a:pPr lvl="1"/>
            <a:r>
              <a:rPr lang="en-US" sz="3400" dirty="0"/>
              <a:t>Xavier de Foy</a:t>
            </a:r>
          </a:p>
          <a:p>
            <a:pPr lvl="1"/>
            <a:r>
              <a:rPr lang="en-US" sz="3400" dirty="0"/>
              <a:t>Patrick Gelard</a:t>
            </a:r>
          </a:p>
          <a:p>
            <a:pPr lvl="1"/>
            <a:r>
              <a:rPr lang="en-US" sz="3400" dirty="0"/>
              <a:t>Wojciech Kozlowski</a:t>
            </a:r>
          </a:p>
          <a:p>
            <a:pPr lvl="1"/>
            <a:r>
              <a:rPr lang="en-US" sz="3400" dirty="0"/>
              <a:t>Rodney Van Meter</a:t>
            </a:r>
          </a:p>
          <a:p>
            <a:pPr lvl="1"/>
            <a:r>
              <a:rPr lang="en-US" sz="3400" dirty="0"/>
              <a:t>Joseph Touch</a:t>
            </a: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2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782804B-4C9E-46D9-AF5C-9080EE39049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Background of Present I-D </a:t>
            </a:r>
          </a:p>
        </p:txBody>
      </p:sp>
    </p:spTree>
    <p:extLst>
      <p:ext uri="{BB962C8B-B14F-4D97-AF65-F5344CB8AC3E}">
        <p14:creationId xmlns:p14="http://schemas.microsoft.com/office/powerpoint/2010/main" val="283818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Quantum Internet Applications</a:t>
            </a:r>
          </a:p>
          <a:p>
            <a:pPr lvl="1"/>
            <a:r>
              <a:rPr lang="en-US" dirty="0"/>
              <a:t>Classification by Application Usage</a:t>
            </a:r>
          </a:p>
          <a:p>
            <a:pPr lvl="2"/>
            <a:r>
              <a:rPr lang="en-US" dirty="0"/>
              <a:t>Quantum Cryptography Applications</a:t>
            </a:r>
          </a:p>
          <a:p>
            <a:pPr lvl="2"/>
            <a:r>
              <a:rPr lang="en-US" dirty="0"/>
              <a:t>Quantum Sensor Applications</a:t>
            </a:r>
          </a:p>
          <a:p>
            <a:pPr lvl="2"/>
            <a:r>
              <a:rPr lang="en-US" dirty="0"/>
              <a:t>Quantum Computing Applications</a:t>
            </a:r>
          </a:p>
          <a:p>
            <a:pPr lvl="1"/>
            <a:r>
              <a:rPr lang="en-US" dirty="0"/>
              <a:t>Control vs Data Plane Classification</a:t>
            </a:r>
          </a:p>
          <a:p>
            <a:pPr lvl="2"/>
            <a:r>
              <a:rPr lang="en-US" dirty="0"/>
              <a:t>Control Plane Applications</a:t>
            </a:r>
          </a:p>
          <a:p>
            <a:pPr lvl="2"/>
            <a:r>
              <a:rPr lang="en-US" dirty="0"/>
              <a:t>Data Plane Applications</a:t>
            </a:r>
          </a:p>
          <a:p>
            <a:pPr lvl="2"/>
            <a:endParaRPr lang="en-US" dirty="0"/>
          </a:p>
          <a:p>
            <a:r>
              <a:rPr lang="en-US" dirty="0"/>
              <a:t>Selected Quantum Internet Use Cases</a:t>
            </a:r>
          </a:p>
          <a:p>
            <a:endParaRPr lang="en-US" dirty="0"/>
          </a:p>
          <a:p>
            <a:r>
              <a:rPr lang="en-US" dirty="0"/>
              <a:t>General Requirements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3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782804B-4C9E-46D9-AF5C-9080EE39049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Main Content in Present I-D</a:t>
            </a:r>
          </a:p>
        </p:txBody>
      </p:sp>
    </p:spTree>
    <p:extLst>
      <p:ext uri="{BB962C8B-B14F-4D97-AF65-F5344CB8AC3E}">
        <p14:creationId xmlns:p14="http://schemas.microsoft.com/office/powerpoint/2010/main" val="226692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Refers to the use of quantum information technology to ensure secure communications:</a:t>
            </a:r>
          </a:p>
          <a:p>
            <a:endParaRPr lang="en-US" dirty="0"/>
          </a:p>
          <a:p>
            <a:pPr lvl="1"/>
            <a:r>
              <a:rPr lang="en-US" dirty="0"/>
              <a:t>Secure communication setup: Refers to secure cryptographic key distribution between two or more end-nodes</a:t>
            </a:r>
          </a:p>
          <a:p>
            <a:pPr lvl="2"/>
            <a:r>
              <a:rPr lang="en-US" dirty="0"/>
              <a:t>The most well-known method is referred to as Quantum Key Distribution (QKD)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Fast Byzantine negotiation: Refers to a quantum network based method for fast agreement in Byzantine negotiations</a:t>
            </a:r>
          </a:p>
          <a:p>
            <a:pPr lvl="2"/>
            <a:r>
              <a:rPr lang="en-US" dirty="0"/>
              <a:t>This can be used for the popular financial blockchain feature as well as other distributed computing features which use Byzantine negotiations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4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Quantum Cryptography Applications</a:t>
            </a:r>
          </a:p>
        </p:txBody>
      </p:sp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FBDF9F46-DAF0-4E90-AFDD-C812FF6A8EBB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38126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/>
          </a:bodyPr>
          <a:lstStyle/>
          <a:p>
            <a:r>
              <a:rPr lang="en-US" dirty="0"/>
              <a:t>Refers to the use of quantum information technology for supporting distributed sensors or Internet of Things (IoT) devices (e.g., clock synchronization):</a:t>
            </a:r>
          </a:p>
          <a:p>
            <a:endParaRPr lang="en-US" dirty="0"/>
          </a:p>
          <a:p>
            <a:pPr lvl="1"/>
            <a:r>
              <a:rPr lang="en-US" dirty="0"/>
              <a:t>Network clock synchronization: Refers to a world wide set of atomic clocks connected by the Quantum Internet to achieve an ultra precise clock signal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5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Quantum Sensor Applications</a:t>
            </a:r>
          </a:p>
        </p:txBody>
      </p:sp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0E6F4EEB-709D-4E8E-ADC7-BC6DFBF21327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1874934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36320"/>
            <a:ext cx="8229600" cy="534543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Refers to the use of quantum information technology for supporting remote quantum computing facilities (e.g., distributed quantum computing):</a:t>
            </a:r>
          </a:p>
          <a:p>
            <a:endParaRPr lang="en-US" dirty="0"/>
          </a:p>
          <a:p>
            <a:pPr lvl="1"/>
            <a:r>
              <a:rPr lang="en-US" dirty="0"/>
              <a:t>Distributed quantum computing: Refers to a collection of remote small capacity quantum computers (i.e., each supporting a few qubits) that are connected and working together in a coordinated fashion so as to simulate a virtual large capacity quantum computer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Secure quantum computing with privacy preservation: Refers to private, or blind, quantum computation, which provides a way for a client to delegate a computation task to one or more remote quantum computers without disclosing the source data to be computed over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6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Quantum Computing Applications</a:t>
            </a:r>
          </a:p>
        </p:txBody>
      </p:sp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9A9E4DE7-45B8-42C0-8C6B-C033A64EAF5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3857908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7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Use Case 1 – Secure Communication Setup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12584C-4FBD-4426-93AF-9A7D9B677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92" y="1622189"/>
            <a:ext cx="4878549" cy="378709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30D83-37D9-4585-9877-E847DC7F12F3}"/>
              </a:ext>
            </a:extLst>
          </p:cNvPr>
          <p:cNvSpPr/>
          <p:nvPr/>
        </p:nvSpPr>
        <p:spPr>
          <a:xfrm>
            <a:off x="5243209" y="1166842"/>
            <a:ext cx="36575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banks (Bank #1 and Bank #2) need to have secure communications for transmitting important financial transaction records (see Figure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this purpose, they first need to securely exchange a classic secret cryptographic key (i.e., a sequence of classical bits), which is triggered by an end-user banker at Bank #1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results in a source quantum node A at Bank #1 to securely send a classic secret key to a destination quantum node B at Bank #2</a:t>
            </a:r>
          </a:p>
        </p:txBody>
      </p:sp>
      <p:sp>
        <p:nvSpPr>
          <p:cNvPr id="11" name="3 Marcador de fecha">
            <a:extLst>
              <a:ext uri="{FF2B5EF4-FFF2-40B4-BE49-F238E27FC236}">
                <a16:creationId xmlns:a16="http://schemas.microsoft.com/office/drawing/2014/main" id="{9023AA6A-54E9-4A67-B43D-7BA482BC5CB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201456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8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Use Case 2 – Distributed Quantum Computing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D3C39E-2AD9-45B2-85D7-887CC2D3A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92" y="1680632"/>
            <a:ext cx="4193960" cy="34828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089EA59-0EDE-47B1-96EC-79492BEC643F}"/>
              </a:ext>
            </a:extLst>
          </p:cNvPr>
          <p:cNvSpPr/>
          <p:nvPr/>
        </p:nvSpPr>
        <p:spPr>
          <a:xfrm>
            <a:off x="4660135" y="1113242"/>
            <a:ext cx="4193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Noisy Intermediate-Scale Quantum (NISQ) computers distributed in different locations are available for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NISQ computer can only realize a small number of qubits and has limited quantum error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 order to gain higher computation power before fully-fledged quantum computers become available, NISQ computers can be connected via classic and quantum channels</a:t>
            </a:r>
          </a:p>
        </p:txBody>
      </p:sp>
      <p:sp>
        <p:nvSpPr>
          <p:cNvPr id="11" name="3 Marcador de fecha">
            <a:extLst>
              <a:ext uri="{FF2B5EF4-FFF2-40B4-BE49-F238E27FC236}">
                <a16:creationId xmlns:a16="http://schemas.microsoft.com/office/drawing/2014/main" id="{F1462C20-41A0-42F7-ADDC-A32586809797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14593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9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draft-wang-qirg-quantum-internet-use-cases-05</a:t>
            </a:r>
            <a:endParaRPr lang="es-E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B9070E88-8106-4FD1-BB5F-004E282FB89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18"/>
            <a:ext cx="91440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>
                <a:solidFill>
                  <a:srgbClr val="0033CC"/>
                </a:solidFill>
              </a:rPr>
              <a:t>Use Case 3 – Secure Quantum Computing with Privacy Preservation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708B6E-4003-49F6-965A-C55687FFF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99" y="1436130"/>
            <a:ext cx="4375375" cy="44579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42FBC4-7B16-4494-9206-FF723A95A3A1}"/>
              </a:ext>
            </a:extLst>
          </p:cNvPr>
          <p:cNvSpPr/>
          <p:nvPr/>
        </p:nvSpPr>
        <p:spPr>
          <a:xfrm>
            <a:off x="4763974" y="1436130"/>
            <a:ext cx="41368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client node with source data delegates the computation of the source data to a remote computation node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Furthermore, the client node does not want to disclose any source data to the remote computation node and thus preserve the source data 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Note that there is no assumption or guarantee that the remote computation node is a trusted entity from the source data privacy perspective</a:t>
            </a:r>
          </a:p>
        </p:txBody>
      </p:sp>
      <p:sp>
        <p:nvSpPr>
          <p:cNvPr id="11" name="3 Marcador de fecha">
            <a:extLst>
              <a:ext uri="{FF2B5EF4-FFF2-40B4-BE49-F238E27FC236}">
                <a16:creationId xmlns:a16="http://schemas.microsoft.com/office/drawing/2014/main" id="{DF294202-CC82-4E05-8CFE-FAD304A0C2AC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34760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Interim</a:t>
            </a: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 Meeting, April 2020</a:t>
            </a:r>
          </a:p>
        </p:txBody>
      </p:sp>
    </p:spTree>
    <p:extLst>
      <p:ext uri="{BB962C8B-B14F-4D97-AF65-F5344CB8AC3E}">
        <p14:creationId xmlns:p14="http://schemas.microsoft.com/office/powerpoint/2010/main" val="14205829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17540</TotalTime>
  <Words>889</Words>
  <Application>Microsoft Office PowerPoint</Application>
  <PresentationFormat>On-screen Show (4:3)</PresentationFormat>
  <Paragraphs>131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Applications and Use Cases for the Quantum Internet  https://www.ietf.org/id/draft-wang-qirg-quantum-internet-use-cases-05.txt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slides-IETF99-sfc-use-case-service-indirection-00</dc:title>
  <dc:creator>Debashish.Purkayastha@InterDigital.com</dc:creator>
  <cp:lastModifiedBy>Chonggang Wang</cp:lastModifiedBy>
  <cp:revision>331</cp:revision>
  <dcterms:created xsi:type="dcterms:W3CDTF">2015-07-17T11:09:18Z</dcterms:created>
  <dcterms:modified xsi:type="dcterms:W3CDTF">2020-04-02T03:53:46Z</dcterms:modified>
</cp:coreProperties>
</file>