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7"/>
  </p:notesMasterIdLst>
  <p:sldIdLst>
    <p:sldId id="256" r:id="rId2"/>
    <p:sldId id="257" r:id="rId3"/>
    <p:sldId id="266" r:id="rId4"/>
    <p:sldId id="267" r:id="rId5"/>
    <p:sldId id="264" r:id="rId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17" roundtripDataSignature="AMtx7miWtTK/M990c7xmzmnpAPyL1nAWd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712"/>
    <p:restoredTop sz="92837"/>
  </p:normalViewPr>
  <p:slideViewPr>
    <p:cSldViewPr snapToGrid="0" snapToObjects="1">
      <p:cViewPr varScale="1">
        <p:scale>
          <a:sx n="115" d="100"/>
          <a:sy n="115" d="100"/>
        </p:scale>
        <p:origin x="568"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notesMaster" Target="notesMasters/notesMaster1.xml"/><Relationship Id="rId17" Type="http://customschemas.google.com/relationships/presentationmetadata" Target="metadata"/><Relationship Id="rId2" Type="http://schemas.openxmlformats.org/officeDocument/2006/relationships/slide" Target="slides/slide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88210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4111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5d92e567cc_1_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5d92e567cc_1_1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 name="Google Shape;137;g5d92e567cc_1_1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2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2"/>
        <p:cNvGrpSpPr/>
        <p:nvPr/>
      </p:nvGrpSpPr>
      <p:grpSpPr>
        <a:xfrm>
          <a:off x="0" y="0"/>
          <a:ext cx="0" cy="0"/>
          <a:chOff x="0" y="0"/>
          <a:chExt cx="0" cy="0"/>
        </a:xfrm>
      </p:grpSpPr>
      <p:sp>
        <p:nvSpPr>
          <p:cNvPr id="33" name="Google Shape;33;p1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1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5" name="Google Shape;35;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1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1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1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1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1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1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2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0"/>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2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s://www.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hyperlink" Target="https://tools.ietf.org/html/draft-ietf-rats-architecture-02" TargetMode="External"/><Relationship Id="rId7" Type="http://schemas.openxmlformats.org/officeDocument/2006/relationships/hyperlink" Target="https://etherpad.ietf.org:9009/p/notes-ietf-rats-vi-2020-03-31"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datatracker.ietf.org/doc/draft-xia-rats-pubsub-model/" TargetMode="External"/><Relationship Id="rId5" Type="http://schemas.openxmlformats.org/officeDocument/2006/relationships/hyperlink" Target="https://datatracker.ietf.org/doc/draft-voit-rats-trusted-path-routing/" TargetMode="External"/><Relationship Id="rId4" Type="http://schemas.openxmlformats.org/officeDocument/2006/relationships/hyperlink" Target="https://datatracker.ietf.org/doc/draft-ietf-rats-eat/"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datatracker.ietf.org/doc/draft-birkholz-rats-endorsement-eat/" TargetMode="External"/><Relationship Id="rId3" Type="http://schemas.openxmlformats.org/officeDocument/2006/relationships/hyperlink" Target="https://datatracker.ietf.org/doc/draft-fedorkow-rats-network-device-attestation/" TargetMode="External"/><Relationship Id="rId7" Type="http://schemas.openxmlformats.org/officeDocument/2006/relationships/hyperlink" Target="https://datatracker.ietf.org/doc/draft-birkholz-rats-coswid-ri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datatracker.ietf.org/doc/draft-birkholz-rats-mud/" TargetMode="External"/><Relationship Id="rId5" Type="http://schemas.openxmlformats.org/officeDocument/2006/relationships/hyperlink" Target="https://datatracker.ietf.org/doc/draft-ietf-rats-yang-tpm-charra/" TargetMode="External"/><Relationship Id="rId10" Type="http://schemas.openxmlformats.org/officeDocument/2006/relationships/hyperlink" Target="https://etherpad.ietf.org:9009/p/notes-ietf-rats-vi-2020-04-28" TargetMode="External"/><Relationship Id="rId4" Type="http://schemas.openxmlformats.org/officeDocument/2006/relationships/hyperlink" Target="https://datatracker.ietf.org/doc/draft-birkholz-rats-reference-interaction-model/" TargetMode="External"/><Relationship Id="rId9" Type="http://schemas.openxmlformats.org/officeDocument/2006/relationships/hyperlink" Target="https://datatracker.ietf.org/doc/draft-birkholz-rats-uccs/"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5400"/>
              <a:buFont typeface="Calibri"/>
              <a:buNone/>
            </a:pPr>
            <a:r>
              <a:rPr lang="en-US" sz="5400"/>
              <a:t>Remote ATtestation ProcedureS</a:t>
            </a:r>
            <a:br>
              <a:rPr lang="en-US" sz="5400"/>
            </a:br>
            <a:r>
              <a:rPr lang="en-US" sz="5400"/>
              <a:t>(RATS) WG</a:t>
            </a:r>
            <a:endParaRPr/>
          </a:p>
        </p:txBody>
      </p:sp>
      <p:sp>
        <p:nvSpPr>
          <p:cNvPr id="89" name="Google Shape;89;p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fontScale="92500" lnSpcReduction="10000"/>
          </a:bodyPr>
          <a:lstStyle/>
          <a:p>
            <a:pPr marL="0" lvl="0" indent="0" algn="ctr" rtl="0">
              <a:lnSpc>
                <a:spcPct val="80000"/>
              </a:lnSpc>
              <a:spcBef>
                <a:spcPts val="0"/>
              </a:spcBef>
              <a:spcAft>
                <a:spcPts val="0"/>
              </a:spcAft>
              <a:buClr>
                <a:schemeClr val="dk1"/>
              </a:buClr>
              <a:buSzPts val="2400"/>
              <a:buNone/>
            </a:pPr>
            <a:r>
              <a:rPr lang="en-US" dirty="0"/>
              <a:t>IETF Virtual Interim, Tuesday</a:t>
            </a:r>
          </a:p>
          <a:p>
            <a:pPr marL="0" lvl="0" indent="0" algn="ctr" rtl="0">
              <a:lnSpc>
                <a:spcPct val="80000"/>
              </a:lnSpc>
              <a:spcBef>
                <a:spcPts val="0"/>
              </a:spcBef>
              <a:spcAft>
                <a:spcPts val="0"/>
              </a:spcAft>
              <a:buClr>
                <a:schemeClr val="dk1"/>
              </a:buClr>
              <a:buSzPts val="2400"/>
              <a:buNone/>
            </a:pPr>
            <a:r>
              <a:rPr lang="en-US" dirty="0"/>
              <a:t> March 31, and April 28, 2020</a:t>
            </a:r>
            <a:endParaRPr dirty="0"/>
          </a:p>
          <a:p>
            <a:pPr marL="0" lvl="0" indent="0" algn="ctr" rtl="0">
              <a:lnSpc>
                <a:spcPct val="80000"/>
              </a:lnSpc>
              <a:spcBef>
                <a:spcPts val="1000"/>
              </a:spcBef>
              <a:spcAft>
                <a:spcPts val="0"/>
              </a:spcAft>
              <a:buClr>
                <a:schemeClr val="dk1"/>
              </a:buClr>
              <a:buSzPts val="2400"/>
              <a:buNone/>
            </a:pPr>
            <a:r>
              <a:rPr lang="en-US" dirty="0"/>
              <a:t>14:30-16:30 UTC</a:t>
            </a:r>
            <a:endParaRPr dirty="0"/>
          </a:p>
          <a:p>
            <a:pPr marL="0" lvl="0" indent="0" algn="ctr" rtl="0">
              <a:lnSpc>
                <a:spcPct val="80000"/>
              </a:lnSpc>
              <a:spcBef>
                <a:spcPts val="1000"/>
              </a:spcBef>
              <a:spcAft>
                <a:spcPts val="0"/>
              </a:spcAft>
              <a:buClr>
                <a:schemeClr val="dk1"/>
              </a:buClr>
              <a:buSzPts val="2400"/>
              <a:buNone/>
            </a:pPr>
            <a:r>
              <a:rPr lang="en-US" dirty="0"/>
              <a:t>Chairs:</a:t>
            </a:r>
            <a:endParaRPr dirty="0"/>
          </a:p>
          <a:p>
            <a:pPr marL="0" lvl="0" indent="0" algn="ctr" rtl="0">
              <a:lnSpc>
                <a:spcPct val="80000"/>
              </a:lnSpc>
              <a:spcBef>
                <a:spcPts val="1000"/>
              </a:spcBef>
              <a:spcAft>
                <a:spcPts val="0"/>
              </a:spcAft>
              <a:buClr>
                <a:schemeClr val="dk1"/>
              </a:buClr>
              <a:buSzPts val="2400"/>
              <a:buNone/>
            </a:pPr>
            <a:r>
              <a:rPr lang="en-US" dirty="0"/>
              <a:t>Kathleen Moriarty, Nancy Cam-</a:t>
            </a:r>
            <a:r>
              <a:rPr lang="en-US" dirty="0" err="1"/>
              <a:t>Winget</a:t>
            </a:r>
            <a:r>
              <a:rPr lang="en-US" dirty="0"/>
              <a:t>, Ned Smith</a:t>
            </a:r>
            <a:endParaRPr dirty="0"/>
          </a:p>
        </p:txBody>
      </p:sp>
      <p:sp>
        <p:nvSpPr>
          <p:cNvPr id="90" name="Google Shape;90;p1"/>
          <p:cNvSpPr txBox="1">
            <a:spLocks noGrp="1"/>
          </p:cNvSpPr>
          <p:nvPr>
            <p:ph type="sldNum" idx="4294967295"/>
          </p:nvPr>
        </p:nvSpPr>
        <p:spPr>
          <a:xfrm>
            <a:off x="9509126" y="6492876"/>
            <a:ext cx="153987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a:t>Note Well</a:t>
            </a:r>
            <a:endParaRPr/>
          </a:p>
        </p:txBody>
      </p:sp>
      <p:sp>
        <p:nvSpPr>
          <p:cNvPr id="96" name="Google Shape;96;p2"/>
          <p:cNvSpPr txBox="1">
            <a:spLocks noGrp="1"/>
          </p:cNvSpPr>
          <p:nvPr>
            <p:ph type="body" idx="1"/>
          </p:nvPr>
        </p:nvSpPr>
        <p:spPr>
          <a:xfrm>
            <a:off x="838200" y="1567543"/>
            <a:ext cx="10515600" cy="4609420"/>
          </a:xfrm>
          <a:prstGeom prst="rect">
            <a:avLst/>
          </a:prstGeom>
          <a:noFill/>
          <a:ln>
            <a:noFill/>
          </a:ln>
        </p:spPr>
        <p:txBody>
          <a:bodyPr spcFirstLastPara="1" wrap="square" lIns="91425" tIns="45700" rIns="91425" bIns="45700" anchor="t" anchorCtr="0">
            <a:normAutofit/>
          </a:bodyPr>
          <a:lstStyle/>
          <a:p>
            <a:pPr marL="12700" marR="237490" lvl="0" indent="0" algn="l" rtl="0">
              <a:lnSpc>
                <a:spcPct val="90000"/>
              </a:lnSpc>
              <a:spcBef>
                <a:spcPts val="0"/>
              </a:spcBef>
              <a:spcAft>
                <a:spcPts val="0"/>
              </a:spcAft>
              <a:buClr>
                <a:srgbClr val="000000"/>
              </a:buClr>
              <a:buSzPts val="1200"/>
              <a:buNone/>
            </a:pPr>
            <a:r>
              <a:rPr lang="en-US" sz="1200">
                <a:solidFill>
                  <a:srgbClr val="000000"/>
                </a:solidFill>
                <a:latin typeface="Arial"/>
                <a:ea typeface="Arial"/>
                <a:cs typeface="Arial"/>
                <a:sym typeface="Arial"/>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endParaRPr sz="1200">
              <a:solidFill>
                <a:srgbClr val="000000"/>
              </a:solidFill>
              <a:latin typeface="Arial"/>
              <a:ea typeface="Arial"/>
              <a:cs typeface="Arial"/>
              <a:sym typeface="Arial"/>
            </a:endParaRPr>
          </a:p>
          <a:p>
            <a:pPr marL="12700" lvl="0" indent="0" algn="l" rtl="0">
              <a:lnSpc>
                <a:spcPct val="90000"/>
              </a:lnSpc>
              <a:spcBef>
                <a:spcPts val="0"/>
              </a:spcBef>
              <a:spcAft>
                <a:spcPts val="0"/>
              </a:spcAft>
              <a:buClr>
                <a:srgbClr val="000000"/>
              </a:buClr>
              <a:buSzPts val="1200"/>
              <a:buNone/>
            </a:pPr>
            <a:r>
              <a:rPr lang="en-US" sz="1200">
                <a:solidFill>
                  <a:srgbClr val="000000"/>
                </a:solidFill>
                <a:latin typeface="Arial"/>
                <a:ea typeface="Arial"/>
                <a:cs typeface="Arial"/>
                <a:sym typeface="Arial"/>
              </a:rPr>
              <a:t>As a reminder:</a:t>
            </a:r>
            <a:endParaRPr sz="1200">
              <a:solidFill>
                <a:srgbClr val="000000"/>
              </a:solidFill>
              <a:latin typeface="Arial"/>
              <a:ea typeface="Arial"/>
              <a:cs typeface="Arial"/>
              <a:sym typeface="Arial"/>
            </a:endParaRPr>
          </a:p>
          <a:p>
            <a:pPr marL="12700" lvl="0" indent="0" algn="l" rtl="0">
              <a:lnSpc>
                <a:spcPct val="90000"/>
              </a:lnSpc>
              <a:spcBef>
                <a:spcPts val="0"/>
              </a:spcBef>
              <a:spcAft>
                <a:spcPts val="0"/>
              </a:spcAft>
              <a:buClr>
                <a:srgbClr val="000000"/>
              </a:buClr>
              <a:buSzPts val="1200"/>
              <a:buNone/>
            </a:pPr>
            <a:r>
              <a:rPr lang="en-US" sz="1200">
                <a:solidFill>
                  <a:srgbClr val="000000"/>
                </a:solidFill>
                <a:latin typeface="Arial"/>
                <a:ea typeface="Arial"/>
                <a:cs typeface="Arial"/>
                <a:sym typeface="Arial"/>
              </a:rPr>
              <a:t>By participating in the IETF, you agree to follow IETF processes and policies.</a:t>
            </a:r>
            <a:endParaRPr sz="1200">
              <a:solidFill>
                <a:srgbClr val="000000"/>
              </a:solidFill>
              <a:latin typeface="Arial"/>
              <a:ea typeface="Arial"/>
              <a:cs typeface="Arial"/>
              <a:sym typeface="Arial"/>
            </a:endParaRPr>
          </a:p>
          <a:p>
            <a:pPr marL="0" lvl="0" indent="0" algn="l" rtl="0">
              <a:lnSpc>
                <a:spcPct val="90000"/>
              </a:lnSpc>
              <a:spcBef>
                <a:spcPts val="0"/>
              </a:spcBef>
              <a:spcAft>
                <a:spcPts val="0"/>
              </a:spcAft>
              <a:buClr>
                <a:schemeClr val="dk1"/>
              </a:buClr>
              <a:buSzPts val="1250"/>
              <a:buNone/>
            </a:pPr>
            <a:endParaRPr sz="1250">
              <a:solidFill>
                <a:srgbClr val="000000"/>
              </a:solidFill>
              <a:latin typeface="Times New Roman"/>
              <a:ea typeface="Times New Roman"/>
              <a:cs typeface="Times New Roman"/>
              <a:sym typeface="Times New Roman"/>
            </a:endParaRPr>
          </a:p>
          <a:p>
            <a:pPr marL="12700" marR="5080" lvl="0" indent="0" algn="l" rtl="0">
              <a:lnSpc>
                <a:spcPct val="90000"/>
              </a:lnSpc>
              <a:spcBef>
                <a:spcPts val="0"/>
              </a:spcBef>
              <a:spcAft>
                <a:spcPts val="0"/>
              </a:spcAft>
              <a:buClr>
                <a:srgbClr val="000000"/>
              </a:buClr>
              <a:buSzPts val="1200"/>
              <a:buNone/>
            </a:pPr>
            <a:r>
              <a:rPr lang="en-US" sz="1200">
                <a:solidFill>
                  <a:srgbClr val="000000"/>
                </a:solidFill>
                <a:latin typeface="Arial"/>
                <a:ea typeface="Arial"/>
                <a:cs typeface="Arial"/>
                <a:sym typeface="Arial"/>
              </a:rPr>
              <a:t>If you are aware that any IETF contribution is covered by patents or patent applications that are owned or controlled by  you or your sponsor, you must disclose that fact, or not participate in the discussion.</a:t>
            </a:r>
            <a:endParaRPr sz="1200">
              <a:solidFill>
                <a:srgbClr val="000000"/>
              </a:solidFill>
              <a:latin typeface="Arial"/>
              <a:ea typeface="Arial"/>
              <a:cs typeface="Arial"/>
              <a:sym typeface="Arial"/>
            </a:endParaRPr>
          </a:p>
          <a:p>
            <a:pPr marL="0" lvl="0" indent="0" algn="l" rtl="0">
              <a:lnSpc>
                <a:spcPct val="90000"/>
              </a:lnSpc>
              <a:spcBef>
                <a:spcPts val="5"/>
              </a:spcBef>
              <a:spcAft>
                <a:spcPts val="0"/>
              </a:spcAft>
              <a:buClr>
                <a:schemeClr val="dk1"/>
              </a:buClr>
              <a:buSzPts val="1250"/>
              <a:buNone/>
            </a:pPr>
            <a:endParaRPr sz="1250">
              <a:solidFill>
                <a:srgbClr val="000000"/>
              </a:solidFill>
              <a:latin typeface="Times New Roman"/>
              <a:ea typeface="Times New Roman"/>
              <a:cs typeface="Times New Roman"/>
              <a:sym typeface="Times New Roman"/>
            </a:endParaRPr>
          </a:p>
          <a:p>
            <a:pPr marL="12700" marR="452119" lvl="0" indent="0" algn="l" rtl="0">
              <a:lnSpc>
                <a:spcPct val="90000"/>
              </a:lnSpc>
              <a:spcBef>
                <a:spcPts val="0"/>
              </a:spcBef>
              <a:spcAft>
                <a:spcPts val="0"/>
              </a:spcAft>
              <a:buClr>
                <a:srgbClr val="000000"/>
              </a:buClr>
              <a:buSzPts val="1200"/>
              <a:buNone/>
            </a:pPr>
            <a:r>
              <a:rPr lang="en-US" sz="1200">
                <a:solidFill>
                  <a:srgbClr val="000000"/>
                </a:solidFill>
                <a:latin typeface="Arial"/>
                <a:ea typeface="Arial"/>
                <a:cs typeface="Arial"/>
                <a:sym typeface="Arial"/>
              </a:rPr>
              <a:t>As a participant in or attendee to any IETF activity you acknowledge that written, audio, video, and photographic  records of meetings may be made public.</a:t>
            </a:r>
            <a:endParaRPr sz="1200">
              <a:solidFill>
                <a:srgbClr val="000000"/>
              </a:solidFill>
              <a:latin typeface="Arial"/>
              <a:ea typeface="Arial"/>
              <a:cs typeface="Arial"/>
              <a:sym typeface="Arial"/>
            </a:endParaRPr>
          </a:p>
          <a:p>
            <a:pPr marL="0" lvl="0" indent="0" algn="l" rtl="0">
              <a:lnSpc>
                <a:spcPct val="90000"/>
              </a:lnSpc>
              <a:spcBef>
                <a:spcPts val="0"/>
              </a:spcBef>
              <a:spcAft>
                <a:spcPts val="0"/>
              </a:spcAft>
              <a:buClr>
                <a:schemeClr val="dk1"/>
              </a:buClr>
              <a:buSzPts val="1250"/>
              <a:buNone/>
            </a:pPr>
            <a:endParaRPr sz="1250">
              <a:solidFill>
                <a:srgbClr val="000000"/>
              </a:solidFill>
              <a:latin typeface="Times New Roman"/>
              <a:ea typeface="Times New Roman"/>
              <a:cs typeface="Times New Roman"/>
              <a:sym typeface="Times New Roman"/>
            </a:endParaRPr>
          </a:p>
          <a:p>
            <a:pPr marL="12700" lvl="0" indent="0" algn="l" rtl="0">
              <a:lnSpc>
                <a:spcPct val="90000"/>
              </a:lnSpc>
              <a:spcBef>
                <a:spcPts val="0"/>
              </a:spcBef>
              <a:spcAft>
                <a:spcPts val="0"/>
              </a:spcAft>
              <a:buClr>
                <a:srgbClr val="000000"/>
              </a:buClr>
              <a:buSzPts val="1200"/>
              <a:buNone/>
            </a:pPr>
            <a:r>
              <a:rPr lang="en-US" sz="1200">
                <a:solidFill>
                  <a:srgbClr val="000000"/>
                </a:solidFill>
                <a:latin typeface="Arial"/>
                <a:ea typeface="Arial"/>
                <a:cs typeface="Arial"/>
                <a:sym typeface="Arial"/>
              </a:rPr>
              <a:t>Personal information that you provide to IETF will be handled in accordance with the IETF Privacy Statement.</a:t>
            </a:r>
            <a:endParaRPr sz="1200">
              <a:solidFill>
                <a:srgbClr val="000000"/>
              </a:solidFill>
              <a:latin typeface="Arial"/>
              <a:ea typeface="Arial"/>
              <a:cs typeface="Arial"/>
              <a:sym typeface="Arial"/>
            </a:endParaRPr>
          </a:p>
          <a:p>
            <a:pPr marL="0" lvl="0" indent="0" algn="l" rtl="0">
              <a:lnSpc>
                <a:spcPct val="90000"/>
              </a:lnSpc>
              <a:spcBef>
                <a:spcPts val="5"/>
              </a:spcBef>
              <a:spcAft>
                <a:spcPts val="0"/>
              </a:spcAft>
              <a:buClr>
                <a:schemeClr val="dk1"/>
              </a:buClr>
              <a:buSzPts val="1250"/>
              <a:buNone/>
            </a:pPr>
            <a:endParaRPr sz="1250">
              <a:solidFill>
                <a:srgbClr val="000000"/>
              </a:solidFill>
              <a:latin typeface="Times New Roman"/>
              <a:ea typeface="Times New Roman"/>
              <a:cs typeface="Times New Roman"/>
              <a:sym typeface="Times New Roman"/>
            </a:endParaRPr>
          </a:p>
          <a:p>
            <a:pPr marL="12700" marR="248920" lvl="0" indent="0" algn="l" rtl="0">
              <a:lnSpc>
                <a:spcPct val="90000"/>
              </a:lnSpc>
              <a:spcBef>
                <a:spcPts val="0"/>
              </a:spcBef>
              <a:spcAft>
                <a:spcPts val="0"/>
              </a:spcAft>
              <a:buClr>
                <a:srgbClr val="000000"/>
              </a:buClr>
              <a:buSzPts val="1200"/>
              <a:buNone/>
            </a:pPr>
            <a:r>
              <a:rPr lang="en-US" sz="1200">
                <a:solidFill>
                  <a:srgbClr val="000000"/>
                </a:solidFill>
                <a:latin typeface="Arial"/>
                <a:ea typeface="Arial"/>
                <a:cs typeface="Arial"/>
                <a:sym typeface="Arial"/>
              </a:rPr>
              <a:t>As a participant or attendee, you agree to work respectfully with other participants; please contact the ombudsteam  (</a:t>
            </a:r>
            <a:r>
              <a:rPr lang="en-US" sz="1200" u="sng">
                <a:solidFill>
                  <a:srgbClr val="009999"/>
                </a:solidFill>
                <a:latin typeface="Arial"/>
                <a:ea typeface="Arial"/>
                <a:cs typeface="Arial"/>
                <a:sym typeface="Arial"/>
                <a:hlinkClick r:id="rId3"/>
              </a:rPr>
              <a:t>https://www.ietf.org/contact/ombudsteam/</a:t>
            </a:r>
            <a:r>
              <a:rPr lang="en-US" sz="1200">
                <a:solidFill>
                  <a:srgbClr val="000000"/>
                </a:solidFill>
                <a:latin typeface="Arial"/>
                <a:ea typeface="Arial"/>
                <a:cs typeface="Arial"/>
                <a:sym typeface="Arial"/>
              </a:rPr>
              <a:t>) if you have questions or concerns about this.</a:t>
            </a:r>
            <a:endParaRPr sz="1200">
              <a:solidFill>
                <a:srgbClr val="000000"/>
              </a:solidFill>
              <a:latin typeface="Arial"/>
              <a:ea typeface="Arial"/>
              <a:cs typeface="Arial"/>
              <a:sym typeface="Arial"/>
            </a:endParaRPr>
          </a:p>
          <a:p>
            <a:pPr marL="0" lvl="0" indent="0" algn="l" rtl="0">
              <a:lnSpc>
                <a:spcPct val="90000"/>
              </a:lnSpc>
              <a:spcBef>
                <a:spcPts val="0"/>
              </a:spcBef>
              <a:spcAft>
                <a:spcPts val="0"/>
              </a:spcAft>
              <a:buClr>
                <a:schemeClr val="dk1"/>
              </a:buClr>
              <a:buSzPts val="1250"/>
              <a:buNone/>
            </a:pPr>
            <a:endParaRPr sz="1250">
              <a:solidFill>
                <a:srgbClr val="000000"/>
              </a:solidFill>
              <a:latin typeface="Times New Roman"/>
              <a:ea typeface="Times New Roman"/>
              <a:cs typeface="Times New Roman"/>
              <a:sym typeface="Times New Roman"/>
            </a:endParaRPr>
          </a:p>
          <a:p>
            <a:pPr marL="12700" marR="170815" lvl="0" indent="0" algn="l" rtl="0">
              <a:lnSpc>
                <a:spcPct val="90000"/>
              </a:lnSpc>
              <a:spcBef>
                <a:spcPts val="0"/>
              </a:spcBef>
              <a:spcAft>
                <a:spcPts val="0"/>
              </a:spcAft>
              <a:buClr>
                <a:srgbClr val="000000"/>
              </a:buClr>
              <a:buSzPts val="1200"/>
              <a:buNone/>
            </a:pPr>
            <a:r>
              <a:rPr lang="en-US" sz="1200">
                <a:solidFill>
                  <a:srgbClr val="000000"/>
                </a:solidFill>
                <a:latin typeface="Arial"/>
                <a:ea typeface="Arial"/>
                <a:cs typeface="Arial"/>
                <a:sym typeface="Arial"/>
              </a:rPr>
              <a:t>Definitive information is in the documents listed below and other IETF BCPs. For advice, please talk to WG chairs or  ADs:</a:t>
            </a:r>
            <a:endParaRPr sz="1200">
              <a:solidFill>
                <a:srgbClr val="000000"/>
              </a:solidFill>
              <a:latin typeface="Arial"/>
              <a:ea typeface="Arial"/>
              <a:cs typeface="Arial"/>
              <a:sym typeface="Arial"/>
            </a:endParaRPr>
          </a:p>
          <a:p>
            <a:pPr marL="298450" lvl="0" indent="-285750" algn="l" rtl="0">
              <a:lnSpc>
                <a:spcPct val="90000"/>
              </a:lnSpc>
              <a:spcBef>
                <a:spcPts val="0"/>
              </a:spcBef>
              <a:spcAft>
                <a:spcPts val="0"/>
              </a:spcAft>
              <a:buClr>
                <a:srgbClr val="000000"/>
              </a:buClr>
              <a:buSzPts val="1200"/>
              <a:buFont typeface="Arial"/>
              <a:buChar char="•"/>
            </a:pPr>
            <a:r>
              <a:rPr lang="en-US" sz="1200" u="sng">
                <a:solidFill>
                  <a:srgbClr val="009999"/>
                </a:solidFill>
                <a:latin typeface="Arial"/>
                <a:ea typeface="Arial"/>
                <a:cs typeface="Arial"/>
                <a:sym typeface="Arial"/>
                <a:hlinkClick r:id="rId4"/>
              </a:rPr>
              <a:t>BCP 9 </a:t>
            </a:r>
            <a:r>
              <a:rPr lang="en-US" sz="1200">
                <a:solidFill>
                  <a:srgbClr val="000000"/>
                </a:solidFill>
                <a:latin typeface="Arial"/>
                <a:ea typeface="Arial"/>
                <a:cs typeface="Arial"/>
                <a:sym typeface="Arial"/>
              </a:rPr>
              <a:t>(Internet Standards Process)</a:t>
            </a:r>
            <a:endParaRPr sz="1200">
              <a:solidFill>
                <a:srgbClr val="000000"/>
              </a:solidFill>
              <a:latin typeface="Arial"/>
              <a:ea typeface="Arial"/>
              <a:cs typeface="Arial"/>
              <a:sym typeface="Arial"/>
            </a:endParaRPr>
          </a:p>
          <a:p>
            <a:pPr marL="298450" lvl="0" indent="-285750" algn="l" rtl="0">
              <a:lnSpc>
                <a:spcPct val="90000"/>
              </a:lnSpc>
              <a:spcBef>
                <a:spcPts val="0"/>
              </a:spcBef>
              <a:spcAft>
                <a:spcPts val="0"/>
              </a:spcAft>
              <a:buClr>
                <a:srgbClr val="000000"/>
              </a:buClr>
              <a:buSzPts val="1200"/>
              <a:buFont typeface="Arial"/>
              <a:buChar char="•"/>
            </a:pPr>
            <a:r>
              <a:rPr lang="en-US" sz="1200" u="sng">
                <a:solidFill>
                  <a:srgbClr val="009999"/>
                </a:solidFill>
                <a:latin typeface="Arial"/>
                <a:ea typeface="Arial"/>
                <a:cs typeface="Arial"/>
                <a:sym typeface="Arial"/>
                <a:hlinkClick r:id="rId5"/>
              </a:rPr>
              <a:t>BCP 25 </a:t>
            </a:r>
            <a:r>
              <a:rPr lang="en-US" sz="1200">
                <a:solidFill>
                  <a:srgbClr val="000000"/>
                </a:solidFill>
                <a:latin typeface="Arial"/>
                <a:ea typeface="Arial"/>
                <a:cs typeface="Arial"/>
                <a:sym typeface="Arial"/>
              </a:rPr>
              <a:t>(Working Group processes)</a:t>
            </a:r>
            <a:endParaRPr sz="1200">
              <a:solidFill>
                <a:srgbClr val="000000"/>
              </a:solidFill>
              <a:latin typeface="Arial"/>
              <a:ea typeface="Arial"/>
              <a:cs typeface="Arial"/>
              <a:sym typeface="Arial"/>
            </a:endParaRPr>
          </a:p>
          <a:p>
            <a:pPr marL="298450" lvl="0" indent="-285750" algn="l" rtl="0">
              <a:lnSpc>
                <a:spcPct val="90000"/>
              </a:lnSpc>
              <a:spcBef>
                <a:spcPts val="0"/>
              </a:spcBef>
              <a:spcAft>
                <a:spcPts val="0"/>
              </a:spcAft>
              <a:buClr>
                <a:srgbClr val="000000"/>
              </a:buClr>
              <a:buSzPts val="1200"/>
              <a:buFont typeface="Arial"/>
              <a:buChar char="•"/>
            </a:pPr>
            <a:r>
              <a:rPr lang="en-US" sz="1200" u="sng">
                <a:solidFill>
                  <a:srgbClr val="009999"/>
                </a:solidFill>
                <a:latin typeface="Arial"/>
                <a:ea typeface="Arial"/>
                <a:cs typeface="Arial"/>
                <a:sym typeface="Arial"/>
                <a:hlinkClick r:id="rId5"/>
              </a:rPr>
              <a:t>BCP 25 </a:t>
            </a:r>
            <a:r>
              <a:rPr lang="en-US" sz="1200">
                <a:solidFill>
                  <a:srgbClr val="000000"/>
                </a:solidFill>
                <a:latin typeface="Arial"/>
                <a:ea typeface="Arial"/>
                <a:cs typeface="Arial"/>
                <a:sym typeface="Arial"/>
              </a:rPr>
              <a:t>(Anti-Harassment Procedures)</a:t>
            </a:r>
            <a:endParaRPr sz="1200">
              <a:solidFill>
                <a:srgbClr val="000000"/>
              </a:solidFill>
              <a:latin typeface="Arial"/>
              <a:ea typeface="Arial"/>
              <a:cs typeface="Arial"/>
              <a:sym typeface="Arial"/>
            </a:endParaRPr>
          </a:p>
          <a:p>
            <a:pPr marL="298450" lvl="0" indent="-285750" algn="l" rtl="0">
              <a:lnSpc>
                <a:spcPct val="90000"/>
              </a:lnSpc>
              <a:spcBef>
                <a:spcPts val="0"/>
              </a:spcBef>
              <a:spcAft>
                <a:spcPts val="0"/>
              </a:spcAft>
              <a:buClr>
                <a:srgbClr val="000000"/>
              </a:buClr>
              <a:buSzPts val="1200"/>
              <a:buFont typeface="Arial"/>
              <a:buChar char="•"/>
            </a:pPr>
            <a:r>
              <a:rPr lang="en-US" sz="1200" u="sng">
                <a:solidFill>
                  <a:srgbClr val="009999"/>
                </a:solidFill>
                <a:latin typeface="Arial"/>
                <a:ea typeface="Arial"/>
                <a:cs typeface="Arial"/>
                <a:sym typeface="Arial"/>
                <a:hlinkClick r:id="rId6"/>
              </a:rPr>
              <a:t>BCP 54 </a:t>
            </a:r>
            <a:r>
              <a:rPr lang="en-US" sz="1200">
                <a:solidFill>
                  <a:srgbClr val="000000"/>
                </a:solidFill>
                <a:latin typeface="Arial"/>
                <a:ea typeface="Arial"/>
                <a:cs typeface="Arial"/>
                <a:sym typeface="Arial"/>
              </a:rPr>
              <a:t>(Code of Conduct)</a:t>
            </a:r>
            <a:endParaRPr sz="1200">
              <a:solidFill>
                <a:srgbClr val="000000"/>
              </a:solidFill>
              <a:latin typeface="Arial"/>
              <a:ea typeface="Arial"/>
              <a:cs typeface="Arial"/>
              <a:sym typeface="Arial"/>
            </a:endParaRPr>
          </a:p>
          <a:p>
            <a:pPr marL="298450" lvl="0" indent="-285750" algn="l" rtl="0">
              <a:lnSpc>
                <a:spcPct val="90000"/>
              </a:lnSpc>
              <a:spcBef>
                <a:spcPts val="0"/>
              </a:spcBef>
              <a:spcAft>
                <a:spcPts val="0"/>
              </a:spcAft>
              <a:buClr>
                <a:srgbClr val="000000"/>
              </a:buClr>
              <a:buSzPts val="1200"/>
              <a:buFont typeface="Arial"/>
              <a:buChar char="•"/>
            </a:pPr>
            <a:r>
              <a:rPr lang="en-US" sz="1200" u="sng">
                <a:solidFill>
                  <a:srgbClr val="009999"/>
                </a:solidFill>
                <a:latin typeface="Arial"/>
                <a:ea typeface="Arial"/>
                <a:cs typeface="Arial"/>
                <a:sym typeface="Arial"/>
                <a:hlinkClick r:id="rId7"/>
              </a:rPr>
              <a:t>BCP 78 </a:t>
            </a:r>
            <a:r>
              <a:rPr lang="en-US" sz="1200">
                <a:solidFill>
                  <a:srgbClr val="000000"/>
                </a:solidFill>
                <a:latin typeface="Arial"/>
                <a:ea typeface="Arial"/>
                <a:cs typeface="Arial"/>
                <a:sym typeface="Arial"/>
              </a:rPr>
              <a:t>(Copyright)</a:t>
            </a:r>
            <a:endParaRPr sz="1200">
              <a:solidFill>
                <a:srgbClr val="000000"/>
              </a:solidFill>
              <a:latin typeface="Arial"/>
              <a:ea typeface="Arial"/>
              <a:cs typeface="Arial"/>
              <a:sym typeface="Arial"/>
            </a:endParaRPr>
          </a:p>
          <a:p>
            <a:pPr marL="298450" lvl="0" indent="-285750" algn="l" rtl="0">
              <a:lnSpc>
                <a:spcPct val="90000"/>
              </a:lnSpc>
              <a:spcBef>
                <a:spcPts val="0"/>
              </a:spcBef>
              <a:spcAft>
                <a:spcPts val="0"/>
              </a:spcAft>
              <a:buClr>
                <a:srgbClr val="000000"/>
              </a:buClr>
              <a:buSzPts val="1200"/>
              <a:buFont typeface="Arial"/>
              <a:buChar char="•"/>
            </a:pPr>
            <a:r>
              <a:rPr lang="en-US" sz="1200" u="sng">
                <a:solidFill>
                  <a:srgbClr val="009999"/>
                </a:solidFill>
                <a:latin typeface="Arial"/>
                <a:ea typeface="Arial"/>
                <a:cs typeface="Arial"/>
                <a:sym typeface="Arial"/>
                <a:hlinkClick r:id="rId8"/>
              </a:rPr>
              <a:t>BCP 79 </a:t>
            </a:r>
            <a:r>
              <a:rPr lang="en-US" sz="1200">
                <a:solidFill>
                  <a:srgbClr val="000000"/>
                </a:solidFill>
                <a:latin typeface="Arial"/>
                <a:ea typeface="Arial"/>
                <a:cs typeface="Arial"/>
                <a:sym typeface="Arial"/>
              </a:rPr>
              <a:t>(Patents, Participation)</a:t>
            </a:r>
            <a:endParaRPr sz="1200">
              <a:solidFill>
                <a:srgbClr val="000000"/>
              </a:solidFill>
              <a:latin typeface="Arial"/>
              <a:ea typeface="Arial"/>
              <a:cs typeface="Arial"/>
              <a:sym typeface="Arial"/>
            </a:endParaRPr>
          </a:p>
          <a:p>
            <a:pPr marL="298450" lvl="0" indent="-285750" algn="l" rtl="0">
              <a:lnSpc>
                <a:spcPct val="90000"/>
              </a:lnSpc>
              <a:spcBef>
                <a:spcPts val="0"/>
              </a:spcBef>
              <a:spcAft>
                <a:spcPts val="0"/>
              </a:spcAft>
              <a:buClr>
                <a:srgbClr val="000000"/>
              </a:buClr>
              <a:buSzPts val="1200"/>
              <a:buFont typeface="Arial"/>
              <a:buChar char="•"/>
            </a:pPr>
            <a:r>
              <a:rPr lang="en-US" sz="1200" u="sng">
                <a:solidFill>
                  <a:srgbClr val="009999"/>
                </a:solidFill>
                <a:latin typeface="Arial"/>
                <a:ea typeface="Arial"/>
                <a:cs typeface="Arial"/>
                <a:sym typeface="Arial"/>
                <a:hlinkClick r:id="rId9"/>
              </a:rPr>
              <a:t>https://www.ietf.org/privacy-policy/ </a:t>
            </a:r>
            <a:r>
              <a:rPr lang="en-US" sz="1200">
                <a:solidFill>
                  <a:srgbClr val="000000"/>
                </a:solidFill>
                <a:latin typeface="Arial"/>
                <a:ea typeface="Arial"/>
                <a:cs typeface="Arial"/>
                <a:sym typeface="Arial"/>
              </a:rPr>
              <a:t>(Privacy Policy)</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t>RATS agenda March 31, 2020</a:t>
            </a:r>
            <a:endParaRPr dirty="0"/>
          </a:p>
        </p:txBody>
      </p:sp>
      <p:sp>
        <p:nvSpPr>
          <p:cNvPr id="102" name="Google Shape;102;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fontScale="62500" lnSpcReduction="20000"/>
          </a:bodyPr>
          <a:lstStyle/>
          <a:p>
            <a:pPr marL="628650" indent="-514350">
              <a:buFont typeface="+mj-lt"/>
              <a:buAutoNum type="arabicPeriod"/>
            </a:pPr>
            <a:r>
              <a:rPr lang="en-US" dirty="0"/>
              <a:t>Agenda Bash (5min)</a:t>
            </a:r>
          </a:p>
          <a:p>
            <a:pPr marL="628650" indent="-514350">
              <a:buFont typeface="+mj-lt"/>
              <a:buAutoNum type="arabicPeriod"/>
            </a:pPr>
            <a:r>
              <a:rPr lang="en-US" dirty="0"/>
              <a:t>Architecture – Michael (30min)</a:t>
            </a:r>
          </a:p>
          <a:p>
            <a:pPr lvl="1"/>
            <a:r>
              <a:rPr lang="en-US" dirty="0">
                <a:hlinkClick r:id="rId3"/>
              </a:rPr>
              <a:t>https://tools.ietf.org/html/draft-ietf-rats-architecture-02</a:t>
            </a:r>
            <a:endParaRPr lang="en-US" dirty="0"/>
          </a:p>
          <a:p>
            <a:pPr marL="628650" indent="-514350">
              <a:buFont typeface="+mj-lt"/>
              <a:buAutoNum type="arabicPeriod"/>
            </a:pPr>
            <a:r>
              <a:rPr lang="en-US" dirty="0"/>
              <a:t>EAT Claim characteristics and IANA – Laurence (15min)</a:t>
            </a:r>
          </a:p>
          <a:p>
            <a:pPr lvl="1"/>
            <a:r>
              <a:rPr lang="en-US" dirty="0">
                <a:hlinkClick r:id="rId4"/>
              </a:rPr>
              <a:t>https://datatracker.ietf.org/doc/draft-ietf-rats-eat/</a:t>
            </a:r>
            <a:endParaRPr lang="en-US" dirty="0"/>
          </a:p>
          <a:p>
            <a:pPr marL="628650" indent="-514350">
              <a:buFont typeface="+mj-lt"/>
              <a:buAutoNum type="arabicPeriod"/>
            </a:pPr>
            <a:r>
              <a:rPr lang="en-US" dirty="0"/>
              <a:t>RATS Timing definitions across use cases – Eric </a:t>
            </a:r>
            <a:r>
              <a:rPr lang="en-US" dirty="0" err="1"/>
              <a:t>Voit</a:t>
            </a:r>
            <a:r>
              <a:rPr lang="en-US" dirty="0"/>
              <a:t> (15min)</a:t>
            </a:r>
          </a:p>
          <a:p>
            <a:pPr marL="628650" indent="-514350">
              <a:buFont typeface="+mj-lt"/>
              <a:buAutoNum type="arabicPeriod"/>
            </a:pPr>
            <a:r>
              <a:rPr lang="en-US" dirty="0"/>
              <a:t>EAT timestamps and expiration discussion - Laurence (20min)</a:t>
            </a:r>
          </a:p>
          <a:p>
            <a:pPr marL="628650" indent="-514350">
              <a:buFont typeface="+mj-lt"/>
              <a:buAutoNum type="arabicPeriod"/>
            </a:pPr>
            <a:r>
              <a:rPr lang="en-US" dirty="0"/>
              <a:t>Trusted Path Routing – Eric (5 min)</a:t>
            </a:r>
          </a:p>
          <a:p>
            <a:pPr lvl="1"/>
            <a:r>
              <a:rPr lang="en-US" dirty="0">
                <a:hlinkClick r:id="rId5"/>
              </a:rPr>
              <a:t>https://datatracker.ietf.org/doc/draft-voit-rats-trusted-path-routing/</a:t>
            </a:r>
            <a:endParaRPr lang="en-US" dirty="0"/>
          </a:p>
          <a:p>
            <a:pPr marL="628650" indent="-514350">
              <a:buFont typeface="+mj-lt"/>
              <a:buAutoNum type="arabicPeriod"/>
            </a:pPr>
            <a:r>
              <a:rPr lang="en-US" dirty="0"/>
              <a:t>RATs </a:t>
            </a:r>
            <a:r>
              <a:rPr lang="en-US" dirty="0" err="1"/>
              <a:t>PubSub</a:t>
            </a:r>
            <a:r>
              <a:rPr lang="en-US" dirty="0"/>
              <a:t> – Wei Pan (5 min)</a:t>
            </a:r>
          </a:p>
          <a:p>
            <a:pPr lvl="1"/>
            <a:r>
              <a:rPr lang="en-US" dirty="0">
                <a:hlinkClick r:id="rId6"/>
              </a:rPr>
              <a:t>https://datatracker.ietf.org/doc/draft-xia-rats-pubsub-model/</a:t>
            </a:r>
            <a:endParaRPr lang="en-US" dirty="0"/>
          </a:p>
          <a:p>
            <a:pPr lvl="1"/>
            <a:endParaRPr lang="en-US" dirty="0"/>
          </a:p>
          <a:p>
            <a:pPr marL="114300" indent="0">
              <a:buNone/>
            </a:pPr>
            <a:r>
              <a:rPr lang="en-US" dirty="0" err="1"/>
              <a:t>Etherpad</a:t>
            </a:r>
            <a:r>
              <a:rPr lang="en-US" dirty="0"/>
              <a:t>: </a:t>
            </a:r>
            <a:r>
              <a:rPr lang="en-US" dirty="0">
                <a:hlinkClick r:id="rId7"/>
              </a:rPr>
              <a:t>https://etherpad.ietf.org:9009/p/notes-ietf-rats-vi-2020-03-31</a:t>
            </a:r>
            <a:endParaRPr lang="en-US" dirty="0"/>
          </a:p>
          <a:p>
            <a:pPr marL="114300" indent="0">
              <a:buNone/>
            </a:pPr>
            <a:r>
              <a:rPr lang="en-US" dirty="0"/>
              <a:t>Jabber:  </a:t>
            </a:r>
            <a:r>
              <a:rPr lang="en-US" dirty="0" err="1"/>
              <a:t>rats@jabber.ietf.org</a:t>
            </a:r>
            <a:endParaRPr lang="en-US" dirty="0"/>
          </a:p>
          <a:p>
            <a:pPr lvl="1"/>
            <a:endParaRPr lang="en-US" dirty="0"/>
          </a:p>
          <a:p>
            <a:pPr marL="0" lvl="0" indent="0" algn="l" rtl="0">
              <a:lnSpc>
                <a:spcPct val="90000"/>
              </a:lnSpc>
              <a:spcBef>
                <a:spcPts val="0"/>
              </a:spcBef>
              <a:spcAft>
                <a:spcPts val="0"/>
              </a:spcAft>
              <a:buClr>
                <a:schemeClr val="dk1"/>
              </a:buClr>
              <a:buSzPts val="2800"/>
              <a:buNone/>
            </a:pPr>
            <a:endParaRPr dirty="0"/>
          </a:p>
        </p:txBody>
      </p:sp>
      <p:pic>
        <p:nvPicPr>
          <p:cNvPr id="2" name="Picture 1">
            <a:extLst>
              <a:ext uri="{FF2B5EF4-FFF2-40B4-BE49-F238E27FC236}">
                <a16:creationId xmlns:a16="http://schemas.microsoft.com/office/drawing/2014/main" id="{AFDE751D-F8E5-EE45-B334-6C3D351395C9}"/>
              </a:ext>
            </a:extLst>
          </p:cNvPr>
          <p:cNvPicPr>
            <a:picLocks noChangeAspect="1"/>
          </p:cNvPicPr>
          <p:nvPr/>
        </p:nvPicPr>
        <p:blipFill>
          <a:blip r:embed="rId8"/>
          <a:stretch>
            <a:fillRect/>
          </a:stretch>
        </p:blipFill>
        <p:spPr>
          <a:xfrm>
            <a:off x="0" y="0"/>
            <a:ext cx="12192000" cy="6858000"/>
          </a:xfrm>
          <a:prstGeom prst="rect">
            <a:avLst/>
          </a:prstGeom>
        </p:spPr>
      </p:pic>
    </p:spTree>
    <p:extLst>
      <p:ext uri="{BB962C8B-B14F-4D97-AF65-F5344CB8AC3E}">
        <p14:creationId xmlns:p14="http://schemas.microsoft.com/office/powerpoint/2010/main" val="35219285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t>RATS agenda Apr 28, 2020</a:t>
            </a:r>
            <a:endParaRPr dirty="0"/>
          </a:p>
        </p:txBody>
      </p:sp>
      <p:sp>
        <p:nvSpPr>
          <p:cNvPr id="102" name="Google Shape;102;p3"/>
          <p:cNvSpPr txBox="1">
            <a:spLocks noGrp="1"/>
          </p:cNvSpPr>
          <p:nvPr>
            <p:ph type="body" idx="1"/>
          </p:nvPr>
        </p:nvSpPr>
        <p:spPr>
          <a:xfrm>
            <a:off x="838200" y="1532964"/>
            <a:ext cx="10515600" cy="5204011"/>
          </a:xfrm>
          <a:prstGeom prst="rect">
            <a:avLst/>
          </a:prstGeom>
          <a:noFill/>
          <a:ln>
            <a:noFill/>
          </a:ln>
        </p:spPr>
        <p:txBody>
          <a:bodyPr spcFirstLastPara="1" wrap="square" lIns="91425" tIns="45700" rIns="91425" bIns="45700" anchor="t" anchorCtr="0">
            <a:normAutofit fontScale="70000" lnSpcReduction="20000"/>
          </a:bodyPr>
          <a:lstStyle/>
          <a:p>
            <a:pPr marL="628650" indent="-514350">
              <a:buFont typeface="+mj-lt"/>
              <a:buAutoNum type="arabicPeriod"/>
            </a:pPr>
            <a:r>
              <a:rPr lang="en-US" dirty="0"/>
              <a:t>Agenda Bash (5min)</a:t>
            </a:r>
          </a:p>
          <a:p>
            <a:pPr marL="628650" indent="-514350">
              <a:buFont typeface="+mj-lt"/>
              <a:buAutoNum type="arabicPeriod"/>
            </a:pPr>
            <a:r>
              <a:rPr lang="en-US" dirty="0"/>
              <a:t>Network Device Attestation - Guy (20min)</a:t>
            </a:r>
          </a:p>
          <a:p>
            <a:pPr lvl="1"/>
            <a:r>
              <a:rPr lang="en-US" dirty="0">
                <a:hlinkClick r:id="rId3"/>
              </a:rPr>
              <a:t>https://datatracker.ietf.org/doc/draft-fedorkow-rats-network-device-attestation/</a:t>
            </a:r>
            <a:endParaRPr lang="en-US" dirty="0"/>
          </a:p>
          <a:p>
            <a:pPr marL="628650" indent="-514350">
              <a:buFont typeface="+mj-lt"/>
              <a:buAutoNum type="arabicPeriod"/>
            </a:pPr>
            <a:r>
              <a:rPr lang="en-US" dirty="0"/>
              <a:t>Interaction Model – Henk (10min)</a:t>
            </a:r>
          </a:p>
          <a:p>
            <a:pPr lvl="1"/>
            <a:r>
              <a:rPr lang="en-US" dirty="0">
                <a:hlinkClick r:id="rId4"/>
              </a:rPr>
              <a:t>https://datatracker.ietf.org/doc/draft-birkholz-rats-reference-interaction-model/</a:t>
            </a:r>
            <a:endParaRPr lang="en-US" dirty="0"/>
          </a:p>
          <a:p>
            <a:pPr marL="628650" indent="-514350">
              <a:buFont typeface="+mj-lt"/>
              <a:buAutoNum type="arabicPeriod"/>
            </a:pPr>
            <a:r>
              <a:rPr lang="en-US" dirty="0"/>
              <a:t>CHARRA Update – Henk (10min)</a:t>
            </a:r>
          </a:p>
          <a:p>
            <a:pPr lvl="1"/>
            <a:r>
              <a:rPr lang="en-US" dirty="0">
                <a:hlinkClick r:id="rId5"/>
              </a:rPr>
              <a:t>https://datatracker.ietf.org/doc/draft-ietf-rats-yang-tpm-charra/</a:t>
            </a:r>
            <a:endParaRPr lang="en-US" dirty="0"/>
          </a:p>
          <a:p>
            <a:pPr marL="628650" indent="-514350">
              <a:buFont typeface="+mj-lt"/>
              <a:buAutoNum type="arabicPeriod"/>
            </a:pPr>
            <a:r>
              <a:rPr lang="en-US" dirty="0"/>
              <a:t>RATs with MUD – Henk (10min)</a:t>
            </a:r>
          </a:p>
          <a:p>
            <a:pPr lvl="1"/>
            <a:r>
              <a:rPr lang="en-US" dirty="0">
                <a:hlinkClick r:id="rId6"/>
              </a:rPr>
              <a:t>https://datatracker.ietf.org/doc/draft-birkholz-rats-mud/</a:t>
            </a:r>
            <a:endParaRPr lang="en-US" dirty="0"/>
          </a:p>
          <a:p>
            <a:pPr marL="628650" indent="-514350">
              <a:buFont typeface="+mj-lt"/>
              <a:buAutoNum type="arabicPeriod"/>
            </a:pPr>
            <a:r>
              <a:rPr lang="en-US" dirty="0"/>
              <a:t>COSWID for RATs – Henk (10min)</a:t>
            </a:r>
          </a:p>
          <a:p>
            <a:pPr lvl="1"/>
            <a:r>
              <a:rPr lang="en-US" dirty="0">
                <a:hlinkClick r:id="rId7"/>
              </a:rPr>
              <a:t>https://datatracker.ietf.org/doc/draft-birkholz-rats-coswid-rim/</a:t>
            </a:r>
            <a:endParaRPr lang="en-US" dirty="0"/>
          </a:p>
          <a:p>
            <a:pPr marL="628650" indent="-514350">
              <a:buFont typeface="+mj-lt"/>
              <a:buAutoNum type="arabicPeriod"/>
            </a:pPr>
            <a:r>
              <a:rPr lang="en-US" dirty="0"/>
              <a:t>EAT Endorsement – Henk (10min)</a:t>
            </a:r>
          </a:p>
          <a:p>
            <a:pPr lvl="1"/>
            <a:r>
              <a:rPr lang="en-US" dirty="0">
                <a:hlinkClick r:id="rId8"/>
              </a:rPr>
              <a:t>https://datatracker.ietf.org/doc/draft-birkholz-rats-endorsement-eat/</a:t>
            </a:r>
            <a:endParaRPr lang="en-US" dirty="0"/>
          </a:p>
          <a:p>
            <a:pPr marL="628650" indent="-514350">
              <a:buFont typeface="+mj-lt"/>
              <a:buAutoNum type="arabicPeriod"/>
            </a:pPr>
            <a:r>
              <a:rPr lang="en-US" dirty="0"/>
              <a:t>RATs Unprotected CWT Tokens – Henk (10min)</a:t>
            </a:r>
          </a:p>
          <a:p>
            <a:pPr lvl="1"/>
            <a:r>
              <a:rPr lang="en-US" dirty="0">
                <a:hlinkClick r:id="rId9"/>
              </a:rPr>
              <a:t>https://datatracker.ietf.org/doc/draft-birkholz-rats-uccs/</a:t>
            </a:r>
            <a:endParaRPr lang="en-US" dirty="0"/>
          </a:p>
          <a:p>
            <a:pPr marL="571500" lvl="1" indent="0">
              <a:buNone/>
            </a:pPr>
            <a:endParaRPr lang="en-US" dirty="0"/>
          </a:p>
          <a:p>
            <a:pPr marL="114300" indent="0">
              <a:buNone/>
            </a:pPr>
            <a:r>
              <a:rPr lang="en-US" dirty="0"/>
              <a:t> </a:t>
            </a:r>
            <a:r>
              <a:rPr lang="en-US" dirty="0" err="1"/>
              <a:t>Etherpad</a:t>
            </a:r>
            <a:r>
              <a:rPr lang="en-US" dirty="0"/>
              <a:t>: </a:t>
            </a:r>
            <a:r>
              <a:rPr lang="en-US" dirty="0">
                <a:hlinkClick r:id="rId10"/>
              </a:rPr>
              <a:t>https://etherpad.ietf.org:9009/p</a:t>
            </a:r>
            <a:r>
              <a:rPr lang="en-US">
                <a:hlinkClick r:id="rId10"/>
              </a:rPr>
              <a:t>/notes-ietf-rats-vi-2020-04-28</a:t>
            </a:r>
            <a:endParaRPr lang="en-US" dirty="0"/>
          </a:p>
        </p:txBody>
      </p:sp>
    </p:spTree>
    <p:extLst>
      <p:ext uri="{BB962C8B-B14F-4D97-AF65-F5344CB8AC3E}">
        <p14:creationId xmlns:p14="http://schemas.microsoft.com/office/powerpoint/2010/main" val="484343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g5d92e567cc_1_13"/>
          <p:cNvSpPr txBox="1">
            <a:spLocks noGrp="1"/>
          </p:cNvSpPr>
          <p:nvPr>
            <p:ph type="ctrTitle"/>
          </p:nvPr>
        </p:nvSpPr>
        <p:spPr>
          <a:xfrm>
            <a:off x="1524000" y="1122363"/>
            <a:ext cx="9144000" cy="2387700"/>
          </a:xfrm>
          <a:prstGeom prst="rect">
            <a:avLst/>
          </a:prstGeom>
        </p:spPr>
        <p:txBody>
          <a:bodyPr spcFirstLastPara="1" wrap="square" lIns="91425" tIns="45700" rIns="91425" bIns="45700" anchor="b" anchorCtr="0">
            <a:noAutofit/>
          </a:bodyPr>
          <a:lstStyle/>
          <a:p>
            <a:pPr marL="0" lvl="0" indent="0" algn="ctr" rtl="0">
              <a:spcBef>
                <a:spcPts val="0"/>
              </a:spcBef>
              <a:spcAft>
                <a:spcPts val="0"/>
              </a:spcAft>
              <a:buNone/>
            </a:pPr>
            <a:r>
              <a:rPr lang="en-US" dirty="0"/>
              <a:t>RATS</a:t>
            </a:r>
            <a:br>
              <a:rPr lang="en-US" dirty="0"/>
            </a:br>
            <a:r>
              <a:rPr lang="en-US" dirty="0"/>
              <a:t>Virtual Meeting</a:t>
            </a:r>
            <a:endParaRPr dirty="0"/>
          </a:p>
        </p:txBody>
      </p:sp>
      <p:sp>
        <p:nvSpPr>
          <p:cNvPr id="140" name="Google Shape;140;g5d92e567cc_1_13"/>
          <p:cNvSpPr txBox="1">
            <a:spLocks noGrp="1"/>
          </p:cNvSpPr>
          <p:nvPr>
            <p:ph type="subTitle" idx="1"/>
          </p:nvPr>
        </p:nvSpPr>
        <p:spPr>
          <a:xfrm>
            <a:off x="1524000" y="3602038"/>
            <a:ext cx="9144000" cy="1655700"/>
          </a:xfrm>
          <a:prstGeom prst="rect">
            <a:avLst/>
          </a:prstGeom>
        </p:spPr>
        <p:txBody>
          <a:bodyPr spcFirstLastPara="1" wrap="square" lIns="91425" tIns="45700" rIns="91425" bIns="45700" anchor="t" anchorCtr="0">
            <a:noAutofit/>
          </a:bodyPr>
          <a:lstStyle/>
          <a:p>
            <a:pPr marL="0" lvl="0" indent="0" algn="ctr" rtl="0">
              <a:spcBef>
                <a:spcPts val="1000"/>
              </a:spcBef>
              <a:spcAft>
                <a:spcPts val="0"/>
              </a:spcAft>
              <a:buNone/>
            </a:pPr>
            <a:r>
              <a:rPr lang="en-US"/>
              <a:t>RATS Last Slide </a:t>
            </a:r>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25396</TotalTime>
  <Words>636</Words>
  <Application>Microsoft Macintosh PowerPoint</Application>
  <PresentationFormat>Widescreen</PresentationFormat>
  <Paragraphs>64</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Times New Roman</vt:lpstr>
      <vt:lpstr>Office Theme</vt:lpstr>
      <vt:lpstr>Remote ATtestation ProcedureS (RATS) WG</vt:lpstr>
      <vt:lpstr>Note Well</vt:lpstr>
      <vt:lpstr>RATS agenda March 31, 2020</vt:lpstr>
      <vt:lpstr>RATS agenda Apr 28, 2020</vt:lpstr>
      <vt:lpstr>RATS Virtual Meeting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Remote ATtestation ProcedureS (RATS) WG</dc:title>
  <dc:creator>Nancy Cam-Winget (ncamwing)</dc:creator>
  <cp:lastModifiedBy>Nancy Cam-Winget (ncamwing)</cp:lastModifiedBy>
  <cp:revision>42</cp:revision>
  <dcterms:created xsi:type="dcterms:W3CDTF">2019-03-11T19:29:28Z</dcterms:created>
  <dcterms:modified xsi:type="dcterms:W3CDTF">2020-04-27T17:29:18Z</dcterms:modified>
</cp:coreProperties>
</file>