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autoCompressPictures="0">
  <p:sldMasterIdLst>
    <p:sldMasterId id="2147483658" r:id="rId1"/>
  </p:sldMasterIdLst>
  <p:notesMasterIdLst>
    <p:notesMasterId r:id="rId12"/>
  </p:notesMasterIdLst>
  <p:sldIdLst>
    <p:sldId id="258" r:id="rId2"/>
    <p:sldId id="256" r:id="rId3"/>
    <p:sldId id="260" r:id="rId4"/>
    <p:sldId id="265" r:id="rId5"/>
    <p:sldId id="257" r:id="rId6"/>
    <p:sldId id="259" r:id="rId7"/>
    <p:sldId id="261" r:id="rId8"/>
    <p:sldId id="264" r:id="rId9"/>
    <p:sldId id="267" r:id="rId10"/>
    <p:sldId id="268" r:id="rId1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4"/>
    <p:restoredTop sz="86427"/>
  </p:normalViewPr>
  <p:slideViewPr>
    <p:cSldViewPr snapToGrid="0" snapToObjects="1">
      <p:cViewPr>
        <p:scale>
          <a:sx n="95" d="100"/>
          <a:sy n="95" d="100"/>
        </p:scale>
        <p:origin x="1032" y="176"/>
      </p:cViewPr>
      <p:guideLst/>
    </p:cSldViewPr>
  </p:slideViewPr>
  <p:outlineViewPr>
    <p:cViewPr>
      <p:scale>
        <a:sx n="33" d="100"/>
        <a:sy n="33" d="100"/>
      </p:scale>
      <p:origin x="0" y="-81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58835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349857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90525" y="2425700"/>
            <a:ext cx="8222100" cy="1244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800"/>
              <a:buFont typeface="Open Sans"/>
              <a:buNone/>
              <a:defRPr sz="38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9pPr>
          </a:lstStyle>
          <a:p>
            <a:endParaRPr/>
          </a:p>
        </p:txBody>
      </p:sp>
      <p:sp>
        <p:nvSpPr>
          <p:cNvPr id="11" name="Google Shape;11;p2"/>
          <p:cNvSpPr txBox="1">
            <a:spLocks noGrp="1"/>
          </p:cNvSpPr>
          <p:nvPr>
            <p:ph type="subTitle" idx="1"/>
          </p:nvPr>
        </p:nvSpPr>
        <p:spPr>
          <a:xfrm>
            <a:off x="390525" y="3718840"/>
            <a:ext cx="8222100" cy="5772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9pPr>
          </a:lstStyle>
          <a:p>
            <a:endParaRPr/>
          </a:p>
        </p:txBody>
      </p:sp>
      <p:sp>
        <p:nvSpPr>
          <p:cNvPr id="12" name="Google Shape;12;p2"/>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13" name="Google Shape;13;p2"/>
          <p:cNvSpPr/>
          <p:nvPr/>
        </p:nvSpPr>
        <p:spPr>
          <a:xfrm>
            <a:off x="-125" y="5530633"/>
            <a:ext cx="9144000" cy="13275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 name="Google Shape;14;p2"/>
          <p:cNvPicPr preferRelativeResize="0"/>
          <p:nvPr/>
        </p:nvPicPr>
        <p:blipFill rotWithShape="1">
          <a:blip r:embed="rId2">
            <a:alphaModFix/>
          </a:blip>
          <a:srcRect/>
          <a:stretch/>
        </p:blipFill>
        <p:spPr>
          <a:xfrm>
            <a:off x="7655588" y="5749683"/>
            <a:ext cx="1256175" cy="667125"/>
          </a:xfrm>
          <a:prstGeom prst="rect">
            <a:avLst/>
          </a:prstGeom>
          <a:noFill/>
          <a:ln>
            <a:noFill/>
          </a:ln>
        </p:spPr>
      </p:pic>
      <p:sp>
        <p:nvSpPr>
          <p:cNvPr id="15" name="Google Shape;15;p2"/>
          <p:cNvSpPr txBox="1"/>
          <p:nvPr/>
        </p:nvSpPr>
        <p:spPr>
          <a:xfrm>
            <a:off x="381005" y="6009765"/>
            <a:ext cx="27504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200" b="0" i="0" u="none" strike="noStrike" cap="none">
                <a:solidFill>
                  <a:srgbClr val="000000"/>
                </a:solidFill>
                <a:latin typeface="Montserrat"/>
                <a:ea typeface="Montserrat"/>
                <a:cs typeface="Montserrat"/>
                <a:sym typeface="Montserrat"/>
              </a:rPr>
              <a:t>Making the Internet work better</a:t>
            </a:r>
            <a:endParaRPr sz="1200" b="0" i="0" u="none" strike="noStrike" cap="none">
              <a:solidFill>
                <a:schemeClr val="lt2"/>
              </a:solidFill>
              <a:latin typeface="Montserrat"/>
              <a:ea typeface="Montserrat"/>
              <a:cs typeface="Montserrat"/>
              <a:sym typeface="Montserra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61"/>
        <p:cNvGrpSpPr/>
        <p:nvPr/>
      </p:nvGrpSpPr>
      <p:grpSpPr>
        <a:xfrm>
          <a:off x="0" y="0"/>
          <a:ext cx="0" cy="0"/>
          <a:chOff x="0" y="0"/>
          <a:chExt cx="0" cy="0"/>
        </a:xfrm>
      </p:grpSpPr>
      <p:sp>
        <p:nvSpPr>
          <p:cNvPr id="62" name="Google Shape;62;p11"/>
          <p:cNvSpPr txBox="1">
            <a:spLocks noGrp="1"/>
          </p:cNvSpPr>
          <p:nvPr>
            <p:ph type="title" hasCustomPrompt="1"/>
          </p:nvPr>
        </p:nvSpPr>
        <p:spPr>
          <a:xfrm>
            <a:off x="475500" y="1678033"/>
            <a:ext cx="8222100" cy="26181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2"/>
              </a:buClr>
              <a:buSzPts val="12000"/>
              <a:buFont typeface="Arial"/>
              <a:buNone/>
              <a:defRPr sz="12000" b="0" i="0" u="none" strike="noStrike" cap="none">
                <a:solidFill>
                  <a:schemeClr val="dk2"/>
                </a:solidFill>
                <a:latin typeface="Open Sans"/>
                <a:ea typeface="Open Sans"/>
                <a:cs typeface="Open Sans"/>
                <a:sym typeface="Open Sans"/>
              </a:defRPr>
            </a:lvl1pPr>
            <a:lvl2pPr marR="0" lvl="1"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2pPr>
            <a:lvl3pPr marR="0" lvl="2"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3pPr>
            <a:lvl4pPr marR="0" lvl="3"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4pPr>
            <a:lvl5pPr marR="0" lvl="4"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5pPr>
            <a:lvl6pPr marR="0" lvl="5"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6pPr>
            <a:lvl7pPr marR="0" lvl="6"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7pPr>
            <a:lvl8pPr marR="0" lvl="7"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8pPr>
            <a:lvl9pPr marR="0" lvl="8" algn="ctr" rtl="0">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9pPr>
          </a:lstStyle>
          <a:p>
            <a:r>
              <a:t>xx%</a:t>
            </a:r>
          </a:p>
        </p:txBody>
      </p:sp>
      <p:sp>
        <p:nvSpPr>
          <p:cNvPr id="63" name="Google Shape;63;p11"/>
          <p:cNvSpPr txBox="1">
            <a:spLocks noGrp="1"/>
          </p:cNvSpPr>
          <p:nvPr>
            <p:ph type="body" idx="1"/>
          </p:nvPr>
        </p:nvSpPr>
        <p:spPr>
          <a:xfrm>
            <a:off x="475500" y="4406167"/>
            <a:ext cx="8222100" cy="17343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ctr"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ctr"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4" name="Google Shape;64;p11"/>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Segue_White">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Title 1"/>
          <p:cNvSpPr>
            <a:spLocks noGrp="1"/>
          </p:cNvSpPr>
          <p:nvPr>
            <p:ph type="ctrTitle" hasCustomPrompt="1"/>
          </p:nvPr>
        </p:nvSpPr>
        <p:spPr>
          <a:xfrm>
            <a:off x="416425" y="1220545"/>
            <a:ext cx="7598042" cy="3426595"/>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tx2"/>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406376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3"/>
          <p:cNvSpPr/>
          <p:nvPr/>
        </p:nvSpPr>
        <p:spPr>
          <a:xfrm rot="10800000" flipH="1">
            <a:off x="0" y="2247900"/>
            <a:ext cx="9144000" cy="4610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3"/>
          <p:cNvSpPr/>
          <p:nvPr/>
        </p:nvSpPr>
        <p:spPr>
          <a:xfrm>
            <a:off x="0" y="2248000"/>
            <a:ext cx="9144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3"/>
          <p:cNvSpPr txBox="1">
            <a:spLocks noGrp="1"/>
          </p:cNvSpPr>
          <p:nvPr>
            <p:ph type="title"/>
          </p:nvPr>
        </p:nvSpPr>
        <p:spPr>
          <a:xfrm>
            <a:off x="471900" y="984967"/>
            <a:ext cx="82221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Open Sans SemiBold"/>
              <a:buNone/>
              <a:defRPr sz="32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20" name="Google Shape;20;p3"/>
          <p:cNvSpPr txBox="1">
            <a:spLocks noGrp="1"/>
          </p:cNvSpPr>
          <p:nvPr>
            <p:ph type="body" idx="1"/>
          </p:nvPr>
        </p:nvSpPr>
        <p:spPr>
          <a:xfrm>
            <a:off x="627500" y="2392800"/>
            <a:ext cx="8066400" cy="3613500"/>
          </a:xfrm>
          <a:prstGeom prst="rect">
            <a:avLst/>
          </a:prstGeom>
          <a:noFill/>
          <a:ln>
            <a:noFill/>
          </a:ln>
        </p:spPr>
        <p:txBody>
          <a:bodyPr spcFirstLastPara="1" wrap="square" lIns="90000" tIns="91425" rIns="91425" bIns="91425" anchor="t" anchorCtr="0">
            <a:noAutofit/>
          </a:bodyPr>
          <a:lstStyle>
            <a:lvl1pPr marL="457200" marR="0" lvl="0"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9pPr>
          </a:lstStyle>
          <a:p>
            <a:endParaRPr dirty="0"/>
          </a:p>
        </p:txBody>
      </p:sp>
      <p:sp>
        <p:nvSpPr>
          <p:cNvPr id="21" name="Google Shape;21;p3"/>
          <p:cNvSpPr txBox="1">
            <a:spLocks noGrp="1"/>
          </p:cNvSpPr>
          <p:nvPr>
            <p:ph type="sldNum" idx="12"/>
          </p:nvPr>
        </p:nvSpPr>
        <p:spPr>
          <a:xfrm>
            <a:off x="78789" y="6252784"/>
            <a:ext cx="548700" cy="5247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22" name="Google Shape;22;p3"/>
          <p:cNvPicPr preferRelativeResize="0"/>
          <p:nvPr/>
        </p:nvPicPr>
        <p:blipFill>
          <a:blip r:embed="rId2">
            <a:alphaModFix/>
          </a:blip>
          <a:stretch>
            <a:fillRect/>
          </a:stretch>
        </p:blipFill>
        <p:spPr>
          <a:xfrm>
            <a:off x="8204725" y="6026967"/>
            <a:ext cx="825150" cy="4715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4"/>
          <p:cNvSpPr/>
          <p:nvPr/>
        </p:nvSpPr>
        <p:spPr>
          <a:xfrm rot="10800000" flipH="1">
            <a:off x="0" y="875067"/>
            <a:ext cx="9144000" cy="59712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4"/>
          <p:cNvSpPr/>
          <p:nvPr/>
        </p:nvSpPr>
        <p:spPr>
          <a:xfrm>
            <a:off x="0" y="875133"/>
            <a:ext cx="9144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4"/>
          <p:cNvSpPr txBox="1">
            <a:spLocks noGrp="1"/>
          </p:cNvSpPr>
          <p:nvPr>
            <p:ph type="title"/>
          </p:nvPr>
        </p:nvSpPr>
        <p:spPr>
          <a:xfrm>
            <a:off x="401925" y="21800"/>
            <a:ext cx="8523000" cy="8037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lt1"/>
              </a:buClr>
              <a:buSzPts val="1800"/>
              <a:buFont typeface="Open Sans"/>
              <a:buNone/>
              <a:defRPr sz="20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endParaRPr/>
          </a:p>
        </p:txBody>
      </p:sp>
      <p:sp>
        <p:nvSpPr>
          <p:cNvPr id="27" name="Google Shape;27;p4"/>
          <p:cNvSpPr txBox="1">
            <a:spLocks noGrp="1"/>
          </p:cNvSpPr>
          <p:nvPr>
            <p:ph type="sldNum" idx="12"/>
          </p:nvPr>
        </p:nvSpPr>
        <p:spPr>
          <a:xfrm>
            <a:off x="78789" y="6252784"/>
            <a:ext cx="548700" cy="5247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rtl="0">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28" name="Google Shape;28;p4"/>
          <p:cNvPicPr preferRelativeResize="0"/>
          <p:nvPr/>
        </p:nvPicPr>
        <p:blipFill>
          <a:blip r:embed="rId2">
            <a:alphaModFix/>
          </a:blip>
          <a:stretch>
            <a:fillRect/>
          </a:stretch>
        </p:blipFill>
        <p:spPr>
          <a:xfrm>
            <a:off x="7922625" y="6026978"/>
            <a:ext cx="1107250" cy="63267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460950" y="2753800"/>
            <a:ext cx="8222100" cy="13503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lt1"/>
              </a:buClr>
              <a:buSzPts val="4200"/>
              <a:buFont typeface="Open Sans"/>
              <a:buNone/>
              <a:defRPr sz="44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9pPr>
          </a:lstStyle>
          <a:p>
            <a:endParaRPr/>
          </a:p>
        </p:txBody>
      </p:sp>
      <p:sp>
        <p:nvSpPr>
          <p:cNvPr id="31" name="Google Shape;31;p5"/>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6"/>
          <p:cNvSpPr/>
          <p:nvPr/>
        </p:nvSpPr>
        <p:spPr>
          <a:xfrm rot="10800000" flipH="1">
            <a:off x="0" y="2247900"/>
            <a:ext cx="9144000" cy="4610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6"/>
          <p:cNvSpPr/>
          <p:nvPr/>
        </p:nvSpPr>
        <p:spPr>
          <a:xfrm>
            <a:off x="0" y="2248000"/>
            <a:ext cx="9144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6"/>
          <p:cNvSpPr txBox="1">
            <a:spLocks noGrp="1"/>
          </p:cNvSpPr>
          <p:nvPr>
            <p:ph type="title"/>
          </p:nvPr>
        </p:nvSpPr>
        <p:spPr>
          <a:xfrm>
            <a:off x="471900" y="984967"/>
            <a:ext cx="82221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Open Sans"/>
              <a:buNone/>
              <a:defRPr sz="32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36" name="Google Shape;36;p6"/>
          <p:cNvSpPr txBox="1">
            <a:spLocks noGrp="1"/>
          </p:cNvSpPr>
          <p:nvPr>
            <p:ph type="body" idx="1"/>
          </p:nvPr>
        </p:nvSpPr>
        <p:spPr>
          <a:xfrm>
            <a:off x="471900" y="2558767"/>
            <a:ext cx="3999900" cy="36135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37" name="Google Shape;37;p6"/>
          <p:cNvSpPr txBox="1">
            <a:spLocks noGrp="1"/>
          </p:cNvSpPr>
          <p:nvPr>
            <p:ph type="body" idx="2"/>
          </p:nvPr>
        </p:nvSpPr>
        <p:spPr>
          <a:xfrm>
            <a:off x="4694250" y="2558767"/>
            <a:ext cx="3999900" cy="36135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38" name="Google Shape;38;p6"/>
          <p:cNvSpPr txBox="1">
            <a:spLocks noGrp="1"/>
          </p:cNvSpPr>
          <p:nvPr>
            <p:ph type="sldNum" idx="12"/>
          </p:nvPr>
        </p:nvSpPr>
        <p:spPr>
          <a:xfrm>
            <a:off x="78789" y="6252784"/>
            <a:ext cx="548700" cy="5247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t>‹#›</a:t>
            </a:fld>
            <a:endParaRPr/>
          </a:p>
        </p:txBody>
      </p:sp>
      <p:pic>
        <p:nvPicPr>
          <p:cNvPr id="39" name="Google Shape;39;p6"/>
          <p:cNvPicPr preferRelativeResize="0"/>
          <p:nvPr/>
        </p:nvPicPr>
        <p:blipFill>
          <a:blip r:embed="rId2">
            <a:alphaModFix/>
          </a:blip>
          <a:stretch>
            <a:fillRect/>
          </a:stretch>
        </p:blipFill>
        <p:spPr>
          <a:xfrm>
            <a:off x="8204725" y="6026967"/>
            <a:ext cx="825150" cy="471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p:nvPr/>
        </p:nvSpPr>
        <p:spPr>
          <a:xfrm rot="10800000" flipH="1">
            <a:off x="3276600" y="33"/>
            <a:ext cx="5867400" cy="68580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7"/>
          <p:cNvSpPr/>
          <p:nvPr/>
        </p:nvSpPr>
        <p:spPr>
          <a:xfrm rot="-5400000">
            <a:off x="-98100" y="3374700"/>
            <a:ext cx="6858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7"/>
          <p:cNvSpPr txBox="1">
            <a:spLocks noGrp="1"/>
          </p:cNvSpPr>
          <p:nvPr>
            <p:ph type="title"/>
          </p:nvPr>
        </p:nvSpPr>
        <p:spPr>
          <a:xfrm>
            <a:off x="226078" y="477067"/>
            <a:ext cx="2808000" cy="12711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44" name="Google Shape;44;p7"/>
          <p:cNvSpPr txBox="1">
            <a:spLocks noGrp="1"/>
          </p:cNvSpPr>
          <p:nvPr>
            <p:ph type="body" idx="1"/>
          </p:nvPr>
        </p:nvSpPr>
        <p:spPr>
          <a:xfrm>
            <a:off x="226075" y="1954400"/>
            <a:ext cx="2808000" cy="42180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9pPr>
          </a:lstStyle>
          <a:p>
            <a:endParaRPr/>
          </a:p>
        </p:txBody>
      </p:sp>
      <p:sp>
        <p:nvSpPr>
          <p:cNvPr id="45" name="Google Shape;45;p7"/>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651000"/>
            <a:ext cx="6227100" cy="54543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lt1"/>
              </a:buClr>
              <a:buSzPts val="5200"/>
              <a:buFont typeface="Open Sans"/>
              <a:buNone/>
              <a:defRPr sz="5200" b="0" i="0" u="none" strike="noStrike" cap="none">
                <a:solidFill>
                  <a:schemeClr val="lt1"/>
                </a:solidFill>
                <a:latin typeface="Open Sans"/>
                <a:ea typeface="Open Sans"/>
                <a:cs typeface="Open Sans"/>
                <a:sym typeface="Open Sans"/>
              </a:defRPr>
            </a:lvl1pPr>
            <a:lvl2pPr marR="0" lvl="1"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9pPr>
          </a:lstStyle>
          <a:p>
            <a:endParaRPr/>
          </a:p>
        </p:txBody>
      </p:sp>
      <p:sp>
        <p:nvSpPr>
          <p:cNvPr id="48" name="Google Shape;48;p8"/>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9"/>
        <p:cNvGrpSpPr/>
        <p:nvPr/>
      </p:nvGrpSpPr>
      <p:grpSpPr>
        <a:xfrm>
          <a:off x="0" y="0"/>
          <a:ext cx="0" cy="0"/>
          <a:chOff x="0" y="0"/>
          <a:chExt cx="0" cy="0"/>
        </a:xfrm>
      </p:grpSpPr>
      <p:sp>
        <p:nvSpPr>
          <p:cNvPr id="50" name="Google Shape;50;p9"/>
          <p:cNvSpPr/>
          <p:nvPr/>
        </p:nvSpPr>
        <p:spPr>
          <a:xfrm flipH="1">
            <a:off x="0" y="0"/>
            <a:ext cx="4572000" cy="68580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9"/>
          <p:cNvSpPr/>
          <p:nvPr/>
        </p:nvSpPr>
        <p:spPr>
          <a:xfrm rot="5400000">
            <a:off x="1089325" y="3375050"/>
            <a:ext cx="68571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9"/>
          <p:cNvSpPr txBox="1">
            <a:spLocks noGrp="1"/>
          </p:cNvSpPr>
          <p:nvPr>
            <p:ph type="title"/>
          </p:nvPr>
        </p:nvSpPr>
        <p:spPr>
          <a:xfrm>
            <a:off x="265500" y="1644233"/>
            <a:ext cx="4045200" cy="19764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2pPr>
            <a:lvl3pPr marR="0" lvl="2"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3pPr>
            <a:lvl4pPr marR="0" lvl="3"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4pPr>
            <a:lvl5pPr marR="0" lvl="4"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5pPr>
            <a:lvl6pPr marR="0" lvl="5"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6pPr>
            <a:lvl7pPr marR="0" lvl="6"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7pPr>
            <a:lvl8pPr marR="0" lvl="7"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8pPr>
            <a:lvl9pPr marR="0" lvl="8" algn="ctr" rtl="0">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9pPr>
          </a:lstStyle>
          <a:p>
            <a:endParaRPr/>
          </a:p>
        </p:txBody>
      </p:sp>
      <p:sp>
        <p:nvSpPr>
          <p:cNvPr id="53" name="Google Shape;53;p9"/>
          <p:cNvSpPr txBox="1">
            <a:spLocks noGrp="1"/>
          </p:cNvSpPr>
          <p:nvPr>
            <p:ph type="subTitle" idx="1"/>
          </p:nvPr>
        </p:nvSpPr>
        <p:spPr>
          <a:xfrm>
            <a:off x="265500" y="3705956"/>
            <a:ext cx="4045200" cy="16467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1pPr>
            <a:lvl2pPr marR="0" lvl="1"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9pPr>
          </a:lstStyle>
          <a:p>
            <a:endParaRPr/>
          </a:p>
        </p:txBody>
      </p:sp>
      <p:sp>
        <p:nvSpPr>
          <p:cNvPr id="54" name="Google Shape;54;p9"/>
          <p:cNvSpPr txBox="1">
            <a:spLocks noGrp="1"/>
          </p:cNvSpPr>
          <p:nvPr>
            <p:ph type="body" idx="2"/>
          </p:nvPr>
        </p:nvSpPr>
        <p:spPr>
          <a:xfrm>
            <a:off x="4939500" y="965600"/>
            <a:ext cx="3837000" cy="49269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lt1"/>
              </a:buClr>
              <a:buSzPts val="1800"/>
              <a:buFont typeface="Montserrat"/>
              <a:buChar char="●"/>
              <a:defRPr sz="1800" b="0" i="0" u="none" strike="noStrike" cap="none">
                <a:solidFill>
                  <a:schemeClr val="lt1"/>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9pPr>
          </a:lstStyle>
          <a:p>
            <a:endParaRPr/>
          </a:p>
        </p:txBody>
      </p:sp>
      <p:sp>
        <p:nvSpPr>
          <p:cNvPr id="55" name="Google Shape;55;p9"/>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0"/>
          <p:cNvSpPr txBox="1"/>
          <p:nvPr/>
        </p:nvSpPr>
        <p:spPr>
          <a:xfrm rot="10800000" flipH="1">
            <a:off x="0" y="-100"/>
            <a:ext cx="9144000" cy="62613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0"/>
          <p:cNvSpPr/>
          <p:nvPr/>
        </p:nvSpPr>
        <p:spPr>
          <a:xfrm rot="10800000" flipH="1">
            <a:off x="0" y="6163733"/>
            <a:ext cx="9144000" cy="98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0"/>
          <p:cNvSpPr txBox="1">
            <a:spLocks noGrp="1"/>
          </p:cNvSpPr>
          <p:nvPr>
            <p:ph type="body" idx="1"/>
          </p:nvPr>
        </p:nvSpPr>
        <p:spPr>
          <a:xfrm>
            <a:off x="57150" y="6262433"/>
            <a:ext cx="8382000" cy="5955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lt1"/>
              </a:buClr>
              <a:buSzPts val="1200"/>
              <a:buFont typeface="Montserrat"/>
              <a:buNone/>
              <a:defRPr sz="1200" b="0" i="0" u="none" strike="noStrike" cap="none">
                <a:solidFill>
                  <a:schemeClr val="lt1"/>
                </a:solidFill>
                <a:latin typeface="Montserrat"/>
                <a:ea typeface="Montserrat"/>
                <a:cs typeface="Montserrat"/>
                <a:sym typeface="Montserrat"/>
              </a:defRPr>
            </a:lvl1pPr>
          </a:lstStyle>
          <a:p>
            <a:endParaRPr/>
          </a:p>
        </p:txBody>
      </p:sp>
      <p:sp>
        <p:nvSpPr>
          <p:cNvPr id="60" name="Google Shape;60;p10"/>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984967"/>
            <a:ext cx="82221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2558767"/>
            <a:ext cx="8222100" cy="36135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523541" y="6260831"/>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9642760-0C1D-6240-BEF0-F53CD54BBA74}"/>
              </a:ext>
            </a:extLst>
          </p:cNvPr>
          <p:cNvSpPr>
            <a:spLocks noGrp="1"/>
          </p:cNvSpPr>
          <p:nvPr>
            <p:ph type="ctrTitle"/>
          </p:nvPr>
        </p:nvSpPr>
        <p:spPr/>
        <p:txBody>
          <a:bodyPr/>
          <a:lstStyle/>
          <a:p>
            <a:r>
              <a:rPr lang="en-US" dirty="0"/>
              <a:t>RFC Editor Future Direction Program</a:t>
            </a:r>
            <a:br>
              <a:rPr lang="en-US" dirty="0"/>
            </a:br>
            <a:endParaRPr lang="en-US" dirty="0"/>
          </a:p>
        </p:txBody>
      </p:sp>
      <p:sp>
        <p:nvSpPr>
          <p:cNvPr id="2" name="Subtitle 1">
            <a:extLst>
              <a:ext uri="{FF2B5EF4-FFF2-40B4-BE49-F238E27FC236}">
                <a16:creationId xmlns:a16="http://schemas.microsoft.com/office/drawing/2014/main" id="{132585BA-AE48-C648-A8CB-F448E8C39B1D}"/>
              </a:ext>
            </a:extLst>
          </p:cNvPr>
          <p:cNvSpPr>
            <a:spLocks noGrp="1"/>
          </p:cNvSpPr>
          <p:nvPr>
            <p:ph type="subTitle" idx="1"/>
          </p:nvPr>
        </p:nvSpPr>
        <p:spPr/>
        <p:txBody>
          <a:bodyPr/>
          <a:lstStyle/>
          <a:p>
            <a:r>
              <a:rPr lang="en-US" dirty="0"/>
              <a:t>26/27 May 2020</a:t>
            </a:r>
          </a:p>
        </p:txBody>
      </p:sp>
    </p:spTree>
    <p:extLst>
      <p:ext uri="{BB962C8B-B14F-4D97-AF65-F5344CB8AC3E}">
        <p14:creationId xmlns:p14="http://schemas.microsoft.com/office/powerpoint/2010/main" val="1005265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2EF3E-73A8-0E4B-AB42-7FFE476BD16D}"/>
              </a:ext>
            </a:extLst>
          </p:cNvPr>
          <p:cNvSpPr>
            <a:spLocks noGrp="1"/>
          </p:cNvSpPr>
          <p:nvPr>
            <p:ph type="title"/>
          </p:nvPr>
        </p:nvSpPr>
        <p:spPr/>
        <p:txBody>
          <a:bodyPr/>
          <a:lstStyle/>
          <a:p>
            <a:r>
              <a:rPr lang="en-US" dirty="0"/>
              <a:t>Discussion points</a:t>
            </a:r>
          </a:p>
        </p:txBody>
      </p:sp>
      <p:sp>
        <p:nvSpPr>
          <p:cNvPr id="3" name="Text Placeholder 2">
            <a:extLst>
              <a:ext uri="{FF2B5EF4-FFF2-40B4-BE49-F238E27FC236}">
                <a16:creationId xmlns:a16="http://schemas.microsoft.com/office/drawing/2014/main" id="{6FDE7B66-23DB-144E-8BA7-4ADE5CC11484}"/>
              </a:ext>
            </a:extLst>
          </p:cNvPr>
          <p:cNvSpPr>
            <a:spLocks noGrp="1"/>
          </p:cNvSpPr>
          <p:nvPr>
            <p:ph type="body" idx="1"/>
          </p:nvPr>
        </p:nvSpPr>
        <p:spPr/>
        <p:txBody>
          <a:bodyPr/>
          <a:lstStyle/>
          <a:p>
            <a:r>
              <a:rPr lang="en-US" dirty="0"/>
              <a:t>Does the RFC Editor have a technical veto?</a:t>
            </a:r>
            <a:br>
              <a:rPr lang="en-US" dirty="0"/>
            </a:br>
            <a:r>
              <a:rPr lang="en-US" dirty="0"/>
              <a:t>Broad consensus: no</a:t>
            </a:r>
          </a:p>
          <a:p>
            <a:r>
              <a:rPr lang="en-US" dirty="0"/>
              <a:t>Does the RFC Editor have editorial veto?</a:t>
            </a:r>
            <a:br>
              <a:rPr lang="en-US" dirty="0"/>
            </a:br>
            <a:r>
              <a:rPr lang="en-US" dirty="0"/>
              <a:t>Broad consensus:  documents may be returned for cleanup</a:t>
            </a:r>
          </a:p>
          <a:p>
            <a:r>
              <a:rPr lang="en-US" dirty="0"/>
              <a:t>Can the series evolve to allow document amendments?</a:t>
            </a:r>
            <a:br>
              <a:rPr lang="en-US" dirty="0"/>
            </a:br>
            <a:r>
              <a:rPr lang="en-US" dirty="0"/>
              <a:t>Who should have the authority to say?</a:t>
            </a:r>
            <a:br>
              <a:rPr lang="en-US" dirty="0"/>
            </a:br>
            <a:r>
              <a:rPr lang="en-US" dirty="0"/>
              <a:t>What sort of skills would the RFC Editor require?</a:t>
            </a:r>
          </a:p>
          <a:p>
            <a:r>
              <a:rPr lang="en-US" dirty="0"/>
              <a:t>Should appointment of the ISE be in scope?</a:t>
            </a:r>
          </a:p>
          <a:p>
            <a:r>
              <a:rPr lang="en-US" dirty="0"/>
              <a:t>How long should the RSE serve?</a:t>
            </a:r>
          </a:p>
          <a:p>
            <a:r>
              <a:rPr lang="en-US" dirty="0"/>
              <a:t>Who should have oversight of the RSE?</a:t>
            </a:r>
          </a:p>
          <a:p>
            <a:endParaRPr lang="en-US" dirty="0"/>
          </a:p>
        </p:txBody>
      </p:sp>
      <p:sp>
        <p:nvSpPr>
          <p:cNvPr id="4" name="Slide Number Placeholder 3">
            <a:extLst>
              <a:ext uri="{FF2B5EF4-FFF2-40B4-BE49-F238E27FC236}">
                <a16:creationId xmlns:a16="http://schemas.microsoft.com/office/drawing/2014/main" id="{76563ED1-0A2F-E244-8163-53B3048B4CD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10</a:t>
            </a:fld>
            <a:endParaRPr lang="en-US"/>
          </a:p>
        </p:txBody>
      </p:sp>
    </p:spTree>
    <p:extLst>
      <p:ext uri="{BB962C8B-B14F-4D97-AF65-F5344CB8AC3E}">
        <p14:creationId xmlns:p14="http://schemas.microsoft.com/office/powerpoint/2010/main" val="16160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401925" y="21800"/>
            <a:ext cx="8523000" cy="8037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lt1"/>
              </a:buClr>
              <a:buSzPts val="3200"/>
              <a:buFont typeface="Open Sans SemiBold"/>
              <a:buNone/>
            </a:pPr>
            <a:r>
              <a:rPr lang="en-US" sz="2400"/>
              <a:t>Note Well</a:t>
            </a:r>
            <a:endParaRPr sz="2400" b="0" i="0" u="none" strike="noStrike" cap="none">
              <a:solidFill>
                <a:schemeClr val="lt1"/>
              </a:solidFill>
              <a:latin typeface="Open Sans"/>
              <a:ea typeface="Open Sans"/>
              <a:cs typeface="Open Sans"/>
              <a:sym typeface="Open Sans"/>
            </a:endParaRPr>
          </a:p>
        </p:txBody>
      </p:sp>
      <p:sp>
        <p:nvSpPr>
          <p:cNvPr id="70" name="Google Shape;70;p12"/>
          <p:cNvSpPr txBox="1">
            <a:spLocks noGrp="1"/>
          </p:cNvSpPr>
          <p:nvPr>
            <p:ph type="body" idx="4294967295"/>
          </p:nvPr>
        </p:nvSpPr>
        <p:spPr>
          <a:xfrm>
            <a:off x="401925" y="1120850"/>
            <a:ext cx="7879500" cy="4931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10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100">
              <a:solidFill>
                <a:srgbClr val="434343"/>
              </a:solidFill>
            </a:endParaRPr>
          </a:p>
          <a:p>
            <a:pPr marL="0" lvl="0" indent="0" algn="l" rtl="0">
              <a:lnSpc>
                <a:spcPct val="115000"/>
              </a:lnSpc>
              <a:spcBef>
                <a:spcPts val="600"/>
              </a:spcBef>
              <a:spcAft>
                <a:spcPts val="0"/>
              </a:spcAft>
              <a:buNone/>
            </a:pPr>
            <a:r>
              <a:rPr lang="en-US" sz="1100">
                <a:solidFill>
                  <a:srgbClr val="434343"/>
                </a:solidFill>
              </a:rPr>
              <a:t>As a reminder:</a:t>
            </a:r>
            <a:endParaRPr sz="1100">
              <a:solidFill>
                <a:srgbClr val="434343"/>
              </a:solidFill>
            </a:endParaRPr>
          </a:p>
          <a:p>
            <a:pPr marL="457200" lvl="0" indent="-298450" algn="l" rtl="0">
              <a:spcBef>
                <a:spcPts val="600"/>
              </a:spcBef>
              <a:spcAft>
                <a:spcPts val="0"/>
              </a:spcAft>
              <a:buClr>
                <a:srgbClr val="434343"/>
              </a:buClr>
              <a:buSzPts val="1100"/>
              <a:buChar char="●"/>
            </a:pPr>
            <a:r>
              <a:rPr lang="en-US" sz="1100">
                <a:solidFill>
                  <a:srgbClr val="434343"/>
                </a:solidFill>
              </a:rPr>
              <a:t>By participating in the IETF, you agree to follow IETF processes and policies.</a:t>
            </a:r>
            <a:endParaRPr sz="1100">
              <a:solidFill>
                <a:srgbClr val="434343"/>
              </a:solidFill>
            </a:endParaRPr>
          </a:p>
          <a:p>
            <a:pPr marL="457200" lvl="0" indent="-298450" algn="l" rtl="0">
              <a:spcBef>
                <a:spcPts val="200"/>
              </a:spcBef>
              <a:spcAft>
                <a:spcPts val="0"/>
              </a:spcAft>
              <a:buClr>
                <a:srgbClr val="434343"/>
              </a:buClr>
              <a:buSzPts val="1100"/>
              <a:buChar char="●"/>
            </a:pPr>
            <a:r>
              <a:rPr lang="en-US" sz="1100">
                <a:solidFill>
                  <a:srgbClr val="434343"/>
                </a:solidFill>
              </a:rPr>
              <a:t>If you are aware that any IETF contribution is covered by patents or patent applications that are owned or controlled by you or your sponsor, you must disclose that fact, or not participate in the discussion.</a:t>
            </a:r>
            <a:endParaRPr sz="1100">
              <a:solidFill>
                <a:srgbClr val="434343"/>
              </a:solidFill>
            </a:endParaRPr>
          </a:p>
          <a:p>
            <a:pPr marL="457200" lvl="0" indent="-298450" algn="l" rtl="0">
              <a:spcBef>
                <a:spcPts val="200"/>
              </a:spcBef>
              <a:spcAft>
                <a:spcPts val="0"/>
              </a:spcAft>
              <a:buClr>
                <a:srgbClr val="434343"/>
              </a:buClr>
              <a:buSzPts val="1100"/>
              <a:buChar char="●"/>
            </a:pPr>
            <a:r>
              <a:rPr lang="en-US" sz="1100">
                <a:solidFill>
                  <a:srgbClr val="434343"/>
                </a:solidFill>
              </a:rPr>
              <a:t>As a participant in or attendee to any IETF activity you acknowledge that written, audio, video, and photographic records of meetings may be made public.</a:t>
            </a:r>
            <a:endParaRPr sz="1100">
              <a:solidFill>
                <a:srgbClr val="434343"/>
              </a:solidFill>
            </a:endParaRPr>
          </a:p>
          <a:p>
            <a:pPr marL="457200" lvl="0" indent="-298450" algn="l" rtl="0">
              <a:spcBef>
                <a:spcPts val="200"/>
              </a:spcBef>
              <a:spcAft>
                <a:spcPts val="0"/>
              </a:spcAft>
              <a:buClr>
                <a:srgbClr val="434343"/>
              </a:buClr>
              <a:buSzPts val="1100"/>
              <a:buChar char="●"/>
            </a:pPr>
            <a:r>
              <a:rPr lang="en-US" sz="1100">
                <a:solidFill>
                  <a:srgbClr val="434343"/>
                </a:solidFill>
              </a:rPr>
              <a:t>Personal information that you provide to IETF will be handled in accordance with the IETF Privacy Statement.</a:t>
            </a:r>
            <a:endParaRPr sz="1100">
              <a:solidFill>
                <a:srgbClr val="434343"/>
              </a:solidFill>
            </a:endParaRPr>
          </a:p>
          <a:p>
            <a:pPr marL="457200" lvl="0" indent="-298450" algn="l" rtl="0">
              <a:spcBef>
                <a:spcPts val="200"/>
              </a:spcBef>
              <a:spcAft>
                <a:spcPts val="0"/>
              </a:spcAft>
              <a:buClr>
                <a:srgbClr val="434343"/>
              </a:buClr>
              <a:buSzPts val="1100"/>
              <a:buChar char="●"/>
            </a:pPr>
            <a:r>
              <a:rPr lang="en-US" sz="1100">
                <a:solidFill>
                  <a:srgbClr val="434343"/>
                </a:solidFill>
              </a:rPr>
              <a:t>As a participant or attendee, you agree to work respectfully with other participants; please contact the ombudsteam (</a:t>
            </a:r>
            <a:r>
              <a:rPr lang="en-US" sz="1100">
                <a:solidFill>
                  <a:srgbClr val="434343"/>
                </a:solidFill>
                <a:uFill>
                  <a:noFill/>
                </a:uFill>
                <a:hlinkClick r:id="rId3"/>
              </a:rPr>
              <a:t>https://www.ietf.org/contact/ombudsteam/</a:t>
            </a:r>
            <a:r>
              <a:rPr lang="en-US" sz="1100">
                <a:solidFill>
                  <a:srgbClr val="434343"/>
                </a:solidFill>
              </a:rPr>
              <a:t>) if you have questions or concerns about this.</a:t>
            </a:r>
            <a:endParaRPr sz="1100">
              <a:solidFill>
                <a:srgbClr val="434343"/>
              </a:solidFill>
            </a:endParaRPr>
          </a:p>
          <a:p>
            <a:pPr marL="0" lvl="0" indent="0" algn="l" rtl="0">
              <a:lnSpc>
                <a:spcPct val="100000"/>
              </a:lnSpc>
              <a:spcBef>
                <a:spcPts val="200"/>
              </a:spcBef>
              <a:spcAft>
                <a:spcPts val="0"/>
              </a:spcAft>
              <a:buNone/>
            </a:pPr>
            <a:br>
              <a:rPr lang="en-US" sz="1100">
                <a:solidFill>
                  <a:srgbClr val="434343"/>
                </a:solidFill>
              </a:rPr>
            </a:br>
            <a:r>
              <a:rPr lang="en-US" sz="1100">
                <a:solidFill>
                  <a:srgbClr val="434343"/>
                </a:solidFill>
              </a:rPr>
              <a:t>Definitive information is in the documents listed below and other IETF BCPs. For advice, please talk to WG chairs or ADs:</a:t>
            </a:r>
            <a:endParaRPr sz="1100">
              <a:solidFill>
                <a:srgbClr val="434343"/>
              </a:solidFill>
            </a:endParaRPr>
          </a:p>
          <a:p>
            <a:pPr marL="457200" lvl="0" indent="-298450" algn="l" rtl="0">
              <a:spcBef>
                <a:spcPts val="600"/>
              </a:spcBef>
              <a:spcAft>
                <a:spcPts val="0"/>
              </a:spcAft>
              <a:buClr>
                <a:srgbClr val="434343"/>
              </a:buClr>
              <a:buSzPts val="1100"/>
              <a:buChar char="●"/>
            </a:pPr>
            <a:r>
              <a:rPr lang="en-US" sz="1100">
                <a:solidFill>
                  <a:srgbClr val="434343"/>
                </a:solidFill>
                <a:uFill>
                  <a:noFill/>
                </a:uFill>
                <a:hlinkClick r:id="rId4"/>
              </a:rPr>
              <a:t>BCP 9</a:t>
            </a:r>
            <a:r>
              <a:rPr lang="en-US" sz="1100">
                <a:solidFill>
                  <a:srgbClr val="434343"/>
                </a:solidFill>
              </a:rPr>
              <a:t> (Internet Standards Process)</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5"/>
              </a:rPr>
              <a:t>BCP 25</a:t>
            </a:r>
            <a:r>
              <a:rPr lang="en-US" sz="1100">
                <a:solidFill>
                  <a:srgbClr val="434343"/>
                </a:solidFill>
              </a:rPr>
              <a:t> (Working Group processes)</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5"/>
              </a:rPr>
              <a:t>BCP 25</a:t>
            </a:r>
            <a:r>
              <a:rPr lang="en-US" sz="1100">
                <a:solidFill>
                  <a:srgbClr val="434343"/>
                </a:solidFill>
              </a:rPr>
              <a:t> (Anti-Harassment Procedures) </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6"/>
              </a:rPr>
              <a:t>BCP 54</a:t>
            </a:r>
            <a:r>
              <a:rPr lang="en-US" sz="1100">
                <a:solidFill>
                  <a:srgbClr val="434343"/>
                </a:solidFill>
              </a:rPr>
              <a:t> (Code of Conduct)</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7"/>
              </a:rPr>
              <a:t>BCP 78</a:t>
            </a:r>
            <a:r>
              <a:rPr lang="en-US" sz="1100">
                <a:solidFill>
                  <a:srgbClr val="434343"/>
                </a:solidFill>
              </a:rPr>
              <a:t> (Copyright)</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8"/>
              </a:rPr>
              <a:t>BCP 79</a:t>
            </a:r>
            <a:r>
              <a:rPr lang="en-US" sz="1100">
                <a:solidFill>
                  <a:srgbClr val="434343"/>
                </a:solidFill>
              </a:rPr>
              <a:t> (Patents, Participation)</a:t>
            </a:r>
            <a:endParaRPr sz="1100">
              <a:solidFill>
                <a:srgbClr val="434343"/>
              </a:solidFill>
            </a:endParaRPr>
          </a:p>
          <a:p>
            <a:pPr marL="457200" lvl="0" indent="-298450" algn="l" rtl="0">
              <a:spcBef>
                <a:spcPts val="0"/>
              </a:spcBef>
              <a:spcAft>
                <a:spcPts val="0"/>
              </a:spcAft>
              <a:buClr>
                <a:srgbClr val="434343"/>
              </a:buClr>
              <a:buSzPts val="1100"/>
              <a:buChar char="●"/>
            </a:pPr>
            <a:r>
              <a:rPr lang="en-US" sz="1100">
                <a:solidFill>
                  <a:srgbClr val="434343"/>
                </a:solidFill>
                <a:uFill>
                  <a:noFill/>
                </a:uFill>
                <a:hlinkClick r:id="rId9"/>
              </a:rPr>
              <a:t>https://www.ietf.org/privacy-policy/</a:t>
            </a:r>
            <a:r>
              <a:rPr lang="en-US" sz="1100">
                <a:solidFill>
                  <a:srgbClr val="434343"/>
                </a:solidFill>
              </a:rPr>
              <a:t>(Privacy Policy)</a:t>
            </a:r>
            <a:endParaRPr sz="1100" b="1">
              <a:solidFill>
                <a:srgbClr val="434343"/>
              </a:solidFill>
            </a:endParaRPr>
          </a:p>
        </p:txBody>
      </p:sp>
      <p:sp>
        <p:nvSpPr>
          <p:cNvPr id="71" name="Google Shape;71;p12"/>
          <p:cNvSpPr txBox="1">
            <a:spLocks noGrp="1"/>
          </p:cNvSpPr>
          <p:nvPr>
            <p:ph type="sldNum" idx="12"/>
          </p:nvPr>
        </p:nvSpPr>
        <p:spPr>
          <a:xfrm>
            <a:off x="78789" y="6252784"/>
            <a:ext cx="548700" cy="524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000"/>
              <a:buFont typeface="Arial"/>
              <a:buNone/>
            </a:pPr>
            <a:fld id="{00000000-1234-1234-1234-123412341234}" type="slidenum">
              <a:rPr lang="en-US"/>
              <a:t>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32DB7-5EA8-3646-A2DF-63AB4B63D3C5}"/>
              </a:ext>
            </a:extLst>
          </p:cNvPr>
          <p:cNvSpPr>
            <a:spLocks noGrp="1"/>
          </p:cNvSpPr>
          <p:nvPr>
            <p:ph type="title"/>
          </p:nvPr>
        </p:nvSpPr>
        <p:spPr/>
        <p:txBody>
          <a:bodyPr/>
          <a:lstStyle/>
          <a:p>
            <a:r>
              <a:rPr lang="en-US" dirty="0"/>
              <a:t>Agenda</a:t>
            </a:r>
          </a:p>
        </p:txBody>
      </p:sp>
      <p:sp>
        <p:nvSpPr>
          <p:cNvPr id="4" name="Text Placeholder 3">
            <a:extLst>
              <a:ext uri="{FF2B5EF4-FFF2-40B4-BE49-F238E27FC236}">
                <a16:creationId xmlns:a16="http://schemas.microsoft.com/office/drawing/2014/main" id="{E47268F0-5565-AD43-AB08-046A85F165C9}"/>
              </a:ext>
            </a:extLst>
          </p:cNvPr>
          <p:cNvSpPr>
            <a:spLocks noGrp="1"/>
          </p:cNvSpPr>
          <p:nvPr>
            <p:ph type="body" idx="1"/>
          </p:nvPr>
        </p:nvSpPr>
        <p:spPr/>
        <p:txBody>
          <a:bodyPr/>
          <a:lstStyle/>
          <a:p>
            <a:r>
              <a:rPr lang="en-US" dirty="0"/>
              <a:t>Agenda Bashing</a:t>
            </a:r>
          </a:p>
          <a:p>
            <a:r>
              <a:rPr lang="en-US" dirty="0"/>
              <a:t>Brief Program Introduction and Review</a:t>
            </a:r>
          </a:p>
          <a:p>
            <a:r>
              <a:rPr lang="en-US" dirty="0"/>
              <a:t>Discussion points:</a:t>
            </a:r>
            <a:endParaRPr lang="en-US" sz="1800" dirty="0"/>
          </a:p>
          <a:p>
            <a:pPr lvl="1"/>
            <a:r>
              <a:rPr lang="en-US" sz="1800" dirty="0"/>
              <a:t>What issues does the RSE decide and what issues does this group decide?</a:t>
            </a:r>
          </a:p>
          <a:p>
            <a:pPr lvl="1"/>
            <a:r>
              <a:rPr lang="en-US" sz="1800" dirty="0"/>
              <a:t>Organizational discussion</a:t>
            </a:r>
            <a:br>
              <a:rPr lang="en-US" sz="1800" dirty="0"/>
            </a:br>
            <a:endParaRPr lang="en-US" sz="2200" dirty="0"/>
          </a:p>
          <a:p>
            <a:r>
              <a:rPr lang="en-US" dirty="0"/>
              <a:t>Polls and future meetings</a:t>
            </a:r>
          </a:p>
          <a:p>
            <a:r>
              <a:rPr lang="en-US" dirty="0"/>
              <a:t>AOB</a:t>
            </a:r>
          </a:p>
        </p:txBody>
      </p:sp>
      <p:sp>
        <p:nvSpPr>
          <p:cNvPr id="3" name="Slide Number Placeholder 2">
            <a:extLst>
              <a:ext uri="{FF2B5EF4-FFF2-40B4-BE49-F238E27FC236}">
                <a16:creationId xmlns:a16="http://schemas.microsoft.com/office/drawing/2014/main" id="{BEB2CB2D-ED64-314E-917A-D6D4B06C17B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a:t>
            </a:fld>
            <a:endParaRPr lang="en-US"/>
          </a:p>
        </p:txBody>
      </p:sp>
    </p:spTree>
    <p:extLst>
      <p:ext uri="{BB962C8B-B14F-4D97-AF65-F5344CB8AC3E}">
        <p14:creationId xmlns:p14="http://schemas.microsoft.com/office/powerpoint/2010/main" val="837157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BCE7-D5D6-4644-AB1A-F7E92580A15F}"/>
              </a:ext>
            </a:extLst>
          </p:cNvPr>
          <p:cNvSpPr>
            <a:spLocks noGrp="1"/>
          </p:cNvSpPr>
          <p:nvPr>
            <p:ph type="title"/>
          </p:nvPr>
        </p:nvSpPr>
        <p:spPr/>
        <p:txBody>
          <a:bodyPr/>
          <a:lstStyle/>
          <a:p>
            <a:r>
              <a:rPr lang="en-US" dirty="0"/>
              <a:t>Program Information</a:t>
            </a:r>
          </a:p>
        </p:txBody>
      </p:sp>
      <p:sp>
        <p:nvSpPr>
          <p:cNvPr id="3" name="Text Placeholder 2">
            <a:extLst>
              <a:ext uri="{FF2B5EF4-FFF2-40B4-BE49-F238E27FC236}">
                <a16:creationId xmlns:a16="http://schemas.microsoft.com/office/drawing/2014/main" id="{A0162E4A-98C3-C743-A1EA-EB3A6DB4368C}"/>
              </a:ext>
            </a:extLst>
          </p:cNvPr>
          <p:cNvSpPr>
            <a:spLocks noGrp="1"/>
          </p:cNvSpPr>
          <p:nvPr>
            <p:ph type="body" idx="1"/>
          </p:nvPr>
        </p:nvSpPr>
        <p:spPr/>
        <p:txBody>
          <a:bodyPr/>
          <a:lstStyle/>
          <a:p>
            <a:r>
              <a:rPr lang="en-US" dirty="0"/>
              <a:t>Charter</a:t>
            </a:r>
            <a:br>
              <a:rPr lang="en-US" dirty="0"/>
            </a:br>
            <a:r>
              <a:rPr lang="en-US" dirty="0"/>
              <a:t>https://</a:t>
            </a:r>
            <a:r>
              <a:rPr lang="en-US" dirty="0" err="1"/>
              <a:t>www.iab.org</a:t>
            </a:r>
            <a:r>
              <a:rPr lang="en-US" dirty="0"/>
              <a:t>/activities/programs/</a:t>
            </a:r>
            <a:r>
              <a:rPr lang="en-US" dirty="0" err="1"/>
              <a:t>rfc</a:t>
            </a:r>
            <a:r>
              <a:rPr lang="en-US" dirty="0"/>
              <a:t>-editor-future-development-program/</a:t>
            </a:r>
          </a:p>
          <a:p>
            <a:r>
              <a:rPr lang="en-US" dirty="0"/>
              <a:t>Mailing List</a:t>
            </a:r>
            <a:br>
              <a:rPr lang="en-US" dirty="0"/>
            </a:br>
            <a:r>
              <a:rPr lang="en-US" dirty="0"/>
              <a:t>https://</a:t>
            </a:r>
            <a:r>
              <a:rPr lang="en-US" dirty="0" err="1"/>
              <a:t>www.iab.org</a:t>
            </a:r>
            <a:r>
              <a:rPr lang="en-US" dirty="0"/>
              <a:t>/mailman/</a:t>
            </a:r>
            <a:r>
              <a:rPr lang="en-US" dirty="0" err="1"/>
              <a:t>listinfo</a:t>
            </a:r>
            <a:r>
              <a:rPr lang="en-US" dirty="0"/>
              <a:t>/</a:t>
            </a:r>
            <a:r>
              <a:rPr lang="en-US" dirty="0" err="1"/>
              <a:t>rfced</a:t>
            </a:r>
            <a:r>
              <a:rPr lang="en-US" dirty="0"/>
              <a:t>-future</a:t>
            </a:r>
          </a:p>
          <a:p>
            <a:r>
              <a:rPr lang="en-US" dirty="0"/>
              <a:t>GitHub</a:t>
            </a:r>
            <a:br>
              <a:rPr lang="en-US" dirty="0"/>
            </a:br>
            <a:r>
              <a:rPr lang="en-US" dirty="0"/>
              <a:t>https://</a:t>
            </a:r>
            <a:r>
              <a:rPr lang="en-US" dirty="0" err="1"/>
              <a:t>github.com</a:t>
            </a:r>
            <a:r>
              <a:rPr lang="en-US" dirty="0"/>
              <a:t>/</a:t>
            </a:r>
            <a:r>
              <a:rPr lang="en-US" dirty="0" err="1"/>
              <a:t>intarchboard</a:t>
            </a:r>
            <a:r>
              <a:rPr lang="en-US" dirty="0"/>
              <a:t>/</a:t>
            </a:r>
            <a:r>
              <a:rPr lang="en-US" dirty="0" err="1"/>
              <a:t>rfced</a:t>
            </a:r>
            <a:r>
              <a:rPr lang="en-US" dirty="0"/>
              <a:t>-future</a:t>
            </a:r>
          </a:p>
          <a:p>
            <a:r>
              <a:rPr lang="en-US" dirty="0" err="1"/>
              <a:t>Datatracker</a:t>
            </a:r>
            <a:br>
              <a:rPr lang="en-US" dirty="0"/>
            </a:br>
            <a:r>
              <a:rPr lang="en-US" dirty="0"/>
              <a:t>https://</a:t>
            </a:r>
            <a:r>
              <a:rPr lang="en-US" dirty="0" err="1"/>
              <a:t>datatracker.ietf.org</a:t>
            </a:r>
            <a:r>
              <a:rPr lang="en-US" dirty="0"/>
              <a:t>/group/</a:t>
            </a:r>
            <a:r>
              <a:rPr lang="en-US" dirty="0" err="1"/>
              <a:t>rfcefdp</a:t>
            </a:r>
            <a:r>
              <a:rPr lang="en-US" dirty="0"/>
              <a:t>/about/</a:t>
            </a:r>
          </a:p>
          <a:p>
            <a:r>
              <a:rPr lang="en-US" dirty="0"/>
              <a:t>Jabber</a:t>
            </a:r>
            <a:br>
              <a:rPr lang="en-US" dirty="0"/>
            </a:br>
            <a:r>
              <a:rPr lang="en-US" dirty="0" err="1"/>
              <a:t>rfcefdp@jabber.ietf.org</a:t>
            </a:r>
            <a:endParaRPr lang="en-US" dirty="0"/>
          </a:p>
          <a:p>
            <a:r>
              <a:rPr lang="en-US" dirty="0" err="1"/>
              <a:t>Etherpad</a:t>
            </a:r>
            <a:br>
              <a:rPr lang="en-US" dirty="0"/>
            </a:br>
            <a:r>
              <a:rPr lang="en-US" dirty="0"/>
              <a:t>??</a:t>
            </a:r>
          </a:p>
          <a:p>
            <a:pPr marL="114300" indent="0">
              <a:buNone/>
            </a:pPr>
            <a:endParaRPr lang="en-US" dirty="0"/>
          </a:p>
        </p:txBody>
      </p:sp>
      <p:sp>
        <p:nvSpPr>
          <p:cNvPr id="4" name="Slide Number Placeholder 3">
            <a:extLst>
              <a:ext uri="{FF2B5EF4-FFF2-40B4-BE49-F238E27FC236}">
                <a16:creationId xmlns:a16="http://schemas.microsoft.com/office/drawing/2014/main" id="{1FFF4437-8D5D-EA4E-84EB-E855778A0C9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4</a:t>
            </a:fld>
            <a:endParaRPr lang="en-US"/>
          </a:p>
        </p:txBody>
      </p:sp>
    </p:spTree>
    <p:extLst>
      <p:ext uri="{BB962C8B-B14F-4D97-AF65-F5344CB8AC3E}">
        <p14:creationId xmlns:p14="http://schemas.microsoft.com/office/powerpoint/2010/main" val="1033776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A87E2A-B226-7C4D-9436-D10788191BCE}"/>
              </a:ext>
            </a:extLst>
          </p:cNvPr>
          <p:cNvSpPr>
            <a:spLocks noGrp="1"/>
          </p:cNvSpPr>
          <p:nvPr>
            <p:ph type="title"/>
          </p:nvPr>
        </p:nvSpPr>
        <p:spPr/>
        <p:txBody>
          <a:bodyPr/>
          <a:lstStyle/>
          <a:p>
            <a:r>
              <a:rPr lang="en-US" dirty="0"/>
              <a:t>Purpose of the program</a:t>
            </a:r>
          </a:p>
        </p:txBody>
      </p:sp>
      <p:sp>
        <p:nvSpPr>
          <p:cNvPr id="5" name="Text Placeholder 4">
            <a:extLst>
              <a:ext uri="{FF2B5EF4-FFF2-40B4-BE49-F238E27FC236}">
                <a16:creationId xmlns:a16="http://schemas.microsoft.com/office/drawing/2014/main" id="{40ECED25-42B0-9941-9D5D-C95C5FBE7F8B}"/>
              </a:ext>
            </a:extLst>
          </p:cNvPr>
          <p:cNvSpPr>
            <a:spLocks noGrp="1"/>
          </p:cNvSpPr>
          <p:nvPr>
            <p:ph type="body" idx="1"/>
          </p:nvPr>
        </p:nvSpPr>
        <p:spPr/>
        <p:txBody>
          <a:bodyPr/>
          <a:lstStyle/>
          <a:p>
            <a:pPr marL="114300" indent="0">
              <a:buNone/>
            </a:pPr>
            <a:r>
              <a:rPr lang="en-US" dirty="0"/>
              <a:t>This program is intended to foster discussion and consensus on potential changes to the RFC Editor model.  Discussion of changes to how the RFC Editor function is managed, staffed, and overseen are all within scope.  After the group has come to rough consensus, it will document its output in one or more RFCs.</a:t>
            </a:r>
          </a:p>
          <a:p>
            <a:endParaRPr lang="en-US" dirty="0"/>
          </a:p>
        </p:txBody>
      </p:sp>
      <p:sp>
        <p:nvSpPr>
          <p:cNvPr id="3" name="Slide Number Placeholder 2">
            <a:extLst>
              <a:ext uri="{FF2B5EF4-FFF2-40B4-BE49-F238E27FC236}">
                <a16:creationId xmlns:a16="http://schemas.microsoft.com/office/drawing/2014/main" id="{6CA8D23F-7A08-5A4E-93F5-E94A7069DF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5</a:t>
            </a:fld>
            <a:endParaRPr lang="en-US"/>
          </a:p>
        </p:txBody>
      </p:sp>
    </p:spTree>
    <p:extLst>
      <p:ext uri="{BB962C8B-B14F-4D97-AF65-F5344CB8AC3E}">
        <p14:creationId xmlns:p14="http://schemas.microsoft.com/office/powerpoint/2010/main" val="2248399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30C4C-20CB-194A-BEBF-DF70083342D7}"/>
              </a:ext>
            </a:extLst>
          </p:cNvPr>
          <p:cNvSpPr>
            <a:spLocks noGrp="1"/>
          </p:cNvSpPr>
          <p:nvPr>
            <p:ph type="title"/>
          </p:nvPr>
        </p:nvSpPr>
        <p:spPr/>
        <p:txBody>
          <a:bodyPr/>
          <a:lstStyle/>
          <a:p>
            <a:r>
              <a:rPr lang="en-US" dirty="0"/>
              <a:t>From the charter</a:t>
            </a:r>
          </a:p>
        </p:txBody>
      </p:sp>
      <p:sp>
        <p:nvSpPr>
          <p:cNvPr id="3" name="Text Placeholder 2">
            <a:extLst>
              <a:ext uri="{FF2B5EF4-FFF2-40B4-BE49-F238E27FC236}">
                <a16:creationId xmlns:a16="http://schemas.microsoft.com/office/drawing/2014/main" id="{5F140F8D-08AF-D84E-875F-2FA53EE7E02A}"/>
              </a:ext>
            </a:extLst>
          </p:cNvPr>
          <p:cNvSpPr>
            <a:spLocks noGrp="1"/>
          </p:cNvSpPr>
          <p:nvPr>
            <p:ph type="body" idx="1"/>
          </p:nvPr>
        </p:nvSpPr>
        <p:spPr/>
        <p:txBody>
          <a:bodyPr/>
          <a:lstStyle/>
          <a:p>
            <a:pPr marL="114300" indent="0">
              <a:buNone/>
            </a:pPr>
            <a:r>
              <a:rPr lang="en-US" dirty="0"/>
              <a:t>[…] This program has no predetermined constraints on the decisions of the group.  Updates to or retention of the oversight model, management, and the roles involved in the RFC Editor function are all within scope.[…]</a:t>
            </a:r>
          </a:p>
        </p:txBody>
      </p:sp>
      <p:sp>
        <p:nvSpPr>
          <p:cNvPr id="4" name="Slide Number Placeholder 3">
            <a:extLst>
              <a:ext uri="{FF2B5EF4-FFF2-40B4-BE49-F238E27FC236}">
                <a16:creationId xmlns:a16="http://schemas.microsoft.com/office/drawing/2014/main" id="{82209503-836A-7749-BDEA-D1ECACA3355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6</a:t>
            </a:fld>
            <a:endParaRPr lang="en-US"/>
          </a:p>
        </p:txBody>
      </p:sp>
    </p:spTree>
    <p:extLst>
      <p:ext uri="{BB962C8B-B14F-4D97-AF65-F5344CB8AC3E}">
        <p14:creationId xmlns:p14="http://schemas.microsoft.com/office/powerpoint/2010/main" val="4212550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14469-EF83-9848-B53A-3CEA017F2E62}"/>
              </a:ext>
            </a:extLst>
          </p:cNvPr>
          <p:cNvSpPr>
            <a:spLocks noGrp="1"/>
          </p:cNvSpPr>
          <p:nvPr>
            <p:ph type="title"/>
          </p:nvPr>
        </p:nvSpPr>
        <p:spPr/>
        <p:txBody>
          <a:bodyPr/>
          <a:lstStyle/>
          <a:p>
            <a:r>
              <a:rPr lang="en-US" dirty="0"/>
              <a:t>Work Program</a:t>
            </a:r>
          </a:p>
        </p:txBody>
      </p:sp>
      <p:sp>
        <p:nvSpPr>
          <p:cNvPr id="3" name="Text Placeholder 2">
            <a:extLst>
              <a:ext uri="{FF2B5EF4-FFF2-40B4-BE49-F238E27FC236}">
                <a16:creationId xmlns:a16="http://schemas.microsoft.com/office/drawing/2014/main" id="{1F17EB68-3C1F-1E48-8B0B-87E417C37C3A}"/>
              </a:ext>
            </a:extLst>
          </p:cNvPr>
          <p:cNvSpPr>
            <a:spLocks noGrp="1"/>
          </p:cNvSpPr>
          <p:nvPr>
            <p:ph type="body" idx="1"/>
          </p:nvPr>
        </p:nvSpPr>
        <p:spPr>
          <a:xfrm>
            <a:off x="627500" y="2392800"/>
            <a:ext cx="4890431" cy="3613500"/>
          </a:xfrm>
        </p:spPr>
        <p:txBody>
          <a:bodyPr/>
          <a:lstStyle/>
          <a:p>
            <a:r>
              <a:rPr lang="en-US" dirty="0"/>
              <a:t>Seek agreement on what problems to solve</a:t>
            </a:r>
          </a:p>
          <a:p>
            <a:r>
              <a:rPr lang="en-US" dirty="0"/>
              <a:t>Go and solve them</a:t>
            </a:r>
          </a:p>
        </p:txBody>
      </p:sp>
      <p:sp>
        <p:nvSpPr>
          <p:cNvPr id="4" name="Slide Number Placeholder 3">
            <a:extLst>
              <a:ext uri="{FF2B5EF4-FFF2-40B4-BE49-F238E27FC236}">
                <a16:creationId xmlns:a16="http://schemas.microsoft.com/office/drawing/2014/main" id="{9D375168-C978-4645-BF6F-D2054286A30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7</a:t>
            </a:fld>
            <a:endParaRPr lang="en-US"/>
          </a:p>
        </p:txBody>
      </p:sp>
      <p:sp>
        <p:nvSpPr>
          <p:cNvPr id="6" name="Left Arrow 5">
            <a:extLst>
              <a:ext uri="{FF2B5EF4-FFF2-40B4-BE49-F238E27FC236}">
                <a16:creationId xmlns:a16="http://schemas.microsoft.com/office/drawing/2014/main" id="{FFBDB70B-F4F8-5544-88E1-D04CAA2BE471}"/>
              </a:ext>
            </a:extLst>
          </p:cNvPr>
          <p:cNvSpPr/>
          <p:nvPr/>
        </p:nvSpPr>
        <p:spPr>
          <a:xfrm>
            <a:off x="5152171" y="2491597"/>
            <a:ext cx="1376855" cy="7182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We are here</a:t>
            </a:r>
          </a:p>
        </p:txBody>
      </p:sp>
    </p:spTree>
    <p:extLst>
      <p:ext uri="{BB962C8B-B14F-4D97-AF65-F5344CB8AC3E}">
        <p14:creationId xmlns:p14="http://schemas.microsoft.com/office/powerpoint/2010/main" val="1134834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32E6-48D1-F442-9F1F-6AEE39B5DD4C}"/>
              </a:ext>
            </a:extLst>
          </p:cNvPr>
          <p:cNvSpPr>
            <a:spLocks noGrp="1"/>
          </p:cNvSpPr>
          <p:nvPr>
            <p:ph type="title"/>
          </p:nvPr>
        </p:nvSpPr>
        <p:spPr/>
        <p:txBody>
          <a:bodyPr/>
          <a:lstStyle/>
          <a:p>
            <a:r>
              <a:rPr lang="en-US" dirty="0"/>
              <a:t>From Last Time</a:t>
            </a:r>
          </a:p>
        </p:txBody>
      </p:sp>
      <p:sp>
        <p:nvSpPr>
          <p:cNvPr id="3" name="Text Placeholder 2">
            <a:extLst>
              <a:ext uri="{FF2B5EF4-FFF2-40B4-BE49-F238E27FC236}">
                <a16:creationId xmlns:a16="http://schemas.microsoft.com/office/drawing/2014/main" id="{084E46E1-B08C-4244-B846-3F18C7341F5A}"/>
              </a:ext>
            </a:extLst>
          </p:cNvPr>
          <p:cNvSpPr>
            <a:spLocks noGrp="1"/>
          </p:cNvSpPr>
          <p:nvPr>
            <p:ph type="body" idx="1"/>
          </p:nvPr>
        </p:nvSpPr>
        <p:spPr/>
        <p:txBody>
          <a:bodyPr lIns="90000"/>
          <a:lstStyle/>
          <a:p>
            <a:pPr>
              <a:spcBef>
                <a:spcPts val="400"/>
              </a:spcBef>
            </a:pPr>
            <a:r>
              <a:rPr lang="en-US" sz="1600" dirty="0"/>
              <a:t>What roles are defined and what is their relationship to one another?</a:t>
            </a:r>
          </a:p>
          <a:p>
            <a:pPr lvl="1">
              <a:spcBef>
                <a:spcPts val="400"/>
              </a:spcBef>
            </a:pPr>
            <a:r>
              <a:rPr lang="en-US" sz="1600" dirty="0"/>
              <a:t>To whom is each accountable?</a:t>
            </a:r>
          </a:p>
          <a:p>
            <a:pPr lvl="1">
              <a:spcBef>
                <a:spcPts val="400"/>
              </a:spcBef>
            </a:pPr>
            <a:r>
              <a:rPr lang="en-US" sz="1600" dirty="0"/>
              <a:t>How is that accountability expressed?</a:t>
            </a:r>
          </a:p>
          <a:p>
            <a:pPr lvl="1">
              <a:spcBef>
                <a:spcPts val="400"/>
              </a:spcBef>
            </a:pPr>
            <a:r>
              <a:rPr lang="en-US" sz="1600" dirty="0"/>
              <a:t>Who sets strategy?</a:t>
            </a:r>
          </a:p>
          <a:p>
            <a:pPr lvl="1">
              <a:spcBef>
                <a:spcPts val="400"/>
              </a:spcBef>
            </a:pPr>
            <a:r>
              <a:rPr lang="en-US" sz="1600" dirty="0"/>
              <a:t>Who owns the series?</a:t>
            </a:r>
          </a:p>
          <a:p>
            <a:pPr lvl="1">
              <a:spcBef>
                <a:spcPts val="400"/>
              </a:spcBef>
            </a:pPr>
            <a:r>
              <a:rPr lang="en-US" sz="1600" dirty="0"/>
              <a:t>Who has the authority to impose minimum standards for editing of docs?</a:t>
            </a:r>
          </a:p>
          <a:p>
            <a:pPr lvl="1">
              <a:spcBef>
                <a:spcPts val="400"/>
              </a:spcBef>
            </a:pPr>
            <a:r>
              <a:rPr lang="en-US" sz="1600" dirty="0"/>
              <a:t>Who is responsible for setting and insuring compliance with publishing standards?</a:t>
            </a:r>
          </a:p>
          <a:p>
            <a:pPr lvl="1">
              <a:spcBef>
                <a:spcPts val="400"/>
              </a:spcBef>
            </a:pPr>
            <a:r>
              <a:rPr lang="en-US" sz="1600" dirty="0"/>
              <a:t>Who has overall tooling responsibility?</a:t>
            </a:r>
          </a:p>
          <a:p>
            <a:pPr>
              <a:spcBef>
                <a:spcPts val="400"/>
              </a:spcBef>
            </a:pPr>
            <a:r>
              <a:rPr lang="en-US" sz="1600" dirty="0"/>
              <a:t>What do we want from the series?	</a:t>
            </a:r>
          </a:p>
          <a:p>
            <a:pPr>
              <a:spcBef>
                <a:spcPts val="400"/>
              </a:spcBef>
            </a:pPr>
            <a:r>
              <a:rPr lang="en-US" sz="1600" dirty="0"/>
              <a:t>RFC Editor Qualities</a:t>
            </a:r>
          </a:p>
          <a:p>
            <a:pPr lvl="1">
              <a:spcBef>
                <a:spcPts val="400"/>
              </a:spcBef>
            </a:pPr>
            <a:r>
              <a:rPr lang="en-US" sz="1600" dirty="0"/>
              <a:t>What publishing experience is the RSE expected to have?</a:t>
            </a:r>
          </a:p>
          <a:p>
            <a:pPr lvl="1">
              <a:spcBef>
                <a:spcPts val="400"/>
              </a:spcBef>
            </a:pPr>
            <a:r>
              <a:rPr lang="en-US" sz="1600" dirty="0"/>
              <a:t>What technical capabilities should the RSE be expected to have?</a:t>
            </a:r>
          </a:p>
          <a:p>
            <a:pPr lvl="1">
              <a:spcBef>
                <a:spcPts val="400"/>
              </a:spcBef>
            </a:pPr>
            <a:r>
              <a:rPr lang="en-US" sz="1600" dirty="0"/>
              <a:t>Is an understanding of archival tools important for the RSE role?</a:t>
            </a:r>
          </a:p>
        </p:txBody>
      </p:sp>
      <p:sp>
        <p:nvSpPr>
          <p:cNvPr id="4" name="Slide Number Placeholder 3">
            <a:extLst>
              <a:ext uri="{FF2B5EF4-FFF2-40B4-BE49-F238E27FC236}">
                <a16:creationId xmlns:a16="http://schemas.microsoft.com/office/drawing/2014/main" id="{D49CC1C0-FEBD-A940-8EFD-17A1F8601F0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997485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32E6-48D1-F442-9F1F-6AEE39B5DD4C}"/>
              </a:ext>
            </a:extLst>
          </p:cNvPr>
          <p:cNvSpPr>
            <a:spLocks noGrp="1"/>
          </p:cNvSpPr>
          <p:nvPr>
            <p:ph type="title"/>
          </p:nvPr>
        </p:nvSpPr>
        <p:spPr/>
        <p:txBody>
          <a:bodyPr/>
          <a:lstStyle/>
          <a:p>
            <a:r>
              <a:rPr lang="en-US" dirty="0"/>
              <a:t>This time: Who gets to decide what?</a:t>
            </a:r>
          </a:p>
        </p:txBody>
      </p:sp>
      <p:sp>
        <p:nvSpPr>
          <p:cNvPr id="3" name="Text Placeholder 2">
            <a:extLst>
              <a:ext uri="{FF2B5EF4-FFF2-40B4-BE49-F238E27FC236}">
                <a16:creationId xmlns:a16="http://schemas.microsoft.com/office/drawing/2014/main" id="{084E46E1-B08C-4244-B846-3F18C7341F5A}"/>
              </a:ext>
            </a:extLst>
          </p:cNvPr>
          <p:cNvSpPr>
            <a:spLocks noGrp="1"/>
          </p:cNvSpPr>
          <p:nvPr>
            <p:ph type="body" idx="1"/>
          </p:nvPr>
        </p:nvSpPr>
        <p:spPr>
          <a:xfrm>
            <a:off x="2231136" y="2392800"/>
            <a:ext cx="6462764" cy="3613500"/>
          </a:xfrm>
        </p:spPr>
        <p:txBody>
          <a:bodyPr lIns="90000"/>
          <a:lstStyle/>
          <a:p>
            <a:pPr>
              <a:spcBef>
                <a:spcPts val="400"/>
              </a:spcBef>
            </a:pPr>
            <a:r>
              <a:rPr lang="en-US" sz="1400" dirty="0"/>
              <a:t>What roles are defined and what is their relationship to one another?</a:t>
            </a:r>
          </a:p>
          <a:p>
            <a:pPr lvl="1">
              <a:spcBef>
                <a:spcPts val="400"/>
              </a:spcBef>
            </a:pPr>
            <a:r>
              <a:rPr lang="en-US" dirty="0"/>
              <a:t>To whom is each accountable?</a:t>
            </a:r>
          </a:p>
          <a:p>
            <a:pPr lvl="1">
              <a:spcBef>
                <a:spcPts val="400"/>
              </a:spcBef>
            </a:pPr>
            <a:r>
              <a:rPr lang="en-US" dirty="0"/>
              <a:t>How is that accountability expressed?</a:t>
            </a:r>
          </a:p>
          <a:p>
            <a:pPr lvl="1">
              <a:spcBef>
                <a:spcPts val="400"/>
              </a:spcBef>
            </a:pPr>
            <a:r>
              <a:rPr lang="en-US" dirty="0"/>
              <a:t>Who sets strategy?</a:t>
            </a:r>
          </a:p>
          <a:p>
            <a:pPr lvl="1">
              <a:spcBef>
                <a:spcPts val="400"/>
              </a:spcBef>
            </a:pPr>
            <a:r>
              <a:rPr lang="en-US" dirty="0"/>
              <a:t>Who owns the series?</a:t>
            </a:r>
          </a:p>
          <a:p>
            <a:pPr lvl="1">
              <a:spcBef>
                <a:spcPts val="400"/>
              </a:spcBef>
            </a:pPr>
            <a:r>
              <a:rPr lang="en-US" dirty="0"/>
              <a:t>Who has the authority to impose minimum standards for editing of docs?</a:t>
            </a:r>
          </a:p>
          <a:p>
            <a:pPr lvl="1">
              <a:spcBef>
                <a:spcPts val="400"/>
              </a:spcBef>
            </a:pPr>
            <a:r>
              <a:rPr lang="en-US" dirty="0"/>
              <a:t>Who is responsible for setting and insuring compliance with publishing standards?</a:t>
            </a:r>
          </a:p>
          <a:p>
            <a:pPr lvl="1">
              <a:spcBef>
                <a:spcPts val="400"/>
              </a:spcBef>
            </a:pPr>
            <a:r>
              <a:rPr lang="en-US" dirty="0"/>
              <a:t>Who has overall tooling responsibility?</a:t>
            </a:r>
          </a:p>
          <a:p>
            <a:pPr>
              <a:spcBef>
                <a:spcPts val="400"/>
              </a:spcBef>
            </a:pPr>
            <a:r>
              <a:rPr lang="en-US" sz="1400" dirty="0"/>
              <a:t>What do we want from the series?	</a:t>
            </a:r>
          </a:p>
          <a:p>
            <a:pPr>
              <a:spcBef>
                <a:spcPts val="400"/>
              </a:spcBef>
            </a:pPr>
            <a:r>
              <a:rPr lang="en-US" sz="1400" dirty="0"/>
              <a:t>RFC Editor Qualities</a:t>
            </a:r>
          </a:p>
          <a:p>
            <a:pPr lvl="1">
              <a:spcBef>
                <a:spcPts val="400"/>
              </a:spcBef>
            </a:pPr>
            <a:r>
              <a:rPr lang="en-US" dirty="0"/>
              <a:t>What publishing experience is the RSE expected to have?</a:t>
            </a:r>
          </a:p>
          <a:p>
            <a:pPr lvl="1">
              <a:spcBef>
                <a:spcPts val="400"/>
              </a:spcBef>
            </a:pPr>
            <a:r>
              <a:rPr lang="en-US" dirty="0"/>
              <a:t>What technical capabilities should the RSE be expected to have?</a:t>
            </a:r>
          </a:p>
          <a:p>
            <a:pPr lvl="1">
              <a:spcBef>
                <a:spcPts val="400"/>
              </a:spcBef>
            </a:pPr>
            <a:r>
              <a:rPr lang="en-US" dirty="0"/>
              <a:t>Is an understanding of archival tools important for the RSE role?</a:t>
            </a:r>
          </a:p>
        </p:txBody>
      </p:sp>
      <p:sp>
        <p:nvSpPr>
          <p:cNvPr id="4" name="Slide Number Placeholder 3">
            <a:extLst>
              <a:ext uri="{FF2B5EF4-FFF2-40B4-BE49-F238E27FC236}">
                <a16:creationId xmlns:a16="http://schemas.microsoft.com/office/drawing/2014/main" id="{D49CC1C0-FEBD-A940-8EFD-17A1F8601F0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9</a:t>
            </a:fld>
            <a:endParaRPr lang="en-US"/>
          </a:p>
        </p:txBody>
      </p:sp>
      <p:sp>
        <p:nvSpPr>
          <p:cNvPr id="5" name="Left Brace 4">
            <a:extLst>
              <a:ext uri="{FF2B5EF4-FFF2-40B4-BE49-F238E27FC236}">
                <a16:creationId xmlns:a16="http://schemas.microsoft.com/office/drawing/2014/main" id="{B5BB0DCE-853D-C54F-861F-8188DFBDA539}"/>
              </a:ext>
            </a:extLst>
          </p:cNvPr>
          <p:cNvSpPr/>
          <p:nvPr/>
        </p:nvSpPr>
        <p:spPr>
          <a:xfrm>
            <a:off x="2139696" y="2865120"/>
            <a:ext cx="597408" cy="22189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FF29D756-FA95-2243-A696-B73280377BEC}"/>
              </a:ext>
            </a:extLst>
          </p:cNvPr>
          <p:cNvSpPr txBox="1"/>
          <p:nvPr/>
        </p:nvSpPr>
        <p:spPr>
          <a:xfrm>
            <a:off x="345683" y="3676330"/>
            <a:ext cx="1885453" cy="523220"/>
          </a:xfrm>
          <a:prstGeom prst="rect">
            <a:avLst/>
          </a:prstGeom>
          <a:noFill/>
        </p:spPr>
        <p:txBody>
          <a:bodyPr wrap="none" rtlCol="0">
            <a:spAutoFit/>
          </a:bodyPr>
          <a:lstStyle/>
          <a:p>
            <a:r>
              <a:rPr lang="en-US" dirty="0"/>
              <a:t>Which of these is</a:t>
            </a:r>
          </a:p>
          <a:p>
            <a:r>
              <a:rPr lang="en-US" dirty="0"/>
              <a:t>for us to decide now?</a:t>
            </a:r>
          </a:p>
        </p:txBody>
      </p:sp>
    </p:spTree>
    <p:extLst>
      <p:ext uri="{BB962C8B-B14F-4D97-AF65-F5344CB8AC3E}">
        <p14:creationId xmlns:p14="http://schemas.microsoft.com/office/powerpoint/2010/main" val="478381481"/>
      </p:ext>
    </p:extLst>
  </p:cSld>
  <p:clrMapOvr>
    <a:masterClrMapping/>
  </p:clrMapOvr>
</p:sld>
</file>

<file path=ppt/theme/theme1.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1241</TotalTime>
  <Words>864</Words>
  <Application>Microsoft Macintosh PowerPoint</Application>
  <PresentationFormat>On-screen Show (4:3)</PresentationFormat>
  <Paragraphs>87</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Montserrat</vt:lpstr>
      <vt:lpstr>Open Sans</vt:lpstr>
      <vt:lpstr>Open Sans SemiBold</vt:lpstr>
      <vt:lpstr>Roboto</vt:lpstr>
      <vt:lpstr>IETF Template</vt:lpstr>
      <vt:lpstr>RFC Editor Future Direction Program </vt:lpstr>
      <vt:lpstr>Note Well</vt:lpstr>
      <vt:lpstr>Agenda</vt:lpstr>
      <vt:lpstr>Program Information</vt:lpstr>
      <vt:lpstr>Purpose of the program</vt:lpstr>
      <vt:lpstr>From the charter</vt:lpstr>
      <vt:lpstr>Work Program</vt:lpstr>
      <vt:lpstr>From Last Time</vt:lpstr>
      <vt:lpstr>This time: Who gets to decide what?</vt:lpstr>
      <vt:lpstr>Discussion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 Editor Future Direction Program </dc:title>
  <cp:lastModifiedBy>Eliot Lear (elear)</cp:lastModifiedBy>
  <cp:revision>14</cp:revision>
  <cp:lastPrinted>2020-05-14T13:22:23Z</cp:lastPrinted>
  <dcterms:modified xsi:type="dcterms:W3CDTF">2020-05-26T20:28:54Z</dcterms:modified>
</cp:coreProperties>
</file>