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2" showSpecialPlsOnTitleSld="0" saveSubsetFonts="1" autoCompressPictures="0">
  <p:sldMasterIdLst>
    <p:sldMasterId id="2147483648" r:id="rId1"/>
  </p:sldMasterIdLst>
  <p:notesMasterIdLst>
    <p:notesMasterId r:id="rId13"/>
  </p:notesMasterIdLst>
  <p:sldIdLst>
    <p:sldId id="256" r:id="rId2"/>
    <p:sldId id="266" r:id="rId3"/>
    <p:sldId id="257" r:id="rId4"/>
    <p:sldId id="262" r:id="rId5"/>
    <p:sldId id="263" r:id="rId6"/>
    <p:sldId id="264" r:id="rId7"/>
    <p:sldId id="267" r:id="rId8"/>
    <p:sldId id="268" r:id="rId9"/>
    <p:sldId id="259" r:id="rId10"/>
    <p:sldId id="265" r:id="rId11"/>
    <p:sldId id="269" r:id="rId12"/>
  </p:sldIdLst>
  <p:sldSz cx="12192000" cy="6858000"/>
  <p:notesSz cx="6858000" cy="9144000"/>
  <p:defaultTextStyle>
    <a:defPPr>
      <a:defRPr lang="en-CH"/>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5266"/>
    <p:restoredTop sz="96327"/>
  </p:normalViewPr>
  <p:slideViewPr>
    <p:cSldViewPr snapToGrid="0" snapToObjects="1">
      <p:cViewPr varScale="1">
        <p:scale>
          <a:sx n="128" d="100"/>
          <a:sy n="128" d="100"/>
        </p:scale>
        <p:origin x="1136" y="17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F24A067-3591-C64A-A04B-B648340D62DE}" type="datetimeFigureOut">
              <a:rPr lang="en-US" smtClean="0"/>
              <a:t>12/16/20</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3115BAF-467B-BE43-8DA1-D842F09E2A23}" type="slidenum">
              <a:rPr lang="en-US" smtClean="0"/>
              <a:t>‹#›</a:t>
            </a:fld>
            <a:endParaRPr lang="en-US"/>
          </a:p>
        </p:txBody>
      </p:sp>
    </p:spTree>
    <p:extLst>
      <p:ext uri="{BB962C8B-B14F-4D97-AF65-F5344CB8AC3E}">
        <p14:creationId xmlns:p14="http://schemas.microsoft.com/office/powerpoint/2010/main" val="150767825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DE397A-B0B7-9F40-A854-8FE421997CE0}"/>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C1A2D8CF-15E0-BA4A-B320-10039E8ADE6D}"/>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18790552-9A09-3D41-9EDF-CAD583E6DE1B}"/>
              </a:ext>
            </a:extLst>
          </p:cNvPr>
          <p:cNvSpPr>
            <a:spLocks noGrp="1"/>
          </p:cNvSpPr>
          <p:nvPr>
            <p:ph type="dt" sz="half" idx="10"/>
          </p:nvPr>
        </p:nvSpPr>
        <p:spPr/>
        <p:txBody>
          <a:bodyPr/>
          <a:lstStyle/>
          <a:p>
            <a:fld id="{67EE74F4-C920-C64C-8B91-F8C3E47797AE}" type="datetime1">
              <a:rPr lang="de-CH" smtClean="0"/>
              <a:t>16.12.20</a:t>
            </a:fld>
            <a:endParaRPr lang="en-US"/>
          </a:p>
        </p:txBody>
      </p:sp>
      <p:sp>
        <p:nvSpPr>
          <p:cNvPr id="5" name="Footer Placeholder 4">
            <a:extLst>
              <a:ext uri="{FF2B5EF4-FFF2-40B4-BE49-F238E27FC236}">
                <a16:creationId xmlns:a16="http://schemas.microsoft.com/office/drawing/2014/main" id="{312357ED-F085-F241-AA0F-A81C7953B79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33D06D8-017D-9446-938F-8F67AB06479B}"/>
              </a:ext>
            </a:extLst>
          </p:cNvPr>
          <p:cNvSpPr>
            <a:spLocks noGrp="1"/>
          </p:cNvSpPr>
          <p:nvPr>
            <p:ph type="sldNum" sz="quarter" idx="12"/>
          </p:nvPr>
        </p:nvSpPr>
        <p:spPr/>
        <p:txBody>
          <a:bodyPr/>
          <a:lstStyle/>
          <a:p>
            <a:fld id="{B85FD271-7F76-0A42-847C-B0640608FCD5}" type="slidenum">
              <a:rPr lang="en-US" smtClean="0"/>
              <a:t>‹#›</a:t>
            </a:fld>
            <a:endParaRPr lang="en-US"/>
          </a:p>
        </p:txBody>
      </p:sp>
    </p:spTree>
    <p:extLst>
      <p:ext uri="{BB962C8B-B14F-4D97-AF65-F5344CB8AC3E}">
        <p14:creationId xmlns:p14="http://schemas.microsoft.com/office/powerpoint/2010/main" val="67522006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4ED0DB-F04E-3748-969D-C90C0864BF92}"/>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59E22D71-618B-D340-B833-66C269670294}"/>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D9061E5-C823-C942-A43E-6C4C884E3B60}"/>
              </a:ext>
            </a:extLst>
          </p:cNvPr>
          <p:cNvSpPr>
            <a:spLocks noGrp="1"/>
          </p:cNvSpPr>
          <p:nvPr>
            <p:ph type="dt" sz="half" idx="10"/>
          </p:nvPr>
        </p:nvSpPr>
        <p:spPr/>
        <p:txBody>
          <a:bodyPr/>
          <a:lstStyle/>
          <a:p>
            <a:fld id="{22E91731-33E5-CF41-B608-FE6DBA333D01}" type="datetime1">
              <a:rPr lang="de-CH" smtClean="0"/>
              <a:t>16.12.20</a:t>
            </a:fld>
            <a:endParaRPr lang="en-US"/>
          </a:p>
        </p:txBody>
      </p:sp>
      <p:sp>
        <p:nvSpPr>
          <p:cNvPr id="5" name="Footer Placeholder 4">
            <a:extLst>
              <a:ext uri="{FF2B5EF4-FFF2-40B4-BE49-F238E27FC236}">
                <a16:creationId xmlns:a16="http://schemas.microsoft.com/office/drawing/2014/main" id="{E5F88C60-842F-3C41-A473-9BD240C6EB2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757748F-A8B4-F046-ABB2-FD2870E975CC}"/>
              </a:ext>
            </a:extLst>
          </p:cNvPr>
          <p:cNvSpPr>
            <a:spLocks noGrp="1"/>
          </p:cNvSpPr>
          <p:nvPr>
            <p:ph type="sldNum" sz="quarter" idx="12"/>
          </p:nvPr>
        </p:nvSpPr>
        <p:spPr/>
        <p:txBody>
          <a:bodyPr/>
          <a:lstStyle/>
          <a:p>
            <a:fld id="{B85FD271-7F76-0A42-847C-B0640608FCD5}" type="slidenum">
              <a:rPr lang="en-US" smtClean="0"/>
              <a:t>‹#›</a:t>
            </a:fld>
            <a:endParaRPr lang="en-US"/>
          </a:p>
        </p:txBody>
      </p:sp>
    </p:spTree>
    <p:extLst>
      <p:ext uri="{BB962C8B-B14F-4D97-AF65-F5344CB8AC3E}">
        <p14:creationId xmlns:p14="http://schemas.microsoft.com/office/powerpoint/2010/main" val="140450827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216FCF1C-8B83-B04E-B6F8-C35A5D477DB5}"/>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230EEC71-D923-0B40-8516-6FC20E44E204}"/>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77F4B4E-0073-0942-823D-D17F5D501A50}"/>
              </a:ext>
            </a:extLst>
          </p:cNvPr>
          <p:cNvSpPr>
            <a:spLocks noGrp="1"/>
          </p:cNvSpPr>
          <p:nvPr>
            <p:ph type="dt" sz="half" idx="10"/>
          </p:nvPr>
        </p:nvSpPr>
        <p:spPr/>
        <p:txBody>
          <a:bodyPr/>
          <a:lstStyle/>
          <a:p>
            <a:fld id="{F34268F3-B49A-7042-802E-5B890BCADBDB}" type="datetime1">
              <a:rPr lang="de-CH" smtClean="0"/>
              <a:t>16.12.20</a:t>
            </a:fld>
            <a:endParaRPr lang="en-US"/>
          </a:p>
        </p:txBody>
      </p:sp>
      <p:sp>
        <p:nvSpPr>
          <p:cNvPr id="5" name="Footer Placeholder 4">
            <a:extLst>
              <a:ext uri="{FF2B5EF4-FFF2-40B4-BE49-F238E27FC236}">
                <a16:creationId xmlns:a16="http://schemas.microsoft.com/office/drawing/2014/main" id="{8661A280-28E8-2A43-B976-EEE4A96E389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E6345AF-BAE5-DB4C-8B79-83770A328B24}"/>
              </a:ext>
            </a:extLst>
          </p:cNvPr>
          <p:cNvSpPr>
            <a:spLocks noGrp="1"/>
          </p:cNvSpPr>
          <p:nvPr>
            <p:ph type="sldNum" sz="quarter" idx="12"/>
          </p:nvPr>
        </p:nvSpPr>
        <p:spPr/>
        <p:txBody>
          <a:bodyPr/>
          <a:lstStyle/>
          <a:p>
            <a:fld id="{B85FD271-7F76-0A42-847C-B0640608FCD5}" type="slidenum">
              <a:rPr lang="en-US" smtClean="0"/>
              <a:t>‹#›</a:t>
            </a:fld>
            <a:endParaRPr lang="en-US"/>
          </a:p>
        </p:txBody>
      </p:sp>
    </p:spTree>
    <p:extLst>
      <p:ext uri="{BB962C8B-B14F-4D97-AF65-F5344CB8AC3E}">
        <p14:creationId xmlns:p14="http://schemas.microsoft.com/office/powerpoint/2010/main" val="89018523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640558-1E72-074D-9F58-888119E5F4EE}"/>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2BABF8D2-C327-A942-82F3-2D39938783DC}"/>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BD978D6-623B-0344-B605-48383CDDFE59}"/>
              </a:ext>
            </a:extLst>
          </p:cNvPr>
          <p:cNvSpPr>
            <a:spLocks noGrp="1"/>
          </p:cNvSpPr>
          <p:nvPr>
            <p:ph type="dt" sz="half" idx="10"/>
          </p:nvPr>
        </p:nvSpPr>
        <p:spPr/>
        <p:txBody>
          <a:bodyPr/>
          <a:lstStyle/>
          <a:p>
            <a:fld id="{8EA11B2F-39E5-F140-9400-3968E681B92D}" type="datetime1">
              <a:rPr lang="de-CH" smtClean="0"/>
              <a:t>16.12.20</a:t>
            </a:fld>
            <a:endParaRPr lang="en-US"/>
          </a:p>
        </p:txBody>
      </p:sp>
      <p:sp>
        <p:nvSpPr>
          <p:cNvPr id="5" name="Footer Placeholder 4">
            <a:extLst>
              <a:ext uri="{FF2B5EF4-FFF2-40B4-BE49-F238E27FC236}">
                <a16:creationId xmlns:a16="http://schemas.microsoft.com/office/drawing/2014/main" id="{34482046-B3CF-E14B-8E9E-FCA06C20A7F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971309F-377E-504F-8239-06657443CF2C}"/>
              </a:ext>
            </a:extLst>
          </p:cNvPr>
          <p:cNvSpPr>
            <a:spLocks noGrp="1"/>
          </p:cNvSpPr>
          <p:nvPr>
            <p:ph type="sldNum" sz="quarter" idx="12"/>
          </p:nvPr>
        </p:nvSpPr>
        <p:spPr/>
        <p:txBody>
          <a:bodyPr/>
          <a:lstStyle/>
          <a:p>
            <a:fld id="{B85FD271-7F76-0A42-847C-B0640608FCD5}" type="slidenum">
              <a:rPr lang="en-US" smtClean="0"/>
              <a:t>‹#›</a:t>
            </a:fld>
            <a:endParaRPr lang="en-US"/>
          </a:p>
        </p:txBody>
      </p:sp>
    </p:spTree>
    <p:extLst>
      <p:ext uri="{BB962C8B-B14F-4D97-AF65-F5344CB8AC3E}">
        <p14:creationId xmlns:p14="http://schemas.microsoft.com/office/powerpoint/2010/main" val="111274111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04A7FD-8329-EB42-8CCA-9CD939344BCF}"/>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3A5C46D8-68BA-A041-A78C-E53E86408AE3}"/>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1C991279-32C5-9F40-93B5-002E001C44E2}"/>
              </a:ext>
            </a:extLst>
          </p:cNvPr>
          <p:cNvSpPr>
            <a:spLocks noGrp="1"/>
          </p:cNvSpPr>
          <p:nvPr>
            <p:ph type="dt" sz="half" idx="10"/>
          </p:nvPr>
        </p:nvSpPr>
        <p:spPr/>
        <p:txBody>
          <a:bodyPr/>
          <a:lstStyle/>
          <a:p>
            <a:fld id="{B78ACBC3-1898-934E-9C4C-36D49ABA0CF9}" type="datetime1">
              <a:rPr lang="de-CH" smtClean="0"/>
              <a:t>16.12.20</a:t>
            </a:fld>
            <a:endParaRPr lang="en-US"/>
          </a:p>
        </p:txBody>
      </p:sp>
      <p:sp>
        <p:nvSpPr>
          <p:cNvPr id="5" name="Footer Placeholder 4">
            <a:extLst>
              <a:ext uri="{FF2B5EF4-FFF2-40B4-BE49-F238E27FC236}">
                <a16:creationId xmlns:a16="http://schemas.microsoft.com/office/drawing/2014/main" id="{6EBDF91C-AFD9-624F-BE24-E894B5F52E7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044FC7E-53B1-114B-9F9A-5F261C24FB01}"/>
              </a:ext>
            </a:extLst>
          </p:cNvPr>
          <p:cNvSpPr>
            <a:spLocks noGrp="1"/>
          </p:cNvSpPr>
          <p:nvPr>
            <p:ph type="sldNum" sz="quarter" idx="12"/>
          </p:nvPr>
        </p:nvSpPr>
        <p:spPr/>
        <p:txBody>
          <a:bodyPr/>
          <a:lstStyle/>
          <a:p>
            <a:fld id="{B85FD271-7F76-0A42-847C-B0640608FCD5}" type="slidenum">
              <a:rPr lang="en-US" smtClean="0"/>
              <a:t>‹#›</a:t>
            </a:fld>
            <a:endParaRPr lang="en-US"/>
          </a:p>
        </p:txBody>
      </p:sp>
    </p:spTree>
    <p:extLst>
      <p:ext uri="{BB962C8B-B14F-4D97-AF65-F5344CB8AC3E}">
        <p14:creationId xmlns:p14="http://schemas.microsoft.com/office/powerpoint/2010/main" val="38577520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601BD7-9A5F-054C-A97C-D70C19972DBF}"/>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FD1E91F6-51DC-AD4C-A088-2251B4D1364B}"/>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42184C46-130D-9641-A739-2D39EA2978FB}"/>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002C4072-2963-DA4A-8C31-9A417DF2565E}"/>
              </a:ext>
            </a:extLst>
          </p:cNvPr>
          <p:cNvSpPr>
            <a:spLocks noGrp="1"/>
          </p:cNvSpPr>
          <p:nvPr>
            <p:ph type="dt" sz="half" idx="10"/>
          </p:nvPr>
        </p:nvSpPr>
        <p:spPr/>
        <p:txBody>
          <a:bodyPr/>
          <a:lstStyle/>
          <a:p>
            <a:fld id="{91C23A30-A980-5043-A745-26F07744534B}" type="datetime1">
              <a:rPr lang="de-CH" smtClean="0"/>
              <a:t>16.12.20</a:t>
            </a:fld>
            <a:endParaRPr lang="en-US"/>
          </a:p>
        </p:txBody>
      </p:sp>
      <p:sp>
        <p:nvSpPr>
          <p:cNvPr id="6" name="Footer Placeholder 5">
            <a:extLst>
              <a:ext uri="{FF2B5EF4-FFF2-40B4-BE49-F238E27FC236}">
                <a16:creationId xmlns:a16="http://schemas.microsoft.com/office/drawing/2014/main" id="{266FCC0E-28C9-C946-BDD5-750EE9EC80E5}"/>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655AC092-A796-664D-B095-CC759671F466}"/>
              </a:ext>
            </a:extLst>
          </p:cNvPr>
          <p:cNvSpPr>
            <a:spLocks noGrp="1"/>
          </p:cNvSpPr>
          <p:nvPr>
            <p:ph type="sldNum" sz="quarter" idx="12"/>
          </p:nvPr>
        </p:nvSpPr>
        <p:spPr/>
        <p:txBody>
          <a:bodyPr/>
          <a:lstStyle/>
          <a:p>
            <a:fld id="{B85FD271-7F76-0A42-847C-B0640608FCD5}" type="slidenum">
              <a:rPr lang="en-US" smtClean="0"/>
              <a:t>‹#›</a:t>
            </a:fld>
            <a:endParaRPr lang="en-US"/>
          </a:p>
        </p:txBody>
      </p:sp>
    </p:spTree>
    <p:extLst>
      <p:ext uri="{BB962C8B-B14F-4D97-AF65-F5344CB8AC3E}">
        <p14:creationId xmlns:p14="http://schemas.microsoft.com/office/powerpoint/2010/main" val="164677066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0E496E-3E70-2A47-8F44-5CF986CB958E}"/>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64B840CD-EB9C-E540-A4EF-0E9B6476D50A}"/>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E9C9CB18-D148-E34C-AA5E-81ED4357F60C}"/>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134D57B8-4134-8542-84C5-2E979B494A81}"/>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69EBFC27-1EB0-AF44-B125-E82494E66218}"/>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AD285C7C-0249-A342-8454-126B9C86211E}"/>
              </a:ext>
            </a:extLst>
          </p:cNvPr>
          <p:cNvSpPr>
            <a:spLocks noGrp="1"/>
          </p:cNvSpPr>
          <p:nvPr>
            <p:ph type="dt" sz="half" idx="10"/>
          </p:nvPr>
        </p:nvSpPr>
        <p:spPr/>
        <p:txBody>
          <a:bodyPr/>
          <a:lstStyle/>
          <a:p>
            <a:fld id="{0A2A2F1B-7027-FB4C-9FFB-22A6AB7CCAC5}" type="datetime1">
              <a:rPr lang="de-CH" smtClean="0"/>
              <a:t>16.12.20</a:t>
            </a:fld>
            <a:endParaRPr lang="en-US"/>
          </a:p>
        </p:txBody>
      </p:sp>
      <p:sp>
        <p:nvSpPr>
          <p:cNvPr id="8" name="Footer Placeholder 7">
            <a:extLst>
              <a:ext uri="{FF2B5EF4-FFF2-40B4-BE49-F238E27FC236}">
                <a16:creationId xmlns:a16="http://schemas.microsoft.com/office/drawing/2014/main" id="{E955C4D7-80D1-E147-AF76-408AB3B921A2}"/>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21EA59ED-11B0-AA4E-9287-C4F9852B2E0C}"/>
              </a:ext>
            </a:extLst>
          </p:cNvPr>
          <p:cNvSpPr>
            <a:spLocks noGrp="1"/>
          </p:cNvSpPr>
          <p:nvPr>
            <p:ph type="sldNum" sz="quarter" idx="12"/>
          </p:nvPr>
        </p:nvSpPr>
        <p:spPr/>
        <p:txBody>
          <a:bodyPr/>
          <a:lstStyle/>
          <a:p>
            <a:fld id="{B85FD271-7F76-0A42-847C-B0640608FCD5}" type="slidenum">
              <a:rPr lang="en-US" smtClean="0"/>
              <a:t>‹#›</a:t>
            </a:fld>
            <a:endParaRPr lang="en-US"/>
          </a:p>
        </p:txBody>
      </p:sp>
    </p:spTree>
    <p:extLst>
      <p:ext uri="{BB962C8B-B14F-4D97-AF65-F5344CB8AC3E}">
        <p14:creationId xmlns:p14="http://schemas.microsoft.com/office/powerpoint/2010/main" val="251461265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FEE0DB-F1C5-8249-9624-F79915080198}"/>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2EE8B82A-70C9-EC41-B9C4-ED712302D35C}"/>
              </a:ext>
            </a:extLst>
          </p:cNvPr>
          <p:cNvSpPr>
            <a:spLocks noGrp="1"/>
          </p:cNvSpPr>
          <p:nvPr>
            <p:ph type="dt" sz="half" idx="10"/>
          </p:nvPr>
        </p:nvSpPr>
        <p:spPr/>
        <p:txBody>
          <a:bodyPr/>
          <a:lstStyle/>
          <a:p>
            <a:fld id="{75BC777C-CBD2-CF48-924F-8DAEF18CF023}" type="datetime1">
              <a:rPr lang="de-CH" smtClean="0"/>
              <a:t>16.12.20</a:t>
            </a:fld>
            <a:endParaRPr lang="en-US"/>
          </a:p>
        </p:txBody>
      </p:sp>
      <p:sp>
        <p:nvSpPr>
          <p:cNvPr id="4" name="Footer Placeholder 3">
            <a:extLst>
              <a:ext uri="{FF2B5EF4-FFF2-40B4-BE49-F238E27FC236}">
                <a16:creationId xmlns:a16="http://schemas.microsoft.com/office/drawing/2014/main" id="{EE2F06BC-B421-9444-8D41-1D3C2F53B617}"/>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9F0D3D68-C6B8-2744-8D56-F7FC1D341867}"/>
              </a:ext>
            </a:extLst>
          </p:cNvPr>
          <p:cNvSpPr>
            <a:spLocks noGrp="1"/>
          </p:cNvSpPr>
          <p:nvPr>
            <p:ph type="sldNum" sz="quarter" idx="12"/>
          </p:nvPr>
        </p:nvSpPr>
        <p:spPr/>
        <p:txBody>
          <a:bodyPr/>
          <a:lstStyle/>
          <a:p>
            <a:fld id="{B85FD271-7F76-0A42-847C-B0640608FCD5}" type="slidenum">
              <a:rPr lang="en-US" smtClean="0"/>
              <a:t>‹#›</a:t>
            </a:fld>
            <a:endParaRPr lang="en-US"/>
          </a:p>
        </p:txBody>
      </p:sp>
    </p:spTree>
    <p:extLst>
      <p:ext uri="{BB962C8B-B14F-4D97-AF65-F5344CB8AC3E}">
        <p14:creationId xmlns:p14="http://schemas.microsoft.com/office/powerpoint/2010/main" val="198978003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A966FA38-52E9-0D41-8045-EE84A3CFE97D}"/>
              </a:ext>
            </a:extLst>
          </p:cNvPr>
          <p:cNvSpPr>
            <a:spLocks noGrp="1"/>
          </p:cNvSpPr>
          <p:nvPr>
            <p:ph type="dt" sz="half" idx="10"/>
          </p:nvPr>
        </p:nvSpPr>
        <p:spPr/>
        <p:txBody>
          <a:bodyPr/>
          <a:lstStyle/>
          <a:p>
            <a:fld id="{9D703C84-27B1-9948-95B6-87D0415D1491}" type="datetime1">
              <a:rPr lang="de-CH" smtClean="0"/>
              <a:t>16.12.20</a:t>
            </a:fld>
            <a:endParaRPr lang="en-US"/>
          </a:p>
        </p:txBody>
      </p:sp>
      <p:sp>
        <p:nvSpPr>
          <p:cNvPr id="3" name="Footer Placeholder 2">
            <a:extLst>
              <a:ext uri="{FF2B5EF4-FFF2-40B4-BE49-F238E27FC236}">
                <a16:creationId xmlns:a16="http://schemas.microsoft.com/office/drawing/2014/main" id="{BFC05CEF-D70B-E24E-B6AB-FE4158A960AC}"/>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90746508-E65B-9D42-A528-E103A103AA53}"/>
              </a:ext>
            </a:extLst>
          </p:cNvPr>
          <p:cNvSpPr>
            <a:spLocks noGrp="1"/>
          </p:cNvSpPr>
          <p:nvPr>
            <p:ph type="sldNum" sz="quarter" idx="12"/>
          </p:nvPr>
        </p:nvSpPr>
        <p:spPr/>
        <p:txBody>
          <a:bodyPr/>
          <a:lstStyle/>
          <a:p>
            <a:fld id="{B85FD271-7F76-0A42-847C-B0640608FCD5}" type="slidenum">
              <a:rPr lang="en-US" smtClean="0"/>
              <a:t>‹#›</a:t>
            </a:fld>
            <a:endParaRPr lang="en-US"/>
          </a:p>
        </p:txBody>
      </p:sp>
    </p:spTree>
    <p:extLst>
      <p:ext uri="{BB962C8B-B14F-4D97-AF65-F5344CB8AC3E}">
        <p14:creationId xmlns:p14="http://schemas.microsoft.com/office/powerpoint/2010/main" val="149460069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4340CD-5E3F-4547-948F-A7E2ACC0E5D9}"/>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79FE0796-6EBC-3447-8874-E08219C26D86}"/>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F5F9CE24-B8CA-F84E-B3EE-5A3EBF84312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983B4CBA-6634-4D4A-A2E9-B59089988AD0}"/>
              </a:ext>
            </a:extLst>
          </p:cNvPr>
          <p:cNvSpPr>
            <a:spLocks noGrp="1"/>
          </p:cNvSpPr>
          <p:nvPr>
            <p:ph type="dt" sz="half" idx="10"/>
          </p:nvPr>
        </p:nvSpPr>
        <p:spPr/>
        <p:txBody>
          <a:bodyPr/>
          <a:lstStyle/>
          <a:p>
            <a:fld id="{52496636-3405-244D-8B02-6B186B75EA3B}" type="datetime1">
              <a:rPr lang="de-CH" smtClean="0"/>
              <a:t>16.12.20</a:t>
            </a:fld>
            <a:endParaRPr lang="en-US"/>
          </a:p>
        </p:txBody>
      </p:sp>
      <p:sp>
        <p:nvSpPr>
          <p:cNvPr id="6" name="Footer Placeholder 5">
            <a:extLst>
              <a:ext uri="{FF2B5EF4-FFF2-40B4-BE49-F238E27FC236}">
                <a16:creationId xmlns:a16="http://schemas.microsoft.com/office/drawing/2014/main" id="{47E785AF-4E70-3346-90AA-48A5CE2C5963}"/>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9B13DC78-4BFF-8F42-9398-179E766F46E6}"/>
              </a:ext>
            </a:extLst>
          </p:cNvPr>
          <p:cNvSpPr>
            <a:spLocks noGrp="1"/>
          </p:cNvSpPr>
          <p:nvPr>
            <p:ph type="sldNum" sz="quarter" idx="12"/>
          </p:nvPr>
        </p:nvSpPr>
        <p:spPr/>
        <p:txBody>
          <a:bodyPr/>
          <a:lstStyle/>
          <a:p>
            <a:fld id="{B85FD271-7F76-0A42-847C-B0640608FCD5}" type="slidenum">
              <a:rPr lang="en-US" smtClean="0"/>
              <a:t>‹#›</a:t>
            </a:fld>
            <a:endParaRPr lang="en-US"/>
          </a:p>
        </p:txBody>
      </p:sp>
    </p:spTree>
    <p:extLst>
      <p:ext uri="{BB962C8B-B14F-4D97-AF65-F5344CB8AC3E}">
        <p14:creationId xmlns:p14="http://schemas.microsoft.com/office/powerpoint/2010/main" val="322399523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38C7E7-839E-0A48-AC09-97F6187910CE}"/>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D0470487-7617-DB40-8A1F-ABA7E08C1FE9}"/>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5ADC0160-EFA8-AD4F-9216-C9B03695A61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324DCD55-0480-5045-9E17-720005CB1608}"/>
              </a:ext>
            </a:extLst>
          </p:cNvPr>
          <p:cNvSpPr>
            <a:spLocks noGrp="1"/>
          </p:cNvSpPr>
          <p:nvPr>
            <p:ph type="dt" sz="half" idx="10"/>
          </p:nvPr>
        </p:nvSpPr>
        <p:spPr/>
        <p:txBody>
          <a:bodyPr/>
          <a:lstStyle/>
          <a:p>
            <a:fld id="{83EE96C9-9177-EF47-9F38-857AEBD9F0FF}" type="datetime1">
              <a:rPr lang="de-CH" smtClean="0"/>
              <a:t>16.12.20</a:t>
            </a:fld>
            <a:endParaRPr lang="en-US"/>
          </a:p>
        </p:txBody>
      </p:sp>
      <p:sp>
        <p:nvSpPr>
          <p:cNvPr id="6" name="Footer Placeholder 5">
            <a:extLst>
              <a:ext uri="{FF2B5EF4-FFF2-40B4-BE49-F238E27FC236}">
                <a16:creationId xmlns:a16="http://schemas.microsoft.com/office/drawing/2014/main" id="{28F2AE49-9555-A84A-BC86-5056ABAD9077}"/>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853441BD-DE6D-564B-8553-FDB045EFD2D5}"/>
              </a:ext>
            </a:extLst>
          </p:cNvPr>
          <p:cNvSpPr>
            <a:spLocks noGrp="1"/>
          </p:cNvSpPr>
          <p:nvPr>
            <p:ph type="sldNum" sz="quarter" idx="12"/>
          </p:nvPr>
        </p:nvSpPr>
        <p:spPr/>
        <p:txBody>
          <a:bodyPr/>
          <a:lstStyle/>
          <a:p>
            <a:fld id="{B85FD271-7F76-0A42-847C-B0640608FCD5}" type="slidenum">
              <a:rPr lang="en-US" smtClean="0"/>
              <a:t>‹#›</a:t>
            </a:fld>
            <a:endParaRPr lang="en-US"/>
          </a:p>
        </p:txBody>
      </p:sp>
    </p:spTree>
    <p:extLst>
      <p:ext uri="{BB962C8B-B14F-4D97-AF65-F5344CB8AC3E}">
        <p14:creationId xmlns:p14="http://schemas.microsoft.com/office/powerpoint/2010/main" val="272494381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A3739047-9778-4D4A-91D2-FEC0F43FC272}"/>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16698E70-1985-454A-834E-6418339C4E2A}"/>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6994784-D4F0-AE4C-AEDD-C878930C8227}"/>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0D7D1E4-C7E4-9248-840A-FB6F9100F017}" type="datetime1">
              <a:rPr lang="de-CH" smtClean="0"/>
              <a:t>16.12.20</a:t>
            </a:fld>
            <a:endParaRPr lang="en-US"/>
          </a:p>
        </p:txBody>
      </p:sp>
      <p:sp>
        <p:nvSpPr>
          <p:cNvPr id="5" name="Footer Placeholder 4">
            <a:extLst>
              <a:ext uri="{FF2B5EF4-FFF2-40B4-BE49-F238E27FC236}">
                <a16:creationId xmlns:a16="http://schemas.microsoft.com/office/drawing/2014/main" id="{A0A34458-28C7-E047-A95D-53BEF7D951C5}"/>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A3FEB9F3-D9C9-104B-952E-46F9B5711878}"/>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85FD271-7F76-0A42-847C-B0640608FCD5}" type="slidenum">
              <a:rPr lang="en-US" smtClean="0"/>
              <a:t>‹#›</a:t>
            </a:fld>
            <a:endParaRPr lang="en-US"/>
          </a:p>
        </p:txBody>
      </p:sp>
    </p:spTree>
    <p:extLst>
      <p:ext uri="{BB962C8B-B14F-4D97-AF65-F5344CB8AC3E}">
        <p14:creationId xmlns:p14="http://schemas.microsoft.com/office/powerpoint/2010/main" val="262913165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CH"/>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jpe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jpeg"/></Relationships>
</file>

<file path=ppt/slides/_rels/slide2.xml.rels><?xml version="1.0" encoding="UTF-8" standalone="yes"?>
<Relationships xmlns="http://schemas.openxmlformats.org/package/2006/relationships"><Relationship Id="rId8" Type="http://schemas.openxmlformats.org/officeDocument/2006/relationships/hyperlink" Target="https://www.ietf.org/privacy-statement/" TargetMode="External"/><Relationship Id="rId3" Type="http://schemas.openxmlformats.org/officeDocument/2006/relationships/hyperlink" Target="https://www.rfc-editor.org/info/bcp9" TargetMode="External"/><Relationship Id="rId7" Type="http://schemas.openxmlformats.org/officeDocument/2006/relationships/hyperlink" Target="https://www.rfc-editor.org/info/bcp79" TargetMode="External"/><Relationship Id="rId2" Type="http://schemas.openxmlformats.org/officeDocument/2006/relationships/hyperlink" Target="https://www.ietf.org/contact/ombudsteam/" TargetMode="External"/><Relationship Id="rId1" Type="http://schemas.openxmlformats.org/officeDocument/2006/relationships/slideLayout" Target="../slideLayouts/slideLayout2.xml"/><Relationship Id="rId6" Type="http://schemas.openxmlformats.org/officeDocument/2006/relationships/hyperlink" Target="https://www.rfc-editor.org/info/bcp78" TargetMode="External"/><Relationship Id="rId5" Type="http://schemas.openxmlformats.org/officeDocument/2006/relationships/hyperlink" Target="https://www.rfc-editor.org/info/bcp54" TargetMode="External"/><Relationship Id="rId4" Type="http://schemas.openxmlformats.org/officeDocument/2006/relationships/hyperlink" Target="https://www.rfc-editor.org/info/bcp25"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1B5098-2411-FC47-98BC-C7CE121822A7}"/>
              </a:ext>
            </a:extLst>
          </p:cNvPr>
          <p:cNvSpPr>
            <a:spLocks noGrp="1"/>
          </p:cNvSpPr>
          <p:nvPr>
            <p:ph type="ctrTitle"/>
          </p:nvPr>
        </p:nvSpPr>
        <p:spPr/>
        <p:txBody>
          <a:bodyPr/>
          <a:lstStyle/>
          <a:p>
            <a:r>
              <a:rPr lang="en-US" dirty="0"/>
              <a:t>RFC Editor Future Development Program</a:t>
            </a:r>
          </a:p>
        </p:txBody>
      </p:sp>
      <p:sp>
        <p:nvSpPr>
          <p:cNvPr id="3" name="Subtitle 2">
            <a:extLst>
              <a:ext uri="{FF2B5EF4-FFF2-40B4-BE49-F238E27FC236}">
                <a16:creationId xmlns:a16="http://schemas.microsoft.com/office/drawing/2014/main" id="{57829FC4-C3E1-124C-9083-FB9A70CAF520}"/>
              </a:ext>
            </a:extLst>
          </p:cNvPr>
          <p:cNvSpPr>
            <a:spLocks noGrp="1"/>
          </p:cNvSpPr>
          <p:nvPr>
            <p:ph type="subTitle" idx="1"/>
          </p:nvPr>
        </p:nvSpPr>
        <p:spPr/>
        <p:txBody>
          <a:bodyPr>
            <a:normAutofit fontScale="77500" lnSpcReduction="20000"/>
          </a:bodyPr>
          <a:lstStyle/>
          <a:p>
            <a:r>
              <a:rPr lang="en-US" dirty="0"/>
              <a:t>Brian Rosen</a:t>
            </a:r>
          </a:p>
          <a:p>
            <a:r>
              <a:rPr lang="en-US" dirty="0"/>
              <a:t>Eliot Lear</a:t>
            </a:r>
          </a:p>
          <a:p>
            <a:r>
              <a:rPr lang="en-US" dirty="0"/>
              <a:t>(chairs)</a:t>
            </a:r>
          </a:p>
          <a:p>
            <a:r>
              <a:rPr lang="en-US" dirty="0"/>
              <a:t>Interim Meeting</a:t>
            </a:r>
          </a:p>
          <a:p>
            <a:r>
              <a:rPr lang="en-US" dirty="0"/>
              <a:t>17/18 Dec. 2020</a:t>
            </a:r>
          </a:p>
        </p:txBody>
      </p:sp>
    </p:spTree>
    <p:extLst>
      <p:ext uri="{BB962C8B-B14F-4D97-AF65-F5344CB8AC3E}">
        <p14:creationId xmlns:p14="http://schemas.microsoft.com/office/powerpoint/2010/main" val="249335891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5EC3F8-9C71-EF41-91B3-617E3C14CFC1}"/>
              </a:ext>
            </a:extLst>
          </p:cNvPr>
          <p:cNvSpPr>
            <a:spLocks noGrp="1"/>
          </p:cNvSpPr>
          <p:nvPr>
            <p:ph type="title"/>
          </p:nvPr>
        </p:nvSpPr>
        <p:spPr/>
        <p:txBody>
          <a:bodyPr/>
          <a:lstStyle/>
          <a:p>
            <a:r>
              <a:rPr lang="en-US" dirty="0"/>
              <a:t>AOB</a:t>
            </a:r>
          </a:p>
        </p:txBody>
      </p:sp>
      <p:sp>
        <p:nvSpPr>
          <p:cNvPr id="3" name="Content Placeholder 2">
            <a:extLst>
              <a:ext uri="{FF2B5EF4-FFF2-40B4-BE49-F238E27FC236}">
                <a16:creationId xmlns:a16="http://schemas.microsoft.com/office/drawing/2014/main" id="{926E7C24-D802-F543-84C5-798A5D5E4D89}"/>
              </a:ext>
            </a:extLst>
          </p:cNvPr>
          <p:cNvSpPr>
            <a:spLocks noGrp="1"/>
          </p:cNvSpPr>
          <p:nvPr>
            <p:ph idx="1"/>
          </p:nvPr>
        </p:nvSpPr>
        <p:spPr/>
        <p:txBody>
          <a:bodyPr/>
          <a:lstStyle/>
          <a:p>
            <a:endParaRPr lang="en-US" dirty="0"/>
          </a:p>
        </p:txBody>
      </p:sp>
      <p:sp>
        <p:nvSpPr>
          <p:cNvPr id="4" name="Date Placeholder 3">
            <a:extLst>
              <a:ext uri="{FF2B5EF4-FFF2-40B4-BE49-F238E27FC236}">
                <a16:creationId xmlns:a16="http://schemas.microsoft.com/office/drawing/2014/main" id="{77405DBC-950D-8F40-865C-571D8A67C733}"/>
              </a:ext>
            </a:extLst>
          </p:cNvPr>
          <p:cNvSpPr>
            <a:spLocks noGrp="1"/>
          </p:cNvSpPr>
          <p:nvPr>
            <p:ph type="dt" sz="half" idx="10"/>
          </p:nvPr>
        </p:nvSpPr>
        <p:spPr/>
        <p:txBody>
          <a:bodyPr/>
          <a:lstStyle/>
          <a:p>
            <a:fld id="{5F1E2361-BF8F-4E43-957A-7445AEAD10F4}" type="datetime1">
              <a:rPr lang="de-CH" smtClean="0"/>
              <a:t>16.12.20</a:t>
            </a:fld>
            <a:endParaRPr lang="en-US"/>
          </a:p>
        </p:txBody>
      </p:sp>
      <p:sp>
        <p:nvSpPr>
          <p:cNvPr id="5" name="Slide Number Placeholder 4">
            <a:extLst>
              <a:ext uri="{FF2B5EF4-FFF2-40B4-BE49-F238E27FC236}">
                <a16:creationId xmlns:a16="http://schemas.microsoft.com/office/drawing/2014/main" id="{CC727798-4408-7947-AC9E-E62C81E0632C}"/>
              </a:ext>
            </a:extLst>
          </p:cNvPr>
          <p:cNvSpPr>
            <a:spLocks noGrp="1"/>
          </p:cNvSpPr>
          <p:nvPr>
            <p:ph type="sldNum" sz="quarter" idx="12"/>
          </p:nvPr>
        </p:nvSpPr>
        <p:spPr/>
        <p:txBody>
          <a:bodyPr/>
          <a:lstStyle/>
          <a:p>
            <a:fld id="{B85FD271-7F76-0A42-847C-B0640608FCD5}" type="slidenum">
              <a:rPr lang="en-US" smtClean="0"/>
              <a:t>11</a:t>
            </a:fld>
            <a:endParaRPr lang="en-US"/>
          </a:p>
        </p:txBody>
      </p:sp>
    </p:spTree>
    <p:extLst>
      <p:ext uri="{BB962C8B-B14F-4D97-AF65-F5344CB8AC3E}">
        <p14:creationId xmlns:p14="http://schemas.microsoft.com/office/powerpoint/2010/main" val="227606845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5CED19C-F26B-634D-93C3-13CA01FBBEB7}"/>
              </a:ext>
            </a:extLst>
          </p:cNvPr>
          <p:cNvSpPr>
            <a:spLocks noGrp="1"/>
          </p:cNvSpPr>
          <p:nvPr>
            <p:ph type="title"/>
          </p:nvPr>
        </p:nvSpPr>
        <p:spPr>
          <a:xfrm>
            <a:off x="838200" y="-140968"/>
            <a:ext cx="10515600" cy="1325563"/>
          </a:xfrm>
        </p:spPr>
        <p:txBody>
          <a:bodyPr/>
          <a:lstStyle/>
          <a:p>
            <a:r>
              <a:rPr lang="en-US" dirty="0"/>
              <a:t>Feel free to edit this…</a:t>
            </a:r>
          </a:p>
        </p:txBody>
      </p:sp>
      <p:sp>
        <p:nvSpPr>
          <p:cNvPr id="4" name="Date Placeholder 3">
            <a:extLst>
              <a:ext uri="{FF2B5EF4-FFF2-40B4-BE49-F238E27FC236}">
                <a16:creationId xmlns:a16="http://schemas.microsoft.com/office/drawing/2014/main" id="{90560D08-26E9-4448-B63A-AC8DB9A90BAF}"/>
              </a:ext>
            </a:extLst>
          </p:cNvPr>
          <p:cNvSpPr>
            <a:spLocks noGrp="1"/>
          </p:cNvSpPr>
          <p:nvPr>
            <p:ph type="dt" sz="half" idx="10"/>
          </p:nvPr>
        </p:nvSpPr>
        <p:spPr/>
        <p:txBody>
          <a:bodyPr/>
          <a:lstStyle/>
          <a:p>
            <a:fld id="{8EA11B2F-39E5-F140-9400-3968E681B92D}" type="datetime1">
              <a:rPr lang="de-CH" smtClean="0"/>
              <a:t>16.12.20</a:t>
            </a:fld>
            <a:endParaRPr lang="en-US"/>
          </a:p>
        </p:txBody>
      </p:sp>
      <p:sp>
        <p:nvSpPr>
          <p:cNvPr id="5" name="Slide Number Placeholder 4">
            <a:extLst>
              <a:ext uri="{FF2B5EF4-FFF2-40B4-BE49-F238E27FC236}">
                <a16:creationId xmlns:a16="http://schemas.microsoft.com/office/drawing/2014/main" id="{BD73BC04-EE7A-1142-8B3F-BF80E0D305E2}"/>
              </a:ext>
            </a:extLst>
          </p:cNvPr>
          <p:cNvSpPr>
            <a:spLocks noGrp="1"/>
          </p:cNvSpPr>
          <p:nvPr>
            <p:ph type="sldNum" sz="quarter" idx="12"/>
          </p:nvPr>
        </p:nvSpPr>
        <p:spPr/>
        <p:txBody>
          <a:bodyPr/>
          <a:lstStyle/>
          <a:p>
            <a:fld id="{B85FD271-7F76-0A42-847C-B0640608FCD5}" type="slidenum">
              <a:rPr lang="en-US" smtClean="0"/>
              <a:t>12</a:t>
            </a:fld>
            <a:endParaRPr lang="en-US"/>
          </a:p>
        </p:txBody>
      </p:sp>
      <p:pic>
        <p:nvPicPr>
          <p:cNvPr id="6" name="Picture 4" descr="Government">
            <a:extLst>
              <a:ext uri="{FF2B5EF4-FFF2-40B4-BE49-F238E27FC236}">
                <a16:creationId xmlns:a16="http://schemas.microsoft.com/office/drawing/2014/main" id="{7A9A1BC9-A108-D840-A63E-309D754B24FC}"/>
              </a:ext>
            </a:extLst>
          </p:cNvPr>
          <p:cNvPicPr>
            <a:picLocks noChangeAspect="1" noChangeArrowheads="1"/>
          </p:cNvPicPr>
          <p:nvPr/>
        </p:nvPicPr>
        <p:blipFill>
          <a:blip r:embed="rId2" cstate="print"/>
          <a:srcRect/>
          <a:stretch>
            <a:fillRect/>
          </a:stretch>
        </p:blipFill>
        <p:spPr bwMode="auto">
          <a:xfrm>
            <a:off x="7650956" y="3013436"/>
            <a:ext cx="1919287" cy="1531938"/>
          </a:xfrm>
          <a:prstGeom prst="rect">
            <a:avLst/>
          </a:prstGeom>
          <a:noFill/>
        </p:spPr>
      </p:pic>
      <p:sp>
        <p:nvSpPr>
          <p:cNvPr id="7" name="TextBox 6">
            <a:extLst>
              <a:ext uri="{FF2B5EF4-FFF2-40B4-BE49-F238E27FC236}">
                <a16:creationId xmlns:a16="http://schemas.microsoft.com/office/drawing/2014/main" id="{D1FCF643-A773-004B-90AC-4053B1E326FC}"/>
              </a:ext>
            </a:extLst>
          </p:cNvPr>
          <p:cNvSpPr txBox="1"/>
          <p:nvPr/>
        </p:nvSpPr>
        <p:spPr>
          <a:xfrm>
            <a:off x="9218882" y="3080764"/>
            <a:ext cx="1526636" cy="369332"/>
          </a:xfrm>
          <a:prstGeom prst="rect">
            <a:avLst/>
          </a:prstGeom>
          <a:noFill/>
        </p:spPr>
        <p:txBody>
          <a:bodyPr wrap="none" rtlCol="0">
            <a:spAutoFit/>
          </a:bodyPr>
          <a:lstStyle/>
          <a:p>
            <a:r>
              <a:rPr lang="en-US" dirty="0"/>
              <a:t>Strategic Body</a:t>
            </a:r>
          </a:p>
        </p:txBody>
      </p:sp>
      <p:pic>
        <p:nvPicPr>
          <p:cNvPr id="1038" name="Picture 14" descr="RFCs &amp; the RFC Editor: A Tutorial">
            <a:extLst>
              <a:ext uri="{FF2B5EF4-FFF2-40B4-BE49-F238E27FC236}">
                <a16:creationId xmlns:a16="http://schemas.microsoft.com/office/drawing/2014/main" id="{5A04B15F-A4FF-094E-96D3-EDB59AF09A3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28663" y="4987925"/>
            <a:ext cx="869950" cy="1163933"/>
          </a:xfrm>
          <a:prstGeom prst="rect">
            <a:avLst/>
          </a:prstGeom>
          <a:noFill/>
          <a:extLst>
            <a:ext uri="{909E8E84-426E-40DD-AFC4-6F175D3DCCD1}">
              <a14:hiddenFill xmlns:a14="http://schemas.microsoft.com/office/drawing/2010/main">
                <a:solidFill>
                  <a:srgbClr val="FFFFFF"/>
                </a:solidFill>
              </a14:hiddenFill>
            </a:ext>
          </a:extLst>
        </p:spPr>
      </p:pic>
      <p:pic>
        <p:nvPicPr>
          <p:cNvPr id="1042" name="Picture 18" descr="RFCs &amp; the RFC Editor: A Tutorial">
            <a:extLst>
              <a:ext uri="{FF2B5EF4-FFF2-40B4-BE49-F238E27FC236}">
                <a16:creationId xmlns:a16="http://schemas.microsoft.com/office/drawing/2014/main" id="{3E589A67-B875-4845-A732-339260583EFD}"/>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683324" y="4239252"/>
            <a:ext cx="847896" cy="1146637"/>
          </a:xfrm>
          <a:prstGeom prst="rect">
            <a:avLst/>
          </a:prstGeom>
          <a:noFill/>
          <a:extLst>
            <a:ext uri="{909E8E84-426E-40DD-AFC4-6F175D3DCCD1}">
              <a14:hiddenFill xmlns:a14="http://schemas.microsoft.com/office/drawing/2010/main">
                <a:solidFill>
                  <a:srgbClr val="FFFFFF"/>
                </a:solidFill>
              </a14:hiddenFill>
            </a:ext>
          </a:extLst>
        </p:spPr>
      </p:pic>
      <p:pic>
        <p:nvPicPr>
          <p:cNvPr id="18" name="Picture 14" descr="Symbol_Man_Yellow">
            <a:extLst>
              <a:ext uri="{FF2B5EF4-FFF2-40B4-BE49-F238E27FC236}">
                <a16:creationId xmlns:a16="http://schemas.microsoft.com/office/drawing/2014/main" id="{231B969E-EBDC-C54B-B635-79D3C801ED4E}"/>
              </a:ext>
            </a:extLst>
          </p:cNvPr>
          <p:cNvPicPr>
            <a:picLocks noChangeAspect="1" noChangeArrowheads="1"/>
          </p:cNvPicPr>
          <p:nvPr/>
        </p:nvPicPr>
        <p:blipFill>
          <a:blip r:embed="rId5" cstate="print"/>
          <a:srcRect/>
          <a:stretch>
            <a:fillRect/>
          </a:stretch>
        </p:blipFill>
        <p:spPr bwMode="auto">
          <a:xfrm>
            <a:off x="5084373" y="3420729"/>
            <a:ext cx="574675" cy="1066800"/>
          </a:xfrm>
          <a:prstGeom prst="rect">
            <a:avLst/>
          </a:prstGeom>
          <a:noFill/>
        </p:spPr>
      </p:pic>
      <p:sp>
        <p:nvSpPr>
          <p:cNvPr id="10" name="Oval 9">
            <a:extLst>
              <a:ext uri="{FF2B5EF4-FFF2-40B4-BE49-F238E27FC236}">
                <a16:creationId xmlns:a16="http://schemas.microsoft.com/office/drawing/2014/main" id="{1095594C-757E-0443-8D7C-D6FA47B4B6D2}"/>
              </a:ext>
            </a:extLst>
          </p:cNvPr>
          <p:cNvSpPr/>
          <p:nvPr/>
        </p:nvSpPr>
        <p:spPr>
          <a:xfrm>
            <a:off x="8407400" y="2527300"/>
            <a:ext cx="317500" cy="317500"/>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Oval 27">
            <a:extLst>
              <a:ext uri="{FF2B5EF4-FFF2-40B4-BE49-F238E27FC236}">
                <a16:creationId xmlns:a16="http://schemas.microsoft.com/office/drawing/2014/main" id="{2A1F4C27-AB52-AB47-99E5-48AD8194874E}"/>
              </a:ext>
            </a:extLst>
          </p:cNvPr>
          <p:cNvSpPr/>
          <p:nvPr/>
        </p:nvSpPr>
        <p:spPr>
          <a:xfrm>
            <a:off x="8248650" y="2209800"/>
            <a:ext cx="279815" cy="317500"/>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Oval 28">
            <a:extLst>
              <a:ext uri="{FF2B5EF4-FFF2-40B4-BE49-F238E27FC236}">
                <a16:creationId xmlns:a16="http://schemas.microsoft.com/office/drawing/2014/main" id="{62470AA2-CF83-6543-A76C-76ADBB422188}"/>
              </a:ext>
            </a:extLst>
          </p:cNvPr>
          <p:cNvSpPr/>
          <p:nvPr/>
        </p:nvSpPr>
        <p:spPr>
          <a:xfrm>
            <a:off x="8528465" y="1966732"/>
            <a:ext cx="254415" cy="243068"/>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Oval 29">
            <a:extLst>
              <a:ext uri="{FF2B5EF4-FFF2-40B4-BE49-F238E27FC236}">
                <a16:creationId xmlns:a16="http://schemas.microsoft.com/office/drawing/2014/main" id="{44ECF8CD-E688-804A-BBE0-2790B982A631}"/>
              </a:ext>
            </a:extLst>
          </p:cNvPr>
          <p:cNvSpPr/>
          <p:nvPr/>
        </p:nvSpPr>
        <p:spPr>
          <a:xfrm>
            <a:off x="8782880" y="1781441"/>
            <a:ext cx="216315" cy="185291"/>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Oval 30">
            <a:extLst>
              <a:ext uri="{FF2B5EF4-FFF2-40B4-BE49-F238E27FC236}">
                <a16:creationId xmlns:a16="http://schemas.microsoft.com/office/drawing/2014/main" id="{0EDE38FB-FF6F-AE4A-8120-442A0D8E0C1D}"/>
              </a:ext>
            </a:extLst>
          </p:cNvPr>
          <p:cNvSpPr/>
          <p:nvPr/>
        </p:nvSpPr>
        <p:spPr>
          <a:xfrm>
            <a:off x="8885517" y="1411024"/>
            <a:ext cx="216315" cy="216694"/>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a:extLst>
              <a:ext uri="{FF2B5EF4-FFF2-40B4-BE49-F238E27FC236}">
                <a16:creationId xmlns:a16="http://schemas.microsoft.com/office/drawing/2014/main" id="{F2F90819-4FC8-3C41-AFED-D6E98964A30E}"/>
              </a:ext>
            </a:extLst>
          </p:cNvPr>
          <p:cNvSpPr txBox="1"/>
          <p:nvPr/>
        </p:nvSpPr>
        <p:spPr>
          <a:xfrm>
            <a:off x="8885517" y="495186"/>
            <a:ext cx="445956" cy="769441"/>
          </a:xfrm>
          <a:prstGeom prst="rect">
            <a:avLst/>
          </a:prstGeom>
          <a:noFill/>
        </p:spPr>
        <p:txBody>
          <a:bodyPr wrap="none" rtlCol="0">
            <a:spAutoFit/>
          </a:bodyPr>
          <a:lstStyle/>
          <a:p>
            <a:r>
              <a:rPr lang="en-US" sz="4400" dirty="0"/>
              <a:t>?</a:t>
            </a:r>
          </a:p>
        </p:txBody>
      </p:sp>
      <p:cxnSp>
        <p:nvCxnSpPr>
          <p:cNvPr id="13" name="Straight Arrow Connector 12">
            <a:extLst>
              <a:ext uri="{FF2B5EF4-FFF2-40B4-BE49-F238E27FC236}">
                <a16:creationId xmlns:a16="http://schemas.microsoft.com/office/drawing/2014/main" id="{413D223E-5268-F54B-8CF3-278C83B33BD9}"/>
              </a:ext>
            </a:extLst>
          </p:cNvPr>
          <p:cNvCxnSpPr>
            <a:stCxn id="18" idx="3"/>
          </p:cNvCxnSpPr>
          <p:nvPr/>
        </p:nvCxnSpPr>
        <p:spPr>
          <a:xfrm>
            <a:off x="5659048" y="3954129"/>
            <a:ext cx="1618052"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4" name="TextBox 13">
            <a:extLst>
              <a:ext uri="{FF2B5EF4-FFF2-40B4-BE49-F238E27FC236}">
                <a16:creationId xmlns:a16="http://schemas.microsoft.com/office/drawing/2014/main" id="{5F326258-9895-E048-8104-35F0C2BA26F7}"/>
              </a:ext>
            </a:extLst>
          </p:cNvPr>
          <p:cNvSpPr txBox="1"/>
          <p:nvPr/>
        </p:nvSpPr>
        <p:spPr>
          <a:xfrm>
            <a:off x="5657729" y="3560080"/>
            <a:ext cx="1678921" cy="369332"/>
          </a:xfrm>
          <a:prstGeom prst="rect">
            <a:avLst/>
          </a:prstGeom>
          <a:noFill/>
        </p:spPr>
        <p:txBody>
          <a:bodyPr wrap="none" rtlCol="0">
            <a:spAutoFit/>
          </a:bodyPr>
          <a:lstStyle/>
          <a:p>
            <a:r>
              <a:rPr lang="en-US" dirty="0"/>
              <a:t>Strategic Advice</a:t>
            </a:r>
          </a:p>
        </p:txBody>
      </p:sp>
      <p:cxnSp>
        <p:nvCxnSpPr>
          <p:cNvPr id="36" name="Straight Arrow Connector 35">
            <a:extLst>
              <a:ext uri="{FF2B5EF4-FFF2-40B4-BE49-F238E27FC236}">
                <a16:creationId xmlns:a16="http://schemas.microsoft.com/office/drawing/2014/main" id="{16A7EC59-FEFA-2448-9EA3-73471512AD20}"/>
              </a:ext>
            </a:extLst>
          </p:cNvPr>
          <p:cNvCxnSpPr>
            <a:cxnSpLocks/>
          </p:cNvCxnSpPr>
          <p:nvPr/>
        </p:nvCxnSpPr>
        <p:spPr>
          <a:xfrm flipH="1">
            <a:off x="2788255" y="4158622"/>
            <a:ext cx="1453545" cy="50863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7" name="TextBox 16">
            <a:extLst>
              <a:ext uri="{FF2B5EF4-FFF2-40B4-BE49-F238E27FC236}">
                <a16:creationId xmlns:a16="http://schemas.microsoft.com/office/drawing/2014/main" id="{B3E6B5AA-FA0D-E640-A82E-C1D755C161D0}"/>
              </a:ext>
            </a:extLst>
          </p:cNvPr>
          <p:cNvSpPr txBox="1"/>
          <p:nvPr/>
        </p:nvSpPr>
        <p:spPr>
          <a:xfrm rot="20404282">
            <a:off x="3004147" y="3467748"/>
            <a:ext cx="1295098" cy="923330"/>
          </a:xfrm>
          <a:prstGeom prst="rect">
            <a:avLst/>
          </a:prstGeom>
          <a:noFill/>
        </p:spPr>
        <p:txBody>
          <a:bodyPr wrap="none" rtlCol="0">
            <a:spAutoFit/>
          </a:bodyPr>
          <a:lstStyle/>
          <a:p>
            <a:r>
              <a:rPr lang="en-US" dirty="0"/>
              <a:t>Occasional</a:t>
            </a:r>
          </a:p>
          <a:p>
            <a:r>
              <a:rPr lang="en-US" dirty="0"/>
              <a:t>Operational</a:t>
            </a:r>
          </a:p>
          <a:p>
            <a:r>
              <a:rPr lang="en-US" dirty="0"/>
              <a:t>Guidance</a:t>
            </a:r>
          </a:p>
        </p:txBody>
      </p:sp>
      <p:cxnSp>
        <p:nvCxnSpPr>
          <p:cNvPr id="40" name="Straight Arrow Connector 39">
            <a:extLst>
              <a:ext uri="{FF2B5EF4-FFF2-40B4-BE49-F238E27FC236}">
                <a16:creationId xmlns:a16="http://schemas.microsoft.com/office/drawing/2014/main" id="{034F6239-A027-4245-92A9-9702FEF88BFD}"/>
              </a:ext>
            </a:extLst>
          </p:cNvPr>
          <p:cNvCxnSpPr>
            <a:cxnSpLocks/>
          </p:cNvCxnSpPr>
          <p:nvPr/>
        </p:nvCxnSpPr>
        <p:spPr>
          <a:xfrm flipV="1">
            <a:off x="3035300" y="4584151"/>
            <a:ext cx="1930400" cy="68634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34" name="TextBox 33">
            <a:extLst>
              <a:ext uri="{FF2B5EF4-FFF2-40B4-BE49-F238E27FC236}">
                <a16:creationId xmlns:a16="http://schemas.microsoft.com/office/drawing/2014/main" id="{BA7CF262-5FF9-134C-9BB5-842C862BA495}"/>
              </a:ext>
            </a:extLst>
          </p:cNvPr>
          <p:cNvSpPr txBox="1"/>
          <p:nvPr/>
        </p:nvSpPr>
        <p:spPr>
          <a:xfrm rot="20399829">
            <a:off x="3464793" y="4562606"/>
            <a:ext cx="1200200" cy="646331"/>
          </a:xfrm>
          <a:prstGeom prst="rect">
            <a:avLst/>
          </a:prstGeom>
          <a:noFill/>
        </p:spPr>
        <p:txBody>
          <a:bodyPr wrap="none" rtlCol="0">
            <a:spAutoFit/>
          </a:bodyPr>
          <a:lstStyle/>
          <a:p>
            <a:r>
              <a:rPr lang="en-US" dirty="0"/>
              <a:t>Situational</a:t>
            </a:r>
          </a:p>
          <a:p>
            <a:r>
              <a:rPr lang="en-US" dirty="0"/>
              <a:t>Awareness</a:t>
            </a:r>
          </a:p>
        </p:txBody>
      </p:sp>
      <p:cxnSp>
        <p:nvCxnSpPr>
          <p:cNvPr id="39" name="Curved Connector 38">
            <a:extLst>
              <a:ext uri="{FF2B5EF4-FFF2-40B4-BE49-F238E27FC236}">
                <a16:creationId xmlns:a16="http://schemas.microsoft.com/office/drawing/2014/main" id="{E5279A25-661C-9345-9021-EA6F1B7925A3}"/>
              </a:ext>
            </a:extLst>
          </p:cNvPr>
          <p:cNvCxnSpPr>
            <a:cxnSpLocks/>
          </p:cNvCxnSpPr>
          <p:nvPr/>
        </p:nvCxnSpPr>
        <p:spPr>
          <a:xfrm flipV="1">
            <a:off x="1459706" y="4621327"/>
            <a:ext cx="7011987" cy="1024518"/>
          </a:xfrm>
          <a:prstGeom prst="curvedConnector2">
            <a:avLst/>
          </a:prstGeom>
          <a:ln>
            <a:tailEnd type="triangle"/>
          </a:ln>
        </p:spPr>
        <p:style>
          <a:lnRef idx="1">
            <a:schemeClr val="accent1"/>
          </a:lnRef>
          <a:fillRef idx="0">
            <a:schemeClr val="accent1"/>
          </a:fillRef>
          <a:effectRef idx="0">
            <a:schemeClr val="accent1"/>
          </a:effectRef>
          <a:fontRef idx="minor">
            <a:schemeClr val="tx1"/>
          </a:fontRef>
        </p:style>
      </p:cxnSp>
      <p:sp>
        <p:nvSpPr>
          <p:cNvPr id="42" name="TextBox 41">
            <a:extLst>
              <a:ext uri="{FF2B5EF4-FFF2-40B4-BE49-F238E27FC236}">
                <a16:creationId xmlns:a16="http://schemas.microsoft.com/office/drawing/2014/main" id="{06CD2368-219C-564F-AF85-764924F2AC75}"/>
              </a:ext>
            </a:extLst>
          </p:cNvPr>
          <p:cNvSpPr txBox="1"/>
          <p:nvPr/>
        </p:nvSpPr>
        <p:spPr>
          <a:xfrm rot="20974192">
            <a:off x="4753763" y="5256655"/>
            <a:ext cx="3864969" cy="369332"/>
          </a:xfrm>
          <a:prstGeom prst="rect">
            <a:avLst/>
          </a:prstGeom>
          <a:noFill/>
        </p:spPr>
        <p:txBody>
          <a:bodyPr wrap="none" rtlCol="0">
            <a:spAutoFit/>
          </a:bodyPr>
          <a:lstStyle/>
          <a:p>
            <a:r>
              <a:rPr lang="en-US" dirty="0"/>
              <a:t>SLA results, exceptions, common issues</a:t>
            </a:r>
          </a:p>
        </p:txBody>
      </p:sp>
      <p:sp>
        <p:nvSpPr>
          <p:cNvPr id="43" name="TextBox 42">
            <a:extLst>
              <a:ext uri="{FF2B5EF4-FFF2-40B4-BE49-F238E27FC236}">
                <a16:creationId xmlns:a16="http://schemas.microsoft.com/office/drawing/2014/main" id="{4ECE6E46-C3D4-7B45-8F16-12C2E55BCA95}"/>
              </a:ext>
            </a:extLst>
          </p:cNvPr>
          <p:cNvSpPr txBox="1"/>
          <p:nvPr/>
        </p:nvSpPr>
        <p:spPr>
          <a:xfrm>
            <a:off x="5109362" y="3654187"/>
            <a:ext cx="524695" cy="369332"/>
          </a:xfrm>
          <a:prstGeom prst="rect">
            <a:avLst/>
          </a:prstGeom>
          <a:noFill/>
        </p:spPr>
        <p:txBody>
          <a:bodyPr wrap="none" rtlCol="0">
            <a:spAutoFit/>
          </a:bodyPr>
          <a:lstStyle/>
          <a:p>
            <a:r>
              <a:rPr lang="en-US" dirty="0"/>
              <a:t>RSE</a:t>
            </a:r>
          </a:p>
        </p:txBody>
      </p:sp>
      <p:pic>
        <p:nvPicPr>
          <p:cNvPr id="54" name="Picture 14" descr="Symbol_Man_Yellow">
            <a:extLst>
              <a:ext uri="{FF2B5EF4-FFF2-40B4-BE49-F238E27FC236}">
                <a16:creationId xmlns:a16="http://schemas.microsoft.com/office/drawing/2014/main" id="{6CBE580E-EC5C-A74A-BE9B-8A31D36D5A00}"/>
              </a:ext>
            </a:extLst>
          </p:cNvPr>
          <p:cNvPicPr>
            <a:picLocks noChangeAspect="1" noChangeArrowheads="1"/>
          </p:cNvPicPr>
          <p:nvPr/>
        </p:nvPicPr>
        <p:blipFill>
          <a:blip r:embed="rId5" cstate="print"/>
          <a:srcRect/>
          <a:stretch>
            <a:fillRect/>
          </a:stretch>
        </p:blipFill>
        <p:spPr bwMode="auto">
          <a:xfrm>
            <a:off x="626563" y="1888830"/>
            <a:ext cx="574675" cy="1066800"/>
          </a:xfrm>
          <a:prstGeom prst="rect">
            <a:avLst/>
          </a:prstGeom>
          <a:noFill/>
        </p:spPr>
      </p:pic>
      <p:pic>
        <p:nvPicPr>
          <p:cNvPr id="55" name="Picture 33" descr="Symbol_Man_Teal">
            <a:extLst>
              <a:ext uri="{FF2B5EF4-FFF2-40B4-BE49-F238E27FC236}">
                <a16:creationId xmlns:a16="http://schemas.microsoft.com/office/drawing/2014/main" id="{30DDA77F-83B8-B04E-8BD8-D38D42385D6F}"/>
              </a:ext>
            </a:extLst>
          </p:cNvPr>
          <p:cNvPicPr>
            <a:picLocks noChangeAspect="1" noChangeArrowheads="1"/>
          </p:cNvPicPr>
          <p:nvPr/>
        </p:nvPicPr>
        <p:blipFill>
          <a:blip r:embed="rId6" cstate="print"/>
          <a:srcRect/>
          <a:stretch>
            <a:fillRect/>
          </a:stretch>
        </p:blipFill>
        <p:spPr bwMode="auto">
          <a:xfrm>
            <a:off x="1280613" y="1970131"/>
            <a:ext cx="566738" cy="1063625"/>
          </a:xfrm>
          <a:prstGeom prst="rect">
            <a:avLst/>
          </a:prstGeom>
          <a:noFill/>
        </p:spPr>
      </p:pic>
      <p:pic>
        <p:nvPicPr>
          <p:cNvPr id="56" name="Picture 16" descr="Symbol_Man_Red">
            <a:extLst>
              <a:ext uri="{FF2B5EF4-FFF2-40B4-BE49-F238E27FC236}">
                <a16:creationId xmlns:a16="http://schemas.microsoft.com/office/drawing/2014/main" id="{24459491-98EC-BF44-B23C-D5AEB7EF05C6}"/>
              </a:ext>
            </a:extLst>
          </p:cNvPr>
          <p:cNvPicPr>
            <a:picLocks noChangeAspect="1" noChangeArrowheads="1"/>
          </p:cNvPicPr>
          <p:nvPr/>
        </p:nvPicPr>
        <p:blipFill>
          <a:blip r:embed="rId7" cstate="print"/>
          <a:srcRect/>
          <a:stretch>
            <a:fillRect/>
          </a:stretch>
        </p:blipFill>
        <p:spPr bwMode="auto">
          <a:xfrm>
            <a:off x="1847351" y="2013964"/>
            <a:ext cx="574675" cy="1066800"/>
          </a:xfrm>
          <a:prstGeom prst="rect">
            <a:avLst/>
          </a:prstGeom>
          <a:noFill/>
        </p:spPr>
      </p:pic>
      <p:cxnSp>
        <p:nvCxnSpPr>
          <p:cNvPr id="58" name="Straight Arrow Connector 57">
            <a:extLst>
              <a:ext uri="{FF2B5EF4-FFF2-40B4-BE49-F238E27FC236}">
                <a16:creationId xmlns:a16="http://schemas.microsoft.com/office/drawing/2014/main" id="{7A629E00-1FFF-414B-8F96-072ECF3ABB5F}"/>
              </a:ext>
            </a:extLst>
          </p:cNvPr>
          <p:cNvCxnSpPr>
            <a:cxnSpLocks/>
          </p:cNvCxnSpPr>
          <p:nvPr/>
        </p:nvCxnSpPr>
        <p:spPr>
          <a:xfrm>
            <a:off x="1109107" y="3084989"/>
            <a:ext cx="115650" cy="982563"/>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62" name="Straight Arrow Connector 61">
            <a:extLst>
              <a:ext uri="{FF2B5EF4-FFF2-40B4-BE49-F238E27FC236}">
                <a16:creationId xmlns:a16="http://schemas.microsoft.com/office/drawing/2014/main" id="{8C4FA0D6-B501-4B4C-8859-3B8065695473}"/>
              </a:ext>
            </a:extLst>
          </p:cNvPr>
          <p:cNvCxnSpPr>
            <a:cxnSpLocks/>
          </p:cNvCxnSpPr>
          <p:nvPr/>
        </p:nvCxnSpPr>
        <p:spPr>
          <a:xfrm>
            <a:off x="1598613" y="3156717"/>
            <a:ext cx="0" cy="910835"/>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65" name="Straight Arrow Connector 64">
            <a:extLst>
              <a:ext uri="{FF2B5EF4-FFF2-40B4-BE49-F238E27FC236}">
                <a16:creationId xmlns:a16="http://schemas.microsoft.com/office/drawing/2014/main" id="{86590E28-7F17-EA4F-9C37-22F6913A37E4}"/>
              </a:ext>
            </a:extLst>
          </p:cNvPr>
          <p:cNvCxnSpPr>
            <a:cxnSpLocks/>
          </p:cNvCxnSpPr>
          <p:nvPr/>
        </p:nvCxnSpPr>
        <p:spPr>
          <a:xfrm flipH="1">
            <a:off x="1864099" y="3316677"/>
            <a:ext cx="121621" cy="706245"/>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sp>
        <p:nvSpPr>
          <p:cNvPr id="53" name="TextBox 52">
            <a:extLst>
              <a:ext uri="{FF2B5EF4-FFF2-40B4-BE49-F238E27FC236}">
                <a16:creationId xmlns:a16="http://schemas.microsoft.com/office/drawing/2014/main" id="{8F91FDDE-802F-4D40-A2A1-3F16625F52F3}"/>
              </a:ext>
            </a:extLst>
          </p:cNvPr>
          <p:cNvSpPr txBox="1"/>
          <p:nvPr/>
        </p:nvSpPr>
        <p:spPr>
          <a:xfrm>
            <a:off x="2237361" y="1550176"/>
            <a:ext cx="1836465" cy="923330"/>
          </a:xfrm>
          <a:prstGeom prst="rect">
            <a:avLst/>
          </a:prstGeom>
          <a:noFill/>
        </p:spPr>
        <p:txBody>
          <a:bodyPr wrap="none" rtlCol="0">
            <a:spAutoFit/>
          </a:bodyPr>
          <a:lstStyle/>
          <a:p>
            <a:r>
              <a:rPr lang="en-US" dirty="0"/>
              <a:t>Authors/</a:t>
            </a:r>
          </a:p>
          <a:p>
            <a:r>
              <a:rPr lang="en-US" dirty="0"/>
              <a:t>Stream Managers</a:t>
            </a:r>
          </a:p>
          <a:p>
            <a:r>
              <a:rPr lang="en-US" dirty="0"/>
              <a:t>Day to day</a:t>
            </a:r>
          </a:p>
        </p:txBody>
      </p:sp>
      <p:pic>
        <p:nvPicPr>
          <p:cNvPr id="70" name="Picture 16" descr="Symbol_Man_Red">
            <a:extLst>
              <a:ext uri="{FF2B5EF4-FFF2-40B4-BE49-F238E27FC236}">
                <a16:creationId xmlns:a16="http://schemas.microsoft.com/office/drawing/2014/main" id="{A626D602-28F6-B64A-8DB8-6F9CBB66F1FD}"/>
              </a:ext>
            </a:extLst>
          </p:cNvPr>
          <p:cNvPicPr>
            <a:picLocks noChangeAspect="1" noChangeArrowheads="1"/>
          </p:cNvPicPr>
          <p:nvPr/>
        </p:nvPicPr>
        <p:blipFill>
          <a:blip r:embed="rId7" cstate="print"/>
          <a:srcRect/>
          <a:stretch>
            <a:fillRect/>
          </a:stretch>
        </p:blipFill>
        <p:spPr bwMode="auto">
          <a:xfrm>
            <a:off x="6953088" y="1166095"/>
            <a:ext cx="574675" cy="1066800"/>
          </a:xfrm>
          <a:prstGeom prst="rect">
            <a:avLst/>
          </a:prstGeom>
          <a:noFill/>
        </p:spPr>
      </p:pic>
      <p:sp>
        <p:nvSpPr>
          <p:cNvPr id="59" name="TextBox 58">
            <a:extLst>
              <a:ext uri="{FF2B5EF4-FFF2-40B4-BE49-F238E27FC236}">
                <a16:creationId xmlns:a16="http://schemas.microsoft.com/office/drawing/2014/main" id="{445E3DCC-4DE0-744D-9482-0D0342850AA0}"/>
              </a:ext>
            </a:extLst>
          </p:cNvPr>
          <p:cNvSpPr txBox="1"/>
          <p:nvPr/>
        </p:nvSpPr>
        <p:spPr>
          <a:xfrm>
            <a:off x="6188198" y="1337637"/>
            <a:ext cx="856645" cy="646331"/>
          </a:xfrm>
          <a:prstGeom prst="rect">
            <a:avLst/>
          </a:prstGeom>
          <a:noFill/>
        </p:spPr>
        <p:txBody>
          <a:bodyPr wrap="none" rtlCol="0">
            <a:spAutoFit/>
          </a:bodyPr>
          <a:lstStyle/>
          <a:p>
            <a:r>
              <a:rPr lang="en-US" dirty="0"/>
              <a:t>Tooling</a:t>
            </a:r>
          </a:p>
          <a:p>
            <a:r>
              <a:rPr lang="en-US" dirty="0"/>
              <a:t>Team</a:t>
            </a:r>
          </a:p>
        </p:txBody>
      </p:sp>
      <p:pic>
        <p:nvPicPr>
          <p:cNvPr id="74" name="Picture 25" descr="Small_Business">
            <a:extLst>
              <a:ext uri="{FF2B5EF4-FFF2-40B4-BE49-F238E27FC236}">
                <a16:creationId xmlns:a16="http://schemas.microsoft.com/office/drawing/2014/main" id="{370A9B6D-25D1-0442-9584-3FA93E86893B}"/>
              </a:ext>
            </a:extLst>
          </p:cNvPr>
          <p:cNvPicPr>
            <a:picLocks noChangeAspect="1" noChangeArrowheads="1"/>
          </p:cNvPicPr>
          <p:nvPr/>
        </p:nvPicPr>
        <p:blipFill>
          <a:blip r:embed="rId8" cstate="print"/>
          <a:srcRect/>
          <a:stretch>
            <a:fillRect/>
          </a:stretch>
        </p:blipFill>
        <p:spPr bwMode="auto">
          <a:xfrm>
            <a:off x="4498661" y="2105922"/>
            <a:ext cx="1163638" cy="1023938"/>
          </a:xfrm>
          <a:prstGeom prst="rect">
            <a:avLst/>
          </a:prstGeom>
          <a:noFill/>
        </p:spPr>
      </p:pic>
      <p:sp>
        <p:nvSpPr>
          <p:cNvPr id="60" name="TextBox 59">
            <a:extLst>
              <a:ext uri="{FF2B5EF4-FFF2-40B4-BE49-F238E27FC236}">
                <a16:creationId xmlns:a16="http://schemas.microsoft.com/office/drawing/2014/main" id="{91628B1F-DB52-714F-9344-69EC30E26B70}"/>
              </a:ext>
            </a:extLst>
          </p:cNvPr>
          <p:cNvSpPr txBox="1"/>
          <p:nvPr/>
        </p:nvSpPr>
        <p:spPr>
          <a:xfrm>
            <a:off x="5634057" y="2527300"/>
            <a:ext cx="501163" cy="369332"/>
          </a:xfrm>
          <a:prstGeom prst="rect">
            <a:avLst/>
          </a:prstGeom>
          <a:noFill/>
        </p:spPr>
        <p:txBody>
          <a:bodyPr wrap="none" rtlCol="0">
            <a:spAutoFit/>
          </a:bodyPr>
          <a:lstStyle/>
          <a:p>
            <a:r>
              <a:rPr lang="en-US" dirty="0"/>
              <a:t>LLC</a:t>
            </a:r>
          </a:p>
        </p:txBody>
      </p:sp>
    </p:spTree>
    <p:extLst>
      <p:ext uri="{BB962C8B-B14F-4D97-AF65-F5344CB8AC3E}">
        <p14:creationId xmlns:p14="http://schemas.microsoft.com/office/powerpoint/2010/main" val="24503576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06AD20-2CF7-0847-8807-F0E0732CB277}"/>
              </a:ext>
            </a:extLst>
          </p:cNvPr>
          <p:cNvSpPr>
            <a:spLocks noGrp="1"/>
          </p:cNvSpPr>
          <p:nvPr>
            <p:ph type="title"/>
          </p:nvPr>
        </p:nvSpPr>
        <p:spPr/>
        <p:txBody>
          <a:bodyPr/>
          <a:lstStyle/>
          <a:p>
            <a:r>
              <a:rPr lang="en-US" dirty="0"/>
              <a:t>Note Well (Break out the reading glasses)</a:t>
            </a:r>
          </a:p>
        </p:txBody>
      </p:sp>
      <p:sp>
        <p:nvSpPr>
          <p:cNvPr id="3" name="Content Placeholder 2">
            <a:extLst>
              <a:ext uri="{FF2B5EF4-FFF2-40B4-BE49-F238E27FC236}">
                <a16:creationId xmlns:a16="http://schemas.microsoft.com/office/drawing/2014/main" id="{C07A5D85-87EB-EF41-BF41-A54CFC59B995}"/>
              </a:ext>
            </a:extLst>
          </p:cNvPr>
          <p:cNvSpPr>
            <a:spLocks noGrp="1"/>
          </p:cNvSpPr>
          <p:nvPr>
            <p:ph idx="1"/>
          </p:nvPr>
        </p:nvSpPr>
        <p:spPr>
          <a:xfrm>
            <a:off x="248477" y="1825625"/>
            <a:ext cx="11767931" cy="4351338"/>
          </a:xfrm>
        </p:spPr>
        <p:txBody>
          <a:bodyPr>
            <a:noAutofit/>
          </a:bodyPr>
          <a:lstStyle/>
          <a:p>
            <a:pPr marL="0" indent="0">
              <a:spcBef>
                <a:spcPts val="0"/>
              </a:spcBef>
              <a:buNone/>
            </a:pPr>
            <a:r>
              <a:rPr lang="en-US" sz="1600" dirty="0"/>
              <a:t>This is a reminder of IETF policies in effect on various topics such as patents or code of conduct. It is only meant to point you in the right direction. Exceptions may apply. The IETF's patent policy and the definition of an IETF "contribution" and "participation" are set forth in BCP 79; please read it carefully.</a:t>
            </a:r>
          </a:p>
          <a:p>
            <a:pPr marL="0" indent="0">
              <a:spcBef>
                <a:spcPts val="0"/>
              </a:spcBef>
              <a:buNone/>
            </a:pPr>
            <a:r>
              <a:rPr lang="en-US" sz="1600" dirty="0"/>
              <a:t>As a reminder:</a:t>
            </a:r>
          </a:p>
          <a:p>
            <a:pPr marL="0" indent="0">
              <a:spcBef>
                <a:spcPts val="0"/>
              </a:spcBef>
              <a:buNone/>
            </a:pPr>
            <a:r>
              <a:rPr lang="en-US" sz="1600" dirty="0"/>
              <a:t>By participating in the IETF, you agree to follow IETF processes and policies.</a:t>
            </a:r>
          </a:p>
          <a:p>
            <a:pPr marL="0" indent="0">
              <a:spcBef>
                <a:spcPts val="0"/>
              </a:spcBef>
              <a:buNone/>
            </a:pPr>
            <a:r>
              <a:rPr lang="en-US" sz="1600" dirty="0"/>
              <a:t>If you are aware that any IETF contribution is covered by patents or patent applications that are owned or controlled by you or your sponsor, you must disclose that fact, or not participate in the discussion.</a:t>
            </a:r>
          </a:p>
          <a:p>
            <a:pPr marL="0" indent="0">
              <a:spcBef>
                <a:spcPts val="0"/>
              </a:spcBef>
              <a:buNone/>
            </a:pPr>
            <a:r>
              <a:rPr lang="en-US" sz="1600" dirty="0"/>
              <a:t>As a participant in or attendee to any IETF activity you acknowledge that written, audio, video, and photographic records of meetings may be made public.</a:t>
            </a:r>
          </a:p>
          <a:p>
            <a:pPr marL="0" indent="0">
              <a:spcBef>
                <a:spcPts val="0"/>
              </a:spcBef>
              <a:buNone/>
            </a:pPr>
            <a:r>
              <a:rPr lang="en-US" sz="1600" dirty="0"/>
              <a:t>Personal information that you provide to IETF will be handled in accordance with the IETF Privacy Statement</a:t>
            </a:r>
          </a:p>
          <a:p>
            <a:pPr marL="0" indent="0">
              <a:spcBef>
                <a:spcPts val="0"/>
              </a:spcBef>
              <a:buNone/>
            </a:pPr>
            <a:r>
              <a:rPr lang="en-US" sz="1600" dirty="0"/>
              <a:t>As a participant or attendee, you agree to work respectfully with other participants; please contact the </a:t>
            </a:r>
            <a:r>
              <a:rPr lang="en-US" sz="1600" dirty="0" err="1"/>
              <a:t>ombudsteam</a:t>
            </a:r>
            <a:r>
              <a:rPr lang="en-US" sz="1600" dirty="0"/>
              <a:t>. (</a:t>
            </a:r>
            <a:r>
              <a:rPr lang="en-US" sz="1600" dirty="0">
                <a:hlinkClick r:id="rId2"/>
              </a:rPr>
              <a:t>https://www.ietf.org/contact/ombudsteam/</a:t>
            </a:r>
            <a:r>
              <a:rPr lang="en-US" sz="1600" dirty="0"/>
              <a:t>) if you have questions or concerns about this.</a:t>
            </a:r>
          </a:p>
          <a:p>
            <a:pPr marL="0" indent="0">
              <a:spcBef>
                <a:spcPts val="0"/>
              </a:spcBef>
              <a:buNone/>
            </a:pPr>
            <a:r>
              <a:rPr lang="en-US" sz="1600" dirty="0"/>
              <a:t>Definitive information is in the documents listed below and other IETF BCPs. For advice, please talk to WG chairs or ADs:</a:t>
            </a:r>
          </a:p>
          <a:p>
            <a:pPr marL="0" indent="0">
              <a:spcBef>
                <a:spcPts val="0"/>
              </a:spcBef>
              <a:buNone/>
            </a:pPr>
            <a:r>
              <a:rPr lang="en-US" sz="1600" dirty="0">
                <a:hlinkClick r:id="rId3"/>
              </a:rPr>
              <a:t>BCP 9</a:t>
            </a:r>
            <a:r>
              <a:rPr lang="en-US" sz="1600" dirty="0"/>
              <a:t> (Internet Standards Process)</a:t>
            </a:r>
          </a:p>
          <a:p>
            <a:pPr marL="0" indent="0">
              <a:spcBef>
                <a:spcPts val="0"/>
              </a:spcBef>
              <a:buNone/>
            </a:pPr>
            <a:r>
              <a:rPr lang="en-US" sz="1600" dirty="0">
                <a:hlinkClick r:id="rId4"/>
              </a:rPr>
              <a:t>BCP 25</a:t>
            </a:r>
            <a:r>
              <a:rPr lang="en-US" sz="1600" dirty="0"/>
              <a:t> (Working Group processes)</a:t>
            </a:r>
          </a:p>
          <a:p>
            <a:pPr marL="0" indent="0">
              <a:spcBef>
                <a:spcPts val="0"/>
              </a:spcBef>
              <a:buNone/>
            </a:pPr>
            <a:r>
              <a:rPr lang="en-US" sz="1600" dirty="0">
                <a:hlinkClick r:id="rId4"/>
              </a:rPr>
              <a:t>BCP 25</a:t>
            </a:r>
            <a:r>
              <a:rPr lang="en-US" sz="1600" dirty="0"/>
              <a:t> (Anti-Harassment Procedures) </a:t>
            </a:r>
          </a:p>
          <a:p>
            <a:pPr marL="0" indent="0">
              <a:spcBef>
                <a:spcPts val="0"/>
              </a:spcBef>
              <a:buNone/>
            </a:pPr>
            <a:r>
              <a:rPr lang="en-US" sz="1600" dirty="0">
                <a:hlinkClick r:id="rId5"/>
              </a:rPr>
              <a:t>BCP 54</a:t>
            </a:r>
            <a:r>
              <a:rPr lang="en-US" sz="1600" dirty="0"/>
              <a:t> (Code of Conduct)</a:t>
            </a:r>
          </a:p>
          <a:p>
            <a:pPr marL="0" indent="0">
              <a:spcBef>
                <a:spcPts val="0"/>
              </a:spcBef>
              <a:buNone/>
            </a:pPr>
            <a:r>
              <a:rPr lang="en-US" sz="1600" dirty="0">
                <a:hlinkClick r:id="rId6"/>
              </a:rPr>
              <a:t>BCP 78</a:t>
            </a:r>
            <a:r>
              <a:rPr lang="en-US" sz="1600" dirty="0"/>
              <a:t> (Copyright)</a:t>
            </a:r>
          </a:p>
          <a:p>
            <a:pPr marL="0" indent="0">
              <a:spcBef>
                <a:spcPts val="0"/>
              </a:spcBef>
              <a:buNone/>
            </a:pPr>
            <a:r>
              <a:rPr lang="en-US" sz="1600" dirty="0">
                <a:hlinkClick r:id="rId7"/>
              </a:rPr>
              <a:t>BCP 79</a:t>
            </a:r>
            <a:r>
              <a:rPr lang="en-US" sz="1600" dirty="0"/>
              <a:t> (Patents, Participation)</a:t>
            </a:r>
          </a:p>
          <a:p>
            <a:pPr marL="0" indent="0">
              <a:spcBef>
                <a:spcPts val="0"/>
              </a:spcBef>
              <a:buNone/>
            </a:pPr>
            <a:r>
              <a:rPr lang="en-US" sz="1600" dirty="0">
                <a:hlinkClick r:id="rId8"/>
              </a:rPr>
              <a:t>https://www.ietf.org/privacy-policy/</a:t>
            </a:r>
            <a:r>
              <a:rPr lang="en-US" sz="1600" dirty="0"/>
              <a:t> (Privacy Policy)</a:t>
            </a:r>
          </a:p>
          <a:p>
            <a:pPr marL="0" indent="0">
              <a:buNone/>
            </a:pPr>
            <a:endParaRPr lang="en-US" sz="1000" dirty="0"/>
          </a:p>
        </p:txBody>
      </p:sp>
      <p:sp>
        <p:nvSpPr>
          <p:cNvPr id="4" name="Date Placeholder 3">
            <a:extLst>
              <a:ext uri="{FF2B5EF4-FFF2-40B4-BE49-F238E27FC236}">
                <a16:creationId xmlns:a16="http://schemas.microsoft.com/office/drawing/2014/main" id="{CFBB789D-F741-E947-9D10-0C0D0B991E31}"/>
              </a:ext>
            </a:extLst>
          </p:cNvPr>
          <p:cNvSpPr>
            <a:spLocks noGrp="1"/>
          </p:cNvSpPr>
          <p:nvPr>
            <p:ph type="dt" sz="half" idx="10"/>
          </p:nvPr>
        </p:nvSpPr>
        <p:spPr/>
        <p:txBody>
          <a:bodyPr/>
          <a:lstStyle/>
          <a:p>
            <a:fld id="{96B532FF-58B1-3140-8A8E-96DD19832572}" type="datetime1">
              <a:rPr lang="de-CH" smtClean="0"/>
              <a:t>16.12.20</a:t>
            </a:fld>
            <a:endParaRPr lang="en-US"/>
          </a:p>
        </p:txBody>
      </p:sp>
      <p:sp>
        <p:nvSpPr>
          <p:cNvPr id="5" name="Slide Number Placeholder 4">
            <a:extLst>
              <a:ext uri="{FF2B5EF4-FFF2-40B4-BE49-F238E27FC236}">
                <a16:creationId xmlns:a16="http://schemas.microsoft.com/office/drawing/2014/main" id="{F0DF6D50-E44E-FA44-B672-57F4E983830E}"/>
              </a:ext>
            </a:extLst>
          </p:cNvPr>
          <p:cNvSpPr>
            <a:spLocks noGrp="1"/>
          </p:cNvSpPr>
          <p:nvPr>
            <p:ph type="sldNum" sz="quarter" idx="12"/>
          </p:nvPr>
        </p:nvSpPr>
        <p:spPr/>
        <p:txBody>
          <a:bodyPr/>
          <a:lstStyle/>
          <a:p>
            <a:fld id="{B85FD271-7F76-0A42-847C-B0640608FCD5}" type="slidenum">
              <a:rPr lang="en-US" smtClean="0"/>
              <a:t>3</a:t>
            </a:fld>
            <a:endParaRPr lang="en-US"/>
          </a:p>
        </p:txBody>
      </p:sp>
    </p:spTree>
    <p:extLst>
      <p:ext uri="{BB962C8B-B14F-4D97-AF65-F5344CB8AC3E}">
        <p14:creationId xmlns:p14="http://schemas.microsoft.com/office/powerpoint/2010/main" val="378447488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7E9E84-C7AE-EF4E-94D1-8FB8E7C91DBA}"/>
              </a:ext>
            </a:extLst>
          </p:cNvPr>
          <p:cNvSpPr>
            <a:spLocks noGrp="1"/>
          </p:cNvSpPr>
          <p:nvPr>
            <p:ph type="title"/>
          </p:nvPr>
        </p:nvSpPr>
        <p:spPr/>
        <p:txBody>
          <a:bodyPr/>
          <a:lstStyle/>
          <a:p>
            <a:r>
              <a:rPr lang="en-US" dirty="0"/>
              <a:t>Agenda</a:t>
            </a:r>
          </a:p>
        </p:txBody>
      </p:sp>
      <p:sp>
        <p:nvSpPr>
          <p:cNvPr id="3" name="Content Placeholder 2">
            <a:extLst>
              <a:ext uri="{FF2B5EF4-FFF2-40B4-BE49-F238E27FC236}">
                <a16:creationId xmlns:a16="http://schemas.microsoft.com/office/drawing/2014/main" id="{02172C25-9665-8A4E-BFB0-32255CC1C2C9}"/>
              </a:ext>
            </a:extLst>
          </p:cNvPr>
          <p:cNvSpPr>
            <a:spLocks noGrp="1"/>
          </p:cNvSpPr>
          <p:nvPr>
            <p:ph idx="1"/>
          </p:nvPr>
        </p:nvSpPr>
        <p:spPr/>
        <p:txBody>
          <a:bodyPr/>
          <a:lstStyle/>
          <a:p>
            <a:pPr marL="514350" indent="-514350">
              <a:buFont typeface="+mj-lt"/>
              <a:buAutoNum type="arabicPeriod"/>
            </a:pPr>
            <a:r>
              <a:rPr lang="en-US" dirty="0"/>
              <a:t>Note Well</a:t>
            </a:r>
          </a:p>
          <a:p>
            <a:pPr marL="514350" indent="-514350">
              <a:buFont typeface="+mj-lt"/>
              <a:buAutoNum type="arabicPeriod"/>
            </a:pPr>
            <a:r>
              <a:rPr lang="en-US" dirty="0"/>
              <a:t>Bash</a:t>
            </a:r>
          </a:p>
          <a:p>
            <a:pPr marL="514350" indent="-514350">
              <a:buFont typeface="+mj-lt"/>
              <a:buAutoNum type="arabicPeriod"/>
            </a:pPr>
            <a:r>
              <a:rPr lang="en-US" dirty="0"/>
              <a:t>Review Issues (12, 24, 13)</a:t>
            </a:r>
          </a:p>
          <a:p>
            <a:pPr marL="457200" lvl="1" indent="0">
              <a:buNone/>
            </a:pPr>
            <a:r>
              <a:rPr lang="en-US" dirty="0"/>
              <a:t>– don’t expect to get through them all</a:t>
            </a:r>
          </a:p>
          <a:p>
            <a:pPr marL="514350" indent="-514350">
              <a:buFont typeface="+mj-lt"/>
              <a:buAutoNum type="arabicPeriod"/>
            </a:pPr>
            <a:r>
              <a:rPr lang="en-US" dirty="0"/>
              <a:t>AOB</a:t>
            </a:r>
          </a:p>
          <a:p>
            <a:pPr marL="514350" indent="-514350">
              <a:buFont typeface="+mj-lt"/>
              <a:buAutoNum type="arabicPeriod"/>
            </a:pPr>
            <a:endParaRPr lang="en-US" dirty="0"/>
          </a:p>
          <a:p>
            <a:pPr marL="514350" indent="-514350">
              <a:buFont typeface="+mj-lt"/>
              <a:buAutoNum type="arabicPeriod"/>
            </a:pPr>
            <a:endParaRPr lang="en-US" dirty="0"/>
          </a:p>
        </p:txBody>
      </p:sp>
      <p:sp>
        <p:nvSpPr>
          <p:cNvPr id="4" name="Date Placeholder 3">
            <a:extLst>
              <a:ext uri="{FF2B5EF4-FFF2-40B4-BE49-F238E27FC236}">
                <a16:creationId xmlns:a16="http://schemas.microsoft.com/office/drawing/2014/main" id="{5A85A7F2-B754-4643-8D70-29DFEE136CB8}"/>
              </a:ext>
            </a:extLst>
          </p:cNvPr>
          <p:cNvSpPr>
            <a:spLocks noGrp="1"/>
          </p:cNvSpPr>
          <p:nvPr>
            <p:ph type="dt" sz="half" idx="10"/>
          </p:nvPr>
        </p:nvSpPr>
        <p:spPr/>
        <p:txBody>
          <a:bodyPr/>
          <a:lstStyle/>
          <a:p>
            <a:fld id="{B7538AA6-9698-D94C-92FB-CB7C80CB826D}" type="datetime1">
              <a:rPr lang="de-CH" smtClean="0"/>
              <a:t>16.12.20</a:t>
            </a:fld>
            <a:endParaRPr lang="en-US"/>
          </a:p>
        </p:txBody>
      </p:sp>
      <p:sp>
        <p:nvSpPr>
          <p:cNvPr id="5" name="Slide Number Placeholder 4">
            <a:extLst>
              <a:ext uri="{FF2B5EF4-FFF2-40B4-BE49-F238E27FC236}">
                <a16:creationId xmlns:a16="http://schemas.microsoft.com/office/drawing/2014/main" id="{9D437A85-5A3A-224F-87EE-96D2EC52E5C4}"/>
              </a:ext>
            </a:extLst>
          </p:cNvPr>
          <p:cNvSpPr>
            <a:spLocks noGrp="1"/>
          </p:cNvSpPr>
          <p:nvPr>
            <p:ph type="sldNum" sz="quarter" idx="12"/>
          </p:nvPr>
        </p:nvSpPr>
        <p:spPr/>
        <p:txBody>
          <a:bodyPr/>
          <a:lstStyle/>
          <a:p>
            <a:fld id="{B85FD271-7F76-0A42-847C-B0640608FCD5}" type="slidenum">
              <a:rPr lang="en-US" smtClean="0"/>
              <a:t>4</a:t>
            </a:fld>
            <a:endParaRPr lang="en-US"/>
          </a:p>
        </p:txBody>
      </p:sp>
    </p:spTree>
    <p:extLst>
      <p:ext uri="{BB962C8B-B14F-4D97-AF65-F5344CB8AC3E}">
        <p14:creationId xmlns:p14="http://schemas.microsoft.com/office/powerpoint/2010/main" val="85855825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40AD4D-5548-2B44-A0B4-568586958773}"/>
              </a:ext>
            </a:extLst>
          </p:cNvPr>
          <p:cNvSpPr>
            <a:spLocks noGrp="1"/>
          </p:cNvSpPr>
          <p:nvPr>
            <p:ph type="title"/>
          </p:nvPr>
        </p:nvSpPr>
        <p:spPr/>
        <p:txBody>
          <a:bodyPr/>
          <a:lstStyle/>
          <a:p>
            <a:r>
              <a:rPr lang="en-US" dirty="0"/>
              <a:t>Issues 12, 24: Is the expert an advisor (RSA) vs an executive editor (RSE)</a:t>
            </a:r>
          </a:p>
        </p:txBody>
      </p:sp>
      <p:sp>
        <p:nvSpPr>
          <p:cNvPr id="3" name="Content Placeholder 2">
            <a:extLst>
              <a:ext uri="{FF2B5EF4-FFF2-40B4-BE49-F238E27FC236}">
                <a16:creationId xmlns:a16="http://schemas.microsoft.com/office/drawing/2014/main" id="{FBC7CFED-0337-3441-BF93-F2BEDE4D57B8}"/>
              </a:ext>
            </a:extLst>
          </p:cNvPr>
          <p:cNvSpPr>
            <a:spLocks noGrp="1"/>
          </p:cNvSpPr>
          <p:nvPr>
            <p:ph idx="1"/>
          </p:nvPr>
        </p:nvSpPr>
        <p:spPr/>
        <p:txBody>
          <a:bodyPr>
            <a:normAutofit fontScale="70000" lnSpcReduction="20000"/>
          </a:bodyPr>
          <a:lstStyle/>
          <a:p>
            <a:pPr marL="0" indent="0">
              <a:buNone/>
            </a:pPr>
            <a:r>
              <a:rPr lang="en-US" b="1" dirty="0"/>
              <a:t>Things on which we have rough consensus:</a:t>
            </a:r>
          </a:p>
          <a:p>
            <a:r>
              <a:rPr lang="en-US" dirty="0"/>
              <a:t>The person can raise issues </a:t>
            </a:r>
          </a:p>
          <a:p>
            <a:r>
              <a:rPr lang="en-US" dirty="0"/>
              <a:t>The person does not make strategic decisions but that those are decided by the strategic body.</a:t>
            </a:r>
          </a:p>
          <a:p>
            <a:r>
              <a:rPr lang="en-US" dirty="0"/>
              <a:t>The person does not direct the RPC/REP.</a:t>
            </a:r>
          </a:p>
          <a:p>
            <a:pPr marL="0" indent="0">
              <a:buNone/>
            </a:pPr>
            <a:r>
              <a:rPr lang="en-US" b="1" dirty="0"/>
              <a:t>Things on which we think we have rough consensus (we’ll check):</a:t>
            </a:r>
          </a:p>
          <a:p>
            <a:r>
              <a:rPr lang="en-US" dirty="0"/>
              <a:t>The RSE does </a:t>
            </a:r>
            <a:r>
              <a:rPr lang="en-US" b="1" dirty="0"/>
              <a:t>not</a:t>
            </a:r>
            <a:r>
              <a:rPr lang="en-US" dirty="0"/>
              <a:t> chair the strategic body.</a:t>
            </a:r>
          </a:p>
          <a:p>
            <a:r>
              <a:rPr lang="en-US" dirty="0"/>
              <a:t>The RSE can provide the RPC advice on how to address questions relating to the existing process.</a:t>
            </a:r>
          </a:p>
          <a:p>
            <a:pPr marL="0" indent="0">
              <a:buNone/>
            </a:pPr>
            <a:r>
              <a:rPr lang="en-US" b="1" dirty="0"/>
              <a:t>Where we left things:</a:t>
            </a:r>
          </a:p>
          <a:p>
            <a:r>
              <a:rPr lang="en-US" dirty="0"/>
              <a:t>What is the expected working relationship between this person and the RPC, and the RPC and the strategic body?</a:t>
            </a:r>
          </a:p>
          <a:p>
            <a:r>
              <a:rPr lang="en-US" dirty="0"/>
              <a:t>Given a corner case, who makes the final decision on a document?</a:t>
            </a:r>
          </a:p>
          <a:p>
            <a:pPr lvl="1"/>
            <a:r>
              <a:rPr lang="en-US" dirty="0"/>
              <a:t>What happens if someone wants to step out of the style guide?</a:t>
            </a:r>
          </a:p>
          <a:p>
            <a:pPr lvl="1"/>
            <a:r>
              <a:rPr lang="en-US" dirty="0"/>
              <a:t>Who owns the style guide?</a:t>
            </a:r>
          </a:p>
        </p:txBody>
      </p:sp>
      <p:sp>
        <p:nvSpPr>
          <p:cNvPr id="4" name="Date Placeholder 3">
            <a:extLst>
              <a:ext uri="{FF2B5EF4-FFF2-40B4-BE49-F238E27FC236}">
                <a16:creationId xmlns:a16="http://schemas.microsoft.com/office/drawing/2014/main" id="{81575EC4-036D-5A42-AA81-6C538097D10D}"/>
              </a:ext>
            </a:extLst>
          </p:cNvPr>
          <p:cNvSpPr>
            <a:spLocks noGrp="1"/>
          </p:cNvSpPr>
          <p:nvPr>
            <p:ph type="dt" sz="half" idx="10"/>
          </p:nvPr>
        </p:nvSpPr>
        <p:spPr/>
        <p:txBody>
          <a:bodyPr/>
          <a:lstStyle/>
          <a:p>
            <a:fld id="{44142C1B-1F2D-3A45-8C69-73ECDDCB3458}" type="datetime1">
              <a:rPr lang="de-CH" smtClean="0"/>
              <a:t>16.12.20</a:t>
            </a:fld>
            <a:endParaRPr lang="en-US"/>
          </a:p>
        </p:txBody>
      </p:sp>
      <p:sp>
        <p:nvSpPr>
          <p:cNvPr id="5" name="Slide Number Placeholder 4">
            <a:extLst>
              <a:ext uri="{FF2B5EF4-FFF2-40B4-BE49-F238E27FC236}">
                <a16:creationId xmlns:a16="http://schemas.microsoft.com/office/drawing/2014/main" id="{EC058B71-B696-E645-A156-AA23E976B5FF}"/>
              </a:ext>
            </a:extLst>
          </p:cNvPr>
          <p:cNvSpPr>
            <a:spLocks noGrp="1"/>
          </p:cNvSpPr>
          <p:nvPr>
            <p:ph type="sldNum" sz="quarter" idx="12"/>
          </p:nvPr>
        </p:nvSpPr>
        <p:spPr/>
        <p:txBody>
          <a:bodyPr/>
          <a:lstStyle/>
          <a:p>
            <a:fld id="{B85FD271-7F76-0A42-847C-B0640608FCD5}" type="slidenum">
              <a:rPr lang="en-US" smtClean="0"/>
              <a:t>5</a:t>
            </a:fld>
            <a:endParaRPr lang="en-US"/>
          </a:p>
        </p:txBody>
      </p:sp>
    </p:spTree>
    <p:extLst>
      <p:ext uri="{BB962C8B-B14F-4D97-AF65-F5344CB8AC3E}">
        <p14:creationId xmlns:p14="http://schemas.microsoft.com/office/powerpoint/2010/main" val="187941121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EE8357-BBAA-BF4D-9522-94033F129ECF}"/>
              </a:ext>
            </a:extLst>
          </p:cNvPr>
          <p:cNvSpPr>
            <a:spLocks noGrp="1"/>
          </p:cNvSpPr>
          <p:nvPr>
            <p:ph type="title"/>
          </p:nvPr>
        </p:nvSpPr>
        <p:spPr/>
        <p:txBody>
          <a:bodyPr/>
          <a:lstStyle/>
          <a:p>
            <a:r>
              <a:rPr lang="en-US" dirty="0"/>
              <a:t>Brian’s Text (slightly modified)</a:t>
            </a:r>
          </a:p>
        </p:txBody>
      </p:sp>
      <p:sp>
        <p:nvSpPr>
          <p:cNvPr id="3" name="Content Placeholder 2">
            <a:extLst>
              <a:ext uri="{FF2B5EF4-FFF2-40B4-BE49-F238E27FC236}">
                <a16:creationId xmlns:a16="http://schemas.microsoft.com/office/drawing/2014/main" id="{FB36FB04-AF3E-414E-9A8E-E8CE06460897}"/>
              </a:ext>
            </a:extLst>
          </p:cNvPr>
          <p:cNvSpPr>
            <a:spLocks noGrp="1"/>
          </p:cNvSpPr>
          <p:nvPr>
            <p:ph idx="1"/>
          </p:nvPr>
        </p:nvSpPr>
        <p:spPr/>
        <p:txBody>
          <a:bodyPr>
            <a:normAutofit fontScale="85000" lnSpcReduction="20000"/>
          </a:bodyPr>
          <a:lstStyle/>
          <a:p>
            <a:pPr marL="0" indent="0">
              <a:buNone/>
            </a:pPr>
            <a:r>
              <a:rPr lang="en-US" dirty="0"/>
              <a:t># Role of the RFC Series </a:t>
            </a:r>
            <a:r>
              <a:rPr lang="en-US" b="1" dirty="0"/>
              <a:t>Editor</a:t>
            </a:r>
            <a:br>
              <a:rPr lang="en-US" dirty="0"/>
            </a:br>
            <a:br>
              <a:rPr lang="en-US" dirty="0"/>
            </a:br>
            <a:r>
              <a:rPr lang="en-US" dirty="0"/>
              <a:t>This person will be a senior professional with deep knowledge of technical publishing.</a:t>
            </a:r>
            <a:br>
              <a:rPr lang="en-US" dirty="0"/>
            </a:br>
            <a:br>
              <a:rPr lang="en-US" dirty="0"/>
            </a:br>
            <a:r>
              <a:rPr lang="en-US" dirty="0"/>
              <a:t>The RS</a:t>
            </a:r>
            <a:r>
              <a:rPr lang="en-US" b="1" dirty="0"/>
              <a:t>E</a:t>
            </a:r>
            <a:r>
              <a:rPr lang="en-US" dirty="0"/>
              <a:t> will operate by providing expert advice to the RSAWG, and if requested, to the RPC, on any relevant matters. The RS</a:t>
            </a:r>
            <a:r>
              <a:rPr lang="en-US" b="1" dirty="0"/>
              <a:t>E</a:t>
            </a:r>
            <a:r>
              <a:rPr lang="en-US" dirty="0"/>
              <a:t> is expected to be active in proposing improvements to the RFC Series, and in developing vision and policy documents.  For example, the RSE might be consulted about proposed changes to the style guide, RFC formatting in general, web presence, copyright matters, or archiving policy, or might of their own initiative suggest such changes to the RSAWG.</a:t>
            </a:r>
            <a:br>
              <a:rPr lang="en-US" dirty="0"/>
            </a:br>
            <a:br>
              <a:rPr lang="en-US" dirty="0"/>
            </a:br>
            <a:r>
              <a:rPr lang="en-US" dirty="0"/>
              <a:t>The RS</a:t>
            </a:r>
            <a:r>
              <a:rPr lang="en-US" b="1" dirty="0"/>
              <a:t>E</a:t>
            </a:r>
            <a:r>
              <a:rPr lang="en-US" dirty="0"/>
              <a:t> is expected to actively participate in all RSAWG meetings, </a:t>
            </a:r>
            <a:r>
              <a:rPr lang="en-US" b="1" dirty="0">
                <a:solidFill>
                  <a:srgbClr val="FF0000"/>
                </a:solidFill>
              </a:rPr>
              <a:t>and to have an ongoing working relationship with the RPC and tooling team.</a:t>
            </a:r>
            <a:br>
              <a:rPr lang="en-US" dirty="0"/>
            </a:br>
            <a:br>
              <a:rPr lang="en-US" dirty="0">
                <a:solidFill>
                  <a:srgbClr val="FF0000"/>
                </a:solidFill>
              </a:rPr>
            </a:br>
            <a:endParaRPr lang="en-US" dirty="0">
              <a:solidFill>
                <a:srgbClr val="FF0000"/>
              </a:solidFill>
            </a:endParaRPr>
          </a:p>
        </p:txBody>
      </p:sp>
      <p:sp>
        <p:nvSpPr>
          <p:cNvPr id="4" name="Date Placeholder 3">
            <a:extLst>
              <a:ext uri="{FF2B5EF4-FFF2-40B4-BE49-F238E27FC236}">
                <a16:creationId xmlns:a16="http://schemas.microsoft.com/office/drawing/2014/main" id="{AC90FF94-4E2B-DA44-8E4A-6C95DFBE0DDD}"/>
              </a:ext>
            </a:extLst>
          </p:cNvPr>
          <p:cNvSpPr>
            <a:spLocks noGrp="1"/>
          </p:cNvSpPr>
          <p:nvPr>
            <p:ph type="dt" sz="half" idx="10"/>
          </p:nvPr>
        </p:nvSpPr>
        <p:spPr/>
        <p:txBody>
          <a:bodyPr/>
          <a:lstStyle/>
          <a:p>
            <a:fld id="{19841ED2-231F-3A4A-866C-4ADCDB121353}" type="datetime1">
              <a:rPr lang="de-CH" smtClean="0"/>
              <a:t>16.12.20</a:t>
            </a:fld>
            <a:endParaRPr lang="en-US"/>
          </a:p>
        </p:txBody>
      </p:sp>
      <p:sp>
        <p:nvSpPr>
          <p:cNvPr id="5" name="Slide Number Placeholder 4">
            <a:extLst>
              <a:ext uri="{FF2B5EF4-FFF2-40B4-BE49-F238E27FC236}">
                <a16:creationId xmlns:a16="http://schemas.microsoft.com/office/drawing/2014/main" id="{10D90094-CA30-484B-A31D-F36DA9F9EFC3}"/>
              </a:ext>
            </a:extLst>
          </p:cNvPr>
          <p:cNvSpPr>
            <a:spLocks noGrp="1"/>
          </p:cNvSpPr>
          <p:nvPr>
            <p:ph type="sldNum" sz="quarter" idx="12"/>
          </p:nvPr>
        </p:nvSpPr>
        <p:spPr/>
        <p:txBody>
          <a:bodyPr/>
          <a:lstStyle/>
          <a:p>
            <a:fld id="{B85FD271-7F76-0A42-847C-B0640608FCD5}" type="slidenum">
              <a:rPr lang="en-US" smtClean="0"/>
              <a:t>6</a:t>
            </a:fld>
            <a:endParaRPr lang="en-US"/>
          </a:p>
        </p:txBody>
      </p:sp>
    </p:spTree>
    <p:extLst>
      <p:ext uri="{BB962C8B-B14F-4D97-AF65-F5344CB8AC3E}">
        <p14:creationId xmlns:p14="http://schemas.microsoft.com/office/powerpoint/2010/main" val="177275883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DA4FCC-B123-8645-A617-458DDD1D676C}"/>
              </a:ext>
            </a:extLst>
          </p:cNvPr>
          <p:cNvSpPr>
            <a:spLocks noGrp="1"/>
          </p:cNvSpPr>
          <p:nvPr>
            <p:ph type="title"/>
          </p:nvPr>
        </p:nvSpPr>
        <p:spPr/>
        <p:txBody>
          <a:bodyPr/>
          <a:lstStyle/>
          <a:p>
            <a:r>
              <a:rPr lang="en-US" dirty="0"/>
              <a:t>Issue 13: WG or Board model?</a:t>
            </a:r>
          </a:p>
        </p:txBody>
      </p:sp>
      <p:sp>
        <p:nvSpPr>
          <p:cNvPr id="3" name="Content Placeholder 2">
            <a:extLst>
              <a:ext uri="{FF2B5EF4-FFF2-40B4-BE49-F238E27FC236}">
                <a16:creationId xmlns:a16="http://schemas.microsoft.com/office/drawing/2014/main" id="{CF8E4DD8-DC0D-EA4B-8021-9F660E864665}"/>
              </a:ext>
            </a:extLst>
          </p:cNvPr>
          <p:cNvSpPr>
            <a:spLocks noGrp="1"/>
          </p:cNvSpPr>
          <p:nvPr>
            <p:ph idx="1"/>
          </p:nvPr>
        </p:nvSpPr>
        <p:spPr>
          <a:xfrm>
            <a:off x="768626" y="1835564"/>
            <a:ext cx="10515600" cy="4351338"/>
          </a:xfrm>
        </p:spPr>
        <p:txBody>
          <a:bodyPr>
            <a:normAutofit fontScale="85000" lnSpcReduction="20000"/>
          </a:bodyPr>
          <a:lstStyle/>
          <a:p>
            <a:pPr marL="0" indent="0">
              <a:buNone/>
            </a:pPr>
            <a:r>
              <a:rPr lang="en-US" b="1" dirty="0"/>
              <a:t>Things on which we have consensus:</a:t>
            </a:r>
          </a:p>
          <a:p>
            <a:r>
              <a:rPr lang="en-US" dirty="0"/>
              <a:t>There is </a:t>
            </a:r>
            <a:r>
              <a:rPr lang="en-US" b="1" dirty="0"/>
              <a:t>some</a:t>
            </a:r>
            <a:r>
              <a:rPr lang="en-US" dirty="0"/>
              <a:t> strategic body</a:t>
            </a:r>
          </a:p>
          <a:p>
            <a:pPr marL="0" indent="0">
              <a:buNone/>
            </a:pPr>
            <a:r>
              <a:rPr lang="en-US" b="1" dirty="0"/>
              <a:t>We think we are likely to have consensus on the following (we’ll check):</a:t>
            </a:r>
          </a:p>
          <a:p>
            <a:r>
              <a:rPr lang="en-US" dirty="0"/>
              <a:t>The RSE, stream managers, and a representative of the RPC are expected to participated in all meetings and in online discussions.</a:t>
            </a:r>
          </a:p>
          <a:p>
            <a:pPr marL="0" indent="0">
              <a:buNone/>
            </a:pPr>
            <a:r>
              <a:rPr lang="en-US" b="1" dirty="0"/>
              <a:t>We need a bit more clarity on this point (restated):</a:t>
            </a:r>
          </a:p>
          <a:p>
            <a:r>
              <a:rPr lang="en-US" dirty="0"/>
              <a:t>All strategic body meetings are open to the public, all discussions of issues take place on open mailing lists.</a:t>
            </a:r>
          </a:p>
          <a:p>
            <a:r>
              <a:rPr lang="en-US" dirty="0"/>
              <a:t>Strategic decisions get documented in RFCs </a:t>
            </a:r>
          </a:p>
          <a:p>
            <a:pPr lvl="1"/>
            <a:r>
              <a:rPr lang="en-US" dirty="0"/>
              <a:t>but we're not sure if this has been sufficiently discussed and may need its own issue</a:t>
            </a:r>
          </a:p>
          <a:p>
            <a:pPr marL="0" indent="0">
              <a:buNone/>
            </a:pPr>
            <a:r>
              <a:rPr lang="en-US" b="1" dirty="0"/>
              <a:t>We do not yet have consensus on this point:</a:t>
            </a:r>
          </a:p>
          <a:p>
            <a:r>
              <a:rPr lang="en-US" dirty="0"/>
              <a:t>Who has decision-making power: is it the board or an open WG?</a:t>
            </a:r>
          </a:p>
          <a:p>
            <a:pPr marL="0" indent="0">
              <a:buNone/>
            </a:pPr>
            <a:endParaRPr lang="en-US" b="1" dirty="0"/>
          </a:p>
          <a:p>
            <a:pPr marL="0" indent="0">
              <a:buNone/>
            </a:pPr>
            <a:endParaRPr lang="en-US" dirty="0"/>
          </a:p>
        </p:txBody>
      </p:sp>
      <p:sp>
        <p:nvSpPr>
          <p:cNvPr id="4" name="Date Placeholder 3">
            <a:extLst>
              <a:ext uri="{FF2B5EF4-FFF2-40B4-BE49-F238E27FC236}">
                <a16:creationId xmlns:a16="http://schemas.microsoft.com/office/drawing/2014/main" id="{A6A2798A-EB08-4646-A7C3-9B4B92BFA1F4}"/>
              </a:ext>
            </a:extLst>
          </p:cNvPr>
          <p:cNvSpPr>
            <a:spLocks noGrp="1"/>
          </p:cNvSpPr>
          <p:nvPr>
            <p:ph type="dt" sz="half" idx="10"/>
          </p:nvPr>
        </p:nvSpPr>
        <p:spPr/>
        <p:txBody>
          <a:bodyPr/>
          <a:lstStyle/>
          <a:p>
            <a:fld id="{6236D14A-7872-4648-806E-1ECE0380DD66}" type="datetime1">
              <a:rPr lang="de-CH" smtClean="0"/>
              <a:t>16.12.20</a:t>
            </a:fld>
            <a:endParaRPr lang="en-US"/>
          </a:p>
        </p:txBody>
      </p:sp>
      <p:sp>
        <p:nvSpPr>
          <p:cNvPr id="5" name="Slide Number Placeholder 4">
            <a:extLst>
              <a:ext uri="{FF2B5EF4-FFF2-40B4-BE49-F238E27FC236}">
                <a16:creationId xmlns:a16="http://schemas.microsoft.com/office/drawing/2014/main" id="{CC9941BA-CAAA-0049-A1E1-EE7D3CEC13D0}"/>
              </a:ext>
            </a:extLst>
          </p:cNvPr>
          <p:cNvSpPr>
            <a:spLocks noGrp="1"/>
          </p:cNvSpPr>
          <p:nvPr>
            <p:ph type="sldNum" sz="quarter" idx="12"/>
          </p:nvPr>
        </p:nvSpPr>
        <p:spPr/>
        <p:txBody>
          <a:bodyPr/>
          <a:lstStyle/>
          <a:p>
            <a:fld id="{B85FD271-7F76-0A42-847C-B0640608FCD5}" type="slidenum">
              <a:rPr lang="en-US" smtClean="0"/>
              <a:t>7</a:t>
            </a:fld>
            <a:endParaRPr lang="en-US"/>
          </a:p>
        </p:txBody>
      </p:sp>
    </p:spTree>
    <p:extLst>
      <p:ext uri="{BB962C8B-B14F-4D97-AF65-F5344CB8AC3E}">
        <p14:creationId xmlns:p14="http://schemas.microsoft.com/office/powerpoint/2010/main" val="166030938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1E1D81-1C70-B24B-8850-1C6773C750E4}"/>
              </a:ext>
            </a:extLst>
          </p:cNvPr>
          <p:cNvSpPr>
            <a:spLocks noGrp="1"/>
          </p:cNvSpPr>
          <p:nvPr>
            <p:ph type="title"/>
          </p:nvPr>
        </p:nvSpPr>
        <p:spPr/>
        <p:txBody>
          <a:bodyPr>
            <a:normAutofit fontScale="90000"/>
          </a:bodyPr>
          <a:lstStyle/>
          <a:p>
            <a:r>
              <a:rPr lang="en-US" dirty="0"/>
              <a:t>Discussion: Who has decision-making power: is it the board or an open WG?</a:t>
            </a:r>
            <a:br>
              <a:rPr lang="en-US" dirty="0"/>
            </a:br>
            <a:endParaRPr lang="en-US" dirty="0"/>
          </a:p>
        </p:txBody>
      </p:sp>
      <p:sp>
        <p:nvSpPr>
          <p:cNvPr id="3" name="Content Placeholder 2">
            <a:extLst>
              <a:ext uri="{FF2B5EF4-FFF2-40B4-BE49-F238E27FC236}">
                <a16:creationId xmlns:a16="http://schemas.microsoft.com/office/drawing/2014/main" id="{4E4530F6-DCE7-0545-92D7-6226A61C1369}"/>
              </a:ext>
            </a:extLst>
          </p:cNvPr>
          <p:cNvSpPr>
            <a:spLocks noGrp="1"/>
          </p:cNvSpPr>
          <p:nvPr>
            <p:ph idx="1"/>
          </p:nvPr>
        </p:nvSpPr>
        <p:spPr/>
        <p:txBody>
          <a:bodyPr>
            <a:normAutofit fontScale="85000" lnSpcReduction="20000"/>
          </a:bodyPr>
          <a:lstStyle/>
          <a:p>
            <a:r>
              <a:rPr lang="en-US" dirty="0"/>
              <a:t>WG model</a:t>
            </a:r>
          </a:p>
          <a:p>
            <a:pPr lvl="1"/>
            <a:r>
              <a:rPr lang="en-US" dirty="0"/>
              <a:t>Rough consensus can deadlock</a:t>
            </a:r>
          </a:p>
          <a:p>
            <a:pPr lvl="2"/>
            <a:r>
              <a:rPr lang="en-US" dirty="0"/>
              <a:t>Is this a bug or a feature or both?</a:t>
            </a:r>
          </a:p>
          <a:p>
            <a:pPr lvl="2"/>
            <a:r>
              <a:rPr lang="en-US" dirty="0"/>
              <a:t>Would any process help to resolve a concern about this?</a:t>
            </a:r>
          </a:p>
          <a:p>
            <a:pPr lvl="1"/>
            <a:r>
              <a:rPr lang="en-US" dirty="0"/>
              <a:t>Diffused accountability</a:t>
            </a:r>
          </a:p>
          <a:p>
            <a:pPr lvl="2"/>
            <a:r>
              <a:rPr lang="en-US" dirty="0"/>
              <a:t>Who do we point the finger at if things go wrong?</a:t>
            </a:r>
          </a:p>
          <a:p>
            <a:pPr lvl="2"/>
            <a:r>
              <a:rPr lang="en-US" dirty="0"/>
              <a:t>Could we move from this mode to a board model if we really did deadlock?</a:t>
            </a:r>
          </a:p>
          <a:p>
            <a:pPr lvl="1"/>
            <a:r>
              <a:rPr lang="en-US" dirty="0"/>
              <a:t>Weak RS[EA] could be problematic.</a:t>
            </a:r>
          </a:p>
          <a:p>
            <a:pPr lvl="2"/>
            <a:r>
              <a:rPr lang="en-US" dirty="0"/>
              <a:t>How to measure series health?</a:t>
            </a:r>
          </a:p>
          <a:p>
            <a:r>
              <a:rPr lang="en-US" dirty="0"/>
              <a:t>Board model</a:t>
            </a:r>
          </a:p>
          <a:p>
            <a:pPr lvl="1"/>
            <a:r>
              <a:rPr lang="en-US" dirty="0"/>
              <a:t>Not community driven</a:t>
            </a:r>
          </a:p>
          <a:p>
            <a:pPr lvl="2"/>
            <a:r>
              <a:rPr lang="en-US" dirty="0"/>
              <a:t>Require some community expression of support/allow for objections for any board decision?</a:t>
            </a:r>
          </a:p>
          <a:p>
            <a:pPr lvl="3"/>
            <a:r>
              <a:rPr lang="en-US" dirty="0"/>
              <a:t>Who gauges that support?</a:t>
            </a:r>
          </a:p>
          <a:p>
            <a:pPr lvl="2"/>
            <a:r>
              <a:rPr lang="en-US" dirty="0"/>
              <a:t>Creates its own gravity – board members have to show success</a:t>
            </a:r>
          </a:p>
          <a:p>
            <a:pPr lvl="3"/>
            <a:r>
              <a:rPr lang="en-US" dirty="0"/>
              <a:t>Only ex-officio participation?</a:t>
            </a:r>
          </a:p>
          <a:p>
            <a:pPr lvl="2"/>
            <a:r>
              <a:rPr lang="en-US" dirty="0"/>
              <a:t>Ex-officio participation can make accountability difficult.</a:t>
            </a:r>
          </a:p>
        </p:txBody>
      </p:sp>
      <p:sp>
        <p:nvSpPr>
          <p:cNvPr id="4" name="Date Placeholder 3">
            <a:extLst>
              <a:ext uri="{FF2B5EF4-FFF2-40B4-BE49-F238E27FC236}">
                <a16:creationId xmlns:a16="http://schemas.microsoft.com/office/drawing/2014/main" id="{DBBC0ED1-430D-7E4B-9EB7-29983AE4A398}"/>
              </a:ext>
            </a:extLst>
          </p:cNvPr>
          <p:cNvSpPr>
            <a:spLocks noGrp="1"/>
          </p:cNvSpPr>
          <p:nvPr>
            <p:ph type="dt" sz="half" idx="10"/>
          </p:nvPr>
        </p:nvSpPr>
        <p:spPr/>
        <p:txBody>
          <a:bodyPr/>
          <a:lstStyle/>
          <a:p>
            <a:fld id="{8EA11B2F-39E5-F140-9400-3968E681B92D}" type="datetime1">
              <a:rPr lang="de-CH" smtClean="0"/>
              <a:t>16.12.20</a:t>
            </a:fld>
            <a:endParaRPr lang="en-US"/>
          </a:p>
        </p:txBody>
      </p:sp>
      <p:sp>
        <p:nvSpPr>
          <p:cNvPr id="5" name="Slide Number Placeholder 4">
            <a:extLst>
              <a:ext uri="{FF2B5EF4-FFF2-40B4-BE49-F238E27FC236}">
                <a16:creationId xmlns:a16="http://schemas.microsoft.com/office/drawing/2014/main" id="{D225019C-4AE0-7842-96BC-57DDA8379606}"/>
              </a:ext>
            </a:extLst>
          </p:cNvPr>
          <p:cNvSpPr>
            <a:spLocks noGrp="1"/>
          </p:cNvSpPr>
          <p:nvPr>
            <p:ph type="sldNum" sz="quarter" idx="12"/>
          </p:nvPr>
        </p:nvSpPr>
        <p:spPr/>
        <p:txBody>
          <a:bodyPr/>
          <a:lstStyle/>
          <a:p>
            <a:fld id="{B85FD271-7F76-0A42-847C-B0640608FCD5}" type="slidenum">
              <a:rPr lang="en-US" smtClean="0"/>
              <a:t>8</a:t>
            </a:fld>
            <a:endParaRPr lang="en-US"/>
          </a:p>
        </p:txBody>
      </p:sp>
    </p:spTree>
    <p:extLst>
      <p:ext uri="{BB962C8B-B14F-4D97-AF65-F5344CB8AC3E}">
        <p14:creationId xmlns:p14="http://schemas.microsoft.com/office/powerpoint/2010/main" val="89775159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037A85-5447-2E47-B8CE-F5F54AAF996D}"/>
              </a:ext>
            </a:extLst>
          </p:cNvPr>
          <p:cNvSpPr>
            <a:spLocks noGrp="1"/>
          </p:cNvSpPr>
          <p:nvPr>
            <p:ph type="title"/>
          </p:nvPr>
        </p:nvSpPr>
        <p:spPr/>
        <p:txBody>
          <a:bodyPr/>
          <a:lstStyle/>
          <a:p>
            <a:r>
              <a:rPr lang="en-US" dirty="0"/>
              <a:t>Issue 13 (</a:t>
            </a:r>
            <a:r>
              <a:rPr lang="en-US" dirty="0" err="1"/>
              <a:t>ctd</a:t>
            </a:r>
            <a:r>
              <a:rPr lang="en-US" dirty="0"/>
              <a:t>)</a:t>
            </a:r>
          </a:p>
        </p:txBody>
      </p:sp>
      <p:sp>
        <p:nvSpPr>
          <p:cNvPr id="3" name="Content Placeholder 2">
            <a:extLst>
              <a:ext uri="{FF2B5EF4-FFF2-40B4-BE49-F238E27FC236}">
                <a16:creationId xmlns:a16="http://schemas.microsoft.com/office/drawing/2014/main" id="{9C08B274-5C90-FA48-A4F2-C733A01AFEDF}"/>
              </a:ext>
            </a:extLst>
          </p:cNvPr>
          <p:cNvSpPr>
            <a:spLocks noGrp="1"/>
          </p:cNvSpPr>
          <p:nvPr>
            <p:ph idx="1"/>
          </p:nvPr>
        </p:nvSpPr>
        <p:spPr/>
        <p:txBody>
          <a:bodyPr/>
          <a:lstStyle/>
          <a:p>
            <a:r>
              <a:rPr lang="en-US" dirty="0"/>
              <a:t>What sort of decisions do we expect the group to make?</a:t>
            </a:r>
          </a:p>
          <a:p>
            <a:pPr lvl="1"/>
            <a:r>
              <a:rPr lang="en-US" dirty="0"/>
              <a:t>Style guide / format evolution?</a:t>
            </a:r>
          </a:p>
          <a:p>
            <a:pPr lvl="2"/>
            <a:r>
              <a:rPr lang="en-US" dirty="0"/>
              <a:t>Direct doc editing?</a:t>
            </a:r>
          </a:p>
          <a:p>
            <a:pPr lvl="2"/>
            <a:r>
              <a:rPr lang="en-US" dirty="0"/>
              <a:t>Approval?</a:t>
            </a:r>
          </a:p>
          <a:p>
            <a:pPr lvl="1"/>
            <a:r>
              <a:rPr lang="en-US" dirty="0"/>
              <a:t>Direction to the RPC on publication standards?</a:t>
            </a:r>
          </a:p>
          <a:p>
            <a:pPr lvl="2"/>
            <a:r>
              <a:rPr lang="en-US" dirty="0"/>
              <a:t>Use of PDF-A?</a:t>
            </a:r>
          </a:p>
          <a:p>
            <a:pPr lvl="2"/>
            <a:r>
              <a:rPr lang="en-US" dirty="0"/>
              <a:t>HTML rendering?</a:t>
            </a:r>
          </a:p>
          <a:p>
            <a:pPr lvl="2"/>
            <a:r>
              <a:rPr lang="en-US" dirty="0"/>
              <a:t>Tooling guidance?</a:t>
            </a:r>
          </a:p>
          <a:p>
            <a:pPr lvl="2"/>
            <a:r>
              <a:rPr lang="en-US" dirty="0"/>
              <a:t>Additional improvements on representation/input format?</a:t>
            </a:r>
          </a:p>
          <a:p>
            <a:pPr lvl="1"/>
            <a:endParaRPr lang="en-US" dirty="0"/>
          </a:p>
        </p:txBody>
      </p:sp>
      <p:sp>
        <p:nvSpPr>
          <p:cNvPr id="4" name="Date Placeholder 3">
            <a:extLst>
              <a:ext uri="{FF2B5EF4-FFF2-40B4-BE49-F238E27FC236}">
                <a16:creationId xmlns:a16="http://schemas.microsoft.com/office/drawing/2014/main" id="{34CD046F-5F50-8140-88FC-5324D4395EB2}"/>
              </a:ext>
            </a:extLst>
          </p:cNvPr>
          <p:cNvSpPr>
            <a:spLocks noGrp="1"/>
          </p:cNvSpPr>
          <p:nvPr>
            <p:ph type="dt" sz="half" idx="10"/>
          </p:nvPr>
        </p:nvSpPr>
        <p:spPr/>
        <p:txBody>
          <a:bodyPr/>
          <a:lstStyle/>
          <a:p>
            <a:fld id="{8EA11B2F-39E5-F140-9400-3968E681B92D}" type="datetime1">
              <a:rPr lang="de-CH" smtClean="0"/>
              <a:t>16.12.20</a:t>
            </a:fld>
            <a:endParaRPr lang="en-US"/>
          </a:p>
        </p:txBody>
      </p:sp>
      <p:sp>
        <p:nvSpPr>
          <p:cNvPr id="5" name="Slide Number Placeholder 4">
            <a:extLst>
              <a:ext uri="{FF2B5EF4-FFF2-40B4-BE49-F238E27FC236}">
                <a16:creationId xmlns:a16="http://schemas.microsoft.com/office/drawing/2014/main" id="{E89D44E1-4EE7-8345-BA9F-F7464C0D091A}"/>
              </a:ext>
            </a:extLst>
          </p:cNvPr>
          <p:cNvSpPr>
            <a:spLocks noGrp="1"/>
          </p:cNvSpPr>
          <p:nvPr>
            <p:ph type="sldNum" sz="quarter" idx="12"/>
          </p:nvPr>
        </p:nvSpPr>
        <p:spPr/>
        <p:txBody>
          <a:bodyPr/>
          <a:lstStyle/>
          <a:p>
            <a:fld id="{B85FD271-7F76-0A42-847C-B0640608FCD5}" type="slidenum">
              <a:rPr lang="en-US" smtClean="0"/>
              <a:t>9</a:t>
            </a:fld>
            <a:endParaRPr lang="en-US"/>
          </a:p>
        </p:txBody>
      </p:sp>
    </p:spTree>
    <p:extLst>
      <p:ext uri="{BB962C8B-B14F-4D97-AF65-F5344CB8AC3E}">
        <p14:creationId xmlns:p14="http://schemas.microsoft.com/office/powerpoint/2010/main" val="58464975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6D004F-1580-8B45-9587-7BE699038E67}"/>
              </a:ext>
            </a:extLst>
          </p:cNvPr>
          <p:cNvSpPr>
            <a:spLocks noGrp="1"/>
          </p:cNvSpPr>
          <p:nvPr>
            <p:ph type="title"/>
          </p:nvPr>
        </p:nvSpPr>
        <p:spPr/>
        <p:txBody>
          <a:bodyPr/>
          <a:lstStyle/>
          <a:p>
            <a:r>
              <a:rPr lang="en-US" dirty="0"/>
              <a:t>Next Meeting</a:t>
            </a:r>
          </a:p>
        </p:txBody>
      </p:sp>
      <p:sp>
        <p:nvSpPr>
          <p:cNvPr id="3" name="Content Placeholder 2">
            <a:extLst>
              <a:ext uri="{FF2B5EF4-FFF2-40B4-BE49-F238E27FC236}">
                <a16:creationId xmlns:a16="http://schemas.microsoft.com/office/drawing/2014/main" id="{2721D45A-BE48-9A4E-BCC1-EA9ABC00A64F}"/>
              </a:ext>
            </a:extLst>
          </p:cNvPr>
          <p:cNvSpPr>
            <a:spLocks noGrp="1"/>
          </p:cNvSpPr>
          <p:nvPr>
            <p:ph idx="1"/>
          </p:nvPr>
        </p:nvSpPr>
        <p:spPr/>
        <p:txBody>
          <a:bodyPr>
            <a:normAutofit/>
          </a:bodyPr>
          <a:lstStyle/>
          <a:p>
            <a:r>
              <a:rPr lang="en-US" dirty="0"/>
              <a:t>Doodling now</a:t>
            </a:r>
          </a:p>
          <a:p>
            <a:r>
              <a:rPr lang="en-US" dirty="0"/>
              <a:t>Next proposed meeting date: w/o 11 Jan 2021</a:t>
            </a:r>
          </a:p>
          <a:p>
            <a:endParaRPr lang="en-US" dirty="0"/>
          </a:p>
        </p:txBody>
      </p:sp>
      <p:sp>
        <p:nvSpPr>
          <p:cNvPr id="4" name="Date Placeholder 3">
            <a:extLst>
              <a:ext uri="{FF2B5EF4-FFF2-40B4-BE49-F238E27FC236}">
                <a16:creationId xmlns:a16="http://schemas.microsoft.com/office/drawing/2014/main" id="{01124B3B-282B-2644-BD8A-D71E697FDC06}"/>
              </a:ext>
            </a:extLst>
          </p:cNvPr>
          <p:cNvSpPr>
            <a:spLocks noGrp="1"/>
          </p:cNvSpPr>
          <p:nvPr>
            <p:ph type="dt" sz="half" idx="10"/>
          </p:nvPr>
        </p:nvSpPr>
        <p:spPr/>
        <p:txBody>
          <a:bodyPr/>
          <a:lstStyle/>
          <a:p>
            <a:fld id="{3E16C832-1F95-FC48-B4D3-BB3FFDD290AE}" type="datetime1">
              <a:rPr lang="de-CH" smtClean="0"/>
              <a:t>16.12.20</a:t>
            </a:fld>
            <a:endParaRPr lang="en-US"/>
          </a:p>
        </p:txBody>
      </p:sp>
      <p:sp>
        <p:nvSpPr>
          <p:cNvPr id="5" name="Slide Number Placeholder 4">
            <a:extLst>
              <a:ext uri="{FF2B5EF4-FFF2-40B4-BE49-F238E27FC236}">
                <a16:creationId xmlns:a16="http://schemas.microsoft.com/office/drawing/2014/main" id="{96D01EFB-DAE0-284F-954B-61BAE9FAADA4}"/>
              </a:ext>
            </a:extLst>
          </p:cNvPr>
          <p:cNvSpPr>
            <a:spLocks noGrp="1"/>
          </p:cNvSpPr>
          <p:nvPr>
            <p:ph type="sldNum" sz="quarter" idx="12"/>
          </p:nvPr>
        </p:nvSpPr>
        <p:spPr/>
        <p:txBody>
          <a:bodyPr/>
          <a:lstStyle/>
          <a:p>
            <a:fld id="{B85FD271-7F76-0A42-847C-B0640608FCD5}" type="slidenum">
              <a:rPr lang="en-US" smtClean="0"/>
              <a:t>10</a:t>
            </a:fld>
            <a:endParaRPr lang="en-US"/>
          </a:p>
        </p:txBody>
      </p:sp>
    </p:spTree>
    <p:extLst>
      <p:ext uri="{BB962C8B-B14F-4D97-AF65-F5344CB8AC3E}">
        <p14:creationId xmlns:p14="http://schemas.microsoft.com/office/powerpoint/2010/main" val="386713830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867</TotalTime>
  <Words>1048</Words>
  <Application>Microsoft Macintosh PowerPoint</Application>
  <PresentationFormat>Widescreen</PresentationFormat>
  <Paragraphs>122</Paragraphs>
  <Slides>11</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11</vt:i4>
      </vt:variant>
    </vt:vector>
  </HeadingPairs>
  <TitlesOfParts>
    <vt:vector size="15" baseType="lpstr">
      <vt:lpstr>Arial</vt:lpstr>
      <vt:lpstr>Calibri</vt:lpstr>
      <vt:lpstr>Calibri Light</vt:lpstr>
      <vt:lpstr>Office Theme</vt:lpstr>
      <vt:lpstr>RFC Editor Future Development Program</vt:lpstr>
      <vt:lpstr>Note Well (Break out the reading glasses)</vt:lpstr>
      <vt:lpstr>Agenda</vt:lpstr>
      <vt:lpstr>Issues 12, 24: Is the expert an advisor (RSA) vs an executive editor (RSE)</vt:lpstr>
      <vt:lpstr>Brian’s Text (slightly modified)</vt:lpstr>
      <vt:lpstr>Issue 13: WG or Board model?</vt:lpstr>
      <vt:lpstr>Discussion: Who has decision-making power: is it the board or an open WG? </vt:lpstr>
      <vt:lpstr>Issue 13 (ctd)</vt:lpstr>
      <vt:lpstr>Next Meeting</vt:lpstr>
      <vt:lpstr>AOB</vt:lpstr>
      <vt:lpstr>Feel free to edit this…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RFC Editor Future Development Program</dc:title>
  <dc:creator>Eliot Lear (elear)</dc:creator>
  <cp:lastModifiedBy>Eliot Lear (elear)</cp:lastModifiedBy>
  <cp:revision>40</cp:revision>
  <dcterms:created xsi:type="dcterms:W3CDTF">2020-11-13T16:14:56Z</dcterms:created>
  <dcterms:modified xsi:type="dcterms:W3CDTF">2020-12-16T21:00:45Z</dcterms:modified>
</cp:coreProperties>
</file>